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1" r:id="rId1"/>
  </p:sldMasterIdLst>
  <p:sldIdLst>
    <p:sldId id="256" r:id="rId2"/>
    <p:sldId id="258" r:id="rId3"/>
    <p:sldId id="267" r:id="rId4"/>
    <p:sldId id="261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7256F7-2926-4C5D-9286-D840955D04B8}" v="6" dt="2018-11-02T07:51:14.7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96"/>
    <p:restoredTop sz="94695"/>
  </p:normalViewPr>
  <p:slideViewPr>
    <p:cSldViewPr snapToGrid="0" snapToObjects="1">
      <p:cViewPr varScale="1">
        <p:scale>
          <a:sx n="78" d="100"/>
          <a:sy n="78" d="100"/>
        </p:scale>
        <p:origin x="10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ris, Kathryn" userId="7b7550e7-05ec-4c83-a9a9-28c83af2e2f6" providerId="ADAL" clId="{A07256F7-2926-4C5D-9286-D840955D04B8}"/>
    <pc:docChg chg="undo custSel modSld">
      <pc:chgData name="Harris, Kathryn" userId="7b7550e7-05ec-4c83-a9a9-28c83af2e2f6" providerId="ADAL" clId="{A07256F7-2926-4C5D-9286-D840955D04B8}" dt="2018-11-02T07:52:02.841" v="256" actId="1076"/>
      <pc:docMkLst>
        <pc:docMk/>
      </pc:docMkLst>
      <pc:sldChg chg="addSp delSp modSp">
        <pc:chgData name="Harris, Kathryn" userId="7b7550e7-05ec-4c83-a9a9-28c83af2e2f6" providerId="ADAL" clId="{A07256F7-2926-4C5D-9286-D840955D04B8}" dt="2018-11-02T07:52:02.841" v="256" actId="1076"/>
        <pc:sldMkLst>
          <pc:docMk/>
          <pc:sldMk cId="1494317376" sldId="264"/>
        </pc:sldMkLst>
        <pc:spChg chg="mod">
          <ac:chgData name="Harris, Kathryn" userId="7b7550e7-05ec-4c83-a9a9-28c83af2e2f6" providerId="ADAL" clId="{A07256F7-2926-4C5D-9286-D840955D04B8}" dt="2018-11-02T07:46:44.075" v="188" actId="1076"/>
          <ac:spMkLst>
            <pc:docMk/>
            <pc:sldMk cId="1494317376" sldId="264"/>
            <ac:spMk id="2" creationId="{726212D1-B193-5A4E-ADDE-0BD5421C67E3}"/>
          </ac:spMkLst>
        </pc:spChg>
        <pc:spChg chg="del mod">
          <ac:chgData name="Harris, Kathryn" userId="7b7550e7-05ec-4c83-a9a9-28c83af2e2f6" providerId="ADAL" clId="{A07256F7-2926-4C5D-9286-D840955D04B8}" dt="2018-11-02T07:36:53.861" v="2" actId="3680"/>
          <ac:spMkLst>
            <pc:docMk/>
            <pc:sldMk cId="1494317376" sldId="264"/>
            <ac:spMk id="3" creationId="{4A50A73A-64D7-4646-9AEB-15273E781236}"/>
          </ac:spMkLst>
        </pc:spChg>
        <pc:graphicFrameChg chg="add mod modGraphic">
          <ac:chgData name="Harris, Kathryn" userId="7b7550e7-05ec-4c83-a9a9-28c83af2e2f6" providerId="ADAL" clId="{A07256F7-2926-4C5D-9286-D840955D04B8}" dt="2018-11-02T07:49:35.808" v="238" actId="1076"/>
          <ac:graphicFrameMkLst>
            <pc:docMk/>
            <pc:sldMk cId="1494317376" sldId="264"/>
            <ac:graphicFrameMk id="4" creationId="{4758E11E-2740-4B44-B098-24039308696C}"/>
          </ac:graphicFrameMkLst>
        </pc:graphicFrameChg>
        <pc:picChg chg="add del mod">
          <ac:chgData name="Harris, Kathryn" userId="7b7550e7-05ec-4c83-a9a9-28c83af2e2f6" providerId="ADAL" clId="{A07256F7-2926-4C5D-9286-D840955D04B8}" dt="2018-11-02T07:51:51.644" v="252" actId="1076"/>
          <ac:picMkLst>
            <pc:docMk/>
            <pc:sldMk cId="1494317376" sldId="264"/>
            <ac:picMk id="6" creationId="{55659EE5-C740-4793-984E-1C97D4DD7999}"/>
          </ac:picMkLst>
        </pc:picChg>
        <pc:picChg chg="add del mod">
          <ac:chgData name="Harris, Kathryn" userId="7b7550e7-05ec-4c83-a9a9-28c83af2e2f6" providerId="ADAL" clId="{A07256F7-2926-4C5D-9286-D840955D04B8}" dt="2018-11-02T07:46:21.197" v="181" actId="478"/>
          <ac:picMkLst>
            <pc:docMk/>
            <pc:sldMk cId="1494317376" sldId="264"/>
            <ac:picMk id="8" creationId="{0FB43EB4-0813-4AC9-9A26-D17D62BA7523}"/>
          </ac:picMkLst>
        </pc:picChg>
        <pc:picChg chg="add del mod">
          <ac:chgData name="Harris, Kathryn" userId="7b7550e7-05ec-4c83-a9a9-28c83af2e2f6" providerId="ADAL" clId="{A07256F7-2926-4C5D-9286-D840955D04B8}" dt="2018-11-02T07:48:24.117" v="228" actId="931"/>
          <ac:picMkLst>
            <pc:docMk/>
            <pc:sldMk cId="1494317376" sldId="264"/>
            <ac:picMk id="10" creationId="{2A3702AB-34F8-4030-A97D-EC5C40E63DAA}"/>
          </ac:picMkLst>
        </pc:picChg>
        <pc:picChg chg="add del mod">
          <ac:chgData name="Harris, Kathryn" userId="7b7550e7-05ec-4c83-a9a9-28c83af2e2f6" providerId="ADAL" clId="{A07256F7-2926-4C5D-9286-D840955D04B8}" dt="2018-11-02T07:51:58.568" v="255" actId="478"/>
          <ac:picMkLst>
            <pc:docMk/>
            <pc:sldMk cId="1494317376" sldId="264"/>
            <ac:picMk id="12" creationId="{7484B561-33B0-44B6-8D7A-7834F38268A5}"/>
          </ac:picMkLst>
        </pc:picChg>
        <pc:picChg chg="add mod">
          <ac:chgData name="Harris, Kathryn" userId="7b7550e7-05ec-4c83-a9a9-28c83af2e2f6" providerId="ADAL" clId="{A07256F7-2926-4C5D-9286-D840955D04B8}" dt="2018-11-02T07:52:02.841" v="256" actId="1076"/>
          <ac:picMkLst>
            <pc:docMk/>
            <pc:sldMk cId="1494317376" sldId="264"/>
            <ac:picMk id="14" creationId="{D58BFE21-5A04-4A97-8584-8C79CED512A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0FB5-26D2-CD40-AA8B-C757AFF9F917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4C69941-6B9C-8B4B-8AF7-8114E7CF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2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0FB5-26D2-CD40-AA8B-C757AFF9F917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9941-6B9C-8B4B-8AF7-8114E7CF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0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0FB5-26D2-CD40-AA8B-C757AFF9F917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9941-6B9C-8B4B-8AF7-8114E7CF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60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0FB5-26D2-CD40-AA8B-C757AFF9F917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9941-6B9C-8B4B-8AF7-8114E7CF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9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C640FB5-26D2-CD40-AA8B-C757AFF9F917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4C69941-6B9C-8B4B-8AF7-8114E7CF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7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0FB5-26D2-CD40-AA8B-C757AFF9F917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9941-6B9C-8B4B-8AF7-8114E7CF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066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0FB5-26D2-CD40-AA8B-C757AFF9F917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9941-6B9C-8B4B-8AF7-8114E7CFE42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960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0FB5-26D2-CD40-AA8B-C757AFF9F917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9941-6B9C-8B4B-8AF7-8114E7CFE42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913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0FB5-26D2-CD40-AA8B-C757AFF9F917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9941-6B9C-8B4B-8AF7-8114E7CF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2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0FB5-26D2-CD40-AA8B-C757AFF9F917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9941-6B9C-8B4B-8AF7-8114E7CF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300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0FB5-26D2-CD40-AA8B-C757AFF9F917}" type="datetimeFigureOut">
              <a:rPr lang="en-US" smtClean="0"/>
              <a:t>11/2/2018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9941-6B9C-8B4B-8AF7-8114E7CF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49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C640FB5-26D2-CD40-AA8B-C757AFF9F917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4C69941-6B9C-8B4B-8AF7-8114E7CF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5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2" r:id="rId1"/>
    <p:sldLayoutId id="2147484223" r:id="rId2"/>
    <p:sldLayoutId id="2147484224" r:id="rId3"/>
    <p:sldLayoutId id="2147484225" r:id="rId4"/>
    <p:sldLayoutId id="2147484226" r:id="rId5"/>
    <p:sldLayoutId id="2147484227" r:id="rId6"/>
    <p:sldLayoutId id="2147484228" r:id="rId7"/>
    <p:sldLayoutId id="2147484229" r:id="rId8"/>
    <p:sldLayoutId id="2147484230" r:id="rId9"/>
    <p:sldLayoutId id="2147484231" r:id="rId10"/>
    <p:sldLayoutId id="21474842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23C6-D1DF-174E-8951-B5F02B7731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PhotoElectric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3816D-E577-4448-89CE-9B3219EF64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Experimental Collaboration From University of Colorado Denver</a:t>
            </a:r>
          </a:p>
          <a:p>
            <a:pPr algn="l"/>
            <a:r>
              <a:rPr lang="en-US" dirty="0">
                <a:solidFill>
                  <a:srgbClr val="000000"/>
                </a:solidFill>
              </a:rPr>
              <a:t>Kathryn Harris and Idriss Kacou </a:t>
            </a:r>
          </a:p>
          <a:p>
            <a:pPr algn="l"/>
            <a:r>
              <a:rPr lang="en-US" dirty="0">
                <a:solidFill>
                  <a:srgbClr val="000000"/>
                </a:solidFill>
              </a:rPr>
              <a:t>Associate Professor: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90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E7B9B-D845-C14E-8074-7AAF351F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and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61D8-7D0A-A848-8C6F-CD0D6F17E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r>
              <a:rPr lang="en-US" dirty="0"/>
              <a:t>Light behaves both as a particle and a wave.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E = hf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Incident light transfers energy to matter as a particle</a:t>
            </a:r>
          </a:p>
          <a:p>
            <a:pPr lvl="1"/>
            <a:r>
              <a:rPr lang="en-US" dirty="0"/>
              <a:t>Electrons enter excited quantized states, allowing them to eject from the metal. This is what causes our observed current.</a:t>
            </a:r>
          </a:p>
          <a:p>
            <a:pPr lvl="1"/>
            <a:r>
              <a:rPr lang="en-US" dirty="0"/>
              <a:t>This contradicted early scientists’ expectations that light would transfer energy as a function of intensity.  What we find is that intensity corresponds to current.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It will generally require the least amount of energy to excite a new electron instead of further exciting the first electron, so we see many electrons excited, inducing a current, rather than one electron in a higher state.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8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D0C12-5D01-4CE0-B3D9-4A8A7135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B6B2F-CB0C-4BC5-B5E4-A2F694E35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overall accounting of energy exchange includes the existence of "work functions" that describe energy needed to free electrons from energy states within a metal. A complete interpretation of the experiment requires consideration of more than one work function. A deeper analysis would relate these work functions to band structures and density of states within the solid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B720-BF58-DE4C-AF3D-2691DBB54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32330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Light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21BAA-7B9A-7046-8857-7E3397E82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1532074"/>
            <a:ext cx="5355239" cy="35730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We used a light source with a range of wavelengths and used filters to limit the incoming light to a single wavelength.</a:t>
            </a:r>
          </a:p>
          <a:p>
            <a:r>
              <a:rPr lang="en-US" dirty="0"/>
              <a:t>Convenient to only require one light source</a:t>
            </a:r>
          </a:p>
          <a:p>
            <a:r>
              <a:rPr lang="en-US" dirty="0"/>
              <a:t>Simple to set up – no angle calculations necessary and little room for error.</a:t>
            </a:r>
          </a:p>
          <a:p>
            <a:pPr marL="0" indent="0">
              <a:buNone/>
            </a:pPr>
            <a:r>
              <a:rPr lang="en-US" dirty="0"/>
              <a:t>Rotating Prism and Slits</a:t>
            </a:r>
          </a:p>
          <a:p>
            <a:r>
              <a:rPr lang="en-US" dirty="0"/>
              <a:t>Can select any wavelength of light as long as it’s part of the light source. (Works with natural light)</a:t>
            </a:r>
          </a:p>
          <a:p>
            <a:r>
              <a:rPr lang="en-US" dirty="0"/>
              <a:t>Smaller angles than a diffraction grating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F17109-886D-4B63-8CF7-432A99175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402" y="723874"/>
            <a:ext cx="4703161" cy="39806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274439-6C69-49D9-BD13-C57AFC646C6C}"/>
              </a:ext>
            </a:extLst>
          </p:cNvPr>
          <p:cNvSpPr txBox="1"/>
          <p:nvPr/>
        </p:nvSpPr>
        <p:spPr>
          <a:xfrm>
            <a:off x="1063752" y="5105134"/>
            <a:ext cx="100584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/>
              <a:t>Grating Monochromator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900" dirty="0"/>
              <a:t>Reflects wavelengths that prisms may not refract. </a:t>
            </a:r>
          </a:p>
          <a:p>
            <a:r>
              <a:rPr lang="en-US" sz="1900" dirty="0"/>
              <a:t>Set of collimated monochromatic light sources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900" dirty="0"/>
              <a:t>No other wavelengths from the source removes room for wavelength-related error.</a:t>
            </a:r>
          </a:p>
        </p:txBody>
      </p:sp>
    </p:spTree>
    <p:extLst>
      <p:ext uri="{BB962C8B-B14F-4D97-AF65-F5344CB8AC3E}">
        <p14:creationId xmlns:p14="http://schemas.microsoft.com/office/powerpoint/2010/main" val="4210759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60A65-3C98-C24C-9C5A-DD7AC0DBB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Picoammeter</a:t>
            </a:r>
            <a:r>
              <a:rPr lang="en-US" dirty="0"/>
              <a:t> with built in capability to sweep biasing potentials.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DDDB-5376-054D-8846-D7F8CDB03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867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212D1-B193-5A4E-ADDE-0BD5421C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388" y="312544"/>
            <a:ext cx="10058400" cy="1609344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58E11E-2740-4B44-B098-2403930869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9325207"/>
              </p:ext>
            </p:extLst>
          </p:nvPr>
        </p:nvGraphicFramePr>
        <p:xfrm>
          <a:off x="5037479" y="300188"/>
          <a:ext cx="6042450" cy="14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6847">
                  <a:extLst>
                    <a:ext uri="{9D8B030D-6E8A-4147-A177-3AD203B41FA5}">
                      <a16:colId xmlns:a16="http://schemas.microsoft.com/office/drawing/2014/main" val="2931274287"/>
                    </a:ext>
                  </a:extLst>
                </a:gridCol>
                <a:gridCol w="2525469">
                  <a:extLst>
                    <a:ext uri="{9D8B030D-6E8A-4147-A177-3AD203B41FA5}">
                      <a16:colId xmlns:a16="http://schemas.microsoft.com/office/drawing/2014/main" val="1964278529"/>
                    </a:ext>
                  </a:extLst>
                </a:gridCol>
                <a:gridCol w="1880134">
                  <a:extLst>
                    <a:ext uri="{9D8B030D-6E8A-4147-A177-3AD203B41FA5}">
                      <a16:colId xmlns:a16="http://schemas.microsoft.com/office/drawing/2014/main" val="1055796230"/>
                    </a:ext>
                  </a:extLst>
                </a:gridCol>
              </a:tblGrid>
              <a:tr h="3459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Planck’s Constant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532548"/>
                  </a:ext>
                </a:extLst>
              </a:tr>
              <a:tr h="308933">
                <a:tc>
                  <a:txBody>
                    <a:bodyPr/>
                    <a:lstStyle/>
                    <a:p>
                      <a:r>
                        <a:rPr lang="en-US" dirty="0"/>
                        <a:t>Measured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3.8673*10^-15[eVs]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1.595[eV]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656366"/>
                  </a:ext>
                </a:extLst>
              </a:tr>
              <a:tr h="308933">
                <a:tc>
                  <a:txBody>
                    <a:bodyPr/>
                    <a:lstStyle/>
                    <a:p>
                      <a:r>
                        <a:rPr lang="en-US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4.1357*10^-15[eVs]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2.29[eV]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191429"/>
                  </a:ext>
                </a:extLst>
              </a:tr>
              <a:tr h="308933">
                <a:tc>
                  <a:txBody>
                    <a:bodyPr/>
                    <a:lstStyle/>
                    <a:p>
                      <a:r>
                        <a:rPr lang="en-US" dirty="0"/>
                        <a:t>%Difference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37762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5659EE5-C740-4793-984E-1C97D4DD7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88" y="1763228"/>
            <a:ext cx="4505197" cy="45051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58BFE21-5A04-4A97-8584-8C79CED51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229" y="1934244"/>
            <a:ext cx="5795383" cy="434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17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346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PhotoElectric</vt:lpstr>
      <vt:lpstr>Light and matter</vt:lpstr>
      <vt:lpstr>Work Functions</vt:lpstr>
      <vt:lpstr>Light Source</vt:lpstr>
      <vt:lpstr>Picoammeter with built in capability to sweep biasing potentials. </vt:lpstr>
      <vt:lpstr>Data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PhotoElectric</dc:title>
  <dc:creator>Harris, Kathryn</dc:creator>
  <cp:lastModifiedBy>Harris, Kathryn</cp:lastModifiedBy>
  <cp:revision>3</cp:revision>
  <dcterms:created xsi:type="dcterms:W3CDTF">2018-11-02T07:20:14Z</dcterms:created>
  <dcterms:modified xsi:type="dcterms:W3CDTF">2018-11-02T07:52:05Z</dcterms:modified>
</cp:coreProperties>
</file>