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図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図と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N_armed_bandit_task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08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53682"/>
          </a:xfrm>
        </p:spPr>
        <p:txBody>
          <a:bodyPr/>
          <a:lstStyle/>
          <a:p>
            <a:r>
              <a:rPr kumimoji="1" lang="en-US" altLang="ja-JP" b="1" dirty="0" smtClean="0"/>
              <a:t>Reinforcement Comparison</a:t>
            </a:r>
            <a:endParaRPr kumimoji="1" lang="ja-JP" altLang="en-US" b="1" dirty="0"/>
          </a:p>
        </p:txBody>
      </p:sp>
      <p:pic>
        <p:nvPicPr>
          <p:cNvPr id="5" name="図 4" descr="Policy_grad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30790"/>
            <a:ext cx="3787664" cy="450637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59020" y="1689448"/>
            <a:ext cx="4458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l-GR" altLang="ja-JP" sz="2000" dirty="0" smtClean="0"/>
              <a:t>Θ</a:t>
            </a:r>
            <a:r>
              <a:rPr kumimoji="1" lang="en-US" altLang="ja-JP" sz="2000" baseline="-25000" dirty="0" smtClean="0"/>
              <a:t>t</a:t>
            </a:r>
            <a:r>
              <a:rPr kumimoji="1" lang="en-US" altLang="ja-JP" sz="2000" dirty="0" smtClean="0"/>
              <a:t>(a): preference of action a at time t</a:t>
            </a:r>
          </a:p>
          <a:p>
            <a:pPr marL="342900" indent="-342900">
              <a:buFontTx/>
              <a:buChar char="-"/>
            </a:pPr>
            <a:r>
              <a:rPr kumimoji="1" lang="en-US" altLang="ja-JP" sz="2000" dirty="0" smtClean="0"/>
              <a:t>Policy: The probability to select an action a</a:t>
            </a:r>
            <a:endParaRPr kumimoji="1" lang="ja-JP" altLang="en-US" sz="2000" dirty="0"/>
          </a:p>
        </p:txBody>
      </p:sp>
      <p:pic>
        <p:nvPicPr>
          <p:cNvPr id="7" name="図 6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5" y="3012887"/>
            <a:ext cx="2813537" cy="7779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286138" y="3790841"/>
            <a:ext cx="4331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ja-JP" sz="2000" dirty="0" smtClean="0"/>
              <a:t>Update the preference and reference reward</a:t>
            </a:r>
            <a:endParaRPr kumimoji="1" lang="ja-JP" altLang="en-US" sz="2000" dirty="0"/>
          </a:p>
        </p:txBody>
      </p:sp>
      <p:pic>
        <p:nvPicPr>
          <p:cNvPr id="10" name="図 9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5" y="4790352"/>
            <a:ext cx="3585252" cy="305426"/>
          </a:xfrm>
          <a:prstGeom prst="rect">
            <a:avLst/>
          </a:prstGeom>
        </p:spPr>
      </p:pic>
      <p:pic>
        <p:nvPicPr>
          <p:cNvPr id="11" name="図 10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5" y="5349253"/>
            <a:ext cx="3585252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3" y="635000"/>
            <a:ext cx="7749289" cy="55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05457"/>
          </a:xfrm>
        </p:spPr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511052"/>
            <a:ext cx="7556313" cy="3038175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Introduction of Multi armed bandit task</a:t>
            </a:r>
          </a:p>
          <a:p>
            <a:r>
              <a:rPr kumimoji="1" lang="en-US" altLang="ja-JP" sz="2400" dirty="0" smtClean="0"/>
              <a:t>Action Selection Problem</a:t>
            </a:r>
          </a:p>
          <a:p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- greedy vs. </a:t>
            </a:r>
            <a:r>
              <a:rPr lang="en-US" altLang="ja-JP" sz="2400" dirty="0" err="1" smtClean="0"/>
              <a:t>softmax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Initial Optimistic Values</a:t>
            </a:r>
          </a:p>
          <a:p>
            <a:r>
              <a:rPr lang="en-US" altLang="ja-JP" sz="2400" dirty="0" smtClean="0"/>
              <a:t>Reinforcement Comparison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4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69757"/>
          </a:xfrm>
        </p:spPr>
        <p:txBody>
          <a:bodyPr/>
          <a:lstStyle/>
          <a:p>
            <a:r>
              <a:rPr lang="en-US" altLang="ja-JP" b="1" dirty="0" smtClean="0"/>
              <a:t>Multi </a:t>
            </a:r>
            <a:r>
              <a:rPr lang="en-US" altLang="ja-JP" b="1" dirty="0"/>
              <a:t>armed bandit task</a:t>
            </a:r>
            <a:br>
              <a:rPr lang="en-US" altLang="ja-JP" b="1" dirty="0"/>
            </a:b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430676"/>
            <a:ext cx="6366560" cy="3391825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Imagine you are </a:t>
            </a:r>
            <a:r>
              <a:rPr lang="en-US" altLang="ja-JP" sz="2800" dirty="0" smtClean="0"/>
              <a:t>in a casino with </a:t>
            </a:r>
            <a:r>
              <a:rPr kumimoji="1" lang="en-US" altLang="ja-JP" sz="2800" dirty="0" smtClean="0"/>
              <a:t>a lot of slot machines</a:t>
            </a:r>
          </a:p>
          <a:p>
            <a:r>
              <a:rPr lang="en-US" altLang="ja-JP" sz="2800" dirty="0" smtClean="0"/>
              <a:t>The aim of this task is to maximize your rewards in several trials.  </a:t>
            </a:r>
            <a:endParaRPr kumimoji="1" lang="ja-JP" altLang="en-US" sz="2800" dirty="0"/>
          </a:p>
        </p:txBody>
      </p:sp>
      <p:pic>
        <p:nvPicPr>
          <p:cNvPr id="4" name="図 3" descr="MA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5" y="3568650"/>
            <a:ext cx="3823413" cy="27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0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89382"/>
          </a:xfrm>
        </p:spPr>
        <p:txBody>
          <a:bodyPr/>
          <a:lstStyle/>
          <a:p>
            <a:r>
              <a:rPr lang="en-US" altLang="ja-JP" b="1" dirty="0"/>
              <a:t>Multi armed bandit task</a:t>
            </a:r>
            <a:br>
              <a:rPr lang="en-US" altLang="ja-JP" b="1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6317" y="1646552"/>
            <a:ext cx="7588469" cy="443828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Your action is to start a bandit with action </a:t>
            </a:r>
            <a:r>
              <a:rPr kumimoji="1" lang="en-US" altLang="ja-JP" sz="2800" dirty="0" err="1" smtClean="0"/>
              <a:t>a</a:t>
            </a:r>
            <a:r>
              <a:rPr kumimoji="1" lang="en-US" altLang="ja-JP" sz="2800" baseline="-25000" dirty="0" err="1" smtClean="0"/>
              <a:t>k</a:t>
            </a:r>
            <a:r>
              <a:rPr kumimoji="1" lang="en-US" altLang="ja-JP" sz="2800" baseline="-25000" dirty="0" smtClean="0"/>
              <a:t>.</a:t>
            </a:r>
          </a:p>
          <a:p>
            <a:r>
              <a:rPr lang="en-US" altLang="ja-JP" sz="2800" smtClean="0"/>
              <a:t>Probability distribution </a:t>
            </a:r>
            <a:r>
              <a:rPr lang="en-US" altLang="ja-JP" sz="2800" dirty="0" smtClean="0"/>
              <a:t>p</a:t>
            </a:r>
            <a:r>
              <a:rPr lang="en-US" altLang="ja-JP" sz="2800" baseline="-25000" dirty="0" smtClean="0"/>
              <a:t>a</a:t>
            </a:r>
            <a:r>
              <a:rPr lang="en-US" altLang="ja-JP" sz="2800" dirty="0" smtClean="0"/>
              <a:t> of rewards </a:t>
            </a:r>
            <a:r>
              <a:rPr lang="en-US" altLang="ja-JP" sz="2800" dirty="0" err="1" smtClean="0"/>
              <a:t>R</a:t>
            </a:r>
            <a:r>
              <a:rPr lang="en-US" altLang="ja-JP" sz="2800" baseline="-25000" dirty="0" err="1" smtClean="0"/>
              <a:t>n</a:t>
            </a:r>
            <a:r>
              <a:rPr lang="en-US" altLang="ja-JP" sz="2800" dirty="0" smtClean="0"/>
              <a:t> is not known a priori.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3765119" y="3297145"/>
            <a:ext cx="4289667" cy="3232701"/>
            <a:chOff x="3765119" y="1785112"/>
            <a:chExt cx="4862238" cy="4373240"/>
          </a:xfrm>
        </p:grpSpPr>
        <p:pic>
          <p:nvPicPr>
            <p:cNvPr id="4" name="図 3" descr="armbenditgamemachine-5st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119" y="2287674"/>
              <a:ext cx="1199596" cy="1199596"/>
            </a:xfrm>
            <a:prstGeom prst="rect">
              <a:avLst/>
            </a:prstGeom>
          </p:spPr>
        </p:pic>
        <p:pic>
          <p:nvPicPr>
            <p:cNvPr id="6" name="図 5" descr="armbenditgamemachine-5st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461" y="2154444"/>
              <a:ext cx="1263896" cy="1263896"/>
            </a:xfrm>
            <a:prstGeom prst="rect">
              <a:avLst/>
            </a:prstGeom>
          </p:spPr>
        </p:pic>
        <p:grpSp>
          <p:nvGrpSpPr>
            <p:cNvPr id="28" name="図形グループ 27"/>
            <p:cNvGrpSpPr/>
            <p:nvPr/>
          </p:nvGrpSpPr>
          <p:grpSpPr>
            <a:xfrm>
              <a:off x="4147958" y="1785112"/>
              <a:ext cx="4164066" cy="4373240"/>
              <a:chOff x="4147958" y="1785112"/>
              <a:chExt cx="4164066" cy="4373240"/>
            </a:xfrm>
          </p:grpSpPr>
          <p:pic>
            <p:nvPicPr>
              <p:cNvPr id="5" name="図 4" descr="armbenditgamemachine-5st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9207" y="2271206"/>
                <a:ext cx="1215671" cy="1215671"/>
              </a:xfrm>
              <a:prstGeom prst="rect">
                <a:avLst/>
              </a:prstGeom>
            </p:spPr>
          </p:pic>
          <p:sp>
            <p:nvSpPr>
              <p:cNvPr id="7" name="テキスト ボックス 6"/>
              <p:cNvSpPr txBox="1"/>
              <p:nvPr/>
            </p:nvSpPr>
            <p:spPr>
              <a:xfrm>
                <a:off x="6573884" y="2582440"/>
                <a:ext cx="725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• • •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147958" y="1785112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</a:t>
                </a:r>
                <a:r>
                  <a:rPr kumimoji="1" lang="en-US" altLang="ja-JP" baseline="-25000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18702" y="1785112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</a:t>
                </a:r>
                <a:r>
                  <a:rPr kumimoji="1" lang="en-US" altLang="ja-JP" baseline="-25000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7829703" y="1785112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 smtClean="0"/>
                  <a:t>R</a:t>
                </a:r>
                <a:r>
                  <a:rPr kumimoji="1" lang="en-US" altLang="ja-JP" baseline="-25000" dirty="0" err="1"/>
                  <a:t>n</a:t>
                </a:r>
                <a:endParaRPr kumimoji="1" lang="ja-JP" altLang="en-US" dirty="0"/>
              </a:p>
            </p:txBody>
          </p:sp>
          <p:pic>
            <p:nvPicPr>
              <p:cNvPr id="11" name="図 10" descr="images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937" y="4372402"/>
                <a:ext cx="1320645" cy="1785950"/>
              </a:xfrm>
              <a:prstGeom prst="rect">
                <a:avLst/>
              </a:prstGeom>
            </p:spPr>
          </p:pic>
          <p:cxnSp>
            <p:nvCxnSpPr>
              <p:cNvPr id="13" name="直線矢印コネクタ 12"/>
              <p:cNvCxnSpPr>
                <a:endCxn id="4" idx="2"/>
              </p:cNvCxnSpPr>
              <p:nvPr/>
            </p:nvCxnSpPr>
            <p:spPr>
              <a:xfrm flipH="1" flipV="1">
                <a:off x="4364917" y="3487270"/>
                <a:ext cx="599798" cy="8851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flipV="1">
                <a:off x="5964702" y="3486877"/>
                <a:ext cx="0" cy="692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>
                <a:endCxn id="6" idx="2"/>
              </p:cNvCxnSpPr>
              <p:nvPr/>
            </p:nvCxnSpPr>
            <p:spPr>
              <a:xfrm flipV="1">
                <a:off x="6752492" y="3418340"/>
                <a:ext cx="1242917" cy="9540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テキスト ボックス 24"/>
              <p:cNvSpPr txBox="1"/>
              <p:nvPr/>
            </p:nvSpPr>
            <p:spPr>
              <a:xfrm>
                <a:off x="4147958" y="3947004"/>
                <a:ext cx="482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a</a:t>
                </a:r>
                <a:r>
                  <a:rPr kumimoji="1" lang="en-US" altLang="ja-JP" sz="2000" baseline="-25000" dirty="0" smtClean="0"/>
                  <a:t>1</a:t>
                </a:r>
                <a:endParaRPr kumimoji="1" lang="ja-JP" altLang="en-US" sz="2000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393618" y="3730349"/>
                <a:ext cx="482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a</a:t>
                </a:r>
                <a:r>
                  <a:rPr kumimoji="1" lang="en-US" altLang="ja-JP" sz="2000" baseline="-25000" dirty="0" smtClean="0"/>
                  <a:t>2</a:t>
                </a:r>
                <a:endParaRPr kumimoji="1" lang="ja-JP" altLang="en-US" sz="2000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7497009" y="3979154"/>
                <a:ext cx="482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a</a:t>
                </a:r>
                <a:r>
                  <a:rPr kumimoji="1" lang="en-US" altLang="ja-JP" sz="2000" baseline="-25000" dirty="0" smtClean="0"/>
                  <a:t>n</a:t>
                </a:r>
                <a:endParaRPr kumimoji="1" lang="ja-JP" altLang="en-US" sz="20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9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850132"/>
          </a:xfrm>
        </p:spPr>
        <p:txBody>
          <a:bodyPr/>
          <a:lstStyle/>
          <a:p>
            <a:r>
              <a:rPr lang="ja-JP" altLang="en-US" b="1" dirty="0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US" altLang="ja-JP" b="1" dirty="0" smtClean="0">
                <a:latin typeface="Lucida Grande"/>
                <a:ea typeface="Lucida Grande"/>
                <a:cs typeface="Lucida Grande"/>
              </a:rPr>
              <a:t>-greedy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7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Softmax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21532"/>
          </a:xfrm>
        </p:spPr>
        <p:txBody>
          <a:bodyPr/>
          <a:lstStyle/>
          <a:p>
            <a:r>
              <a:rPr lang="el-GR" altLang="ja-JP" b="1" dirty="0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US" altLang="ja-JP" b="1" dirty="0" smtClean="0">
                <a:latin typeface="Lucida Grande"/>
                <a:ea typeface="Lucida Grande"/>
                <a:cs typeface="Lucida Grande"/>
              </a:rPr>
              <a:t>-greedy vs. </a:t>
            </a:r>
            <a:r>
              <a:rPr lang="en-US" altLang="ja-JP" b="1" dirty="0" err="1" smtClean="0">
                <a:latin typeface="Lucida Grande"/>
                <a:ea typeface="Lucida Grande"/>
                <a:cs typeface="Lucida Grande"/>
              </a:rPr>
              <a:t>softmax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89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05457"/>
          </a:xfrm>
        </p:spPr>
        <p:txBody>
          <a:bodyPr/>
          <a:lstStyle/>
          <a:p>
            <a:r>
              <a:rPr kumimoji="1" lang="en-US" altLang="ja-JP" b="1" dirty="0" smtClean="0"/>
              <a:t>Optimistic initial values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446752"/>
            <a:ext cx="7556313" cy="4679412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05457"/>
          </a:xfrm>
        </p:spPr>
        <p:txBody>
          <a:bodyPr/>
          <a:lstStyle/>
          <a:p>
            <a:r>
              <a:rPr kumimoji="1" lang="en-US" altLang="ja-JP" b="1" dirty="0" smtClean="0"/>
              <a:t>Reinforcement Comparison</a:t>
            </a:r>
            <a:endParaRPr kumimoji="1" lang="ja-JP" altLang="en-US" b="1" dirty="0"/>
          </a:p>
        </p:txBody>
      </p:sp>
      <p:pic>
        <p:nvPicPr>
          <p:cNvPr id="5" name="図 4" descr="rein_comp_opto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0" y="1688662"/>
            <a:ext cx="3658921" cy="4677040"/>
          </a:xfrm>
          <a:prstGeom prst="rect">
            <a:avLst/>
          </a:prstGeom>
        </p:spPr>
      </p:pic>
      <p:pic>
        <p:nvPicPr>
          <p:cNvPr id="7" name="図 6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01" y="4704615"/>
            <a:ext cx="3311029" cy="411776"/>
          </a:xfrm>
          <a:prstGeom prst="rect">
            <a:avLst/>
          </a:prstGeom>
        </p:spPr>
      </p:pic>
      <p:pic>
        <p:nvPicPr>
          <p:cNvPr id="8" name="図 7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3012101"/>
            <a:ext cx="2813537" cy="561254"/>
          </a:xfrm>
          <a:prstGeom prst="rect">
            <a:avLst/>
          </a:prstGeom>
        </p:spPr>
      </p:pic>
      <p:pic>
        <p:nvPicPr>
          <p:cNvPr id="9" name="図 8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01" y="5349253"/>
            <a:ext cx="3311029" cy="4699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335871" y="1688662"/>
            <a:ext cx="4458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l-GR" altLang="ja-JP" sz="2000" dirty="0" smtClean="0"/>
              <a:t>Θ</a:t>
            </a:r>
            <a:r>
              <a:rPr kumimoji="1" lang="en-US" altLang="ja-JP" sz="2000" baseline="-25000" dirty="0" smtClean="0"/>
              <a:t>t</a:t>
            </a:r>
            <a:r>
              <a:rPr kumimoji="1" lang="en-US" altLang="ja-JP" sz="2000" dirty="0" smtClean="0"/>
              <a:t>(a): preference of action a at time t</a:t>
            </a:r>
          </a:p>
          <a:p>
            <a:pPr marL="342900" indent="-342900">
              <a:buFontTx/>
              <a:buChar char="-"/>
            </a:pPr>
            <a:r>
              <a:rPr kumimoji="1" lang="en-US" altLang="ja-JP" sz="2000" dirty="0" smtClean="0"/>
              <a:t>Policy: The probability to select an action a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35871" y="3790841"/>
            <a:ext cx="4458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ja-JP" sz="2000" dirty="0" smtClean="0"/>
              <a:t>Update the preference and reference reward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83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アドバンテージ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アドバンテージ.thmx</Template>
  <TotalTime>72</TotalTime>
  <Words>159</Words>
  <Application>Microsoft Macintosh PowerPoint</Application>
  <PresentationFormat>画面に合わせる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アドバンテージ</vt:lpstr>
      <vt:lpstr>N_armed_bandit_task</vt:lpstr>
      <vt:lpstr>Contents</vt:lpstr>
      <vt:lpstr>Multi armed bandit task </vt:lpstr>
      <vt:lpstr>Multi armed bandit task </vt:lpstr>
      <vt:lpstr>ε-greedy</vt:lpstr>
      <vt:lpstr>Softmax</vt:lpstr>
      <vt:lpstr>ε-greedy vs. softmax</vt:lpstr>
      <vt:lpstr>Optimistic initial values</vt:lpstr>
      <vt:lpstr>Reinforcement Comparison</vt:lpstr>
      <vt:lpstr>Reinforcement Comparison</vt:lpstr>
      <vt:lpstr>PowerPoint プレゼンテーション</vt:lpstr>
    </vt:vector>
  </TitlesOfParts>
  <Company>沖縄科学技術大学院大学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N_armed_bandit_task</dc:title>
  <dc:creator>濱田 太陽</dc:creator>
  <cp:lastModifiedBy>濱田 太陽</cp:lastModifiedBy>
  <cp:revision>90</cp:revision>
  <dcterms:created xsi:type="dcterms:W3CDTF">2014-01-31T13:44:02Z</dcterms:created>
  <dcterms:modified xsi:type="dcterms:W3CDTF">2014-02-03T06:11:33Z</dcterms:modified>
</cp:coreProperties>
</file>