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8" r:id="rId1"/>
  </p:sldMasterIdLst>
  <p:notesMasterIdLst>
    <p:notesMasterId r:id="rId12"/>
  </p:notesMasterIdLst>
  <p:sldIdLst>
    <p:sldId id="256" r:id="rId2"/>
    <p:sldId id="257" r:id="rId3"/>
    <p:sldId id="258" r:id="rId4"/>
    <p:sldId id="259" r:id="rId5"/>
    <p:sldId id="260" r:id="rId6"/>
    <p:sldId id="261" r:id="rId7"/>
    <p:sldId id="262"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67"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A42B49-40FB-4844-A9D2-0DDACF7C5A83}" type="datetimeFigureOut">
              <a:rPr lang="en-US" smtClean="0"/>
              <a:t>2/26/2021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AF9E1A-23FC-4033-AE14-6B1B05E10D06}" type="slidenum">
              <a:rPr lang="en-US" smtClean="0"/>
              <a:t>‹#›</a:t>
            </a:fld>
            <a:endParaRPr lang="en-US"/>
          </a:p>
        </p:txBody>
      </p:sp>
    </p:spTree>
    <p:extLst>
      <p:ext uri="{BB962C8B-B14F-4D97-AF65-F5344CB8AC3E}">
        <p14:creationId xmlns:p14="http://schemas.microsoft.com/office/powerpoint/2010/main" val="2454619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dirty="0"/>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8F5715D0-EFAE-49B6-9DD6-410AE5F14EF2}" type="datetime1">
              <a:rPr lang="en-US" smtClean="0"/>
              <a:t>2/26/2021</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r>
              <a:rPr lang="en-US"/>
              <a:t>1</a:t>
            </a:r>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968375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CA162BBD-BE90-4B41-88C1-13708203F3FC}" type="datetime1">
              <a:rPr lang="en-US" smtClean="0"/>
              <a:t>2/26/2021</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r>
              <a:rPr lang="en-US"/>
              <a:t>1</a:t>
            </a:r>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767988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D1626960-2F60-46E6-BD0F-E558B897EBEB}" type="datetime1">
              <a:rPr lang="en-US" smtClean="0"/>
              <a:t>2/26/2021</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r>
              <a:rPr lang="en-US"/>
              <a:t>1</a:t>
            </a:r>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583771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227126C5-A523-4C31-AFA7-0159D241D277}" type="datetime1">
              <a:rPr lang="en-US" smtClean="0"/>
              <a:t>2/26/2021</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a:t>1</a:t>
            </a:r>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814443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915004E0-26CF-4F56-A07F-2C72BBA0A819}" type="datetime1">
              <a:rPr lang="en-US" smtClean="0"/>
              <a:t>2/26/2021</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r>
              <a:rPr lang="en-US"/>
              <a:t>1</a:t>
            </a:r>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744477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2E763F86-63A4-4E59-8A5E-5A576F698A97}" type="datetime1">
              <a:rPr lang="en-US" smtClean="0"/>
              <a:t>2/26/2021</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r>
              <a:rPr lang="en-US"/>
              <a:t>1</a:t>
            </a:r>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822274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DBD84E34-34D4-4262-A61F-EDDD357E6887}" type="datetime1">
              <a:rPr lang="en-US" smtClean="0"/>
              <a:t>2/26/2021</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r>
              <a:rPr lang="en-US"/>
              <a:t>1</a:t>
            </a:r>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135397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BDE18354-43CD-4ECB-A2F3-B21D174916C6}" type="datetime1">
              <a:rPr lang="en-US" smtClean="0"/>
              <a:t>2/26/2021</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r>
              <a:rPr lang="en-US"/>
              <a:t>1</a:t>
            </a:r>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017263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3C490E8C-F31B-44C9-9E62-F78EAAAA8A18}" type="datetime1">
              <a:rPr lang="en-US" smtClean="0"/>
              <a:t>2/26/2021</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a:t>1</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979997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B8B7F75F-1A94-4244-ACC3-DF6844779BF6}" type="datetime1">
              <a:rPr lang="en-US" smtClean="0"/>
              <a:t>2/26/2021</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r>
              <a:rPr lang="en-US"/>
              <a:t>1</a:t>
            </a:r>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564132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6FEF4081-CCD0-460B-BD3F-E75D1F561964}" type="datetime1">
              <a:rPr lang="en-US" smtClean="0"/>
              <a:t>2/26/2021</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r>
              <a:rPr lang="en-US"/>
              <a:t>1</a:t>
            </a:r>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849854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4000">
              <a:srgbClr val="D7DDE0"/>
            </a:gs>
            <a:gs pos="69000">
              <a:schemeClr val="accent1">
                <a:tint val="44500"/>
                <a:satMod val="160000"/>
              </a:schemeClr>
            </a:gs>
            <a:gs pos="15000">
              <a:schemeClr val="accent1">
                <a:tint val="23500"/>
                <a:satMod val="160000"/>
              </a:schemeClr>
            </a:gs>
          </a:gsLst>
          <a:path path="circle">
            <a:fillToRect l="100000" t="100000"/>
          </a:path>
          <a:tileRect/>
        </a:gra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25EA97A5-9DEB-47EC-B711-01282EA3F188}" type="datetime1">
              <a:rPr lang="en-US" smtClean="0"/>
              <a:t>2/26/2021</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r>
              <a:rPr lang="en-US"/>
              <a:t>1</a:t>
            </a:r>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4215086388"/>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1" r:id="rId6"/>
    <p:sldLayoutId id="2147483777" r:id="rId7"/>
    <p:sldLayoutId id="2147483778" r:id="rId8"/>
    <p:sldLayoutId id="2147483779" r:id="rId9"/>
    <p:sldLayoutId id="2147483780" r:id="rId10"/>
    <p:sldLayoutId id="2147483782" r:id="rId11"/>
  </p:sldLayoutIdLst>
  <p:hf hdr="0" ftr="0" dt="0"/>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ata.cityofnewyork.us/City-Government/Borough-Boundaries/tqmj-j8zm" TargetMode="External"/><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2950D9A-4705-4314-961A-4F88B2CE4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731A46-529E-4935-8209-720C71F51678}"/>
              </a:ext>
            </a:extLst>
          </p:cNvPr>
          <p:cNvSpPr>
            <a:spLocks noGrp="1"/>
          </p:cNvSpPr>
          <p:nvPr>
            <p:ph type="ctrTitle"/>
          </p:nvPr>
        </p:nvSpPr>
        <p:spPr>
          <a:xfrm>
            <a:off x="733425" y="2743200"/>
            <a:ext cx="7916718" cy="2849527"/>
          </a:xfrm>
        </p:spPr>
        <p:txBody>
          <a:bodyPr>
            <a:normAutofit/>
          </a:bodyPr>
          <a:lstStyle/>
          <a:p>
            <a:pPr algn="l"/>
            <a:r>
              <a:rPr lang="en-US" sz="4000" b="1" i="0" dirty="0">
                <a:solidFill>
                  <a:srgbClr val="0070C0"/>
                </a:solidFill>
                <a:effectLst/>
                <a:latin typeface="Britannic Bold" panose="020B0903060703020204" pitchFamily="34" charset="0"/>
                <a:ea typeface="Times New Roman" panose="02020603050405020304" pitchFamily="18" charset="0"/>
              </a:rPr>
              <a:t>Battle of the Neighborhoods:</a:t>
            </a:r>
            <a:br>
              <a:rPr lang="en-US" sz="4000" b="1" dirty="0">
                <a:solidFill>
                  <a:srgbClr val="0070C0"/>
                </a:solidFill>
                <a:effectLst/>
                <a:latin typeface="Britannic Bold" panose="020B0903060703020204" pitchFamily="34" charset="0"/>
                <a:ea typeface="Times New Roman" panose="02020603050405020304" pitchFamily="18" charset="0"/>
              </a:rPr>
            </a:br>
            <a:r>
              <a:rPr lang="en-US" sz="4000" b="1" dirty="0">
                <a:solidFill>
                  <a:srgbClr val="0070C0"/>
                </a:solidFill>
                <a:effectLst/>
                <a:latin typeface="Britannic Bold" panose="020B0903060703020204" pitchFamily="34" charset="0"/>
                <a:ea typeface="Times New Roman" panose="02020603050405020304" pitchFamily="18" charset="0"/>
              </a:rPr>
              <a:t> </a:t>
            </a:r>
            <a:br>
              <a:rPr lang="en-US" sz="4000" b="1" dirty="0">
                <a:solidFill>
                  <a:srgbClr val="0070C0"/>
                </a:solidFill>
                <a:effectLst/>
                <a:latin typeface="Britannic Bold" panose="020B0903060703020204" pitchFamily="34" charset="0"/>
                <a:ea typeface="Times New Roman" panose="02020603050405020304" pitchFamily="18" charset="0"/>
              </a:rPr>
            </a:br>
            <a:r>
              <a:rPr lang="en-US" sz="4000" b="1" i="0" dirty="0">
                <a:solidFill>
                  <a:srgbClr val="0070C0"/>
                </a:solidFill>
                <a:effectLst/>
                <a:latin typeface="Britannic Bold" panose="020B0903060703020204" pitchFamily="34" charset="0"/>
                <a:ea typeface="Times New Roman" panose="02020603050405020304" pitchFamily="18" charset="0"/>
              </a:rPr>
              <a:t>Where to open Italian</a:t>
            </a:r>
            <a:br>
              <a:rPr lang="en-US" sz="4000" b="1" i="0" dirty="0">
                <a:solidFill>
                  <a:srgbClr val="0070C0"/>
                </a:solidFill>
                <a:effectLst/>
                <a:latin typeface="Britannic Bold" panose="020B0903060703020204" pitchFamily="34" charset="0"/>
                <a:ea typeface="Times New Roman" panose="02020603050405020304" pitchFamily="18" charset="0"/>
              </a:rPr>
            </a:br>
            <a:r>
              <a:rPr lang="en-US" sz="4000" b="1" i="0" dirty="0">
                <a:solidFill>
                  <a:srgbClr val="0070C0"/>
                </a:solidFill>
                <a:effectLst/>
                <a:latin typeface="Britannic Bold" panose="020B0903060703020204" pitchFamily="34" charset="0"/>
                <a:ea typeface="Times New Roman" panose="02020603050405020304" pitchFamily="18" charset="0"/>
              </a:rPr>
              <a:t>Restaurant in</a:t>
            </a:r>
            <a:r>
              <a:rPr lang="en-US" sz="4000" b="1" i="0" dirty="0">
                <a:solidFill>
                  <a:srgbClr val="0070C0"/>
                </a:solidFill>
                <a:latin typeface="Britannic Bold" panose="020B0903060703020204" pitchFamily="34" charset="0"/>
                <a:ea typeface="Times New Roman" panose="02020603050405020304" pitchFamily="18" charset="0"/>
              </a:rPr>
              <a:t> </a:t>
            </a:r>
            <a:r>
              <a:rPr lang="en-US" sz="4000" b="1" i="0" dirty="0">
                <a:solidFill>
                  <a:srgbClr val="0070C0"/>
                </a:solidFill>
                <a:effectLst/>
                <a:latin typeface="Britannic Bold" panose="020B0903060703020204" pitchFamily="34" charset="0"/>
                <a:ea typeface="Times New Roman" panose="02020603050405020304" pitchFamily="18" charset="0"/>
              </a:rPr>
              <a:t>New York City</a:t>
            </a:r>
            <a:endParaRPr lang="en-US" sz="4000" i="0" dirty="0">
              <a:solidFill>
                <a:srgbClr val="0070C0"/>
              </a:solidFill>
            </a:endParaRPr>
          </a:p>
        </p:txBody>
      </p:sp>
      <p:sp>
        <p:nvSpPr>
          <p:cNvPr id="3" name="Subtitle 2">
            <a:extLst>
              <a:ext uri="{FF2B5EF4-FFF2-40B4-BE49-F238E27FC236}">
                <a16:creationId xmlns:a16="http://schemas.microsoft.com/office/drawing/2014/main" id="{A6A3C74A-40D1-4870-B13C-8E58458E5207}"/>
              </a:ext>
            </a:extLst>
          </p:cNvPr>
          <p:cNvSpPr>
            <a:spLocks noGrp="1"/>
          </p:cNvSpPr>
          <p:nvPr>
            <p:ph type="subTitle" idx="1"/>
          </p:nvPr>
        </p:nvSpPr>
        <p:spPr>
          <a:xfrm>
            <a:off x="733425" y="1265273"/>
            <a:ext cx="6288347" cy="1066522"/>
          </a:xfrm>
        </p:spPr>
        <p:txBody>
          <a:bodyPr>
            <a:normAutofit/>
          </a:bodyPr>
          <a:lstStyle/>
          <a:p>
            <a:pPr algn="l"/>
            <a:r>
              <a:rPr lang="en-US" sz="2400" dirty="0">
                <a:latin typeface="Franklin Gothic Demi" panose="020B0703020102020204" pitchFamily="34" charset="0"/>
              </a:rPr>
              <a:t>Gergana Topalova</a:t>
            </a:r>
          </a:p>
        </p:txBody>
      </p:sp>
      <p:pic>
        <p:nvPicPr>
          <p:cNvPr id="4" name="Picture 3" descr="Abstract art line and dots with a colorful pattern background">
            <a:extLst>
              <a:ext uri="{FF2B5EF4-FFF2-40B4-BE49-F238E27FC236}">
                <a16:creationId xmlns:a16="http://schemas.microsoft.com/office/drawing/2014/main" id="{E5C8B7BE-5853-4A77-A6C6-6593ED859057}"/>
              </a:ext>
            </a:extLst>
          </p:cNvPr>
          <p:cNvPicPr>
            <a:picLocks noChangeAspect="1"/>
          </p:cNvPicPr>
          <p:nvPr/>
        </p:nvPicPr>
        <p:blipFill rotWithShape="1">
          <a:blip r:embed="rId2"/>
          <a:srcRect l="46322" r="25646" b="2"/>
          <a:stretch/>
        </p:blipFill>
        <p:spPr>
          <a:xfrm>
            <a:off x="7847860" y="-4762"/>
            <a:ext cx="4352224" cy="6886079"/>
          </a:xfrm>
          <a:custGeom>
            <a:avLst/>
            <a:gdLst/>
            <a:ahLst/>
            <a:cxnLst/>
            <a:rect l="l" t="t" r="r" b="b"/>
            <a:pathLst>
              <a:path w="3541857" h="6886079">
                <a:moveTo>
                  <a:pt x="1248072" y="0"/>
                </a:moveTo>
                <a:lnTo>
                  <a:pt x="3541857" y="0"/>
                </a:lnTo>
                <a:lnTo>
                  <a:pt x="3541857" y="6886079"/>
                </a:lnTo>
                <a:lnTo>
                  <a:pt x="0" y="6864521"/>
                </a:lnTo>
                <a:close/>
              </a:path>
            </a:pathLst>
          </a:custGeom>
        </p:spPr>
      </p:pic>
      <p:cxnSp>
        <p:nvCxnSpPr>
          <p:cNvPr id="21" name="Straight Connector 20">
            <a:extLst>
              <a:ext uri="{FF2B5EF4-FFF2-40B4-BE49-F238E27FC236}">
                <a16:creationId xmlns:a16="http://schemas.microsoft.com/office/drawing/2014/main" id="{13AC671C-E66F-43C5-A66A-C477339DD2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878186" y="1"/>
            <a:ext cx="345294" cy="688131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EE10AC2-20ED-4628-9A8E-14F8437B55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794205" y="-4764"/>
            <a:ext cx="5397796" cy="104143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0F06F43A-AF32-4E58-9787-F1D6881652E7}"/>
              </a:ext>
            </a:extLst>
          </p:cNvPr>
          <p:cNvSpPr>
            <a:spLocks noGrp="1"/>
          </p:cNvSpPr>
          <p:nvPr>
            <p:ph type="sldNum" sz="quarter" idx="12"/>
          </p:nvPr>
        </p:nvSpPr>
        <p:spPr/>
        <p:txBody>
          <a:bodyPr/>
          <a:lstStyle/>
          <a:p>
            <a:fld id="{312CC964-A50B-4C29-B4E4-2C30BB34CCF3}" type="slidenum">
              <a:rPr lang="en-US" smtClean="0"/>
              <a:t>1</a:t>
            </a:fld>
            <a:endParaRPr lang="en-US"/>
          </a:p>
        </p:txBody>
      </p:sp>
    </p:spTree>
    <p:extLst>
      <p:ext uri="{BB962C8B-B14F-4D97-AF65-F5344CB8AC3E}">
        <p14:creationId xmlns:p14="http://schemas.microsoft.com/office/powerpoint/2010/main" val="2960668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D4467-E677-4C8F-AE63-C794F045BD8E}"/>
              </a:ext>
            </a:extLst>
          </p:cNvPr>
          <p:cNvSpPr>
            <a:spLocks noGrp="1"/>
          </p:cNvSpPr>
          <p:nvPr>
            <p:ph type="ctrTitle"/>
          </p:nvPr>
        </p:nvSpPr>
        <p:spPr>
          <a:xfrm>
            <a:off x="962025" y="504826"/>
            <a:ext cx="9705975" cy="933450"/>
          </a:xfrm>
        </p:spPr>
        <p:txBody>
          <a:bodyPr>
            <a:normAutofit fontScale="90000"/>
          </a:bodyPr>
          <a:lstStyle/>
          <a:p>
            <a:pPr algn="l"/>
            <a:r>
              <a:rPr lang="en-US" sz="3600" b="1" i="0" dirty="0">
                <a:effectLst/>
                <a:latin typeface="Britannic Bold" panose="020B0903060703020204" pitchFamily="34" charset="0"/>
                <a:ea typeface="Times New Roman" panose="02020603050405020304" pitchFamily="18" charset="0"/>
              </a:rPr>
              <a:t>Results / Conclusion:</a:t>
            </a:r>
            <a:br>
              <a:rPr lang="en-US" sz="1800" b="1" dirty="0">
                <a:effectLst/>
                <a:latin typeface="Helvetica" panose="020B0604020202020204" pitchFamily="34" charset="0"/>
                <a:ea typeface="Times New Roman" panose="02020603050405020304" pitchFamily="18" charset="0"/>
              </a:rPr>
            </a:br>
            <a:endParaRPr lang="en-US" sz="2800" dirty="0">
              <a:latin typeface="Britannic Bold" panose="020B0903060703020204" pitchFamily="34" charset="0"/>
            </a:endParaRPr>
          </a:p>
        </p:txBody>
      </p:sp>
      <p:sp>
        <p:nvSpPr>
          <p:cNvPr id="3" name="Subtitle 2">
            <a:extLst>
              <a:ext uri="{FF2B5EF4-FFF2-40B4-BE49-F238E27FC236}">
                <a16:creationId xmlns:a16="http://schemas.microsoft.com/office/drawing/2014/main" id="{18F4AD9F-74F1-486C-A359-44489CFE9E0B}"/>
              </a:ext>
            </a:extLst>
          </p:cNvPr>
          <p:cNvSpPr>
            <a:spLocks noGrp="1"/>
          </p:cNvSpPr>
          <p:nvPr>
            <p:ph type="subTitle" idx="1"/>
          </p:nvPr>
        </p:nvSpPr>
        <p:spPr>
          <a:xfrm>
            <a:off x="495300" y="1847850"/>
            <a:ext cx="10934700" cy="4714875"/>
          </a:xfrm>
        </p:spPr>
        <p:txBody>
          <a:bodyPr/>
          <a:lstStyle/>
          <a:p>
            <a:pPr algn="l"/>
            <a:r>
              <a:rPr lang="en-US" sz="12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Here are the conclusions that I manage to extrapolate after reviewing the problem and analyzing the data:</a:t>
            </a:r>
          </a:p>
          <a:p>
            <a:pPr algn="l"/>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04800" lvl="0" indent="-342900" algn="l">
              <a:lnSpc>
                <a:spcPts val="1500"/>
              </a:lnSpc>
              <a:spcBef>
                <a:spcPts val="0"/>
              </a:spcBef>
              <a:spcAft>
                <a:spcPts val="0"/>
              </a:spcAft>
              <a:buSzPts val="1000"/>
              <a:buFont typeface="Symbol" panose="05050102010706020507" pitchFamily="18" charset="2"/>
              <a:buChar char=""/>
              <a:tabLst>
                <a:tab pos="457200" algn="l"/>
              </a:tabLst>
            </a:pPr>
            <a:r>
              <a:rPr lang="en-US" sz="1200" dirty="0">
                <a:solidFill>
                  <a:srgbClr val="000000"/>
                </a:solidFill>
                <a:effectLst/>
                <a:latin typeface="Helvetica" panose="020B0604020202020204" pitchFamily="34" charset="0"/>
                <a:ea typeface="Calibri" panose="020F0502020204030204" pitchFamily="34" charset="0"/>
                <a:cs typeface="Helvetica" panose="020B0604020202020204" pitchFamily="34" charset="0"/>
              </a:rPr>
              <a:t>Manhattan and Brooklyn have the best rated Italian restaurants on average.</a:t>
            </a:r>
          </a:p>
          <a:p>
            <a:pPr marR="304800" lvl="0" algn="l">
              <a:lnSpc>
                <a:spcPts val="1500"/>
              </a:lnSpc>
              <a:spcBef>
                <a:spcPts val="0"/>
              </a:spcBef>
              <a:spcAft>
                <a:spcPts val="0"/>
              </a:spcAft>
              <a:buSzPts val="1000"/>
              <a:tabLst>
                <a:tab pos="457200" algn="l"/>
              </a:tabLst>
            </a:pPr>
            <a:endParaRPr lang="en-US" sz="1200" dirty="0">
              <a:effectLst/>
              <a:latin typeface="Helvetica" panose="020B0604020202020204" pitchFamily="34" charset="0"/>
              <a:ea typeface="Calibri" panose="020F0502020204030204" pitchFamily="34" charset="0"/>
              <a:cs typeface="Helvetica" panose="020B0604020202020204" pitchFamily="34" charset="0"/>
            </a:endParaRPr>
          </a:p>
          <a:p>
            <a:pPr marL="342900" marR="304800" lvl="0" indent="-342900" algn="l">
              <a:lnSpc>
                <a:spcPts val="1500"/>
              </a:lnSpc>
              <a:spcBef>
                <a:spcPts val="0"/>
              </a:spcBef>
              <a:spcAft>
                <a:spcPts val="0"/>
              </a:spcAft>
              <a:buSzPts val="1000"/>
              <a:buFont typeface="Symbol" panose="05050102010706020507" pitchFamily="18" charset="2"/>
              <a:buChar char=""/>
              <a:tabLst>
                <a:tab pos="457200" algn="l"/>
              </a:tabLst>
            </a:pPr>
            <a:r>
              <a:rPr lang="en-US" sz="1200" dirty="0">
                <a:solidFill>
                  <a:srgbClr val="000000"/>
                </a:solidFill>
                <a:effectLst/>
                <a:latin typeface="Helvetica" panose="020B0604020202020204" pitchFamily="34" charset="0"/>
                <a:ea typeface="Calibri" panose="020F0502020204030204" pitchFamily="34" charset="0"/>
                <a:cs typeface="Helvetica" panose="020B0604020202020204" pitchFamily="34" charset="0"/>
              </a:rPr>
              <a:t>Tribeca (Manhattan), Hamilton Heights (Manhattan)and Bushwick (Brooklyn) are some of the best neighborhoods for Italian cuisine with Average Rating of 9.1 and 9.2. However, from those 3 only Tribeca is located in an area of the city that is popular with both tourists and locals alike the other two Neighborhoods are mostly residential.</a:t>
            </a:r>
          </a:p>
          <a:p>
            <a:pPr marR="304800" lvl="0" algn="l">
              <a:lnSpc>
                <a:spcPts val="1500"/>
              </a:lnSpc>
              <a:spcBef>
                <a:spcPts val="0"/>
              </a:spcBef>
              <a:spcAft>
                <a:spcPts val="0"/>
              </a:spcAft>
              <a:buSzPts val="1000"/>
              <a:tabLst>
                <a:tab pos="457200" algn="l"/>
              </a:tabLst>
            </a:pPr>
            <a:endParaRPr lang="en-US" sz="1200" dirty="0">
              <a:effectLst/>
              <a:latin typeface="Helvetica" panose="020B0604020202020204" pitchFamily="34" charset="0"/>
              <a:ea typeface="Calibri" panose="020F0502020204030204" pitchFamily="34" charset="0"/>
              <a:cs typeface="Helvetica" panose="020B0604020202020204" pitchFamily="34" charset="0"/>
            </a:endParaRPr>
          </a:p>
          <a:p>
            <a:pPr marL="342900" marR="304800" lvl="0" indent="-342900" algn="l">
              <a:lnSpc>
                <a:spcPts val="1500"/>
              </a:lnSpc>
              <a:spcBef>
                <a:spcPts val="0"/>
              </a:spcBef>
              <a:spcAft>
                <a:spcPts val="0"/>
              </a:spcAft>
              <a:buSzPts val="1000"/>
              <a:buFont typeface="Symbol" panose="05050102010706020507" pitchFamily="18" charset="2"/>
              <a:buChar char=""/>
              <a:tabLst>
                <a:tab pos="457200" algn="l"/>
              </a:tabLst>
            </a:pPr>
            <a:r>
              <a:rPr lang="en-US" sz="1200" dirty="0">
                <a:solidFill>
                  <a:srgbClr val="000000"/>
                </a:solidFill>
                <a:effectLst/>
                <a:latin typeface="Helvetica" panose="020B0604020202020204" pitchFamily="34" charset="0"/>
                <a:ea typeface="Calibri" panose="020F0502020204030204" pitchFamily="34" charset="0"/>
                <a:cs typeface="Helvetica" panose="020B0604020202020204" pitchFamily="34" charset="0"/>
              </a:rPr>
              <a:t>Manhattan is also the Neighborhood with the biggest concentration of Italian restaurants and have booming Italian Cuisine Market</a:t>
            </a:r>
          </a:p>
          <a:p>
            <a:pPr marR="304800" lvl="0" algn="l">
              <a:lnSpc>
                <a:spcPts val="1500"/>
              </a:lnSpc>
              <a:spcBef>
                <a:spcPts val="0"/>
              </a:spcBef>
              <a:spcAft>
                <a:spcPts val="0"/>
              </a:spcAft>
              <a:buSzPts val="1000"/>
              <a:tabLst>
                <a:tab pos="457200" algn="l"/>
              </a:tabLst>
            </a:pPr>
            <a:endParaRPr lang="en-US" sz="1200" dirty="0">
              <a:effectLst/>
              <a:latin typeface="Helvetica" panose="020B0604020202020204" pitchFamily="34" charset="0"/>
              <a:ea typeface="Calibri" panose="020F0502020204030204" pitchFamily="34" charset="0"/>
              <a:cs typeface="Helvetica" panose="020B0604020202020204" pitchFamily="34" charset="0"/>
            </a:endParaRPr>
          </a:p>
          <a:p>
            <a:pPr marL="342900" marR="304800" lvl="0" indent="-342900" algn="l">
              <a:lnSpc>
                <a:spcPts val="1500"/>
              </a:lnSpc>
              <a:spcBef>
                <a:spcPts val="0"/>
              </a:spcBef>
              <a:spcAft>
                <a:spcPts val="0"/>
              </a:spcAft>
              <a:buSzPts val="1000"/>
              <a:buFont typeface="Symbol" panose="05050102010706020507" pitchFamily="18" charset="2"/>
              <a:buChar char=""/>
              <a:tabLst>
                <a:tab pos="457200" algn="l"/>
              </a:tabLst>
            </a:pPr>
            <a:r>
              <a:rPr lang="en-US" sz="1200" dirty="0">
                <a:solidFill>
                  <a:srgbClr val="000000"/>
                </a:solidFill>
                <a:effectLst/>
                <a:latin typeface="Helvetica" panose="020B0604020202020204" pitchFamily="34" charset="0"/>
                <a:ea typeface="Calibri" panose="020F0502020204030204" pitchFamily="34" charset="0"/>
                <a:cs typeface="Helvetica" panose="020B0604020202020204" pitchFamily="34" charset="0"/>
              </a:rPr>
              <a:t>In conclusion Tribeca (Manhattan) is the best place to open Italian Restaurant.</a:t>
            </a:r>
          </a:p>
          <a:p>
            <a:pPr marR="304800" lvl="0" algn="l">
              <a:lnSpc>
                <a:spcPts val="1500"/>
              </a:lnSpc>
              <a:spcBef>
                <a:spcPts val="0"/>
              </a:spcBef>
              <a:spcAft>
                <a:spcPts val="0"/>
              </a:spcAft>
              <a:buSzPts val="1000"/>
              <a:tabLst>
                <a:tab pos="457200" algn="l"/>
              </a:tabLst>
            </a:pPr>
            <a:endParaRPr lang="en-US" sz="1200" dirty="0">
              <a:effectLst/>
              <a:latin typeface="Helvetica" panose="020B0604020202020204" pitchFamily="34" charset="0"/>
              <a:ea typeface="Calibri" panose="020F0502020204030204" pitchFamily="34" charset="0"/>
              <a:cs typeface="Helvetica" panose="020B0604020202020204" pitchFamily="34" charset="0"/>
            </a:endParaRPr>
          </a:p>
          <a:p>
            <a:pPr marL="342900" marR="304800" lvl="0" indent="-342900" algn="l">
              <a:lnSpc>
                <a:spcPts val="1500"/>
              </a:lnSpc>
              <a:spcBef>
                <a:spcPts val="0"/>
              </a:spcBef>
              <a:spcAft>
                <a:spcPts val="0"/>
              </a:spcAft>
              <a:buSzPts val="1000"/>
              <a:buFont typeface="Symbol" panose="05050102010706020507" pitchFamily="18" charset="2"/>
              <a:buChar char=""/>
              <a:tabLst>
                <a:tab pos="457200" algn="l"/>
              </a:tabLst>
            </a:pPr>
            <a:r>
              <a:rPr lang="en-US" sz="1200" dirty="0">
                <a:solidFill>
                  <a:srgbClr val="000000"/>
                </a:solidFill>
                <a:effectLst/>
                <a:latin typeface="Helvetica" panose="020B0604020202020204" pitchFamily="34" charset="0"/>
                <a:ea typeface="Calibri" panose="020F0502020204030204" pitchFamily="34" charset="0"/>
                <a:cs typeface="Helvetica" panose="020B0604020202020204" pitchFamily="34" charset="0"/>
              </a:rPr>
              <a:t>If we are just looking for a spot to enjoy good Italian food, we should definitely check out and the Neighborhoods of Hamilton Heights, Bushwick and if my personal favorite Greenwich Village all with Average Rating over 8.5</a:t>
            </a:r>
            <a:endParaRPr lang="en-US" sz="1200" dirty="0">
              <a:effectLst/>
              <a:latin typeface="Helvetica" panose="020B0604020202020204" pitchFamily="34" charset="0"/>
              <a:ea typeface="Calibri" panose="020F0502020204030204" pitchFamily="34" charset="0"/>
              <a:cs typeface="Helvetica" panose="020B0604020202020204" pitchFamily="34" charset="0"/>
            </a:endParaRPr>
          </a:p>
          <a:p>
            <a:pPr marL="285750" indent="-285750" algn="l">
              <a:buFont typeface="Arial" panose="020B0604020202020204" pitchFamily="34" charset="0"/>
              <a:buChar char="•"/>
            </a:pPr>
            <a:endParaRPr lang="en-US" dirty="0">
              <a:latin typeface="Helvetica" panose="020B0604020202020204" pitchFamily="34" charset="0"/>
              <a:cs typeface="Helvetica" panose="020B0604020202020204" pitchFamily="34" charset="0"/>
            </a:endParaRPr>
          </a:p>
        </p:txBody>
      </p:sp>
      <p:sp>
        <p:nvSpPr>
          <p:cNvPr id="4" name="Slide Number Placeholder 3">
            <a:extLst>
              <a:ext uri="{FF2B5EF4-FFF2-40B4-BE49-F238E27FC236}">
                <a16:creationId xmlns:a16="http://schemas.microsoft.com/office/drawing/2014/main" id="{39C07E26-C63F-4CEE-8745-5AA9B2435AA9}"/>
              </a:ext>
            </a:extLst>
          </p:cNvPr>
          <p:cNvSpPr>
            <a:spLocks noGrp="1"/>
          </p:cNvSpPr>
          <p:nvPr>
            <p:ph type="sldNum" sz="quarter" idx="12"/>
          </p:nvPr>
        </p:nvSpPr>
        <p:spPr/>
        <p:txBody>
          <a:bodyPr/>
          <a:lstStyle/>
          <a:p>
            <a:fld id="{312CC964-A50B-4C29-B4E4-2C30BB34CCF3}" type="slidenum">
              <a:rPr lang="en-US" smtClean="0"/>
              <a:t>10</a:t>
            </a:fld>
            <a:endParaRPr lang="en-US"/>
          </a:p>
        </p:txBody>
      </p:sp>
    </p:spTree>
    <p:extLst>
      <p:ext uri="{BB962C8B-B14F-4D97-AF65-F5344CB8AC3E}">
        <p14:creationId xmlns:p14="http://schemas.microsoft.com/office/powerpoint/2010/main" val="1484408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1775E6C-9FE7-4AE4-ABE7-2568D95DE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23">
            <a:extLst>
              <a:ext uri="{FF2B5EF4-FFF2-40B4-BE49-F238E27FC236}">
                <a16:creationId xmlns:a16="http://schemas.microsoft.com/office/drawing/2014/main" id="{8CECB99A-E2AB-482F-A307-487955310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31323" y="-5553"/>
            <a:ext cx="8860678" cy="687330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229836 w 5905812"/>
              <a:gd name="connsiteY0" fmla="*/ 0 h 6888661"/>
              <a:gd name="connsiteX1" fmla="*/ 5905812 w 5905812"/>
              <a:gd name="connsiteY1" fmla="*/ 11953 h 6888661"/>
              <a:gd name="connsiteX2" fmla="*/ 5905812 w 5905812"/>
              <a:gd name="connsiteY2" fmla="*/ 6869951 h 6888661"/>
              <a:gd name="connsiteX3" fmla="*/ 0 w 5905812"/>
              <a:gd name="connsiteY3" fmla="*/ 6888661 h 6888661"/>
              <a:gd name="connsiteX4" fmla="*/ 1229836 w 5905812"/>
              <a:gd name="connsiteY4" fmla="*/ 0 h 6888661"/>
              <a:gd name="connsiteX0" fmla="*/ 1156550 w 5832526"/>
              <a:gd name="connsiteY0" fmla="*/ 0 h 6883466"/>
              <a:gd name="connsiteX1" fmla="*/ 5832526 w 5832526"/>
              <a:gd name="connsiteY1" fmla="*/ 11953 h 6883466"/>
              <a:gd name="connsiteX2" fmla="*/ 5832526 w 5832526"/>
              <a:gd name="connsiteY2" fmla="*/ 6869951 h 6883466"/>
              <a:gd name="connsiteX3" fmla="*/ 0 w 5832526"/>
              <a:gd name="connsiteY3" fmla="*/ 6883466 h 6883466"/>
              <a:gd name="connsiteX4" fmla="*/ 1156550 w 5832526"/>
              <a:gd name="connsiteY4" fmla="*/ 0 h 6883466"/>
              <a:gd name="connsiteX0" fmla="*/ 1104130 w 5780106"/>
              <a:gd name="connsiteY0" fmla="*/ 0 h 6873306"/>
              <a:gd name="connsiteX1" fmla="*/ 5780106 w 5780106"/>
              <a:gd name="connsiteY1" fmla="*/ 11953 h 6873306"/>
              <a:gd name="connsiteX2" fmla="*/ 5780106 w 5780106"/>
              <a:gd name="connsiteY2" fmla="*/ 6869951 h 6873306"/>
              <a:gd name="connsiteX3" fmla="*/ 0 w 5780106"/>
              <a:gd name="connsiteY3" fmla="*/ 6873306 h 6873306"/>
              <a:gd name="connsiteX4" fmla="*/ 1104130 w 5780106"/>
              <a:gd name="connsiteY4" fmla="*/ 0 h 6873306"/>
              <a:gd name="connsiteX0" fmla="*/ 1064815 w 5740791"/>
              <a:gd name="connsiteY0" fmla="*/ 0 h 6869951"/>
              <a:gd name="connsiteX1" fmla="*/ 5740791 w 5740791"/>
              <a:gd name="connsiteY1" fmla="*/ 11953 h 6869951"/>
              <a:gd name="connsiteX2" fmla="*/ 5740791 w 5740791"/>
              <a:gd name="connsiteY2" fmla="*/ 6869951 h 6869951"/>
              <a:gd name="connsiteX3" fmla="*/ 0 w 5740791"/>
              <a:gd name="connsiteY3" fmla="*/ 6863146 h 6869951"/>
              <a:gd name="connsiteX4" fmla="*/ 1064815 w 5740791"/>
              <a:gd name="connsiteY4" fmla="*/ 0 h 6869951"/>
              <a:gd name="connsiteX0" fmla="*/ 1038605 w 5714581"/>
              <a:gd name="connsiteY0" fmla="*/ 0 h 6873306"/>
              <a:gd name="connsiteX1" fmla="*/ 5714581 w 5714581"/>
              <a:gd name="connsiteY1" fmla="*/ 11953 h 6873306"/>
              <a:gd name="connsiteX2" fmla="*/ 5714581 w 5714581"/>
              <a:gd name="connsiteY2" fmla="*/ 6869951 h 6873306"/>
              <a:gd name="connsiteX3" fmla="*/ 0 w 5714581"/>
              <a:gd name="connsiteY3" fmla="*/ 6873306 h 6873306"/>
              <a:gd name="connsiteX4" fmla="*/ 1038605 w 5714581"/>
              <a:gd name="connsiteY4" fmla="*/ 0 h 6873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4581" h="6873306">
                <a:moveTo>
                  <a:pt x="1038605" y="0"/>
                </a:moveTo>
                <a:lnTo>
                  <a:pt x="5714581" y="11953"/>
                </a:lnTo>
                <a:lnTo>
                  <a:pt x="5714581" y="6869951"/>
                </a:lnTo>
                <a:lnTo>
                  <a:pt x="0" y="6873306"/>
                </a:lnTo>
                <a:lnTo>
                  <a:pt x="1038605"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BF7B90-2FBE-4C06-8713-968343F89A49}"/>
              </a:ext>
            </a:extLst>
          </p:cNvPr>
          <p:cNvSpPr>
            <a:spLocks noGrp="1"/>
          </p:cNvSpPr>
          <p:nvPr>
            <p:ph type="title"/>
          </p:nvPr>
        </p:nvSpPr>
        <p:spPr>
          <a:xfrm>
            <a:off x="680484" y="675167"/>
            <a:ext cx="3891515" cy="2868133"/>
          </a:xfrm>
        </p:spPr>
        <p:txBody>
          <a:bodyPr anchor="t">
            <a:normAutofit/>
          </a:bodyPr>
          <a:lstStyle/>
          <a:p>
            <a:r>
              <a:rPr lang="en-US" sz="4100" i="0" dirty="0">
                <a:latin typeface="Britannic Bold" panose="020B0903060703020204" pitchFamily="34" charset="0"/>
              </a:rPr>
              <a:t>Introduction:</a:t>
            </a:r>
          </a:p>
        </p:txBody>
      </p:sp>
      <p:sp>
        <p:nvSpPr>
          <p:cNvPr id="3" name="Content Placeholder 2">
            <a:extLst>
              <a:ext uri="{FF2B5EF4-FFF2-40B4-BE49-F238E27FC236}">
                <a16:creationId xmlns:a16="http://schemas.microsoft.com/office/drawing/2014/main" id="{DFE4FC31-2842-48FF-AD1E-0D8E13EF1352}"/>
              </a:ext>
            </a:extLst>
          </p:cNvPr>
          <p:cNvSpPr>
            <a:spLocks noGrp="1"/>
          </p:cNvSpPr>
          <p:nvPr>
            <p:ph idx="1"/>
          </p:nvPr>
        </p:nvSpPr>
        <p:spPr>
          <a:xfrm>
            <a:off x="4757132" y="533400"/>
            <a:ext cx="6619858" cy="5771481"/>
          </a:xfrm>
        </p:spPr>
        <p:txBody>
          <a:bodyPr anchor="ctr">
            <a:normAutofit/>
          </a:bodyPr>
          <a:lstStyle/>
          <a:p>
            <a:pPr marL="0" marR="0" indent="0">
              <a:lnSpc>
                <a:spcPct val="90000"/>
              </a:lnSpc>
              <a:spcBef>
                <a:spcPts val="1200"/>
              </a:spcBef>
              <a:spcAft>
                <a:spcPts val="0"/>
              </a:spcAft>
              <a:buNone/>
            </a:pPr>
            <a:r>
              <a:rPr lang="en-US" sz="1900" dirty="0">
                <a:effectLst/>
                <a:latin typeface="Helvetica" panose="020B0604020202020204" pitchFamily="34" charset="0"/>
                <a:ea typeface="Times New Roman" panose="02020603050405020304" pitchFamily="18" charset="0"/>
                <a:cs typeface="Times New Roman" panose="02020603050405020304" pitchFamily="18" charset="0"/>
              </a:rPr>
              <a:t>This final project explores the best locations for opening an Italian Restaurant in New York City and its five major Boroughs. New York City has long been considered as one of the Food Capitals of the World and it is also the place, I call home for the last 11 years. NYC is a major metropolitan area with more than 8 million people living within city limits. It is one of the most diverse cities worldwide and considered a safe haven for immigrants. </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90000"/>
              </a:lnSpc>
              <a:spcBef>
                <a:spcPts val="1200"/>
              </a:spcBef>
              <a:spcAft>
                <a:spcPts val="0"/>
              </a:spcAft>
              <a:buNone/>
            </a:pPr>
            <a:r>
              <a:rPr lang="en-US" sz="1900" dirty="0">
                <a:effectLst/>
                <a:latin typeface="Helvetica" panose="020B0604020202020204" pitchFamily="34" charset="0"/>
                <a:ea typeface="Times New Roman" panose="02020603050405020304" pitchFamily="18" charset="0"/>
                <a:cs typeface="Times New Roman" panose="02020603050405020304" pitchFamily="18" charset="0"/>
              </a:rPr>
              <a:t>This report explores which neighborhoods and boroughs </a:t>
            </a:r>
            <a:r>
              <a:rPr lang="en-US" sz="1900" dirty="0">
                <a:latin typeface="Helvetica" panose="020B0604020202020204" pitchFamily="34" charset="0"/>
                <a:ea typeface="Times New Roman" panose="02020603050405020304" pitchFamily="18" charset="0"/>
                <a:cs typeface="Times New Roman" panose="02020603050405020304" pitchFamily="18" charset="0"/>
              </a:rPr>
              <a:t>in</a:t>
            </a:r>
            <a:r>
              <a:rPr lang="en-US" sz="1900" dirty="0">
                <a:effectLst/>
                <a:latin typeface="Helvetica" panose="020B0604020202020204" pitchFamily="34" charset="0"/>
                <a:ea typeface="Times New Roman" panose="02020603050405020304" pitchFamily="18" charset="0"/>
                <a:cs typeface="Times New Roman" panose="02020603050405020304" pitchFamily="18" charset="0"/>
              </a:rPr>
              <a:t> New York City have the most and the best Italian restaurants. </a:t>
            </a:r>
          </a:p>
          <a:p>
            <a:pPr marL="0" marR="0" indent="0">
              <a:lnSpc>
                <a:spcPct val="90000"/>
              </a:lnSpc>
              <a:spcBef>
                <a:spcPts val="1200"/>
              </a:spcBef>
              <a:spcAft>
                <a:spcPts val="0"/>
              </a:spcAft>
              <a:buNone/>
            </a:pPr>
            <a:r>
              <a:rPr lang="en-US" sz="1900" dirty="0">
                <a:effectLst/>
                <a:latin typeface="Helvetica" panose="020B0604020202020204" pitchFamily="34" charset="0"/>
                <a:ea typeface="Times New Roman" panose="02020603050405020304" pitchFamily="18" charset="0"/>
                <a:cs typeface="Times New Roman" panose="02020603050405020304" pitchFamily="18" charset="0"/>
              </a:rPr>
              <a:t>We will try to answer the questions:</a:t>
            </a:r>
          </a:p>
          <a:p>
            <a:pPr marL="0" marR="0" indent="0">
              <a:lnSpc>
                <a:spcPct val="90000"/>
              </a:lnSpc>
              <a:spcBef>
                <a:spcPts val="1200"/>
              </a:spcBef>
              <a:spcAft>
                <a:spcPts val="0"/>
              </a:spcAft>
              <a:buNone/>
            </a:pP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04800" lvl="0" indent="-342900">
              <a:lnSpc>
                <a:spcPct val="90000"/>
              </a:lnSpc>
              <a:spcBef>
                <a:spcPts val="0"/>
              </a:spcBef>
              <a:spcAft>
                <a:spcPts val="0"/>
              </a:spcAft>
              <a:buSzPts val="1000"/>
              <a:buFont typeface="Symbol" panose="05050102010706020507" pitchFamily="18" charset="2"/>
              <a:buChar char=""/>
              <a:tabLst>
                <a:tab pos="457200" algn="l"/>
              </a:tabLst>
            </a:pPr>
            <a:r>
              <a:rPr lang="en-US" sz="1900" dirty="0">
                <a:effectLst/>
                <a:latin typeface="Helvetica" panose="020B0604020202020204" pitchFamily="34" charset="0"/>
                <a:ea typeface="Times New Roman" panose="02020603050405020304" pitchFamily="18" charset="0"/>
                <a:cs typeface="Times New Roman" panose="02020603050405020304" pitchFamily="18" charset="0"/>
              </a:rPr>
              <a:t>Where are the best places to open an Italian Restaurant? And</a:t>
            </a:r>
          </a:p>
          <a:p>
            <a:pPr marL="342900" marR="304800" lvl="0" indent="-342900">
              <a:lnSpc>
                <a:spcPct val="90000"/>
              </a:lnSpc>
              <a:spcBef>
                <a:spcPts val="0"/>
              </a:spcBef>
              <a:spcAft>
                <a:spcPts val="0"/>
              </a:spcAft>
              <a:buSzPts val="1000"/>
              <a:buFont typeface="Symbol" panose="05050102010706020507" pitchFamily="18" charset="2"/>
              <a:buChar char=""/>
              <a:tabLst>
                <a:tab pos="457200" algn="l"/>
              </a:tabLst>
            </a:pP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04800" lvl="0" indent="-342900">
              <a:lnSpc>
                <a:spcPct val="90000"/>
              </a:lnSpc>
              <a:spcBef>
                <a:spcPts val="0"/>
              </a:spcBef>
              <a:spcAft>
                <a:spcPts val="0"/>
              </a:spcAft>
              <a:buSzPts val="1000"/>
              <a:buFont typeface="Symbol" panose="05050102010706020507" pitchFamily="18" charset="2"/>
              <a:buChar char=""/>
              <a:tabLst>
                <a:tab pos="457200" algn="l"/>
              </a:tabLst>
            </a:pPr>
            <a:r>
              <a:rPr lang="en-US" sz="1900" dirty="0">
                <a:effectLst/>
                <a:latin typeface="Helvetica" panose="020B0604020202020204" pitchFamily="34" charset="0"/>
                <a:ea typeface="Times New Roman" panose="02020603050405020304" pitchFamily="18" charset="0"/>
                <a:cs typeface="Times New Roman" panose="02020603050405020304" pitchFamily="18" charset="0"/>
              </a:rPr>
              <a:t>Where should one go for a taste of the best Italian food in the city?”</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90000"/>
              </a:lnSpc>
            </a:pPr>
            <a:endParaRPr lang="en-US" sz="1900" dirty="0"/>
          </a:p>
        </p:txBody>
      </p:sp>
      <p:cxnSp>
        <p:nvCxnSpPr>
          <p:cNvPr id="12" name="Straight Connector 11">
            <a:extLst>
              <a:ext uri="{FF2B5EF4-FFF2-40B4-BE49-F238E27FC236}">
                <a16:creationId xmlns:a16="http://schemas.microsoft.com/office/drawing/2014/main" id="{A3B4C179-2540-4304-9C9C-2AAAA53EFD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4894729"/>
            <a:ext cx="4206239" cy="196787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A364443-B44B-44C9-B8C4-AED23CB621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91373" y="0"/>
            <a:ext cx="463526" cy="691388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3DA6313B-6A14-4184-BEB5-26A3C20793EC}"/>
              </a:ext>
            </a:extLst>
          </p:cNvPr>
          <p:cNvSpPr>
            <a:spLocks noGrp="1"/>
          </p:cNvSpPr>
          <p:nvPr>
            <p:ph type="sldNum" sz="quarter" idx="12"/>
          </p:nvPr>
        </p:nvSpPr>
        <p:spPr/>
        <p:txBody>
          <a:bodyPr/>
          <a:lstStyle/>
          <a:p>
            <a:fld id="{312CC964-A50B-4C29-B4E4-2C30BB34CCF3}" type="slidenum">
              <a:rPr lang="en-US" smtClean="0"/>
              <a:t>2</a:t>
            </a:fld>
            <a:endParaRPr lang="en-US"/>
          </a:p>
        </p:txBody>
      </p:sp>
    </p:spTree>
    <p:extLst>
      <p:ext uri="{BB962C8B-B14F-4D97-AF65-F5344CB8AC3E}">
        <p14:creationId xmlns:p14="http://schemas.microsoft.com/office/powerpoint/2010/main" val="1174241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775E6C-9FE7-4AE4-ABE7-2568D95DE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23">
            <a:extLst>
              <a:ext uri="{FF2B5EF4-FFF2-40B4-BE49-F238E27FC236}">
                <a16:creationId xmlns:a16="http://schemas.microsoft.com/office/drawing/2014/main" id="{8CECB99A-E2AB-482F-A307-487955310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31323" y="-5553"/>
            <a:ext cx="8860678" cy="687330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229836 w 5905812"/>
              <a:gd name="connsiteY0" fmla="*/ 0 h 6888661"/>
              <a:gd name="connsiteX1" fmla="*/ 5905812 w 5905812"/>
              <a:gd name="connsiteY1" fmla="*/ 11953 h 6888661"/>
              <a:gd name="connsiteX2" fmla="*/ 5905812 w 5905812"/>
              <a:gd name="connsiteY2" fmla="*/ 6869951 h 6888661"/>
              <a:gd name="connsiteX3" fmla="*/ 0 w 5905812"/>
              <a:gd name="connsiteY3" fmla="*/ 6888661 h 6888661"/>
              <a:gd name="connsiteX4" fmla="*/ 1229836 w 5905812"/>
              <a:gd name="connsiteY4" fmla="*/ 0 h 6888661"/>
              <a:gd name="connsiteX0" fmla="*/ 1156550 w 5832526"/>
              <a:gd name="connsiteY0" fmla="*/ 0 h 6883466"/>
              <a:gd name="connsiteX1" fmla="*/ 5832526 w 5832526"/>
              <a:gd name="connsiteY1" fmla="*/ 11953 h 6883466"/>
              <a:gd name="connsiteX2" fmla="*/ 5832526 w 5832526"/>
              <a:gd name="connsiteY2" fmla="*/ 6869951 h 6883466"/>
              <a:gd name="connsiteX3" fmla="*/ 0 w 5832526"/>
              <a:gd name="connsiteY3" fmla="*/ 6883466 h 6883466"/>
              <a:gd name="connsiteX4" fmla="*/ 1156550 w 5832526"/>
              <a:gd name="connsiteY4" fmla="*/ 0 h 6883466"/>
              <a:gd name="connsiteX0" fmla="*/ 1104130 w 5780106"/>
              <a:gd name="connsiteY0" fmla="*/ 0 h 6873306"/>
              <a:gd name="connsiteX1" fmla="*/ 5780106 w 5780106"/>
              <a:gd name="connsiteY1" fmla="*/ 11953 h 6873306"/>
              <a:gd name="connsiteX2" fmla="*/ 5780106 w 5780106"/>
              <a:gd name="connsiteY2" fmla="*/ 6869951 h 6873306"/>
              <a:gd name="connsiteX3" fmla="*/ 0 w 5780106"/>
              <a:gd name="connsiteY3" fmla="*/ 6873306 h 6873306"/>
              <a:gd name="connsiteX4" fmla="*/ 1104130 w 5780106"/>
              <a:gd name="connsiteY4" fmla="*/ 0 h 6873306"/>
              <a:gd name="connsiteX0" fmla="*/ 1064815 w 5740791"/>
              <a:gd name="connsiteY0" fmla="*/ 0 h 6869951"/>
              <a:gd name="connsiteX1" fmla="*/ 5740791 w 5740791"/>
              <a:gd name="connsiteY1" fmla="*/ 11953 h 6869951"/>
              <a:gd name="connsiteX2" fmla="*/ 5740791 w 5740791"/>
              <a:gd name="connsiteY2" fmla="*/ 6869951 h 6869951"/>
              <a:gd name="connsiteX3" fmla="*/ 0 w 5740791"/>
              <a:gd name="connsiteY3" fmla="*/ 6863146 h 6869951"/>
              <a:gd name="connsiteX4" fmla="*/ 1064815 w 5740791"/>
              <a:gd name="connsiteY4" fmla="*/ 0 h 6869951"/>
              <a:gd name="connsiteX0" fmla="*/ 1038605 w 5714581"/>
              <a:gd name="connsiteY0" fmla="*/ 0 h 6873306"/>
              <a:gd name="connsiteX1" fmla="*/ 5714581 w 5714581"/>
              <a:gd name="connsiteY1" fmla="*/ 11953 h 6873306"/>
              <a:gd name="connsiteX2" fmla="*/ 5714581 w 5714581"/>
              <a:gd name="connsiteY2" fmla="*/ 6869951 h 6873306"/>
              <a:gd name="connsiteX3" fmla="*/ 0 w 5714581"/>
              <a:gd name="connsiteY3" fmla="*/ 6873306 h 6873306"/>
              <a:gd name="connsiteX4" fmla="*/ 1038605 w 5714581"/>
              <a:gd name="connsiteY4" fmla="*/ 0 h 6873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4581" h="6873306">
                <a:moveTo>
                  <a:pt x="1038605" y="0"/>
                </a:moveTo>
                <a:lnTo>
                  <a:pt x="5714581" y="11953"/>
                </a:lnTo>
                <a:lnTo>
                  <a:pt x="5714581" y="6869951"/>
                </a:lnTo>
                <a:lnTo>
                  <a:pt x="0" y="6873306"/>
                </a:lnTo>
                <a:lnTo>
                  <a:pt x="1038605"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EBDE91B-2878-4D83-9630-392E227D8F15}"/>
              </a:ext>
            </a:extLst>
          </p:cNvPr>
          <p:cNvSpPr>
            <a:spLocks noGrp="1"/>
          </p:cNvSpPr>
          <p:nvPr>
            <p:ph type="title"/>
          </p:nvPr>
        </p:nvSpPr>
        <p:spPr>
          <a:xfrm>
            <a:off x="680484" y="675167"/>
            <a:ext cx="3971261" cy="4064174"/>
          </a:xfrm>
        </p:spPr>
        <p:txBody>
          <a:bodyPr vert="horz" lIns="91440" tIns="45720" rIns="91440" bIns="45720" rtlCol="0" anchor="t">
            <a:normAutofit/>
          </a:bodyPr>
          <a:lstStyle/>
          <a:p>
            <a:r>
              <a:rPr lang="en-US" i="0">
                <a:latin typeface="Britannic Bold" panose="020B0903060703020204" pitchFamily="34" charset="0"/>
              </a:rPr>
              <a:t>Data</a:t>
            </a:r>
            <a:r>
              <a:rPr lang="en-US" i="0"/>
              <a:t>:</a:t>
            </a:r>
          </a:p>
        </p:txBody>
      </p:sp>
      <p:sp>
        <p:nvSpPr>
          <p:cNvPr id="4" name="Content Placeholder 3">
            <a:extLst>
              <a:ext uri="{FF2B5EF4-FFF2-40B4-BE49-F238E27FC236}">
                <a16:creationId xmlns:a16="http://schemas.microsoft.com/office/drawing/2014/main" id="{8E5EC26E-6478-4CC4-89D5-6D484323C505}"/>
              </a:ext>
            </a:extLst>
          </p:cNvPr>
          <p:cNvSpPr>
            <a:spLocks noGrp="1"/>
          </p:cNvSpPr>
          <p:nvPr>
            <p:ph idx="1"/>
          </p:nvPr>
        </p:nvSpPr>
        <p:spPr>
          <a:xfrm>
            <a:off x="4886724" y="533400"/>
            <a:ext cx="6886176" cy="5771481"/>
          </a:xfrm>
        </p:spPr>
        <p:txBody>
          <a:bodyPr anchor="ctr">
            <a:normAutofit/>
          </a:bodyPr>
          <a:lstStyle/>
          <a:p>
            <a:pPr marL="0" marR="0" indent="0">
              <a:lnSpc>
                <a:spcPct val="90000"/>
              </a:lnSpc>
              <a:spcBef>
                <a:spcPts val="1200"/>
              </a:spcBef>
              <a:spcAft>
                <a:spcPts val="0"/>
              </a:spcAft>
              <a:buNone/>
            </a:pPr>
            <a:r>
              <a:rPr lang="en-US" sz="1700">
                <a:effectLst/>
                <a:latin typeface="Helvetica" panose="020B0604020202020204" pitchFamily="34" charset="0"/>
                <a:ea typeface="Times New Roman" panose="02020603050405020304" pitchFamily="18" charset="0"/>
                <a:cs typeface="Times New Roman" panose="02020603050405020304" pitchFamily="18" charset="0"/>
              </a:rPr>
              <a:t>To answer those questions, we will use different datasets related to New York City neighborhoods as well </a:t>
            </a:r>
            <a:r>
              <a:rPr lang="en-US" sz="1700" err="1">
                <a:effectLst/>
                <a:latin typeface="Helvetica" panose="020B0604020202020204" pitchFamily="34" charset="0"/>
                <a:ea typeface="Times New Roman" panose="02020603050405020304" pitchFamily="18" charset="0"/>
                <a:cs typeface="Times New Roman" panose="02020603050405020304" pitchFamily="18" charset="0"/>
              </a:rPr>
              <a:t>FourSquare</a:t>
            </a:r>
            <a:r>
              <a:rPr lang="en-US" sz="1700">
                <a:effectLst/>
                <a:latin typeface="Helvetica" panose="020B0604020202020204" pitchFamily="34" charset="0"/>
                <a:ea typeface="Times New Roman" panose="02020603050405020304" pitchFamily="18" charset="0"/>
                <a:cs typeface="Times New Roman" panose="02020603050405020304" pitchFamily="18" charset="0"/>
              </a:rPr>
              <a:t> API data to obtain the required restaurant likes, ratings and tips.</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90000"/>
              </a:lnSpc>
              <a:spcBef>
                <a:spcPts val="1200"/>
              </a:spcBef>
              <a:spcAft>
                <a:spcPts val="0"/>
              </a:spcAft>
              <a:buNone/>
            </a:pPr>
            <a:r>
              <a:rPr lang="en-US" sz="1700">
                <a:effectLst/>
                <a:latin typeface="Helvetica" panose="020B0604020202020204" pitchFamily="34" charset="0"/>
                <a:ea typeface="Times New Roman" panose="02020603050405020304" pitchFamily="18" charset="0"/>
                <a:cs typeface="Times New Roman" panose="02020603050405020304" pitchFamily="18" charset="0"/>
              </a:rPr>
              <a:t>The main data sources will be some URL open source dare available to us like:</a:t>
            </a:r>
          </a:p>
          <a:p>
            <a:pPr marL="0" marR="0" indent="0">
              <a:lnSpc>
                <a:spcPct val="90000"/>
              </a:lnSpc>
              <a:spcBef>
                <a:spcPts val="1200"/>
              </a:spcBef>
              <a:spcAft>
                <a:spcPts val="0"/>
              </a:spcAft>
              <a:buNone/>
            </a:pPr>
            <a:endParaRPr lang="en-US" sz="1700">
              <a:effectLst/>
              <a:latin typeface="Calibri" panose="020F0502020204030204" pitchFamily="34" charset="0"/>
              <a:ea typeface="Calibri" panose="020F0502020204030204" pitchFamily="34" charset="0"/>
              <a:cs typeface="Times New Roman" panose="02020603050405020304" pitchFamily="18" charset="0"/>
            </a:endParaRPr>
          </a:p>
          <a:p>
            <a:pPr marL="342900" marR="304800" lvl="0" indent="-342900">
              <a:lnSpc>
                <a:spcPct val="90000"/>
              </a:lnSpc>
              <a:spcBef>
                <a:spcPts val="0"/>
              </a:spcBef>
              <a:spcAft>
                <a:spcPts val="0"/>
              </a:spcAft>
              <a:buSzPts val="1000"/>
              <a:buFont typeface="Symbol" panose="05050102010706020507" pitchFamily="18" charset="2"/>
              <a:buChar char=""/>
              <a:tabLst>
                <a:tab pos="457200" algn="l"/>
              </a:tabLst>
            </a:pPr>
            <a:r>
              <a:rPr lang="en-US" sz="1700" u="sng">
                <a:effectLst/>
                <a:latin typeface="Helvetica" panose="020B0604020202020204" pitchFamily="34" charset="0"/>
                <a:ea typeface="Times New Roman" panose="02020603050405020304" pitchFamily="18" charset="0"/>
                <a:cs typeface="Times New Roman" panose="02020603050405020304" pitchFamily="18" charset="0"/>
                <a:hlinkClick r:id="rId2"/>
              </a:rPr>
              <a:t>https://cocl.us/new_york_dataset</a:t>
            </a:r>
            <a:r>
              <a:rPr lang="en-US" sz="1700">
                <a:effectLst/>
                <a:latin typeface="Helvetica" panose="020B0604020202020204" pitchFamily="34" charset="0"/>
                <a:ea typeface="Times New Roman" panose="02020603050405020304" pitchFamily="18" charset="0"/>
                <a:cs typeface="Times New Roman" panose="02020603050405020304" pitchFamily="18" charset="0"/>
              </a:rPr>
              <a:t> , which will give us data about New York City neighborhoods and boroughs and their latitudes, and longitudes.</a:t>
            </a:r>
          </a:p>
          <a:p>
            <a:pPr marL="342900" marR="304800" lvl="0" indent="-342900">
              <a:lnSpc>
                <a:spcPct val="90000"/>
              </a:lnSpc>
              <a:spcBef>
                <a:spcPts val="0"/>
              </a:spcBef>
              <a:spcAft>
                <a:spcPts val="0"/>
              </a:spcAft>
              <a:buSzPts val="1000"/>
              <a:buFont typeface="Symbol" panose="05050102010706020507" pitchFamily="18" charset="2"/>
              <a:buChar char=""/>
              <a:tabLst>
                <a:tab pos="457200" algn="l"/>
              </a:tabLst>
            </a:pPr>
            <a:endParaRPr lang="en-US" sz="1700">
              <a:effectLst/>
              <a:latin typeface="Calibri" panose="020F0502020204030204" pitchFamily="34" charset="0"/>
              <a:ea typeface="Calibri" panose="020F0502020204030204" pitchFamily="34" charset="0"/>
              <a:cs typeface="Times New Roman" panose="02020603050405020304" pitchFamily="18" charset="0"/>
            </a:endParaRPr>
          </a:p>
          <a:p>
            <a:pPr marL="342900" marR="304800" lvl="0" indent="-342900">
              <a:lnSpc>
                <a:spcPct val="90000"/>
              </a:lnSpc>
              <a:spcBef>
                <a:spcPts val="0"/>
              </a:spcBef>
              <a:spcAft>
                <a:spcPts val="0"/>
              </a:spcAft>
              <a:buSzPts val="1000"/>
              <a:buFont typeface="Symbol" panose="05050102010706020507" pitchFamily="18" charset="2"/>
              <a:buChar char=""/>
              <a:tabLst>
                <a:tab pos="457200" algn="l"/>
              </a:tabLst>
            </a:pPr>
            <a:r>
              <a:rPr lang="en-US" sz="1700" u="sng">
                <a:effectLst/>
                <a:latin typeface="Helvetica" panose="020B0604020202020204" pitchFamily="34" charset="0"/>
                <a:ea typeface="Times New Roman" panose="02020603050405020304" pitchFamily="18" charset="0"/>
                <a:cs typeface="Times New Roman" panose="02020603050405020304" pitchFamily="18" charset="0"/>
                <a:hlinkClick r:id="rId3"/>
              </a:rPr>
              <a:t>https://data.cityofnewyork.us/City-Government/Borough-Boundaries/tqmj-j8zm</a:t>
            </a:r>
            <a:r>
              <a:rPr lang="en-US" sz="1700">
                <a:effectLst/>
                <a:latin typeface="Helvetica" panose="020B0604020202020204" pitchFamily="34" charset="0"/>
                <a:ea typeface="Times New Roman" panose="02020603050405020304" pitchFamily="18" charset="0"/>
                <a:cs typeface="Times New Roman" panose="02020603050405020304" pitchFamily="18" charset="0"/>
              </a:rPr>
              <a:t> - This dataset contains neighborhood boundaries and other addition information related to the issues at hand.</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90000"/>
              </a:lnSpc>
              <a:spcBef>
                <a:spcPts val="1200"/>
              </a:spcBef>
              <a:spcAft>
                <a:spcPts val="0"/>
              </a:spcAft>
              <a:buNone/>
            </a:pPr>
            <a:r>
              <a:rPr lang="en-US" sz="1700">
                <a:effectLst/>
                <a:latin typeface="Helvetica" panose="020B0604020202020204" pitchFamily="34" charset="0"/>
                <a:ea typeface="Times New Roman" panose="02020603050405020304" pitchFamily="18" charset="0"/>
                <a:cs typeface="Times New Roman" panose="02020603050405020304" pitchFamily="18" charset="0"/>
              </a:rPr>
              <a:t>as well as:</a:t>
            </a:r>
          </a:p>
          <a:p>
            <a:pPr marL="0" marR="0" indent="0">
              <a:lnSpc>
                <a:spcPct val="90000"/>
              </a:lnSpc>
              <a:spcBef>
                <a:spcPts val="1200"/>
              </a:spcBef>
              <a:spcAft>
                <a:spcPts val="0"/>
              </a:spcAft>
              <a:buNone/>
            </a:pPr>
            <a:endParaRPr lang="en-US" sz="1700">
              <a:effectLst/>
              <a:latin typeface="Calibri" panose="020F0502020204030204" pitchFamily="34" charset="0"/>
              <a:ea typeface="Calibri" panose="020F0502020204030204" pitchFamily="34" charset="0"/>
              <a:cs typeface="Times New Roman" panose="02020603050405020304" pitchFamily="18" charset="0"/>
            </a:endParaRPr>
          </a:p>
          <a:p>
            <a:pPr marL="342900" marR="304800" lvl="0" indent="-342900">
              <a:lnSpc>
                <a:spcPct val="90000"/>
              </a:lnSpc>
              <a:spcBef>
                <a:spcPts val="0"/>
              </a:spcBef>
              <a:spcAft>
                <a:spcPts val="0"/>
              </a:spcAft>
              <a:buSzPts val="1000"/>
              <a:buFont typeface="Symbol" panose="05050102010706020507" pitchFamily="18" charset="2"/>
              <a:buChar char=""/>
              <a:tabLst>
                <a:tab pos="457200" algn="l"/>
              </a:tabLst>
            </a:pPr>
            <a:r>
              <a:rPr lang="en-US" sz="1700" err="1">
                <a:effectLst/>
                <a:latin typeface="Helvetica" panose="020B0604020202020204" pitchFamily="34" charset="0"/>
                <a:ea typeface="Times New Roman" panose="02020603050405020304" pitchFamily="18" charset="0"/>
                <a:cs typeface="Times New Roman" panose="02020603050405020304" pitchFamily="18" charset="0"/>
              </a:rPr>
              <a:t>FourSquare</a:t>
            </a:r>
            <a:r>
              <a:rPr lang="en-US" sz="1700">
                <a:effectLst/>
                <a:latin typeface="Helvetica" panose="020B0604020202020204" pitchFamily="34" charset="0"/>
                <a:ea typeface="Times New Roman" panose="02020603050405020304" pitchFamily="18" charset="0"/>
                <a:cs typeface="Times New Roman" panose="02020603050405020304" pitchFamily="18" charset="0"/>
              </a:rPr>
              <a:t> API requests that will be used to obtain categories, restaurant ratings, tips, likes etc.</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90000"/>
              </a:lnSpc>
              <a:buNone/>
            </a:pPr>
            <a:endParaRPr lang="en-US" sz="1700"/>
          </a:p>
        </p:txBody>
      </p:sp>
      <p:cxnSp>
        <p:nvCxnSpPr>
          <p:cNvPr id="13" name="Straight Connector 12">
            <a:extLst>
              <a:ext uri="{FF2B5EF4-FFF2-40B4-BE49-F238E27FC236}">
                <a16:creationId xmlns:a16="http://schemas.microsoft.com/office/drawing/2014/main" id="{A3B4C179-2540-4304-9C9C-2AAAA53EFD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4894729"/>
            <a:ext cx="4206239" cy="196787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A364443-B44B-44C9-B8C4-AED23CB621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91373" y="0"/>
            <a:ext cx="463526" cy="691388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F83EB272-22E1-4A25-A42C-0A6C4D7FCDB5}"/>
              </a:ext>
            </a:extLst>
          </p:cNvPr>
          <p:cNvSpPr>
            <a:spLocks noGrp="1"/>
          </p:cNvSpPr>
          <p:nvPr>
            <p:ph type="sldNum" sz="quarter" idx="12"/>
          </p:nvPr>
        </p:nvSpPr>
        <p:spPr/>
        <p:txBody>
          <a:bodyPr/>
          <a:lstStyle/>
          <a:p>
            <a:fld id="{312CC964-A50B-4C29-B4E4-2C30BB34CCF3}" type="slidenum">
              <a:rPr lang="en-US" smtClean="0"/>
              <a:t>3</a:t>
            </a:fld>
            <a:endParaRPr lang="en-US"/>
          </a:p>
        </p:txBody>
      </p:sp>
    </p:spTree>
    <p:extLst>
      <p:ext uri="{BB962C8B-B14F-4D97-AF65-F5344CB8AC3E}">
        <p14:creationId xmlns:p14="http://schemas.microsoft.com/office/powerpoint/2010/main" val="945801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11F0B-ED36-4A96-ACE1-59542E709EE1}"/>
              </a:ext>
            </a:extLst>
          </p:cNvPr>
          <p:cNvSpPr>
            <a:spLocks noGrp="1"/>
          </p:cNvSpPr>
          <p:nvPr>
            <p:ph type="title"/>
          </p:nvPr>
        </p:nvSpPr>
        <p:spPr>
          <a:xfrm>
            <a:off x="685800" y="533401"/>
            <a:ext cx="10363200" cy="1243456"/>
          </a:xfrm>
        </p:spPr>
        <p:txBody>
          <a:bodyPr>
            <a:normAutofit fontScale="90000"/>
          </a:bodyPr>
          <a:lstStyle/>
          <a:p>
            <a:r>
              <a:rPr lang="en-US" i="0" dirty="0">
                <a:latin typeface="Britannic Bold" panose="020B0903060703020204" pitchFamily="34" charset="0"/>
              </a:rPr>
              <a:t>Data Analysis</a:t>
            </a:r>
            <a:br>
              <a:rPr lang="en-US" dirty="0"/>
            </a:br>
            <a:br>
              <a:rPr lang="en-US" dirty="0"/>
            </a:br>
            <a:r>
              <a:rPr lang="en-US" sz="3100" i="0" dirty="0">
                <a:latin typeface="Britannic Bold" panose="020B0903060703020204" pitchFamily="34" charset="0"/>
              </a:rPr>
              <a:t>Neighborhood Data:</a:t>
            </a:r>
          </a:p>
        </p:txBody>
      </p:sp>
      <p:sp>
        <p:nvSpPr>
          <p:cNvPr id="3" name="Content Placeholder 2">
            <a:extLst>
              <a:ext uri="{FF2B5EF4-FFF2-40B4-BE49-F238E27FC236}">
                <a16:creationId xmlns:a16="http://schemas.microsoft.com/office/drawing/2014/main" id="{7292F036-6982-4434-8BD7-93F164A27934}"/>
              </a:ext>
            </a:extLst>
          </p:cNvPr>
          <p:cNvSpPr>
            <a:spLocks noGrp="1"/>
          </p:cNvSpPr>
          <p:nvPr>
            <p:ph sz="half" idx="1"/>
          </p:nvPr>
        </p:nvSpPr>
        <p:spPr>
          <a:xfrm>
            <a:off x="838200" y="2077375"/>
            <a:ext cx="5181600" cy="4099588"/>
          </a:xfrm>
        </p:spPr>
        <p:txBody>
          <a:bodyPr/>
          <a:lstStyle/>
          <a:p>
            <a:pPr marL="0" indent="0">
              <a:buNone/>
            </a:pPr>
            <a:r>
              <a:rPr lang="en-US" sz="1800" dirty="0">
                <a:latin typeface="Helvetica" panose="020B0604020202020204" pitchFamily="34" charset="0"/>
                <a:cs typeface="Helvetica" panose="020B0604020202020204" pitchFamily="34" charset="0"/>
              </a:rPr>
              <a:t>Panda </a:t>
            </a:r>
            <a:r>
              <a:rPr lang="en-US" sz="1800" dirty="0" err="1">
                <a:latin typeface="Helvetica" panose="020B0604020202020204" pitchFamily="34" charset="0"/>
                <a:cs typeface="Helvetica" panose="020B0604020202020204" pitchFamily="34" charset="0"/>
              </a:rPr>
              <a:t>Dataframe</a:t>
            </a:r>
            <a:r>
              <a:rPr lang="en-US" sz="1800" dirty="0">
                <a:latin typeface="Helvetica" panose="020B0604020202020204" pitchFamily="34" charset="0"/>
                <a:cs typeface="Helvetica" panose="020B0604020202020204" pitchFamily="34" charset="0"/>
              </a:rPr>
              <a:t> of Neighborhood data – Latitude and Longitude: </a:t>
            </a:r>
          </a:p>
          <a:p>
            <a:pPr marL="0" indent="0">
              <a:buNone/>
            </a:pPr>
            <a:endParaRPr lang="en-US" dirty="0"/>
          </a:p>
          <a:p>
            <a:pPr marL="0" indent="0">
              <a:buNone/>
            </a:pPr>
            <a:endParaRPr lang="en-US" dirty="0"/>
          </a:p>
        </p:txBody>
      </p:sp>
      <p:sp>
        <p:nvSpPr>
          <p:cNvPr id="4" name="Content Placeholder 3">
            <a:extLst>
              <a:ext uri="{FF2B5EF4-FFF2-40B4-BE49-F238E27FC236}">
                <a16:creationId xmlns:a16="http://schemas.microsoft.com/office/drawing/2014/main" id="{C43201C7-CC24-4CA7-A579-38D87A5A5F8D}"/>
              </a:ext>
            </a:extLst>
          </p:cNvPr>
          <p:cNvSpPr>
            <a:spLocks noGrp="1"/>
          </p:cNvSpPr>
          <p:nvPr>
            <p:ph sz="half" idx="2"/>
          </p:nvPr>
        </p:nvSpPr>
        <p:spPr>
          <a:xfrm>
            <a:off x="5781675" y="2077375"/>
            <a:ext cx="5572125" cy="4099588"/>
          </a:xfrm>
        </p:spPr>
        <p:txBody>
          <a:bodyPr/>
          <a:lstStyle/>
          <a:p>
            <a:pPr marL="0" indent="0">
              <a:buNone/>
            </a:pPr>
            <a:r>
              <a:rPr lang="en-US" sz="1800" dirty="0">
                <a:latin typeface="Helvetica" panose="020B0604020202020204" pitchFamily="34" charset="0"/>
                <a:cs typeface="Helvetica" panose="020B0604020202020204" pitchFamily="34" charset="0"/>
              </a:rPr>
              <a:t> Number of Neighborhoods in each Borough:</a:t>
            </a:r>
          </a:p>
          <a:p>
            <a:pPr marL="0" indent="0">
              <a:buNone/>
            </a:pPr>
            <a:endParaRPr lang="en-US" sz="1800" dirty="0">
              <a:latin typeface="Helvetica" panose="020B0604020202020204" pitchFamily="34" charset="0"/>
              <a:cs typeface="Helvetica" panose="020B0604020202020204" pitchFamily="34" charset="0"/>
            </a:endParaRPr>
          </a:p>
        </p:txBody>
      </p:sp>
      <p:pic>
        <p:nvPicPr>
          <p:cNvPr id="5" name="Picture 4">
            <a:extLst>
              <a:ext uri="{FF2B5EF4-FFF2-40B4-BE49-F238E27FC236}">
                <a16:creationId xmlns:a16="http://schemas.microsoft.com/office/drawing/2014/main" id="{89AD3288-1AF0-4945-B065-2D9816984F04}"/>
              </a:ext>
            </a:extLst>
          </p:cNvPr>
          <p:cNvPicPr/>
          <p:nvPr/>
        </p:nvPicPr>
        <p:blipFill>
          <a:blip r:embed="rId2"/>
          <a:stretch>
            <a:fillRect/>
          </a:stretch>
        </p:blipFill>
        <p:spPr>
          <a:xfrm>
            <a:off x="685800" y="2920365"/>
            <a:ext cx="4857750" cy="2947036"/>
          </a:xfrm>
          <a:prstGeom prst="rect">
            <a:avLst/>
          </a:prstGeom>
        </p:spPr>
      </p:pic>
      <p:pic>
        <p:nvPicPr>
          <p:cNvPr id="6" name="Picture 5">
            <a:extLst>
              <a:ext uri="{FF2B5EF4-FFF2-40B4-BE49-F238E27FC236}">
                <a16:creationId xmlns:a16="http://schemas.microsoft.com/office/drawing/2014/main" id="{549A112F-C3E5-4C5A-B33B-F3DFB14F11E3}"/>
              </a:ext>
            </a:extLst>
          </p:cNvPr>
          <p:cNvPicPr/>
          <p:nvPr/>
        </p:nvPicPr>
        <p:blipFill>
          <a:blip r:embed="rId3"/>
          <a:stretch>
            <a:fillRect/>
          </a:stretch>
        </p:blipFill>
        <p:spPr>
          <a:xfrm>
            <a:off x="5781675" y="2450237"/>
            <a:ext cx="5810250" cy="3874362"/>
          </a:xfrm>
          <a:prstGeom prst="rect">
            <a:avLst/>
          </a:prstGeom>
        </p:spPr>
      </p:pic>
      <p:sp>
        <p:nvSpPr>
          <p:cNvPr id="8" name="Slide Number Placeholder 7">
            <a:extLst>
              <a:ext uri="{FF2B5EF4-FFF2-40B4-BE49-F238E27FC236}">
                <a16:creationId xmlns:a16="http://schemas.microsoft.com/office/drawing/2014/main" id="{D0C8BC83-3500-4B78-BFF6-407401309EEB}"/>
              </a:ext>
            </a:extLst>
          </p:cNvPr>
          <p:cNvSpPr>
            <a:spLocks noGrp="1"/>
          </p:cNvSpPr>
          <p:nvPr>
            <p:ph type="sldNum" sz="quarter" idx="12"/>
          </p:nvPr>
        </p:nvSpPr>
        <p:spPr/>
        <p:txBody>
          <a:bodyPr/>
          <a:lstStyle/>
          <a:p>
            <a:fld id="{312CC964-A50B-4C29-B4E4-2C30BB34CCF3}" type="slidenum">
              <a:rPr lang="en-US" smtClean="0"/>
              <a:t>4</a:t>
            </a:fld>
            <a:endParaRPr lang="en-US"/>
          </a:p>
        </p:txBody>
      </p:sp>
    </p:spTree>
    <p:extLst>
      <p:ext uri="{BB962C8B-B14F-4D97-AF65-F5344CB8AC3E}">
        <p14:creationId xmlns:p14="http://schemas.microsoft.com/office/powerpoint/2010/main" val="2941873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01B2-6017-4992-875A-5AC9150C9641}"/>
              </a:ext>
            </a:extLst>
          </p:cNvPr>
          <p:cNvSpPr>
            <a:spLocks noGrp="1"/>
          </p:cNvSpPr>
          <p:nvPr>
            <p:ph type="title"/>
          </p:nvPr>
        </p:nvSpPr>
        <p:spPr>
          <a:xfrm>
            <a:off x="205809" y="987425"/>
            <a:ext cx="5740324" cy="1974850"/>
          </a:xfrm>
          <a:solidFill>
            <a:schemeClr val="bg1">
              <a:alpha val="0"/>
            </a:schemeClr>
          </a:solidFill>
        </p:spPr>
        <p:txBody>
          <a:bodyPr>
            <a:noAutofit/>
          </a:bodyPr>
          <a:lstStyle/>
          <a:p>
            <a:pPr marL="171450" indent="-171450">
              <a:buFont typeface="Wingdings" panose="05000000000000000000" pitchFamily="2" charset="2"/>
              <a:buChar char="§"/>
            </a:pPr>
            <a:r>
              <a:rPr lang="en-US" sz="1200" b="1" i="0" dirty="0">
                <a:latin typeface="Helvetica" panose="020B0604020202020204" pitchFamily="34" charset="0"/>
                <a:cs typeface="Times New Roman" panose="02020603050405020304" pitchFamily="18" charset="0"/>
              </a:rPr>
              <a:t>utilizing the Foursquare API to explore the neighborhoods and segment them. </a:t>
            </a:r>
            <a:br>
              <a:rPr lang="en-US" sz="1200" b="1" i="0" dirty="0">
                <a:latin typeface="Helvetica" panose="020B0604020202020204" pitchFamily="34" charset="0"/>
                <a:cs typeface="Times New Roman" panose="02020603050405020304" pitchFamily="18" charset="0"/>
              </a:rPr>
            </a:br>
            <a:br>
              <a:rPr lang="en-US" sz="1200" b="1" i="0" dirty="0">
                <a:latin typeface="Helvetica" panose="020B0604020202020204" pitchFamily="34" charset="0"/>
                <a:cs typeface="Times New Roman" panose="02020603050405020304" pitchFamily="18" charset="0"/>
              </a:rPr>
            </a:br>
            <a:r>
              <a:rPr lang="en-US" sz="1200" b="1" i="0" dirty="0">
                <a:latin typeface="Helvetica" panose="020B0604020202020204" pitchFamily="34" charset="0"/>
                <a:cs typeface="Times New Roman" panose="02020603050405020304" pitchFamily="18" charset="0"/>
              </a:rPr>
              <a:t>this report will show how many Italian Restaurants there are and where are they located in the city(which Neighborhood).</a:t>
            </a:r>
            <a:br>
              <a:rPr lang="en-US" sz="1200" b="1" i="0" dirty="0">
                <a:effectLst/>
                <a:latin typeface="Helvetica" panose="020B0604020202020204" pitchFamily="34" charset="0"/>
                <a:ea typeface="Calibri" panose="020F0502020204030204" pitchFamily="34" charset="0"/>
                <a:cs typeface="Helvetica" panose="020B0604020202020204" pitchFamily="34" charset="0"/>
              </a:rPr>
            </a:br>
            <a:br>
              <a:rPr lang="en-US" sz="1200" b="1" i="0" dirty="0">
                <a:effectLst/>
                <a:latin typeface="Helvetica" panose="020B0604020202020204" pitchFamily="34" charset="0"/>
                <a:ea typeface="Calibri" panose="020F0502020204030204" pitchFamily="34" charset="0"/>
                <a:cs typeface="Helvetica" panose="020B0604020202020204" pitchFamily="34" charset="0"/>
              </a:rPr>
            </a:br>
            <a:endParaRPr lang="en-US" sz="1200" b="1" i="0" dirty="0">
              <a:latin typeface="Helvetica" panose="020B0604020202020204" pitchFamily="34" charset="0"/>
              <a:cs typeface="Helvetica" panose="020B0604020202020204" pitchFamily="34" charset="0"/>
            </a:endParaRPr>
          </a:p>
        </p:txBody>
      </p:sp>
      <p:sp>
        <p:nvSpPr>
          <p:cNvPr id="7" name="Content Placeholder 6">
            <a:extLst>
              <a:ext uri="{FF2B5EF4-FFF2-40B4-BE49-F238E27FC236}">
                <a16:creationId xmlns:a16="http://schemas.microsoft.com/office/drawing/2014/main" id="{9B0C9603-5CEE-49FE-B326-E46A7070243D}"/>
              </a:ext>
            </a:extLst>
          </p:cNvPr>
          <p:cNvSpPr>
            <a:spLocks noGrp="1"/>
          </p:cNvSpPr>
          <p:nvPr>
            <p:ph idx="1"/>
          </p:nvPr>
        </p:nvSpPr>
        <p:spPr>
          <a:xfrm>
            <a:off x="5946135" y="987424"/>
            <a:ext cx="6127227" cy="5411454"/>
          </a:xfrm>
        </p:spPr>
        <p:txBody>
          <a:bodyPr/>
          <a:lstStyle/>
          <a:p>
            <a:pPr marL="0" indent="0">
              <a:buNone/>
            </a:pPr>
            <a:r>
              <a:rPr lang="en-US" sz="18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U</a:t>
            </a:r>
            <a:r>
              <a:rPr lang="en-US"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sing </a:t>
            </a:r>
            <a:r>
              <a:rPr lang="en-US" sz="1800" b="1" dirty="0">
                <a:solidFill>
                  <a:srgbClr val="2E74B5"/>
                </a:solidFill>
                <a:effectLst/>
                <a:latin typeface="Helvetica" panose="020B0604020202020204" pitchFamily="34" charset="0"/>
                <a:ea typeface="Times New Roman" panose="02020603050405020304" pitchFamily="18" charset="0"/>
                <a:cs typeface="Times New Roman" panose="02020603050405020304" pitchFamily="18" charset="0"/>
              </a:rPr>
              <a:t>matplotlib</a:t>
            </a:r>
            <a:r>
              <a:rPr lang="en-US"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to visualize where exactly are they       situated by Borough and Neighborhood:</a:t>
            </a:r>
            <a:endParaRPr lang="en-US" sz="18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US" sz="1200" i="1" dirty="0">
                <a:solidFill>
                  <a:schemeClr val="accent5">
                    <a:lumMod val="75000"/>
                  </a:schemeClr>
                </a:solidFill>
                <a:effectLst/>
                <a:latin typeface="Helvetica" panose="020B0604020202020204" pitchFamily="34" charset="0"/>
                <a:ea typeface="Times New Roman" panose="02020603050405020304" pitchFamily="18" charset="0"/>
              </a:rPr>
              <a:t>Manhattan has the most Italian Restaurants even though it </a:t>
            </a:r>
            <a:r>
              <a:rPr lang="en-US" sz="1200" i="1" dirty="0">
                <a:solidFill>
                  <a:schemeClr val="accent5">
                    <a:lumMod val="75000"/>
                  </a:schemeClr>
                </a:solidFill>
                <a:latin typeface="Helvetica" panose="020B0604020202020204" pitchFamily="34" charset="0"/>
                <a:ea typeface="Times New Roman" panose="02020603050405020304" pitchFamily="18" charset="0"/>
              </a:rPr>
              <a:t>the Borough with </a:t>
            </a:r>
            <a:r>
              <a:rPr lang="en-US" sz="1200" i="1" dirty="0">
                <a:solidFill>
                  <a:schemeClr val="accent5">
                    <a:lumMod val="75000"/>
                  </a:schemeClr>
                </a:solidFill>
                <a:effectLst/>
                <a:latin typeface="Helvetica" panose="020B0604020202020204" pitchFamily="34" charset="0"/>
                <a:ea typeface="Times New Roman" panose="02020603050405020304" pitchFamily="18" charset="0"/>
              </a:rPr>
              <a:t>the least number of Neighborhoods. That means that the concentration of Italian Restaurants in Manhattan is much higher that any other</a:t>
            </a:r>
            <a:r>
              <a:rPr lang="en-US" sz="1400" i="1" dirty="0">
                <a:solidFill>
                  <a:schemeClr val="accent5">
                    <a:lumMod val="75000"/>
                  </a:schemeClr>
                </a:solidFill>
                <a:effectLst/>
                <a:latin typeface="Helvetica" panose="020B0604020202020204" pitchFamily="34" charset="0"/>
                <a:ea typeface="Times New Roman" panose="02020603050405020304" pitchFamily="18" charset="0"/>
              </a:rPr>
              <a:t> </a:t>
            </a:r>
            <a:r>
              <a:rPr lang="en-US" sz="1200" i="1" dirty="0">
                <a:solidFill>
                  <a:schemeClr val="accent5">
                    <a:lumMod val="75000"/>
                  </a:schemeClr>
                </a:solidFill>
                <a:effectLst/>
                <a:latin typeface="Helvetica" panose="020B0604020202020204" pitchFamily="34" charset="0"/>
                <a:ea typeface="Times New Roman" panose="02020603050405020304" pitchFamily="18" charset="0"/>
              </a:rPr>
              <a:t>Neighborhood.</a:t>
            </a:r>
            <a:endParaRPr lang="en-US" sz="1200" i="1" dirty="0">
              <a:solidFill>
                <a:schemeClr val="accent5">
                  <a:lumMod val="75000"/>
                </a:schemeClr>
              </a:solidFill>
            </a:endParaRPr>
          </a:p>
        </p:txBody>
      </p:sp>
      <p:sp>
        <p:nvSpPr>
          <p:cNvPr id="8" name="Text Placeholder 7">
            <a:extLst>
              <a:ext uri="{FF2B5EF4-FFF2-40B4-BE49-F238E27FC236}">
                <a16:creationId xmlns:a16="http://schemas.microsoft.com/office/drawing/2014/main" id="{952FA84A-1265-43A0-8454-3F1B47A11107}"/>
              </a:ext>
            </a:extLst>
          </p:cNvPr>
          <p:cNvSpPr>
            <a:spLocks noGrp="1"/>
          </p:cNvSpPr>
          <p:nvPr>
            <p:ph type="body" sz="half" idx="2"/>
          </p:nvPr>
        </p:nvSpPr>
        <p:spPr>
          <a:xfrm>
            <a:off x="257174" y="2962275"/>
            <a:ext cx="5637597" cy="3436603"/>
          </a:xfrm>
          <a:solidFill>
            <a:schemeClr val="bg1">
              <a:alpha val="0"/>
            </a:schemeClr>
          </a:solidFill>
          <a:effectLst>
            <a:glow rad="127000">
              <a:schemeClr val="accent1">
                <a:lumMod val="20000"/>
                <a:lumOff val="80000"/>
              </a:schemeClr>
            </a:glow>
          </a:effectLst>
        </p:spPr>
        <p:txBody>
          <a:bodyPr/>
          <a:lstStyle/>
          <a:p>
            <a:r>
              <a:rPr lang="en-US" b="1" dirty="0">
                <a:latin typeface="Helvetica" panose="020B0604020202020204" pitchFamily="34" charset="0"/>
                <a:cs typeface="Helvetica" panose="020B0604020202020204" pitchFamily="34" charset="0"/>
              </a:rPr>
              <a:t>From the table we can see that there are 229 Italian Restaurants in New York City</a:t>
            </a:r>
          </a:p>
        </p:txBody>
      </p:sp>
      <p:sp>
        <p:nvSpPr>
          <p:cNvPr id="5" name="Slide Number Placeholder 4">
            <a:extLst>
              <a:ext uri="{FF2B5EF4-FFF2-40B4-BE49-F238E27FC236}">
                <a16:creationId xmlns:a16="http://schemas.microsoft.com/office/drawing/2014/main" id="{CE943852-229C-4B87-8595-CF8094C0E446}"/>
              </a:ext>
            </a:extLst>
          </p:cNvPr>
          <p:cNvSpPr>
            <a:spLocks noGrp="1"/>
          </p:cNvSpPr>
          <p:nvPr>
            <p:ph type="sldNum" sz="quarter" idx="12"/>
          </p:nvPr>
        </p:nvSpPr>
        <p:spPr/>
        <p:txBody>
          <a:bodyPr/>
          <a:lstStyle/>
          <a:p>
            <a:fld id="{312CC964-A50B-4C29-B4E4-2C30BB34CCF3}" type="slidenum">
              <a:rPr lang="en-US" smtClean="0"/>
              <a:t>5</a:t>
            </a:fld>
            <a:endParaRPr lang="en-US"/>
          </a:p>
        </p:txBody>
      </p:sp>
      <p:pic>
        <p:nvPicPr>
          <p:cNvPr id="11" name="Picture 10">
            <a:extLst>
              <a:ext uri="{FF2B5EF4-FFF2-40B4-BE49-F238E27FC236}">
                <a16:creationId xmlns:a16="http://schemas.microsoft.com/office/drawing/2014/main" id="{7D79CCD1-4B3E-4837-9133-B9209B1537C9}"/>
              </a:ext>
            </a:extLst>
          </p:cNvPr>
          <p:cNvPicPr/>
          <p:nvPr/>
        </p:nvPicPr>
        <p:blipFill>
          <a:blip r:embed="rId2"/>
          <a:stretch>
            <a:fillRect/>
          </a:stretch>
        </p:blipFill>
        <p:spPr>
          <a:xfrm>
            <a:off x="409575" y="3924299"/>
            <a:ext cx="5449389" cy="2474579"/>
          </a:xfrm>
          <a:prstGeom prst="rect">
            <a:avLst/>
          </a:prstGeom>
        </p:spPr>
      </p:pic>
      <p:pic>
        <p:nvPicPr>
          <p:cNvPr id="13" name="Picture 12">
            <a:extLst>
              <a:ext uri="{FF2B5EF4-FFF2-40B4-BE49-F238E27FC236}">
                <a16:creationId xmlns:a16="http://schemas.microsoft.com/office/drawing/2014/main" id="{39FC5DE0-1FBD-451D-B48A-80D1D0A9C871}"/>
              </a:ext>
            </a:extLst>
          </p:cNvPr>
          <p:cNvPicPr/>
          <p:nvPr/>
        </p:nvPicPr>
        <p:blipFill>
          <a:blip r:embed="rId3"/>
          <a:stretch>
            <a:fillRect/>
          </a:stretch>
        </p:blipFill>
        <p:spPr>
          <a:xfrm>
            <a:off x="5981942" y="2380805"/>
            <a:ext cx="6004249" cy="4018073"/>
          </a:xfrm>
          <a:prstGeom prst="rect">
            <a:avLst/>
          </a:prstGeom>
        </p:spPr>
      </p:pic>
    </p:spTree>
    <p:extLst>
      <p:ext uri="{BB962C8B-B14F-4D97-AF65-F5344CB8AC3E}">
        <p14:creationId xmlns:p14="http://schemas.microsoft.com/office/powerpoint/2010/main" val="2890819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9" name="Rectangle 28">
            <a:extLst>
              <a:ext uri="{FF2B5EF4-FFF2-40B4-BE49-F238E27FC236}">
                <a16:creationId xmlns:a16="http://schemas.microsoft.com/office/drawing/2014/main" id="{052B717E-679E-41A4-B95A-8F7DFAD3FA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3">
            <a:extLst>
              <a:ext uri="{FF2B5EF4-FFF2-40B4-BE49-F238E27FC236}">
                <a16:creationId xmlns:a16="http://schemas.microsoft.com/office/drawing/2014/main" id="{0B0EB278-F8C7-43AD-BCE2-A2F4D98C4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1"/>
            <a:ext cx="7960944" cy="6859759"/>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3837993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3837993 w 6125882"/>
              <a:gd name="connsiteY4" fmla="*/ 0 h 6857998"/>
              <a:gd name="connsiteX0" fmla="*/ 3244301 w 6125882"/>
              <a:gd name="connsiteY0" fmla="*/ 0 h 6868949"/>
              <a:gd name="connsiteX1" fmla="*/ 6125882 w 6125882"/>
              <a:gd name="connsiteY1" fmla="*/ 10951 h 6868949"/>
              <a:gd name="connsiteX2" fmla="*/ 6125882 w 6125882"/>
              <a:gd name="connsiteY2" fmla="*/ 6868949 h 6868949"/>
              <a:gd name="connsiteX3" fmla="*/ 0 w 6125882"/>
              <a:gd name="connsiteY3" fmla="*/ 6856996 h 6868949"/>
              <a:gd name="connsiteX4" fmla="*/ 3244301 w 6125882"/>
              <a:gd name="connsiteY4" fmla="*/ 0 h 6868949"/>
              <a:gd name="connsiteX0" fmla="*/ 3010169 w 6125882"/>
              <a:gd name="connsiteY0" fmla="*/ 0 h 6868949"/>
              <a:gd name="connsiteX1" fmla="*/ 6125882 w 6125882"/>
              <a:gd name="connsiteY1" fmla="*/ 10951 h 6868949"/>
              <a:gd name="connsiteX2" fmla="*/ 6125882 w 6125882"/>
              <a:gd name="connsiteY2" fmla="*/ 6868949 h 6868949"/>
              <a:gd name="connsiteX3" fmla="*/ 0 w 6125882"/>
              <a:gd name="connsiteY3" fmla="*/ 6856996 h 6868949"/>
              <a:gd name="connsiteX4" fmla="*/ 3010169 w 6125882"/>
              <a:gd name="connsiteY4" fmla="*/ 0 h 6868949"/>
              <a:gd name="connsiteX0" fmla="*/ 2951635 w 6067348"/>
              <a:gd name="connsiteY0" fmla="*/ 0 h 6868949"/>
              <a:gd name="connsiteX1" fmla="*/ 6067348 w 6067348"/>
              <a:gd name="connsiteY1" fmla="*/ 10951 h 6868949"/>
              <a:gd name="connsiteX2" fmla="*/ 6067348 w 6067348"/>
              <a:gd name="connsiteY2" fmla="*/ 6868949 h 6868949"/>
              <a:gd name="connsiteX3" fmla="*/ 0 w 6067348"/>
              <a:gd name="connsiteY3" fmla="*/ 6867946 h 6868949"/>
              <a:gd name="connsiteX4" fmla="*/ 2951635 w 6067348"/>
              <a:gd name="connsiteY4" fmla="*/ 0 h 6868949"/>
              <a:gd name="connsiteX0" fmla="*/ 2762929 w 6067348"/>
              <a:gd name="connsiteY0" fmla="*/ 0 h 6859759"/>
              <a:gd name="connsiteX1" fmla="*/ 6067348 w 6067348"/>
              <a:gd name="connsiteY1" fmla="*/ 1761 h 6859759"/>
              <a:gd name="connsiteX2" fmla="*/ 6067348 w 6067348"/>
              <a:gd name="connsiteY2" fmla="*/ 6859759 h 6859759"/>
              <a:gd name="connsiteX3" fmla="*/ 0 w 6067348"/>
              <a:gd name="connsiteY3" fmla="*/ 6858756 h 6859759"/>
              <a:gd name="connsiteX4" fmla="*/ 2762929 w 6067348"/>
              <a:gd name="connsiteY4" fmla="*/ 0 h 6859759"/>
              <a:gd name="connsiteX0" fmla="*/ 2675315 w 6067348"/>
              <a:gd name="connsiteY0" fmla="*/ 0 h 6859759"/>
              <a:gd name="connsiteX1" fmla="*/ 6067348 w 6067348"/>
              <a:gd name="connsiteY1" fmla="*/ 1761 h 6859759"/>
              <a:gd name="connsiteX2" fmla="*/ 6067348 w 6067348"/>
              <a:gd name="connsiteY2" fmla="*/ 6859759 h 6859759"/>
              <a:gd name="connsiteX3" fmla="*/ 0 w 6067348"/>
              <a:gd name="connsiteY3" fmla="*/ 6858756 h 6859759"/>
              <a:gd name="connsiteX4" fmla="*/ 2675315 w 6067348"/>
              <a:gd name="connsiteY4" fmla="*/ 0 h 6859759"/>
              <a:gd name="connsiteX0" fmla="*/ 2446171 w 5838204"/>
              <a:gd name="connsiteY0" fmla="*/ 0 h 6859759"/>
              <a:gd name="connsiteX1" fmla="*/ 5838204 w 5838204"/>
              <a:gd name="connsiteY1" fmla="*/ 1761 h 6859759"/>
              <a:gd name="connsiteX2" fmla="*/ 5838204 w 5838204"/>
              <a:gd name="connsiteY2" fmla="*/ 6859759 h 6859759"/>
              <a:gd name="connsiteX3" fmla="*/ 0 w 5838204"/>
              <a:gd name="connsiteY3" fmla="*/ 6858756 h 6859759"/>
              <a:gd name="connsiteX4" fmla="*/ 2446171 w 5838204"/>
              <a:gd name="connsiteY4" fmla="*/ 0 h 6859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8204" h="6859759">
                <a:moveTo>
                  <a:pt x="2446171" y="0"/>
                </a:moveTo>
                <a:lnTo>
                  <a:pt x="5838204" y="1761"/>
                </a:lnTo>
                <a:lnTo>
                  <a:pt x="5838204" y="6859759"/>
                </a:lnTo>
                <a:lnTo>
                  <a:pt x="0" y="6858756"/>
                </a:lnTo>
                <a:lnTo>
                  <a:pt x="2446171"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9D009E09-022A-432F-B5CB-8AD6B39E3116}"/>
              </a:ext>
            </a:extLst>
          </p:cNvPr>
          <p:cNvSpPr>
            <a:spLocks noGrp="1"/>
          </p:cNvSpPr>
          <p:nvPr>
            <p:ph type="title"/>
          </p:nvPr>
        </p:nvSpPr>
        <p:spPr>
          <a:xfrm>
            <a:off x="447675" y="541964"/>
            <a:ext cx="4301307" cy="3515686"/>
          </a:xfrm>
        </p:spPr>
        <p:txBody>
          <a:bodyPr vert="horz" lIns="91440" tIns="45720" rIns="91440" bIns="45720" rtlCol="0" anchor="b">
            <a:normAutofit/>
          </a:bodyPr>
          <a:lstStyle/>
          <a:p>
            <a:pPr marL="0" marR="0" lvl="0" indent="0" fontAlgn="base">
              <a:spcAft>
                <a:spcPts val="800"/>
              </a:spcAft>
              <a:tabLst/>
              <a:defRPr/>
            </a:pPr>
            <a:r>
              <a:rPr kumimoji="0" lang="en-US" sz="1600" b="0" i="0" u="none" strike="noStrike" spc="0" normalizeH="0" noProof="0" dirty="0">
                <a:ln>
                  <a:noFill/>
                </a:ln>
                <a:effectLst/>
                <a:uLnTx/>
                <a:uFillTx/>
                <a:latin typeface="Helvetica" panose="020B0604020202020204" pitchFamily="34" charset="0"/>
                <a:cs typeface="Helvetica" panose="020B0604020202020204" pitchFamily="34" charset="0"/>
              </a:rPr>
              <a:t>The top 3 Neighborhoods with the biggest concentration of Italian Restaurants are Belmont, Greenwich Village and West Village which are in the Boroughs of The Bronx and Manhattan. From them Greenwich Village and West Village are located in an area of the city that is popular with both tourists and locals alike withe Greenwich Village having the most restaurants.</a:t>
            </a:r>
            <a:br>
              <a:rPr kumimoji="0" lang="en-US" sz="1800" b="0" u="none" strike="noStrike" spc="0" normalizeH="0" noProof="0" dirty="0">
                <a:ln>
                  <a:noFill/>
                </a:ln>
                <a:effectLst/>
                <a:uLnTx/>
                <a:uFillTx/>
              </a:rPr>
            </a:br>
            <a:endParaRPr lang="en-US" sz="1800" dirty="0"/>
          </a:p>
        </p:txBody>
      </p:sp>
      <p:cxnSp>
        <p:nvCxnSpPr>
          <p:cNvPr id="33" name="Straight Connector 32">
            <a:extLst>
              <a:ext uri="{FF2B5EF4-FFF2-40B4-BE49-F238E27FC236}">
                <a16:creationId xmlns:a16="http://schemas.microsoft.com/office/drawing/2014/main" id="{50A7A0AD-25ED-4137-AA04-A0E36CAA8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1187" y="10631"/>
            <a:ext cx="876073" cy="68580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186F20B-6445-4368-B022-F9EABF15AE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9307961" y="640726"/>
            <a:ext cx="2884039" cy="621727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9F97BBF-9EBF-4BEE-B39C-E6C666941D8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4086" y="0"/>
            <a:ext cx="2757914" cy="142520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10" name="Content Placeholder 9">
            <a:extLst>
              <a:ext uri="{FF2B5EF4-FFF2-40B4-BE49-F238E27FC236}">
                <a16:creationId xmlns:a16="http://schemas.microsoft.com/office/drawing/2014/main" id="{88C1F510-D490-4D80-B7A1-A2E3A17AC698}"/>
              </a:ext>
            </a:extLst>
          </p:cNvPr>
          <p:cNvPicPr>
            <a:picLocks noGrp="1"/>
          </p:cNvPicPr>
          <p:nvPr>
            <p:ph idx="1"/>
          </p:nvPr>
        </p:nvPicPr>
        <p:blipFill>
          <a:blip r:embed="rId2"/>
          <a:stretch>
            <a:fillRect/>
          </a:stretch>
        </p:blipFill>
        <p:spPr>
          <a:xfrm>
            <a:off x="5038725" y="822436"/>
            <a:ext cx="6619874" cy="5210175"/>
          </a:xfrm>
          <a:prstGeom prst="rect">
            <a:avLst/>
          </a:prstGeom>
        </p:spPr>
      </p:pic>
      <p:sp>
        <p:nvSpPr>
          <p:cNvPr id="5" name="Slide Number Placeholder 4">
            <a:extLst>
              <a:ext uri="{FF2B5EF4-FFF2-40B4-BE49-F238E27FC236}">
                <a16:creationId xmlns:a16="http://schemas.microsoft.com/office/drawing/2014/main" id="{17143AFB-0EDC-4F64-99BD-FD7D3B9E43F9}"/>
              </a:ext>
            </a:extLst>
          </p:cNvPr>
          <p:cNvSpPr>
            <a:spLocks noGrp="1"/>
          </p:cNvSpPr>
          <p:nvPr>
            <p:ph type="sldNum" sz="quarter" idx="12"/>
          </p:nvPr>
        </p:nvSpPr>
        <p:spPr>
          <a:xfrm>
            <a:off x="11602477" y="6398878"/>
            <a:ext cx="470887" cy="365125"/>
          </a:xfrm>
        </p:spPr>
        <p:txBody>
          <a:bodyPr vert="horz" lIns="91440" tIns="45720" rIns="91440" bIns="45720" rtlCol="0" anchor="ctr">
            <a:normAutofit/>
          </a:bodyPr>
          <a:lstStyle/>
          <a:p>
            <a:pPr>
              <a:spcAft>
                <a:spcPts val="600"/>
              </a:spcAft>
            </a:pPr>
            <a:fld id="{312CC964-A50B-4C29-B4E4-2C30BB34CCF3}" type="slidenum">
              <a:rPr lang="en-US" smtClean="0"/>
              <a:pPr>
                <a:spcAft>
                  <a:spcPts val="600"/>
                </a:spcAft>
              </a:pPr>
              <a:t>6</a:t>
            </a:fld>
            <a:endParaRPr lang="en-US"/>
          </a:p>
        </p:txBody>
      </p:sp>
    </p:spTree>
    <p:extLst>
      <p:ext uri="{BB962C8B-B14F-4D97-AF65-F5344CB8AC3E}">
        <p14:creationId xmlns:p14="http://schemas.microsoft.com/office/powerpoint/2010/main" val="3175380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38BF3A-1FE9-4267-AA2A-3F5575421404}"/>
              </a:ext>
            </a:extLst>
          </p:cNvPr>
          <p:cNvSpPr>
            <a:spLocks noGrp="1"/>
          </p:cNvSpPr>
          <p:nvPr>
            <p:ph type="title"/>
          </p:nvPr>
        </p:nvSpPr>
        <p:spPr>
          <a:xfrm>
            <a:off x="838200" y="180975"/>
            <a:ext cx="10515600" cy="3204330"/>
          </a:xfrm>
          <a:solidFill>
            <a:schemeClr val="bg1">
              <a:alpha val="0"/>
            </a:schemeClr>
          </a:solidFill>
          <a:effectLst>
            <a:glow rad="63500">
              <a:schemeClr val="accent4">
                <a:satMod val="175000"/>
                <a:alpha val="40000"/>
              </a:schemeClr>
            </a:glow>
            <a:softEdge rad="31750"/>
          </a:effectLst>
        </p:spPr>
        <p:txBody>
          <a:bodyPr>
            <a:noAutofit/>
          </a:bodyPr>
          <a:lstStyle/>
          <a:p>
            <a:br>
              <a:rPr lang="en-US" sz="1000" b="1" dirty="0">
                <a:latin typeface="Helvetica" panose="020B0604020202020204" pitchFamily="34" charset="0"/>
                <a:cs typeface="Helvetica" panose="020B0604020202020204" pitchFamily="34" charset="0"/>
              </a:rPr>
            </a:br>
            <a:br>
              <a:rPr lang="en-US" sz="1000" b="1" dirty="0">
                <a:latin typeface="Helvetica" panose="020B0604020202020204" pitchFamily="34" charset="0"/>
                <a:cs typeface="Helvetica" panose="020B0604020202020204" pitchFamily="34" charset="0"/>
              </a:rPr>
            </a:br>
            <a:br>
              <a:rPr lang="en-US" sz="1000" b="1" dirty="0">
                <a:latin typeface="Helvetica" panose="020B0604020202020204" pitchFamily="34" charset="0"/>
                <a:cs typeface="Helvetica" panose="020B0604020202020204" pitchFamily="34" charset="0"/>
              </a:rPr>
            </a:br>
            <a:br>
              <a:rPr lang="en-US" sz="1000" b="1" dirty="0">
                <a:latin typeface="Helvetica" panose="020B0604020202020204" pitchFamily="34" charset="0"/>
                <a:cs typeface="Helvetica" panose="020B0604020202020204" pitchFamily="34" charset="0"/>
              </a:rPr>
            </a:br>
            <a:br>
              <a:rPr lang="en-US" sz="1000" b="1" dirty="0">
                <a:latin typeface="Helvetica" panose="020B0604020202020204" pitchFamily="34" charset="0"/>
                <a:cs typeface="Helvetica" panose="020B0604020202020204" pitchFamily="34" charset="0"/>
              </a:rPr>
            </a:br>
            <a:br>
              <a:rPr lang="en-US" sz="1000" b="1" dirty="0">
                <a:latin typeface="Helvetica" panose="020B0604020202020204" pitchFamily="34" charset="0"/>
                <a:cs typeface="Helvetica" panose="020B0604020202020204" pitchFamily="34" charset="0"/>
              </a:rPr>
            </a:br>
            <a:br>
              <a:rPr lang="en-US" sz="1000" b="1" dirty="0">
                <a:latin typeface="Helvetica" panose="020B0604020202020204" pitchFamily="34" charset="0"/>
                <a:cs typeface="Helvetica" panose="020B0604020202020204" pitchFamily="34" charset="0"/>
              </a:rPr>
            </a:br>
            <a:br>
              <a:rPr lang="en-US" sz="1000" b="1" dirty="0">
                <a:latin typeface="Helvetica" panose="020B0604020202020204" pitchFamily="34" charset="0"/>
                <a:cs typeface="Helvetica" panose="020B0604020202020204" pitchFamily="34" charset="0"/>
              </a:rPr>
            </a:br>
            <a:br>
              <a:rPr lang="en-US" sz="1000" b="1" dirty="0">
                <a:latin typeface="Helvetica" panose="020B0604020202020204" pitchFamily="34" charset="0"/>
                <a:cs typeface="Helvetica" panose="020B0604020202020204" pitchFamily="34" charset="0"/>
              </a:rPr>
            </a:br>
            <a:br>
              <a:rPr lang="en-US" sz="1000" b="1" dirty="0">
                <a:latin typeface="Helvetica" panose="020B0604020202020204" pitchFamily="34" charset="0"/>
                <a:cs typeface="Helvetica" panose="020B0604020202020204" pitchFamily="34" charset="0"/>
              </a:rPr>
            </a:br>
            <a:br>
              <a:rPr lang="en-US" sz="1000" b="1" dirty="0">
                <a:latin typeface="Helvetica" panose="020B0604020202020204" pitchFamily="34" charset="0"/>
                <a:cs typeface="Helvetica" panose="020B0604020202020204" pitchFamily="34" charset="0"/>
              </a:rPr>
            </a:br>
            <a:br>
              <a:rPr lang="en-US" sz="1000" b="1" dirty="0">
                <a:latin typeface="Helvetica" panose="020B0604020202020204" pitchFamily="34" charset="0"/>
                <a:cs typeface="Helvetica" panose="020B0604020202020204" pitchFamily="34" charset="0"/>
              </a:rPr>
            </a:br>
            <a:br>
              <a:rPr lang="en-US" sz="1000" b="1" dirty="0">
                <a:latin typeface="Helvetica" panose="020B0604020202020204" pitchFamily="34" charset="0"/>
                <a:cs typeface="Helvetica" panose="020B0604020202020204" pitchFamily="34" charset="0"/>
              </a:rPr>
            </a:br>
            <a:br>
              <a:rPr lang="en-US" sz="1000" b="1" dirty="0">
                <a:latin typeface="Helvetica" panose="020B0604020202020204" pitchFamily="34" charset="0"/>
                <a:cs typeface="Helvetica" panose="020B0604020202020204" pitchFamily="34" charset="0"/>
              </a:rPr>
            </a:br>
            <a:br>
              <a:rPr lang="en-US" sz="1000" b="1" dirty="0">
                <a:latin typeface="Helvetica" panose="020B0604020202020204" pitchFamily="34" charset="0"/>
                <a:cs typeface="Helvetica" panose="020B0604020202020204" pitchFamily="34" charset="0"/>
              </a:rPr>
            </a:br>
            <a:br>
              <a:rPr lang="en-US" sz="1000" b="1" dirty="0">
                <a:latin typeface="Helvetica" panose="020B0604020202020204" pitchFamily="34" charset="0"/>
                <a:cs typeface="Helvetica" panose="020B0604020202020204" pitchFamily="34" charset="0"/>
              </a:rPr>
            </a:br>
            <a:br>
              <a:rPr lang="en-US" sz="1000" b="1" dirty="0">
                <a:latin typeface="Helvetica" panose="020B0604020202020204" pitchFamily="34" charset="0"/>
                <a:cs typeface="Helvetica" panose="020B0604020202020204" pitchFamily="34" charset="0"/>
              </a:rPr>
            </a:br>
            <a:br>
              <a:rPr lang="en-US" sz="1000" b="1" dirty="0">
                <a:latin typeface="Helvetica" panose="020B0604020202020204" pitchFamily="34" charset="0"/>
                <a:cs typeface="Helvetica" panose="020B0604020202020204" pitchFamily="34" charset="0"/>
              </a:rPr>
            </a:br>
            <a:br>
              <a:rPr lang="en-US" sz="1000" b="1" dirty="0">
                <a:latin typeface="Helvetica" panose="020B0604020202020204" pitchFamily="34" charset="0"/>
                <a:cs typeface="Helvetica" panose="020B0604020202020204" pitchFamily="34" charset="0"/>
              </a:rPr>
            </a:br>
            <a:br>
              <a:rPr lang="en-US" sz="1000" b="1" dirty="0">
                <a:latin typeface="Helvetica" panose="020B0604020202020204" pitchFamily="34" charset="0"/>
                <a:cs typeface="Helvetica" panose="020B0604020202020204" pitchFamily="34" charset="0"/>
              </a:rPr>
            </a:br>
            <a:br>
              <a:rPr lang="en-US" sz="1000" b="1" dirty="0">
                <a:latin typeface="Helvetica" panose="020B0604020202020204" pitchFamily="34" charset="0"/>
                <a:cs typeface="Helvetica" panose="020B0604020202020204" pitchFamily="34" charset="0"/>
              </a:rPr>
            </a:br>
            <a:r>
              <a:rPr lang="en-US" sz="900" b="1" dirty="0">
                <a:latin typeface="Helvetica" panose="020B0604020202020204" pitchFamily="34" charset="0"/>
                <a:cs typeface="Helvetica" panose="020B0604020202020204" pitchFamily="34" charset="0"/>
              </a:rPr>
              <a:t>The table above shows </a:t>
            </a:r>
            <a:r>
              <a:rPr lang="en-US" sz="900" b="1" dirty="0">
                <a:solidFill>
                  <a:srgbClr val="000000"/>
                </a:solidFill>
                <a:latin typeface="Helvetica" panose="020B0604020202020204" pitchFamily="34" charset="0"/>
                <a:cs typeface="Helvetica" panose="020B0604020202020204" pitchFamily="34" charset="0"/>
              </a:rPr>
              <a:t>the</a:t>
            </a:r>
            <a:r>
              <a:rPr lang="en-US" sz="900" b="1" dirty="0">
                <a:solidFill>
                  <a:srgbClr val="000000"/>
                </a:solidFill>
                <a:latin typeface="Helvetica" panose="020B0604020202020204" pitchFamily="34" charset="0"/>
                <a:ea typeface="Calibri" panose="020F0502020204030204" pitchFamily="34" charset="0"/>
                <a:cs typeface="Helvetica" panose="020B0604020202020204" pitchFamily="34" charset="0"/>
              </a:rPr>
              <a:t> ranking of each restaurant. </a:t>
            </a:r>
            <a:r>
              <a:rPr lang="en-US" sz="900" b="1" dirty="0">
                <a:solidFill>
                  <a:srgbClr val="000000"/>
                </a:solidFill>
                <a:latin typeface="Helvetica" panose="020B0604020202020204" pitchFamily="34" charset="0"/>
                <a:ea typeface="Times New Roman" panose="02020603050405020304" pitchFamily="18" charset="0"/>
                <a:cs typeface="Helvetica" panose="020B0604020202020204" pitchFamily="34" charset="0"/>
              </a:rPr>
              <a:t>I set the </a:t>
            </a:r>
            <a:r>
              <a:rPr lang="en-US" sz="900" b="1" dirty="0" err="1">
                <a:solidFill>
                  <a:srgbClr val="000000"/>
                </a:solidFill>
                <a:latin typeface="Helvetica" panose="020B0604020202020204" pitchFamily="34" charset="0"/>
                <a:ea typeface="Times New Roman" panose="02020603050405020304" pitchFamily="18" charset="0"/>
                <a:cs typeface="Helvetica" panose="020B0604020202020204" pitchFamily="34" charset="0"/>
              </a:rPr>
              <a:t>FourSquare</a:t>
            </a:r>
            <a:r>
              <a:rPr lang="en-US" sz="900" b="1" dirty="0">
                <a:solidFill>
                  <a:srgbClr val="000000"/>
                </a:solidFill>
                <a:latin typeface="Helvetica" panose="020B0604020202020204" pitchFamily="34" charset="0"/>
                <a:ea typeface="Times New Roman" panose="02020603050405020304" pitchFamily="18" charset="0"/>
                <a:cs typeface="Helvetica" panose="020B0604020202020204" pitchFamily="34" charset="0"/>
              </a:rPr>
              <a:t> API </a:t>
            </a:r>
            <a:r>
              <a:rPr lang="en-US" sz="900" b="1" dirty="0">
                <a:solidFill>
                  <a:srgbClr val="2E74B5"/>
                </a:solidFill>
                <a:latin typeface="Helvetica" panose="020B0604020202020204" pitchFamily="34" charset="0"/>
                <a:ea typeface="Times New Roman" panose="02020603050405020304" pitchFamily="18" charset="0"/>
                <a:cs typeface="Helvetica" panose="020B0604020202020204" pitchFamily="34" charset="0"/>
              </a:rPr>
              <a:t>category </a:t>
            </a:r>
            <a:r>
              <a:rPr lang="en-US" sz="900" b="1" dirty="0">
                <a:solidFill>
                  <a:srgbClr val="000000"/>
                </a:solidFill>
                <a:latin typeface="Helvetica" panose="020B0604020202020204" pitchFamily="34" charset="0"/>
                <a:ea typeface="Times New Roman" panose="02020603050405020304" pitchFamily="18" charset="0"/>
                <a:cs typeface="Helvetica" panose="020B0604020202020204" pitchFamily="34" charset="0"/>
              </a:rPr>
              <a:t>to</a:t>
            </a:r>
            <a:r>
              <a:rPr lang="en-US" sz="900" b="1" dirty="0">
                <a:solidFill>
                  <a:srgbClr val="2E74B5"/>
                </a:solidFill>
                <a:latin typeface="Helvetica" panose="020B0604020202020204" pitchFamily="34" charset="0"/>
                <a:ea typeface="Times New Roman" panose="02020603050405020304" pitchFamily="18" charset="0"/>
                <a:cs typeface="Helvetica" panose="020B0604020202020204" pitchFamily="34" charset="0"/>
              </a:rPr>
              <a:t> Italian Restaurants </a:t>
            </a:r>
            <a:r>
              <a:rPr lang="en-US" sz="900" b="1" dirty="0">
                <a:solidFill>
                  <a:srgbClr val="000000"/>
                </a:solidFill>
                <a:latin typeface="Helvetica" panose="020B0604020202020204" pitchFamily="34" charset="0"/>
                <a:ea typeface="Times New Roman" panose="02020603050405020304" pitchFamily="18" charset="0"/>
                <a:cs typeface="Helvetica" panose="020B0604020202020204" pitchFamily="34" charset="0"/>
              </a:rPr>
              <a:t>and extracted the </a:t>
            </a:r>
            <a:r>
              <a:rPr lang="en-US" sz="900" b="1" dirty="0" err="1">
                <a:solidFill>
                  <a:srgbClr val="2E74B5"/>
                </a:solidFill>
                <a:latin typeface="Helvetica" panose="020B0604020202020204" pitchFamily="34" charset="0"/>
                <a:ea typeface="Times New Roman" panose="02020603050405020304" pitchFamily="18" charset="0"/>
                <a:cs typeface="Helvetica" panose="020B0604020202020204" pitchFamily="34" charset="0"/>
              </a:rPr>
              <a:t>venue_details</a:t>
            </a:r>
            <a:r>
              <a:rPr lang="en-US" sz="900" b="1" dirty="0">
                <a:solidFill>
                  <a:srgbClr val="2E74B5"/>
                </a:solidFill>
                <a:latin typeface="Helvetica" panose="020B0604020202020204" pitchFamily="34" charset="0"/>
                <a:ea typeface="Times New Roman" panose="02020603050405020304" pitchFamily="18" charset="0"/>
                <a:cs typeface="Helvetica" panose="020B0604020202020204" pitchFamily="34" charset="0"/>
              </a:rPr>
              <a:t>(ID) of Likes, Rating and Tips </a:t>
            </a:r>
            <a:r>
              <a:rPr lang="en-US" sz="900" b="1" dirty="0">
                <a:solidFill>
                  <a:srgbClr val="000000"/>
                </a:solidFill>
                <a:latin typeface="Helvetica" panose="020B0604020202020204" pitchFamily="34" charset="0"/>
                <a:ea typeface="Times New Roman" panose="02020603050405020304" pitchFamily="18" charset="0"/>
                <a:cs typeface="Helvetica" panose="020B0604020202020204" pitchFamily="34" charset="0"/>
              </a:rPr>
              <a:t>for each </a:t>
            </a:r>
            <a:r>
              <a:rPr lang="en-US" sz="900" b="1" dirty="0">
                <a:solidFill>
                  <a:srgbClr val="2E74B5"/>
                </a:solidFill>
                <a:latin typeface="Helvetica" panose="020B0604020202020204" pitchFamily="34" charset="0"/>
                <a:ea typeface="Times New Roman" panose="02020603050405020304" pitchFamily="18" charset="0"/>
                <a:cs typeface="Helvetica" panose="020B0604020202020204" pitchFamily="34" charset="0"/>
              </a:rPr>
              <a:t>ID. </a:t>
            </a:r>
            <a:r>
              <a:rPr lang="en-US" sz="900" b="1" dirty="0">
                <a:latin typeface="Helvetica" panose="020B0604020202020204" pitchFamily="34" charset="0"/>
                <a:ea typeface="Times New Roman" panose="02020603050405020304" pitchFamily="18" charset="0"/>
              </a:rPr>
              <a:t>we can see that there is a correlation between the number of Likes and the Rating – the Restaurants with more Likes also have higher Rating. In regards of that information I decided continuing ahead</a:t>
            </a:r>
            <a:r>
              <a:rPr lang="en-US" sz="900" b="1" dirty="0">
                <a:solidFill>
                  <a:srgbClr val="000000"/>
                </a:solidFill>
                <a:latin typeface="Helvetica" panose="020B0604020202020204" pitchFamily="34" charset="0"/>
                <a:ea typeface="Calibri" panose="020F0502020204030204" pitchFamily="34" charset="0"/>
              </a:rPr>
              <a:t> </a:t>
            </a:r>
            <a:r>
              <a:rPr lang="en-US" sz="900" b="1" dirty="0">
                <a:latin typeface="Helvetica" panose="020B0604020202020204" pitchFamily="34" charset="0"/>
                <a:ea typeface="Times New Roman" panose="02020603050405020304" pitchFamily="18" charset="0"/>
              </a:rPr>
              <a:t>to concentrate solely on the Ratings.</a:t>
            </a:r>
            <a:br>
              <a:rPr lang="en-US" sz="1000" b="1" dirty="0">
                <a:latin typeface="Helvetica" panose="020B0604020202020204" pitchFamily="34" charset="0"/>
                <a:cs typeface="Helvetica" panose="020B0604020202020204" pitchFamily="34" charset="0"/>
              </a:rPr>
            </a:br>
            <a:br>
              <a:rPr lang="en-US" sz="1000" b="1" dirty="0">
                <a:effectLst/>
                <a:latin typeface="Helvetica" panose="020B0604020202020204" pitchFamily="34" charset="0"/>
                <a:ea typeface="Calibri" panose="020F0502020204030204" pitchFamily="34" charset="0"/>
                <a:cs typeface="Helvetica" panose="020B0604020202020204" pitchFamily="34" charset="0"/>
              </a:rPr>
            </a:br>
            <a:endParaRPr lang="en-US" sz="1000" b="1" dirty="0">
              <a:latin typeface="Helvetica" panose="020B0604020202020204" pitchFamily="34" charset="0"/>
              <a:cs typeface="Helvetica" panose="020B0604020202020204" pitchFamily="34" charset="0"/>
            </a:endParaRPr>
          </a:p>
        </p:txBody>
      </p:sp>
      <p:sp>
        <p:nvSpPr>
          <p:cNvPr id="6" name="Content Placeholder 5">
            <a:extLst>
              <a:ext uri="{FF2B5EF4-FFF2-40B4-BE49-F238E27FC236}">
                <a16:creationId xmlns:a16="http://schemas.microsoft.com/office/drawing/2014/main" id="{23E98B6C-0C94-4EA6-B552-365202A12AAA}"/>
              </a:ext>
            </a:extLst>
          </p:cNvPr>
          <p:cNvSpPr>
            <a:spLocks noGrp="1"/>
          </p:cNvSpPr>
          <p:nvPr>
            <p:ph sz="half" idx="1"/>
          </p:nvPr>
        </p:nvSpPr>
        <p:spPr>
          <a:xfrm>
            <a:off x="838200" y="3385305"/>
            <a:ext cx="5362574" cy="3162300"/>
          </a:xfrm>
          <a:solidFill>
            <a:schemeClr val="bg1">
              <a:alpha val="0"/>
            </a:schemeClr>
          </a:solidFill>
        </p:spPr>
        <p:txBody>
          <a:bodyPr>
            <a:normAutofit/>
          </a:bodyPr>
          <a:lstStyle/>
          <a:p>
            <a:r>
              <a:rPr lang="en-US" sz="14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Now that we have that information let's see which are the Boroughs and Neighborhoods with the highest Average Rating using the </a:t>
            </a:r>
            <a:r>
              <a:rPr lang="en-US" sz="1400" b="1" dirty="0">
                <a:solidFill>
                  <a:srgbClr val="2E74B5"/>
                </a:solidFill>
                <a:effectLst/>
                <a:latin typeface="Helvetica" panose="020B0604020202020204" pitchFamily="34" charset="0"/>
                <a:ea typeface="Calibri" panose="020F0502020204030204" pitchFamily="34" charset="0"/>
                <a:cs typeface="Times New Roman" panose="02020603050405020304" pitchFamily="18" charset="0"/>
              </a:rPr>
              <a:t>.</a:t>
            </a:r>
            <a:r>
              <a:rPr lang="en-US" sz="1400" b="1" dirty="0" err="1">
                <a:solidFill>
                  <a:srgbClr val="2E74B5"/>
                </a:solidFill>
                <a:effectLst/>
                <a:latin typeface="Helvetica" panose="020B0604020202020204" pitchFamily="34" charset="0"/>
                <a:ea typeface="Calibri" panose="020F0502020204030204" pitchFamily="34" charset="0"/>
                <a:cs typeface="Times New Roman" panose="02020603050405020304" pitchFamily="18" charset="0"/>
              </a:rPr>
              <a:t>groupby</a:t>
            </a:r>
            <a:r>
              <a:rPr lang="en-US" sz="1400" dirty="0">
                <a:solidFill>
                  <a:srgbClr val="2E74B5"/>
                </a:solidFill>
                <a:effectLst/>
                <a:latin typeface="Helvetica" panose="020B0604020202020204" pitchFamily="34" charset="0"/>
                <a:ea typeface="Calibri" panose="020F0502020204030204" pitchFamily="34" charset="0"/>
                <a:cs typeface="Times New Roman" panose="02020603050405020304" pitchFamily="18" charset="0"/>
              </a:rPr>
              <a:t> </a:t>
            </a:r>
            <a:r>
              <a:rPr lang="en-US" sz="14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function: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100" dirty="0">
                <a:latin typeface="Helvetica" panose="020B0604020202020204" pitchFamily="34" charset="0"/>
                <a:cs typeface="Helvetica" panose="020B0604020202020204" pitchFamily="34" charset="0"/>
              </a:rPr>
              <a:t>      </a:t>
            </a:r>
          </a:p>
        </p:txBody>
      </p:sp>
      <p:sp>
        <p:nvSpPr>
          <p:cNvPr id="7" name="Content Placeholder 6">
            <a:extLst>
              <a:ext uri="{FF2B5EF4-FFF2-40B4-BE49-F238E27FC236}">
                <a16:creationId xmlns:a16="http://schemas.microsoft.com/office/drawing/2014/main" id="{620C4AF3-7FF6-4C25-9465-8DC828F96B30}"/>
              </a:ext>
            </a:extLst>
          </p:cNvPr>
          <p:cNvSpPr>
            <a:spLocks noGrp="1"/>
          </p:cNvSpPr>
          <p:nvPr>
            <p:ph sz="half" idx="2"/>
          </p:nvPr>
        </p:nvSpPr>
        <p:spPr>
          <a:xfrm>
            <a:off x="6200774" y="3472695"/>
            <a:ext cx="5153026" cy="2990249"/>
          </a:xfrm>
        </p:spPr>
        <p:txBody>
          <a:bodyPr/>
          <a:lstStyle/>
          <a:p>
            <a:pPr marL="0" indent="0">
              <a:buNone/>
            </a:pPr>
            <a:r>
              <a:rPr lang="en-US" dirty="0"/>
              <a:t>      </a:t>
            </a:r>
          </a:p>
        </p:txBody>
      </p:sp>
      <p:sp>
        <p:nvSpPr>
          <p:cNvPr id="4" name="Slide Number Placeholder 3">
            <a:extLst>
              <a:ext uri="{FF2B5EF4-FFF2-40B4-BE49-F238E27FC236}">
                <a16:creationId xmlns:a16="http://schemas.microsoft.com/office/drawing/2014/main" id="{7B6FCF93-8B0F-495C-9D42-EC1D6C6A3EB6}"/>
              </a:ext>
            </a:extLst>
          </p:cNvPr>
          <p:cNvSpPr>
            <a:spLocks noGrp="1"/>
          </p:cNvSpPr>
          <p:nvPr>
            <p:ph type="sldNum" sz="quarter" idx="12"/>
          </p:nvPr>
        </p:nvSpPr>
        <p:spPr/>
        <p:txBody>
          <a:bodyPr/>
          <a:lstStyle/>
          <a:p>
            <a:fld id="{312CC964-A50B-4C29-B4E4-2C30BB34CCF3}" type="slidenum">
              <a:rPr lang="en-US" smtClean="0"/>
              <a:t>7</a:t>
            </a:fld>
            <a:endParaRPr lang="en-US" dirty="0"/>
          </a:p>
        </p:txBody>
      </p:sp>
      <p:pic>
        <p:nvPicPr>
          <p:cNvPr id="12" name="Picture 11">
            <a:extLst>
              <a:ext uri="{FF2B5EF4-FFF2-40B4-BE49-F238E27FC236}">
                <a16:creationId xmlns:a16="http://schemas.microsoft.com/office/drawing/2014/main" id="{98CDBDDA-291F-4124-B831-70543FF92097}"/>
              </a:ext>
            </a:extLst>
          </p:cNvPr>
          <p:cNvPicPr>
            <a:picLocks noChangeAspect="1"/>
          </p:cNvPicPr>
          <p:nvPr/>
        </p:nvPicPr>
        <p:blipFill>
          <a:blip r:embed="rId2"/>
          <a:stretch>
            <a:fillRect/>
          </a:stretch>
        </p:blipFill>
        <p:spPr>
          <a:xfrm>
            <a:off x="2133600" y="180975"/>
            <a:ext cx="7848600" cy="2676525"/>
          </a:xfrm>
          <a:prstGeom prst="rect">
            <a:avLst/>
          </a:prstGeom>
        </p:spPr>
      </p:pic>
      <p:pic>
        <p:nvPicPr>
          <p:cNvPr id="13" name="Picture 12">
            <a:extLst>
              <a:ext uri="{FF2B5EF4-FFF2-40B4-BE49-F238E27FC236}">
                <a16:creationId xmlns:a16="http://schemas.microsoft.com/office/drawing/2014/main" id="{7C543502-B308-4A48-91EA-BDF5C3DE3EDA}"/>
              </a:ext>
            </a:extLst>
          </p:cNvPr>
          <p:cNvPicPr/>
          <p:nvPr/>
        </p:nvPicPr>
        <p:blipFill>
          <a:blip r:embed="rId3">
            <a:extLst>
              <a:ext uri="{28A0092B-C50C-407E-A947-70E740481C1C}">
                <a14:useLocalDpi xmlns:a14="http://schemas.microsoft.com/office/drawing/2010/main" val="0"/>
              </a:ext>
            </a:extLst>
          </a:blip>
          <a:stretch>
            <a:fillRect/>
          </a:stretch>
        </p:blipFill>
        <p:spPr>
          <a:xfrm>
            <a:off x="1953087" y="4252405"/>
            <a:ext cx="2876365" cy="2146474"/>
          </a:xfrm>
          <a:prstGeom prst="rect">
            <a:avLst/>
          </a:prstGeom>
        </p:spPr>
      </p:pic>
      <p:pic>
        <p:nvPicPr>
          <p:cNvPr id="14" name="Picture 13">
            <a:extLst>
              <a:ext uri="{FF2B5EF4-FFF2-40B4-BE49-F238E27FC236}">
                <a16:creationId xmlns:a16="http://schemas.microsoft.com/office/drawing/2014/main" id="{F2934704-A3B8-40DE-87DF-9DC16285FFBA}"/>
              </a:ext>
            </a:extLst>
          </p:cNvPr>
          <p:cNvPicPr/>
          <p:nvPr/>
        </p:nvPicPr>
        <p:blipFill>
          <a:blip r:embed="rId4"/>
          <a:stretch>
            <a:fillRect/>
          </a:stretch>
        </p:blipFill>
        <p:spPr>
          <a:xfrm>
            <a:off x="7143750" y="3472695"/>
            <a:ext cx="3048276" cy="2990249"/>
          </a:xfrm>
          <a:prstGeom prst="rect">
            <a:avLst/>
          </a:prstGeom>
        </p:spPr>
      </p:pic>
    </p:spTree>
    <p:extLst>
      <p:ext uri="{BB962C8B-B14F-4D97-AF65-F5344CB8AC3E}">
        <p14:creationId xmlns:p14="http://schemas.microsoft.com/office/powerpoint/2010/main" val="2948659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4" name="Straight Connector 33">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48" name="Rectangle 47">
            <a:extLst>
              <a:ext uri="{FF2B5EF4-FFF2-40B4-BE49-F238E27FC236}">
                <a16:creationId xmlns:a16="http://schemas.microsoft.com/office/drawing/2014/main" id="{052B717E-679E-41A4-B95A-8F7DFAD3FA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23">
            <a:extLst>
              <a:ext uri="{FF2B5EF4-FFF2-40B4-BE49-F238E27FC236}">
                <a16:creationId xmlns:a16="http://schemas.microsoft.com/office/drawing/2014/main" id="{0B0EB278-F8C7-43AD-BCE2-A2F4D98C4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1"/>
            <a:ext cx="7960944" cy="6859759"/>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3837993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3837993 w 6125882"/>
              <a:gd name="connsiteY4" fmla="*/ 0 h 6857998"/>
              <a:gd name="connsiteX0" fmla="*/ 3244301 w 6125882"/>
              <a:gd name="connsiteY0" fmla="*/ 0 h 6868949"/>
              <a:gd name="connsiteX1" fmla="*/ 6125882 w 6125882"/>
              <a:gd name="connsiteY1" fmla="*/ 10951 h 6868949"/>
              <a:gd name="connsiteX2" fmla="*/ 6125882 w 6125882"/>
              <a:gd name="connsiteY2" fmla="*/ 6868949 h 6868949"/>
              <a:gd name="connsiteX3" fmla="*/ 0 w 6125882"/>
              <a:gd name="connsiteY3" fmla="*/ 6856996 h 6868949"/>
              <a:gd name="connsiteX4" fmla="*/ 3244301 w 6125882"/>
              <a:gd name="connsiteY4" fmla="*/ 0 h 6868949"/>
              <a:gd name="connsiteX0" fmla="*/ 3010169 w 6125882"/>
              <a:gd name="connsiteY0" fmla="*/ 0 h 6868949"/>
              <a:gd name="connsiteX1" fmla="*/ 6125882 w 6125882"/>
              <a:gd name="connsiteY1" fmla="*/ 10951 h 6868949"/>
              <a:gd name="connsiteX2" fmla="*/ 6125882 w 6125882"/>
              <a:gd name="connsiteY2" fmla="*/ 6868949 h 6868949"/>
              <a:gd name="connsiteX3" fmla="*/ 0 w 6125882"/>
              <a:gd name="connsiteY3" fmla="*/ 6856996 h 6868949"/>
              <a:gd name="connsiteX4" fmla="*/ 3010169 w 6125882"/>
              <a:gd name="connsiteY4" fmla="*/ 0 h 6868949"/>
              <a:gd name="connsiteX0" fmla="*/ 2951635 w 6067348"/>
              <a:gd name="connsiteY0" fmla="*/ 0 h 6868949"/>
              <a:gd name="connsiteX1" fmla="*/ 6067348 w 6067348"/>
              <a:gd name="connsiteY1" fmla="*/ 10951 h 6868949"/>
              <a:gd name="connsiteX2" fmla="*/ 6067348 w 6067348"/>
              <a:gd name="connsiteY2" fmla="*/ 6868949 h 6868949"/>
              <a:gd name="connsiteX3" fmla="*/ 0 w 6067348"/>
              <a:gd name="connsiteY3" fmla="*/ 6867946 h 6868949"/>
              <a:gd name="connsiteX4" fmla="*/ 2951635 w 6067348"/>
              <a:gd name="connsiteY4" fmla="*/ 0 h 6868949"/>
              <a:gd name="connsiteX0" fmla="*/ 2762929 w 6067348"/>
              <a:gd name="connsiteY0" fmla="*/ 0 h 6859759"/>
              <a:gd name="connsiteX1" fmla="*/ 6067348 w 6067348"/>
              <a:gd name="connsiteY1" fmla="*/ 1761 h 6859759"/>
              <a:gd name="connsiteX2" fmla="*/ 6067348 w 6067348"/>
              <a:gd name="connsiteY2" fmla="*/ 6859759 h 6859759"/>
              <a:gd name="connsiteX3" fmla="*/ 0 w 6067348"/>
              <a:gd name="connsiteY3" fmla="*/ 6858756 h 6859759"/>
              <a:gd name="connsiteX4" fmla="*/ 2762929 w 6067348"/>
              <a:gd name="connsiteY4" fmla="*/ 0 h 6859759"/>
              <a:gd name="connsiteX0" fmla="*/ 2675315 w 6067348"/>
              <a:gd name="connsiteY0" fmla="*/ 0 h 6859759"/>
              <a:gd name="connsiteX1" fmla="*/ 6067348 w 6067348"/>
              <a:gd name="connsiteY1" fmla="*/ 1761 h 6859759"/>
              <a:gd name="connsiteX2" fmla="*/ 6067348 w 6067348"/>
              <a:gd name="connsiteY2" fmla="*/ 6859759 h 6859759"/>
              <a:gd name="connsiteX3" fmla="*/ 0 w 6067348"/>
              <a:gd name="connsiteY3" fmla="*/ 6858756 h 6859759"/>
              <a:gd name="connsiteX4" fmla="*/ 2675315 w 6067348"/>
              <a:gd name="connsiteY4" fmla="*/ 0 h 6859759"/>
              <a:gd name="connsiteX0" fmla="*/ 2446171 w 5838204"/>
              <a:gd name="connsiteY0" fmla="*/ 0 h 6859759"/>
              <a:gd name="connsiteX1" fmla="*/ 5838204 w 5838204"/>
              <a:gd name="connsiteY1" fmla="*/ 1761 h 6859759"/>
              <a:gd name="connsiteX2" fmla="*/ 5838204 w 5838204"/>
              <a:gd name="connsiteY2" fmla="*/ 6859759 h 6859759"/>
              <a:gd name="connsiteX3" fmla="*/ 0 w 5838204"/>
              <a:gd name="connsiteY3" fmla="*/ 6858756 h 6859759"/>
              <a:gd name="connsiteX4" fmla="*/ 2446171 w 5838204"/>
              <a:gd name="connsiteY4" fmla="*/ 0 h 6859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8204" h="6859759">
                <a:moveTo>
                  <a:pt x="2446171" y="0"/>
                </a:moveTo>
                <a:lnTo>
                  <a:pt x="5838204" y="1761"/>
                </a:lnTo>
                <a:lnTo>
                  <a:pt x="5838204" y="6859759"/>
                </a:lnTo>
                <a:lnTo>
                  <a:pt x="0" y="6858756"/>
                </a:lnTo>
                <a:lnTo>
                  <a:pt x="2446171"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3A66B76-C14C-4DC6-9AE8-4E171DEC6FCB}"/>
              </a:ext>
            </a:extLst>
          </p:cNvPr>
          <p:cNvSpPr>
            <a:spLocks noGrp="1"/>
          </p:cNvSpPr>
          <p:nvPr>
            <p:ph type="title"/>
          </p:nvPr>
        </p:nvSpPr>
        <p:spPr>
          <a:xfrm>
            <a:off x="960350" y="1425202"/>
            <a:ext cx="4394565" cy="3670673"/>
          </a:xfrm>
        </p:spPr>
        <p:txBody>
          <a:bodyPr vert="horz" lIns="91440" tIns="45720" rIns="91440" bIns="45720" rtlCol="0" anchor="b">
            <a:normAutofit fontScale="90000"/>
          </a:bodyPr>
          <a:lstStyle/>
          <a:p>
            <a:pPr fontAlgn="base">
              <a:spcAft>
                <a:spcPts val="800"/>
              </a:spcAft>
            </a:pPr>
            <a:br>
              <a:rPr lang="en-US" sz="2800" b="1" dirty="0">
                <a:effectLst/>
                <a:latin typeface="Helvetica" panose="020B0604020202020204" pitchFamily="34" charset="0"/>
                <a:cs typeface="Helvetica" panose="020B0604020202020204" pitchFamily="34" charset="0"/>
              </a:rPr>
            </a:br>
            <a:br>
              <a:rPr lang="en-US" sz="2800" b="1" dirty="0">
                <a:effectLst/>
                <a:latin typeface="Helvetica" panose="020B0604020202020204" pitchFamily="34" charset="0"/>
                <a:cs typeface="Helvetica" panose="020B0604020202020204" pitchFamily="34" charset="0"/>
              </a:rPr>
            </a:br>
            <a:r>
              <a:rPr lang="en-US" sz="2200" b="1" dirty="0">
                <a:effectLst/>
                <a:latin typeface="Helvetica" panose="020B0604020202020204" pitchFamily="34" charset="0"/>
                <a:cs typeface="Helvetica" panose="020B0604020202020204" pitchFamily="34" charset="0"/>
              </a:rPr>
              <a:t>Restaurants with Average Rating &gt;=8.5:</a:t>
            </a:r>
            <a:br>
              <a:rPr lang="en-US" sz="2800" b="1" dirty="0">
                <a:effectLst/>
                <a:latin typeface="Helvetica" panose="020B0604020202020204" pitchFamily="34" charset="0"/>
                <a:cs typeface="Helvetica" panose="020B0604020202020204" pitchFamily="34" charset="0"/>
              </a:rPr>
            </a:br>
            <a:br>
              <a:rPr lang="en-US" sz="2800" b="1" dirty="0">
                <a:effectLst/>
                <a:latin typeface="Helvetica" panose="020B0604020202020204" pitchFamily="34" charset="0"/>
                <a:cs typeface="Helvetica" panose="020B0604020202020204" pitchFamily="34" charset="0"/>
              </a:rPr>
            </a:br>
            <a:br>
              <a:rPr lang="en-US" sz="2800" b="1" dirty="0">
                <a:effectLst/>
                <a:latin typeface="Helvetica" panose="020B0604020202020204" pitchFamily="34" charset="0"/>
                <a:cs typeface="Helvetica" panose="020B0604020202020204" pitchFamily="34" charset="0"/>
              </a:rPr>
            </a:br>
            <a:r>
              <a:rPr lang="en-US" sz="16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The Borough with the highest Average </a:t>
            </a:r>
            <a:r>
              <a:rPr lang="en-US" sz="16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of 9.1</a:t>
            </a:r>
            <a:r>
              <a:rPr lang="en-US" sz="16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Rating is Manhattan. The Neighborhoods of </a:t>
            </a:r>
            <a:r>
              <a:rPr lang="en-US" sz="1600" dirty="0">
                <a:solidFill>
                  <a:srgbClr val="000000"/>
                </a:solidFill>
                <a:latin typeface="Helvetica" panose="020B0604020202020204" pitchFamily="34" charset="0"/>
                <a:ea typeface="Calibri" panose="020F0502020204030204" pitchFamily="34" charset="0"/>
                <a:cs typeface="Times New Roman" panose="02020603050405020304" pitchFamily="18" charset="0"/>
              </a:rPr>
              <a:t>Tribeca (Manhattan), Hamilton Heights (Manhattan)and Bushwick (Brooklyn) are some of the best neighborhoods for Italian cuisine with Average Rating  </a:t>
            </a:r>
            <a:r>
              <a:rPr lang="en-US" sz="16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and 9.2.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2800" b="1" dirty="0">
                <a:effectLst/>
                <a:latin typeface="Helvetica" panose="020B0604020202020204" pitchFamily="34" charset="0"/>
                <a:cs typeface="Helvetica" panose="020B0604020202020204" pitchFamily="34" charset="0"/>
              </a:rPr>
            </a:br>
            <a:br>
              <a:rPr lang="en-US" sz="2800" b="1" dirty="0">
                <a:effectLst/>
                <a:latin typeface="Helvetica" panose="020B0604020202020204" pitchFamily="34" charset="0"/>
                <a:cs typeface="Helvetica" panose="020B0604020202020204" pitchFamily="34" charset="0"/>
              </a:rPr>
            </a:br>
            <a:br>
              <a:rPr lang="en-US" sz="2800" b="1" dirty="0">
                <a:effectLst/>
                <a:latin typeface="Helvetica" panose="020B0604020202020204" pitchFamily="34" charset="0"/>
                <a:cs typeface="Helvetica" panose="020B0604020202020204" pitchFamily="34" charset="0"/>
              </a:rPr>
            </a:br>
            <a:br>
              <a:rPr lang="en-US" sz="4600" b="1" dirty="0">
                <a:effectLst/>
              </a:rPr>
            </a:br>
            <a:r>
              <a:rPr lang="en-US" sz="4600" b="1" dirty="0">
                <a:effectLst/>
              </a:rPr>
              <a:t> </a:t>
            </a:r>
            <a:endParaRPr lang="en-US" sz="4600" b="1" dirty="0"/>
          </a:p>
        </p:txBody>
      </p:sp>
      <p:sp>
        <p:nvSpPr>
          <p:cNvPr id="3" name="Text Placeholder 2">
            <a:extLst>
              <a:ext uri="{FF2B5EF4-FFF2-40B4-BE49-F238E27FC236}">
                <a16:creationId xmlns:a16="http://schemas.microsoft.com/office/drawing/2014/main" id="{E2D2A911-B2B4-4FB7-B923-23E1AF369B32}"/>
              </a:ext>
            </a:extLst>
          </p:cNvPr>
          <p:cNvSpPr>
            <a:spLocks noGrp="1"/>
          </p:cNvSpPr>
          <p:nvPr>
            <p:ph type="body" idx="1"/>
          </p:nvPr>
        </p:nvSpPr>
        <p:spPr>
          <a:xfrm>
            <a:off x="960350" y="4700659"/>
            <a:ext cx="3834392" cy="1604222"/>
          </a:xfrm>
        </p:spPr>
        <p:txBody>
          <a:bodyPr vert="horz" lIns="91440" tIns="45720" rIns="91440" bIns="45720" rtlCol="0">
            <a:normAutofit/>
          </a:bodyPr>
          <a:lstStyle/>
          <a:p>
            <a:pPr>
              <a:lnSpc>
                <a:spcPct val="120000"/>
              </a:lnSpc>
            </a:pPr>
            <a:r>
              <a:rPr lang="en-US" sz="1800" b="1" cap="all" spc="300">
                <a:solidFill>
                  <a:schemeClr val="tx2"/>
                </a:solidFill>
              </a:rPr>
              <a:t>    </a:t>
            </a:r>
          </a:p>
        </p:txBody>
      </p:sp>
      <p:cxnSp>
        <p:nvCxnSpPr>
          <p:cNvPr id="52" name="Straight Connector 51">
            <a:extLst>
              <a:ext uri="{FF2B5EF4-FFF2-40B4-BE49-F238E27FC236}">
                <a16:creationId xmlns:a16="http://schemas.microsoft.com/office/drawing/2014/main" id="{50A7A0AD-25ED-4137-AA04-A0E36CAA8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1187" y="10631"/>
            <a:ext cx="876073" cy="68580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186F20B-6445-4368-B022-F9EABF15AE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9307961" y="640726"/>
            <a:ext cx="2884039" cy="621727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9F97BBF-9EBF-4BEE-B39C-E6C666941D8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4086" y="0"/>
            <a:ext cx="2757914" cy="142520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B7BB3A7C-50AC-42B6-96C5-94C831AA2C53}"/>
              </a:ext>
            </a:extLst>
          </p:cNvPr>
          <p:cNvPicPr>
            <a:picLocks noChangeAspect="1"/>
          </p:cNvPicPr>
          <p:nvPr/>
        </p:nvPicPr>
        <p:blipFill rotWithShape="1">
          <a:blip r:embed="rId2"/>
          <a:srcRect r="4352" b="1"/>
          <a:stretch/>
        </p:blipFill>
        <p:spPr>
          <a:xfrm>
            <a:off x="5670814" y="263048"/>
            <a:ext cx="5699799" cy="6267556"/>
          </a:xfrm>
          <a:prstGeom prst="rect">
            <a:avLst/>
          </a:prstGeom>
        </p:spPr>
      </p:pic>
      <p:sp>
        <p:nvSpPr>
          <p:cNvPr id="4" name="Slide Number Placeholder 3">
            <a:extLst>
              <a:ext uri="{FF2B5EF4-FFF2-40B4-BE49-F238E27FC236}">
                <a16:creationId xmlns:a16="http://schemas.microsoft.com/office/drawing/2014/main" id="{2304E9FD-3FE9-4233-B802-2D60BCA7973C}"/>
              </a:ext>
            </a:extLst>
          </p:cNvPr>
          <p:cNvSpPr>
            <a:spLocks noGrp="1"/>
          </p:cNvSpPr>
          <p:nvPr>
            <p:ph type="sldNum" sz="quarter" idx="12"/>
          </p:nvPr>
        </p:nvSpPr>
        <p:spPr>
          <a:xfrm>
            <a:off x="11602477" y="6398878"/>
            <a:ext cx="470887" cy="365125"/>
          </a:xfrm>
        </p:spPr>
        <p:txBody>
          <a:bodyPr vert="horz" lIns="91440" tIns="45720" rIns="91440" bIns="45720" rtlCol="0" anchor="ctr">
            <a:normAutofit/>
          </a:bodyPr>
          <a:lstStyle/>
          <a:p>
            <a:pPr>
              <a:spcAft>
                <a:spcPts val="600"/>
              </a:spcAft>
            </a:pPr>
            <a:fld id="{312CC964-A50B-4C29-B4E4-2C30BB34CCF3}" type="slidenum">
              <a:rPr lang="en-US"/>
              <a:pPr>
                <a:spcAft>
                  <a:spcPts val="600"/>
                </a:spcAft>
              </a:pPr>
              <a:t>8</a:t>
            </a:fld>
            <a:endParaRPr lang="en-US"/>
          </a:p>
        </p:txBody>
      </p:sp>
    </p:spTree>
    <p:extLst>
      <p:ext uri="{BB962C8B-B14F-4D97-AF65-F5344CB8AC3E}">
        <p14:creationId xmlns:p14="http://schemas.microsoft.com/office/powerpoint/2010/main" val="1508855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4" name="Rectangle 23">
            <a:extLst>
              <a:ext uri="{FF2B5EF4-FFF2-40B4-BE49-F238E27FC236}">
                <a16:creationId xmlns:a16="http://schemas.microsoft.com/office/drawing/2014/main" id="{DD16DE02-C2C8-477C-9FD7-70A983BDEA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13AF29F-D5EC-4489-BF8F-3B356C597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3"/>
            <a:ext cx="12192000" cy="2008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60173A01-F891-430E-B39E-483E711B20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E0363E9-7CD0-497E-88D7-9401364903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78117" y="0"/>
            <a:ext cx="340591"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CCD4B14-FFCC-4CE5-BC9D-DF47AA1AD7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1150" y="1171094"/>
            <a:ext cx="4860850" cy="8240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5DED734-54E5-48ED-AEE6-165F24827C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968704" y="0"/>
            <a:ext cx="2147217" cy="199511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4222167-616B-448F-A79B-219A4FD3DD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94353" y="0"/>
            <a:ext cx="239059"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0C720E3-CE7C-45DF-BFDE-0B76F7712B7B}"/>
              </a:ext>
            </a:extLst>
          </p:cNvPr>
          <p:cNvSpPr txBox="1"/>
          <p:nvPr/>
        </p:nvSpPr>
        <p:spPr>
          <a:xfrm>
            <a:off x="1129554" y="2499694"/>
            <a:ext cx="5831833" cy="3824906"/>
          </a:xfrm>
          <a:prstGeom prst="rect">
            <a:avLst/>
          </a:prstGeom>
        </p:spPr>
        <p:txBody>
          <a:bodyPr vert="horz" lIns="91440" tIns="45720" rIns="91440" bIns="45720" rtlCol="0" anchor="ctr">
            <a:normAutofit/>
          </a:bodyPr>
          <a:lstStyle/>
          <a:p>
            <a:pPr marR="0">
              <a:spcBef>
                <a:spcPts val="0"/>
              </a:spcBef>
              <a:spcAft>
                <a:spcPts val="800"/>
              </a:spcAft>
              <a:buSzPct val="80000"/>
            </a:pPr>
            <a:r>
              <a:rPr lang="en-US" b="1" u="sng" dirty="0">
                <a:solidFill>
                  <a:schemeClr val="tx2"/>
                </a:solidFill>
                <a:effectLst/>
              </a:rPr>
              <a:t>Italian Restaurants with Average Rating higher than 8.5 </a:t>
            </a:r>
          </a:p>
          <a:p>
            <a:pPr marR="0">
              <a:spcBef>
                <a:spcPts val="0"/>
              </a:spcBef>
              <a:spcAft>
                <a:spcPts val="800"/>
              </a:spcAft>
              <a:buSzPct val="80000"/>
            </a:pPr>
            <a:r>
              <a:rPr lang="en-US" b="1" dirty="0">
                <a:solidFill>
                  <a:schemeClr val="tx2"/>
                </a:solidFill>
              </a:rPr>
              <a:t>Folium Map</a:t>
            </a:r>
            <a:r>
              <a:rPr lang="en-US" b="1" dirty="0">
                <a:solidFill>
                  <a:schemeClr val="tx2"/>
                </a:solidFill>
                <a:effectLst/>
              </a:rPr>
              <a:t>:</a:t>
            </a:r>
          </a:p>
          <a:p>
            <a:pPr marR="0">
              <a:spcBef>
                <a:spcPts val="0"/>
              </a:spcBef>
              <a:spcAft>
                <a:spcPts val="800"/>
              </a:spcAft>
              <a:buSzPct val="80000"/>
            </a:pPr>
            <a:endParaRPr lang="en-US" b="1" dirty="0">
              <a:solidFill>
                <a:schemeClr val="tx2"/>
              </a:solidFill>
            </a:endParaRPr>
          </a:p>
          <a:p>
            <a:pPr marR="0">
              <a:spcBef>
                <a:spcPts val="0"/>
              </a:spcBef>
              <a:spcAft>
                <a:spcPts val="800"/>
              </a:spcAft>
              <a:buSzPct val="80000"/>
            </a:pPr>
            <a:endParaRPr lang="en-US" b="1" dirty="0">
              <a:solidFill>
                <a:schemeClr val="tx2"/>
              </a:solidFill>
              <a:effectLst/>
            </a:endParaRPr>
          </a:p>
          <a:p>
            <a:pPr marR="0">
              <a:spcBef>
                <a:spcPts val="0"/>
              </a:spcBef>
              <a:spcAft>
                <a:spcPts val="800"/>
              </a:spcAft>
              <a:buSzPct val="80000"/>
            </a:pPr>
            <a:endParaRPr lang="en-US" b="1" dirty="0">
              <a:solidFill>
                <a:schemeClr val="tx2"/>
              </a:solidFill>
              <a:effectLst/>
            </a:endParaRPr>
          </a:p>
          <a:p>
            <a:pPr marL="0" marR="0" indent="-228600">
              <a:spcBef>
                <a:spcPts val="0"/>
              </a:spcBef>
              <a:spcAft>
                <a:spcPts val="800"/>
              </a:spcAft>
              <a:buSzPct val="80000"/>
              <a:buFont typeface="Arial" panose="020B0604020202020204" pitchFamily="34" charset="0"/>
              <a:buChar char="•"/>
            </a:pPr>
            <a:endParaRPr lang="en-US" b="1" dirty="0">
              <a:solidFill>
                <a:schemeClr val="tx2"/>
              </a:solidFill>
              <a:effectLst/>
            </a:endParaRPr>
          </a:p>
          <a:p>
            <a:pPr marL="0" marR="0" indent="-228600">
              <a:spcBef>
                <a:spcPts val="0"/>
              </a:spcBef>
              <a:spcAft>
                <a:spcPts val="800"/>
              </a:spcAft>
              <a:buSzPct val="80000"/>
              <a:buFont typeface="Arial" panose="020B0604020202020204" pitchFamily="34" charset="0"/>
              <a:buChar char="•"/>
            </a:pPr>
            <a:endParaRPr lang="en-US" b="1" dirty="0">
              <a:solidFill>
                <a:schemeClr val="tx2"/>
              </a:solidFill>
            </a:endParaRPr>
          </a:p>
          <a:p>
            <a:pPr marL="0" marR="0" indent="-228600">
              <a:spcBef>
                <a:spcPts val="0"/>
              </a:spcBef>
              <a:spcAft>
                <a:spcPts val="800"/>
              </a:spcAft>
              <a:buSzPct val="80000"/>
              <a:buFont typeface="Arial" panose="020B0604020202020204" pitchFamily="34" charset="0"/>
              <a:buChar char="•"/>
            </a:pPr>
            <a:endParaRPr lang="en-US" b="1" dirty="0">
              <a:solidFill>
                <a:schemeClr val="tx2"/>
              </a:solidFill>
              <a:effectLst/>
            </a:endParaRPr>
          </a:p>
          <a:p>
            <a:pPr marL="0" marR="0" indent="-228600">
              <a:spcBef>
                <a:spcPts val="0"/>
              </a:spcBef>
              <a:spcAft>
                <a:spcPts val="800"/>
              </a:spcAft>
              <a:buSzPct val="80000"/>
              <a:buFont typeface="Arial" panose="020B0604020202020204" pitchFamily="34" charset="0"/>
              <a:buChar char="•"/>
            </a:pPr>
            <a:endParaRPr lang="en-US" b="1" dirty="0">
              <a:solidFill>
                <a:schemeClr val="tx2"/>
              </a:solidFill>
            </a:endParaRPr>
          </a:p>
          <a:p>
            <a:pPr marL="0" marR="0" indent="-228600">
              <a:spcBef>
                <a:spcPts val="0"/>
              </a:spcBef>
              <a:spcAft>
                <a:spcPts val="800"/>
              </a:spcAft>
              <a:buSzPct val="80000"/>
              <a:buFont typeface="Arial" panose="020B0604020202020204" pitchFamily="34" charset="0"/>
              <a:buChar char="•"/>
            </a:pPr>
            <a:endParaRPr lang="en-US" b="1" dirty="0">
              <a:solidFill>
                <a:schemeClr val="tx2"/>
              </a:solidFill>
              <a:effectLst/>
            </a:endParaRPr>
          </a:p>
          <a:p>
            <a:pPr marL="0" marR="0" indent="-228600">
              <a:spcBef>
                <a:spcPts val="0"/>
              </a:spcBef>
              <a:spcAft>
                <a:spcPts val="800"/>
              </a:spcAft>
              <a:buSzPct val="80000"/>
              <a:buFont typeface="Arial" panose="020B0604020202020204" pitchFamily="34" charset="0"/>
              <a:buChar char="•"/>
            </a:pPr>
            <a:endParaRPr lang="en-US" b="1" dirty="0">
              <a:solidFill>
                <a:schemeClr val="tx2"/>
              </a:solidFill>
            </a:endParaRPr>
          </a:p>
          <a:p>
            <a:pPr marL="0" marR="0" indent="-228600">
              <a:spcBef>
                <a:spcPts val="0"/>
              </a:spcBef>
              <a:spcAft>
                <a:spcPts val="800"/>
              </a:spcAft>
              <a:buSzPct val="80000"/>
              <a:buFont typeface="Arial" panose="020B0604020202020204" pitchFamily="34" charset="0"/>
              <a:buChar char="•"/>
            </a:pPr>
            <a:endParaRPr lang="en-US" b="1" dirty="0">
              <a:solidFill>
                <a:schemeClr val="tx2"/>
              </a:solidFill>
              <a:effectLst/>
            </a:endParaRPr>
          </a:p>
          <a:p>
            <a:pPr marL="0" marR="0" indent="-228600">
              <a:spcBef>
                <a:spcPts val="0"/>
              </a:spcBef>
              <a:spcAft>
                <a:spcPts val="800"/>
              </a:spcAft>
              <a:buSzPct val="80000"/>
              <a:buFont typeface="Arial" panose="020B0604020202020204" pitchFamily="34" charset="0"/>
              <a:buChar char="•"/>
            </a:pPr>
            <a:endParaRPr lang="en-US" b="1" dirty="0">
              <a:solidFill>
                <a:schemeClr val="tx2"/>
              </a:solidFill>
            </a:endParaRPr>
          </a:p>
          <a:p>
            <a:pPr marL="0" marR="0" indent="-228600">
              <a:spcBef>
                <a:spcPts val="0"/>
              </a:spcBef>
              <a:spcAft>
                <a:spcPts val="800"/>
              </a:spcAft>
              <a:buSzPct val="80000"/>
              <a:buFont typeface="Arial" panose="020B0604020202020204" pitchFamily="34" charset="0"/>
              <a:buChar char="•"/>
            </a:pPr>
            <a:endParaRPr lang="en-US" b="1" dirty="0">
              <a:solidFill>
                <a:schemeClr val="tx2"/>
              </a:solidFill>
              <a:effectLst/>
            </a:endParaRPr>
          </a:p>
          <a:p>
            <a:pPr marL="0" marR="0" indent="-228600">
              <a:spcBef>
                <a:spcPts val="0"/>
              </a:spcBef>
              <a:spcAft>
                <a:spcPts val="800"/>
              </a:spcAft>
              <a:buSzPct val="80000"/>
              <a:buFont typeface="Arial" panose="020B0604020202020204" pitchFamily="34" charset="0"/>
              <a:buChar char="•"/>
            </a:pPr>
            <a:endParaRPr lang="en-US" b="1" dirty="0">
              <a:solidFill>
                <a:schemeClr val="tx2"/>
              </a:solidFill>
            </a:endParaRPr>
          </a:p>
          <a:p>
            <a:pPr marL="0" marR="0" indent="-228600">
              <a:spcBef>
                <a:spcPts val="0"/>
              </a:spcBef>
              <a:spcAft>
                <a:spcPts val="800"/>
              </a:spcAft>
              <a:buSzPct val="80000"/>
              <a:buFont typeface="Arial" panose="020B0604020202020204" pitchFamily="34" charset="0"/>
              <a:buChar char="•"/>
            </a:pPr>
            <a:endParaRPr lang="en-US" b="1" dirty="0">
              <a:solidFill>
                <a:schemeClr val="tx2"/>
              </a:solidFill>
              <a:effectLst/>
            </a:endParaRPr>
          </a:p>
          <a:p>
            <a:pPr marL="0" marR="0" indent="-228600">
              <a:spcBef>
                <a:spcPts val="0"/>
              </a:spcBef>
              <a:spcAft>
                <a:spcPts val="800"/>
              </a:spcAft>
              <a:buSzPct val="80000"/>
              <a:buFont typeface="Arial" panose="020B0604020202020204" pitchFamily="34" charset="0"/>
              <a:buChar char="•"/>
            </a:pPr>
            <a:endParaRPr lang="en-US" b="1" dirty="0">
              <a:solidFill>
                <a:schemeClr val="tx2"/>
              </a:solidFill>
            </a:endParaRPr>
          </a:p>
          <a:p>
            <a:pPr marL="0" marR="0" indent="-228600">
              <a:spcBef>
                <a:spcPts val="0"/>
              </a:spcBef>
              <a:spcAft>
                <a:spcPts val="800"/>
              </a:spcAft>
              <a:buSzPct val="80000"/>
              <a:buFont typeface="Arial" panose="020B0604020202020204" pitchFamily="34" charset="0"/>
              <a:buChar char="•"/>
            </a:pPr>
            <a:endParaRPr lang="en-US" b="1" dirty="0">
              <a:solidFill>
                <a:schemeClr val="tx2"/>
              </a:solidFill>
              <a:effectLst/>
            </a:endParaRPr>
          </a:p>
          <a:p>
            <a:pPr marL="0" marR="0" indent="-228600">
              <a:spcBef>
                <a:spcPts val="0"/>
              </a:spcBef>
              <a:spcAft>
                <a:spcPts val="800"/>
              </a:spcAft>
              <a:buSzPct val="80000"/>
              <a:buFont typeface="Arial" panose="020B0604020202020204" pitchFamily="34" charset="0"/>
              <a:buChar char="•"/>
            </a:pPr>
            <a:endParaRPr lang="en-US" b="1" dirty="0">
              <a:solidFill>
                <a:schemeClr val="tx2"/>
              </a:solidFill>
            </a:endParaRPr>
          </a:p>
          <a:p>
            <a:pPr marL="0" marR="0" indent="-228600">
              <a:spcBef>
                <a:spcPts val="0"/>
              </a:spcBef>
              <a:spcAft>
                <a:spcPts val="800"/>
              </a:spcAft>
              <a:buSzPct val="80000"/>
              <a:buFont typeface="Arial" panose="020B0604020202020204" pitchFamily="34" charset="0"/>
              <a:buChar char="•"/>
            </a:pPr>
            <a:endParaRPr lang="en-US" b="1" dirty="0">
              <a:solidFill>
                <a:schemeClr val="tx2"/>
              </a:solidFill>
              <a:effectLst/>
            </a:endParaRPr>
          </a:p>
          <a:p>
            <a:pPr marL="0" marR="0" indent="-228600">
              <a:spcBef>
                <a:spcPts val="0"/>
              </a:spcBef>
              <a:spcAft>
                <a:spcPts val="800"/>
              </a:spcAft>
              <a:buSzPct val="80000"/>
              <a:buFont typeface="Arial" panose="020B0604020202020204" pitchFamily="34" charset="0"/>
              <a:buChar char="•"/>
            </a:pPr>
            <a:endParaRPr lang="en-US" b="1" dirty="0">
              <a:solidFill>
                <a:schemeClr val="tx2"/>
              </a:solidFill>
              <a:effectLst/>
            </a:endParaRPr>
          </a:p>
        </p:txBody>
      </p:sp>
      <p:pic>
        <p:nvPicPr>
          <p:cNvPr id="5" name="Picture 4">
            <a:extLst>
              <a:ext uri="{FF2B5EF4-FFF2-40B4-BE49-F238E27FC236}">
                <a16:creationId xmlns:a16="http://schemas.microsoft.com/office/drawing/2014/main" id="{C446A98C-BBB2-491E-9166-CFCBD44F5714}"/>
              </a:ext>
            </a:extLst>
          </p:cNvPr>
          <p:cNvPicPr/>
          <p:nvPr/>
        </p:nvPicPr>
        <p:blipFill>
          <a:blip r:embed="rId2"/>
          <a:stretch>
            <a:fillRect/>
          </a:stretch>
        </p:blipFill>
        <p:spPr>
          <a:xfrm>
            <a:off x="818709" y="1647824"/>
            <a:ext cx="10724450" cy="4895851"/>
          </a:xfrm>
          <a:prstGeom prst="rect">
            <a:avLst/>
          </a:prstGeom>
        </p:spPr>
      </p:pic>
      <p:sp>
        <p:nvSpPr>
          <p:cNvPr id="2" name="Slide Number Placeholder 1">
            <a:extLst>
              <a:ext uri="{FF2B5EF4-FFF2-40B4-BE49-F238E27FC236}">
                <a16:creationId xmlns:a16="http://schemas.microsoft.com/office/drawing/2014/main" id="{D7F3E68C-B2BE-449C-97E6-008FD6D0877E}"/>
              </a:ext>
            </a:extLst>
          </p:cNvPr>
          <p:cNvSpPr>
            <a:spLocks noGrp="1"/>
          </p:cNvSpPr>
          <p:nvPr>
            <p:ph type="sldNum" sz="quarter" idx="12"/>
          </p:nvPr>
        </p:nvSpPr>
        <p:spPr>
          <a:xfrm>
            <a:off x="11602477" y="6398878"/>
            <a:ext cx="470887" cy="365125"/>
          </a:xfrm>
        </p:spPr>
        <p:txBody>
          <a:bodyPr vert="horz" lIns="91440" tIns="45720" rIns="91440" bIns="45720" rtlCol="0" anchor="ctr">
            <a:normAutofit/>
          </a:bodyPr>
          <a:lstStyle/>
          <a:p>
            <a:pPr>
              <a:spcAft>
                <a:spcPts val="600"/>
              </a:spcAft>
            </a:pPr>
            <a:fld id="{312CC964-A50B-4C29-B4E4-2C30BB34CCF3}" type="slidenum">
              <a:rPr lang="en-US" smtClean="0"/>
              <a:pPr>
                <a:spcAft>
                  <a:spcPts val="600"/>
                </a:spcAft>
              </a:pPr>
              <a:t>9</a:t>
            </a:fld>
            <a:endParaRPr lang="en-US"/>
          </a:p>
        </p:txBody>
      </p:sp>
    </p:spTree>
    <p:extLst>
      <p:ext uri="{BB962C8B-B14F-4D97-AF65-F5344CB8AC3E}">
        <p14:creationId xmlns:p14="http://schemas.microsoft.com/office/powerpoint/2010/main" val="321423199"/>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184</TotalTime>
  <Words>877</Words>
  <Application>Microsoft Office PowerPoint</Application>
  <PresentationFormat>Widescreen</PresentationFormat>
  <Paragraphs>75</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Britannic Bold</vt:lpstr>
      <vt:lpstr>Calibri</vt:lpstr>
      <vt:lpstr>Franklin Gothic Demi</vt:lpstr>
      <vt:lpstr>Helvetica</vt:lpstr>
      <vt:lpstr>Symbol</vt:lpstr>
      <vt:lpstr>Univers Condensed Light</vt:lpstr>
      <vt:lpstr>Walbaum Display Light</vt:lpstr>
      <vt:lpstr>Wingdings</vt:lpstr>
      <vt:lpstr>AngleLinesVTI</vt:lpstr>
      <vt:lpstr>Battle of the Neighborhoods:   Where to open Italian Restaurant in New York City</vt:lpstr>
      <vt:lpstr>Introduction:</vt:lpstr>
      <vt:lpstr>Data:</vt:lpstr>
      <vt:lpstr>Data Analysis  Neighborhood Data:</vt:lpstr>
      <vt:lpstr>utilizing the Foursquare API to explore the neighborhoods and segment them.   this report will show how many Italian Restaurants there are and where are they located in the city(which Neighborhood).  </vt:lpstr>
      <vt:lpstr>The top 3 Neighborhoods with the biggest concentration of Italian Restaurants are Belmont, Greenwich Village and West Village which are in the Boroughs of The Bronx and Manhattan. From them Greenwich Village and West Village are located in an area of the city that is popular with both tourists and locals alike withe Greenwich Village having the most restaurants. </vt:lpstr>
      <vt:lpstr>                     The table above shows the ranking of each restaurant. I set the FourSquare API category to Italian Restaurants and extracted the venue_details(ID) of Likes, Rating and Tips for each ID. we can see that there is a correlation between the number of Likes and the Rating – the Restaurants with more Likes also have higher Rating. In regards of that information I decided continuing ahead to concentrate solely on the Ratings.  </vt:lpstr>
      <vt:lpstr>  Restaurants with Average Rating &gt;=8.5:   The Borough with the highest Average of 9.1Rating is Manhattan. The Neighborhoods of Tribeca (Manhattan), Hamilton Heights (Manhattan)and Bushwick (Brooklyn) are some of the best neighborhoods for Italian cuisine with Average Rating  and 9.2.        </vt:lpstr>
      <vt:lpstr>PowerPoint Presentation</vt:lpstr>
      <vt:lpstr>Results /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the Neighborhoods:   Where to open Italian Restaurant in New York City</dc:title>
  <dc:creator>Gergana Topalova</dc:creator>
  <cp:lastModifiedBy>Gergana Topalova</cp:lastModifiedBy>
  <cp:revision>20</cp:revision>
  <dcterms:created xsi:type="dcterms:W3CDTF">2021-02-27T03:50:22Z</dcterms:created>
  <dcterms:modified xsi:type="dcterms:W3CDTF">2021-02-27T06:54:39Z</dcterms:modified>
</cp:coreProperties>
</file>