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2" r:id="rId6"/>
    <p:sldId id="261" r:id="rId7"/>
    <p:sldId id="267" r:id="rId8"/>
    <p:sldId id="259" r:id="rId9"/>
    <p:sldId id="265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A2440-19FA-46DF-95E3-E131D43DE8DB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75A012F-E971-4D31-AB2F-E403A89C356C}">
      <dgm:prSet phldrT="[Text]"/>
      <dgm:spPr/>
      <dgm:t>
        <a:bodyPr/>
        <a:lstStyle/>
        <a:p>
          <a:r>
            <a:rPr lang="en-US" dirty="0" smtClean="0"/>
            <a:t>Peptide.py</a:t>
          </a:r>
          <a:endParaRPr lang="en-US" dirty="0"/>
        </a:p>
      </dgm:t>
    </dgm:pt>
    <dgm:pt modelId="{9871D1E2-8947-4EE2-AD66-4C08E536A65B}" type="parTrans" cxnId="{B65BCEB1-1E6E-4F97-8444-52D1133FFAE5}">
      <dgm:prSet/>
      <dgm:spPr/>
      <dgm:t>
        <a:bodyPr/>
        <a:lstStyle/>
        <a:p>
          <a:endParaRPr lang="en-US"/>
        </a:p>
      </dgm:t>
    </dgm:pt>
    <dgm:pt modelId="{0F15E660-B0CC-4837-B091-7A22D190691C}" type="sibTrans" cxnId="{B65BCEB1-1E6E-4F97-8444-52D1133FFAE5}">
      <dgm:prSet/>
      <dgm:spPr/>
      <dgm:t>
        <a:bodyPr/>
        <a:lstStyle/>
        <a:p>
          <a:endParaRPr lang="en-US"/>
        </a:p>
      </dgm:t>
    </dgm:pt>
    <dgm:pt modelId="{C4910B8F-7AFE-40CC-BA84-5714908231FE}">
      <dgm:prSet phldrT="[Text]"/>
      <dgm:spPr/>
      <dgm:t>
        <a:bodyPr/>
        <a:lstStyle/>
        <a:p>
          <a:r>
            <a:rPr lang="en-US" dirty="0" smtClean="0"/>
            <a:t>Executemsms.py</a:t>
          </a:r>
          <a:endParaRPr lang="en-US" dirty="0"/>
        </a:p>
      </dgm:t>
    </dgm:pt>
    <dgm:pt modelId="{AFC59A16-DC13-46EA-ABB8-AA6E6401B26E}" type="parTrans" cxnId="{836779ED-77B4-4081-939B-D4064B086DEB}">
      <dgm:prSet/>
      <dgm:spPr/>
      <dgm:t>
        <a:bodyPr/>
        <a:lstStyle/>
        <a:p>
          <a:endParaRPr lang="en-US"/>
        </a:p>
      </dgm:t>
    </dgm:pt>
    <dgm:pt modelId="{23427F2F-0D0A-4F23-848B-A3EC306FA4F5}" type="sibTrans" cxnId="{836779ED-77B4-4081-939B-D4064B086DEB}">
      <dgm:prSet/>
      <dgm:spPr/>
      <dgm:t>
        <a:bodyPr/>
        <a:lstStyle/>
        <a:p>
          <a:endParaRPr lang="en-US"/>
        </a:p>
      </dgm:t>
    </dgm:pt>
    <dgm:pt modelId="{E6FAD50C-2927-45DD-885D-4A70AD0A44EF}" type="pres">
      <dgm:prSet presAssocID="{FDFA2440-19FA-46DF-95E3-E131D43DE8DB}" presName="Name0" presStyleCnt="0">
        <dgm:presLayoutVars>
          <dgm:dir/>
          <dgm:resizeHandles val="exact"/>
        </dgm:presLayoutVars>
      </dgm:prSet>
      <dgm:spPr/>
    </dgm:pt>
    <dgm:pt modelId="{96812B0C-585C-492D-AD80-E4CC6D2AED73}" type="pres">
      <dgm:prSet presAssocID="{C75A012F-E971-4D31-AB2F-E403A89C356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7291C-11B7-41DC-9C3F-4F9C1A082AAF}" type="pres">
      <dgm:prSet presAssocID="{0F15E660-B0CC-4837-B091-7A22D190691C}" presName="sibTrans" presStyleLbl="sibTrans2D1" presStyleIdx="0" presStyleCnt="1"/>
      <dgm:spPr/>
    </dgm:pt>
    <dgm:pt modelId="{584C23C2-6AFE-4017-A4C1-503EDA715DE7}" type="pres">
      <dgm:prSet presAssocID="{0F15E660-B0CC-4837-B091-7A22D190691C}" presName="connectorText" presStyleLbl="sibTrans2D1" presStyleIdx="0" presStyleCnt="1"/>
      <dgm:spPr/>
    </dgm:pt>
    <dgm:pt modelId="{E0B33EC1-8231-4894-AB11-46F930F563EB}" type="pres">
      <dgm:prSet presAssocID="{C4910B8F-7AFE-40CC-BA84-5714908231FE}" presName="node" presStyleLbl="node1" presStyleIdx="1" presStyleCnt="2">
        <dgm:presLayoutVars>
          <dgm:bulletEnabled val="1"/>
        </dgm:presLayoutVars>
      </dgm:prSet>
      <dgm:spPr/>
    </dgm:pt>
  </dgm:ptLst>
  <dgm:cxnLst>
    <dgm:cxn modelId="{0F79249F-E928-428F-817B-3FF02BD51BE9}" type="presOf" srcId="{0F15E660-B0CC-4837-B091-7A22D190691C}" destId="{7897291C-11B7-41DC-9C3F-4F9C1A082AAF}" srcOrd="0" destOrd="0" presId="urn:microsoft.com/office/officeart/2005/8/layout/process1"/>
    <dgm:cxn modelId="{EA60BFC9-0F41-46B5-BFCB-788301D0E16C}" type="presOf" srcId="{0F15E660-B0CC-4837-B091-7A22D190691C}" destId="{584C23C2-6AFE-4017-A4C1-503EDA715DE7}" srcOrd="1" destOrd="0" presId="urn:microsoft.com/office/officeart/2005/8/layout/process1"/>
    <dgm:cxn modelId="{836779ED-77B4-4081-939B-D4064B086DEB}" srcId="{FDFA2440-19FA-46DF-95E3-E131D43DE8DB}" destId="{C4910B8F-7AFE-40CC-BA84-5714908231FE}" srcOrd="1" destOrd="0" parTransId="{AFC59A16-DC13-46EA-ABB8-AA6E6401B26E}" sibTransId="{23427F2F-0D0A-4F23-848B-A3EC306FA4F5}"/>
    <dgm:cxn modelId="{B65BCEB1-1E6E-4F97-8444-52D1133FFAE5}" srcId="{FDFA2440-19FA-46DF-95E3-E131D43DE8DB}" destId="{C75A012F-E971-4D31-AB2F-E403A89C356C}" srcOrd="0" destOrd="0" parTransId="{9871D1E2-8947-4EE2-AD66-4C08E536A65B}" sibTransId="{0F15E660-B0CC-4837-B091-7A22D190691C}"/>
    <dgm:cxn modelId="{59DCEDEB-5477-4D48-A04C-A7F79951DAF4}" type="presOf" srcId="{C75A012F-E971-4D31-AB2F-E403A89C356C}" destId="{96812B0C-585C-492D-AD80-E4CC6D2AED73}" srcOrd="0" destOrd="0" presId="urn:microsoft.com/office/officeart/2005/8/layout/process1"/>
    <dgm:cxn modelId="{137AC2B5-D6EB-46FC-B97A-BE4DAE1434B6}" type="presOf" srcId="{C4910B8F-7AFE-40CC-BA84-5714908231FE}" destId="{E0B33EC1-8231-4894-AB11-46F930F563EB}" srcOrd="0" destOrd="0" presId="urn:microsoft.com/office/officeart/2005/8/layout/process1"/>
    <dgm:cxn modelId="{13825995-6A8E-4219-8CFD-1B961DA627D9}" type="presOf" srcId="{FDFA2440-19FA-46DF-95E3-E131D43DE8DB}" destId="{E6FAD50C-2927-45DD-885D-4A70AD0A44EF}" srcOrd="0" destOrd="0" presId="urn:microsoft.com/office/officeart/2005/8/layout/process1"/>
    <dgm:cxn modelId="{0EA77FBA-86AA-4BC6-A41F-CB1D27BE3AD6}" type="presParOf" srcId="{E6FAD50C-2927-45DD-885D-4A70AD0A44EF}" destId="{96812B0C-585C-492D-AD80-E4CC6D2AED73}" srcOrd="0" destOrd="0" presId="urn:microsoft.com/office/officeart/2005/8/layout/process1"/>
    <dgm:cxn modelId="{E3045630-7A19-468C-8694-3EACAE74FCD2}" type="presParOf" srcId="{E6FAD50C-2927-45DD-885D-4A70AD0A44EF}" destId="{7897291C-11B7-41DC-9C3F-4F9C1A082AAF}" srcOrd="1" destOrd="0" presId="urn:microsoft.com/office/officeart/2005/8/layout/process1"/>
    <dgm:cxn modelId="{6582235A-726A-4EC5-8362-239B765F8502}" type="presParOf" srcId="{7897291C-11B7-41DC-9C3F-4F9C1A082AAF}" destId="{584C23C2-6AFE-4017-A4C1-503EDA715DE7}" srcOrd="0" destOrd="0" presId="urn:microsoft.com/office/officeart/2005/8/layout/process1"/>
    <dgm:cxn modelId="{C75DE1C3-1880-40CD-8EDF-F113E67C3483}" type="presParOf" srcId="{E6FAD50C-2927-45DD-885D-4A70AD0A44EF}" destId="{E0B33EC1-8231-4894-AB11-46F930F563E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1DD51-87F4-4C64-B69D-F9916E9CBAE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1D4AC-39B3-4ABF-AB20-E5DE9F8C683E}">
      <dgm:prSet phldrT="[Text]"/>
      <dgm:spPr/>
      <dgm:t>
        <a:bodyPr/>
        <a:lstStyle/>
        <a:p>
          <a:r>
            <a:rPr lang="en-US" dirty="0" smtClean="0"/>
            <a:t>Characterize input peptide sequence: b and y ions</a:t>
          </a:r>
          <a:endParaRPr lang="en-US" dirty="0"/>
        </a:p>
      </dgm:t>
    </dgm:pt>
    <dgm:pt modelId="{0F9A659A-5049-4DDB-B3D2-F78BE0A819EC}" type="parTrans" cxnId="{068C8C9E-DFE2-42B7-A183-9837B55FB971}">
      <dgm:prSet/>
      <dgm:spPr/>
      <dgm:t>
        <a:bodyPr/>
        <a:lstStyle/>
        <a:p>
          <a:endParaRPr lang="en-US"/>
        </a:p>
      </dgm:t>
    </dgm:pt>
    <dgm:pt modelId="{0DEB9D9C-FFB1-4E22-BD90-4074BA412971}" type="sibTrans" cxnId="{068C8C9E-DFE2-42B7-A183-9837B55FB971}">
      <dgm:prSet/>
      <dgm:spPr/>
      <dgm:t>
        <a:bodyPr/>
        <a:lstStyle/>
        <a:p>
          <a:endParaRPr lang="en-US"/>
        </a:p>
      </dgm:t>
    </dgm:pt>
    <dgm:pt modelId="{5A41A6CD-141D-4DC3-B668-DEA78A2AC0DE}">
      <dgm:prSet phldrT="[Text]"/>
      <dgm:spPr/>
      <dgm:t>
        <a:bodyPr/>
        <a:lstStyle/>
        <a:p>
          <a:r>
            <a:rPr lang="en-US" dirty="0" smtClean="0"/>
            <a:t>Obtain data from desired scan from MS file</a:t>
          </a:r>
          <a:endParaRPr lang="en-US" dirty="0"/>
        </a:p>
      </dgm:t>
    </dgm:pt>
    <dgm:pt modelId="{FCA92C87-918D-4128-822D-83765E9F3F0B}" type="parTrans" cxnId="{4E226DE0-4A24-46A6-A631-BFC2F4E84582}">
      <dgm:prSet/>
      <dgm:spPr/>
      <dgm:t>
        <a:bodyPr/>
        <a:lstStyle/>
        <a:p>
          <a:endParaRPr lang="en-US"/>
        </a:p>
      </dgm:t>
    </dgm:pt>
    <dgm:pt modelId="{E22F4302-3E3E-48C3-8AB4-C5E7CA1C4DD7}" type="sibTrans" cxnId="{4E226DE0-4A24-46A6-A631-BFC2F4E84582}">
      <dgm:prSet/>
      <dgm:spPr/>
      <dgm:t>
        <a:bodyPr/>
        <a:lstStyle/>
        <a:p>
          <a:endParaRPr lang="en-US"/>
        </a:p>
      </dgm:t>
    </dgm:pt>
    <dgm:pt modelId="{3A7E759B-EC2E-4E19-90A6-96CFE3954950}">
      <dgm:prSet phldrT="[Text]"/>
      <dgm:spPr/>
      <dgm:t>
        <a:bodyPr/>
        <a:lstStyle/>
        <a:p>
          <a:r>
            <a:rPr lang="en-US" dirty="0" smtClean="0"/>
            <a:t>Create plot points from comparison of characterized peptide with scan data</a:t>
          </a:r>
          <a:endParaRPr lang="en-US" dirty="0"/>
        </a:p>
      </dgm:t>
    </dgm:pt>
    <dgm:pt modelId="{52118797-3A3B-46F3-A5A8-7B9049706141}" type="parTrans" cxnId="{6D4F6981-D92B-484B-B3C1-3441A3EF13F3}">
      <dgm:prSet/>
      <dgm:spPr/>
      <dgm:t>
        <a:bodyPr/>
        <a:lstStyle/>
        <a:p>
          <a:endParaRPr lang="en-US"/>
        </a:p>
      </dgm:t>
    </dgm:pt>
    <dgm:pt modelId="{11305FA5-05C2-4765-877A-B4E4E5B52091}" type="sibTrans" cxnId="{6D4F6981-D92B-484B-B3C1-3441A3EF13F3}">
      <dgm:prSet/>
      <dgm:spPr/>
      <dgm:t>
        <a:bodyPr/>
        <a:lstStyle/>
        <a:p>
          <a:endParaRPr lang="en-US"/>
        </a:p>
      </dgm:t>
    </dgm:pt>
    <dgm:pt modelId="{7F2F5C31-031D-4770-89AE-9CBB54D30DCD}">
      <dgm:prSet phldrT="[Text]"/>
      <dgm:spPr/>
      <dgm:t>
        <a:bodyPr/>
        <a:lstStyle/>
        <a:p>
          <a:r>
            <a:rPr lang="en-US" dirty="0" smtClean="0"/>
            <a:t>Plot spectra analysis results, including annotated peptide sequence</a:t>
          </a:r>
          <a:endParaRPr lang="en-US" dirty="0"/>
        </a:p>
      </dgm:t>
    </dgm:pt>
    <dgm:pt modelId="{916C0258-3AC4-4E2C-8790-2E5E2677583D}" type="parTrans" cxnId="{BDD73171-B15B-4F93-BCCA-D2E1EEC7163B}">
      <dgm:prSet/>
      <dgm:spPr/>
      <dgm:t>
        <a:bodyPr/>
        <a:lstStyle/>
        <a:p>
          <a:endParaRPr lang="en-US"/>
        </a:p>
      </dgm:t>
    </dgm:pt>
    <dgm:pt modelId="{7F17A435-EA32-4034-9BAD-0602642352FE}" type="sibTrans" cxnId="{BDD73171-B15B-4F93-BCCA-D2E1EEC7163B}">
      <dgm:prSet/>
      <dgm:spPr/>
      <dgm:t>
        <a:bodyPr/>
        <a:lstStyle/>
        <a:p>
          <a:endParaRPr lang="en-US"/>
        </a:p>
      </dgm:t>
    </dgm:pt>
    <dgm:pt modelId="{44CF9DC6-1677-4F58-9D90-8CC0AA39D59C}">
      <dgm:prSet phldrT="[Text]"/>
      <dgm:spPr/>
      <dgm:t>
        <a:bodyPr/>
        <a:lstStyle/>
        <a:p>
          <a:r>
            <a:rPr lang="en-US" dirty="0" smtClean="0"/>
            <a:t>B-ion and Y-ion dictionaries</a:t>
          </a:r>
          <a:endParaRPr lang="en-US" dirty="0"/>
        </a:p>
      </dgm:t>
    </dgm:pt>
    <dgm:pt modelId="{8A57A248-B227-4C40-A920-DDFB4FB2233E}" type="parTrans" cxnId="{4AA25B4E-084B-435B-BD62-D0B86755CA24}">
      <dgm:prSet/>
      <dgm:spPr/>
      <dgm:t>
        <a:bodyPr/>
        <a:lstStyle/>
        <a:p>
          <a:endParaRPr lang="en-US"/>
        </a:p>
      </dgm:t>
    </dgm:pt>
    <dgm:pt modelId="{FD80C413-CD37-4999-8EB6-B54CD536E27F}" type="sibTrans" cxnId="{4AA25B4E-084B-435B-BD62-D0B86755CA24}">
      <dgm:prSet/>
      <dgm:spPr/>
      <dgm:t>
        <a:bodyPr/>
        <a:lstStyle/>
        <a:p>
          <a:endParaRPr lang="en-US"/>
        </a:p>
      </dgm:t>
    </dgm:pt>
    <dgm:pt modelId="{6FAA26A4-264B-4DC4-A14B-924D994DEA85}">
      <dgm:prSet phldrT="[Text]"/>
      <dgm:spPr/>
      <dgm:t>
        <a:bodyPr/>
        <a:lstStyle/>
        <a:p>
          <a:r>
            <a:rPr lang="en-US" dirty="0" smtClean="0"/>
            <a:t>Key=protein fragment sequence, value=calculated m/z</a:t>
          </a:r>
        </a:p>
        <a:p>
          <a:endParaRPr lang="en-US" dirty="0"/>
        </a:p>
      </dgm:t>
    </dgm:pt>
    <dgm:pt modelId="{CB73B27D-0782-4F12-9E3C-BB099EF0EC33}" type="parTrans" cxnId="{B52EC97F-6DC7-4A70-98D8-B0CDC9B19204}">
      <dgm:prSet/>
      <dgm:spPr/>
      <dgm:t>
        <a:bodyPr/>
        <a:lstStyle/>
        <a:p>
          <a:endParaRPr lang="en-US"/>
        </a:p>
      </dgm:t>
    </dgm:pt>
    <dgm:pt modelId="{4F951F63-88CB-4914-981A-69A31769B711}" type="sibTrans" cxnId="{B52EC97F-6DC7-4A70-98D8-B0CDC9B19204}">
      <dgm:prSet/>
      <dgm:spPr/>
      <dgm:t>
        <a:bodyPr/>
        <a:lstStyle/>
        <a:p>
          <a:endParaRPr lang="en-US"/>
        </a:p>
      </dgm:t>
    </dgm:pt>
    <dgm:pt modelId="{FC2C6947-8366-4D0F-A978-76A4A4A5F518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Iterparse</a:t>
          </a:r>
          <a:r>
            <a:rPr lang="en-US" dirty="0" smtClean="0"/>
            <a:t>” and Dr. Edwards’s magic code</a:t>
          </a:r>
          <a:endParaRPr lang="en-US" dirty="0"/>
        </a:p>
      </dgm:t>
    </dgm:pt>
    <dgm:pt modelId="{47247FB8-2552-4B13-9BE2-86484FDD9878}" type="parTrans" cxnId="{77AD0C13-DAD6-4512-A383-8FDF37E7E8C4}">
      <dgm:prSet/>
      <dgm:spPr/>
      <dgm:t>
        <a:bodyPr/>
        <a:lstStyle/>
        <a:p>
          <a:endParaRPr lang="en-US"/>
        </a:p>
      </dgm:t>
    </dgm:pt>
    <dgm:pt modelId="{5E09F7D2-9B5D-4443-AF82-2B1E8CF6998C}" type="sibTrans" cxnId="{77AD0C13-DAD6-4512-A383-8FDF37E7E8C4}">
      <dgm:prSet/>
      <dgm:spPr/>
      <dgm:t>
        <a:bodyPr/>
        <a:lstStyle/>
        <a:p>
          <a:endParaRPr lang="en-US"/>
        </a:p>
      </dgm:t>
    </dgm:pt>
    <dgm:pt modelId="{787A9DAC-E113-4E78-8B5B-125B3F835357}">
      <dgm:prSet phldrT="[Text]"/>
      <dgm:spPr/>
      <dgm:t>
        <a:bodyPr/>
        <a:lstStyle/>
        <a:p>
          <a:r>
            <a:rPr lang="en-US" dirty="0" smtClean="0"/>
            <a:t>create plot points from ion dictionaries values that match spectra data</a:t>
          </a:r>
          <a:endParaRPr lang="en-US" dirty="0"/>
        </a:p>
      </dgm:t>
    </dgm:pt>
    <dgm:pt modelId="{31A7BDC0-FC96-4C58-9BA0-40E0F8E1AEE9}" type="parTrans" cxnId="{AB5320B3-5AEF-4A1E-88AB-549D2D97309C}">
      <dgm:prSet/>
      <dgm:spPr/>
      <dgm:t>
        <a:bodyPr/>
        <a:lstStyle/>
        <a:p>
          <a:endParaRPr lang="en-US"/>
        </a:p>
      </dgm:t>
    </dgm:pt>
    <dgm:pt modelId="{1D9C9682-BC31-4365-85A8-4A535D575630}" type="sibTrans" cxnId="{AB5320B3-5AEF-4A1E-88AB-549D2D97309C}">
      <dgm:prSet/>
      <dgm:spPr/>
      <dgm:t>
        <a:bodyPr/>
        <a:lstStyle/>
        <a:p>
          <a:endParaRPr lang="en-US"/>
        </a:p>
      </dgm:t>
    </dgm:pt>
    <dgm:pt modelId="{DEE51735-6E16-4A35-BF0C-F5B84878BBE7}">
      <dgm:prSet phldrT="[Text]"/>
      <dgm:spPr/>
      <dgm:t>
        <a:bodyPr/>
        <a:lstStyle/>
        <a:p>
          <a:r>
            <a:rPr lang="en-US" dirty="0" smtClean="0"/>
            <a:t>Create point labels from corresponding keys in ion dictionary</a:t>
          </a:r>
          <a:endParaRPr lang="en-US" dirty="0"/>
        </a:p>
      </dgm:t>
    </dgm:pt>
    <dgm:pt modelId="{164BE028-CC3D-4ED4-8833-33DACC1B9A8E}" type="parTrans" cxnId="{CC3108E2-E9FA-4F8C-8DA8-0EBB4A554E47}">
      <dgm:prSet/>
      <dgm:spPr/>
      <dgm:t>
        <a:bodyPr/>
        <a:lstStyle/>
        <a:p>
          <a:endParaRPr lang="en-US"/>
        </a:p>
      </dgm:t>
    </dgm:pt>
    <dgm:pt modelId="{583BE912-5900-405D-A72D-46958B41B8AE}" type="sibTrans" cxnId="{CC3108E2-E9FA-4F8C-8DA8-0EBB4A554E47}">
      <dgm:prSet/>
      <dgm:spPr/>
      <dgm:t>
        <a:bodyPr/>
        <a:lstStyle/>
        <a:p>
          <a:endParaRPr lang="en-US"/>
        </a:p>
      </dgm:t>
    </dgm:pt>
    <dgm:pt modelId="{606379E8-CBEB-4049-924A-3997F2EB0448}">
      <dgm:prSet phldrT="[Text]"/>
      <dgm:spPr/>
      <dgm:t>
        <a:bodyPr/>
        <a:lstStyle/>
        <a:p>
          <a:r>
            <a:rPr lang="en-US" dirty="0" smtClean="0"/>
            <a:t>2 Stem plots for data representation</a:t>
          </a:r>
          <a:endParaRPr lang="en-US" dirty="0"/>
        </a:p>
      </dgm:t>
    </dgm:pt>
    <dgm:pt modelId="{81DD1C86-0FC2-466C-B3B1-169C4065DE96}" type="parTrans" cxnId="{D30816A0-E803-41EF-80C2-E1D115DD370C}">
      <dgm:prSet/>
      <dgm:spPr/>
      <dgm:t>
        <a:bodyPr/>
        <a:lstStyle/>
        <a:p>
          <a:endParaRPr lang="en-US"/>
        </a:p>
      </dgm:t>
    </dgm:pt>
    <dgm:pt modelId="{EF5AD7CB-6197-4266-9403-68EA7FAEFF41}" type="sibTrans" cxnId="{D30816A0-E803-41EF-80C2-E1D115DD370C}">
      <dgm:prSet/>
      <dgm:spPr/>
      <dgm:t>
        <a:bodyPr/>
        <a:lstStyle/>
        <a:p>
          <a:endParaRPr lang="en-US"/>
        </a:p>
      </dgm:t>
    </dgm:pt>
    <dgm:pt modelId="{2742EC2D-FBFE-4FC2-8B2A-F23F49E9222E}">
      <dgm:prSet phldrT="[Text]"/>
      <dgm:spPr/>
      <dgm:t>
        <a:bodyPr/>
        <a:lstStyle/>
        <a:p>
          <a:r>
            <a:rPr lang="en-US" dirty="0" smtClean="0"/>
            <a:t>2 texts for b-ion annotated sequence, and y-ion annotated sequence</a:t>
          </a:r>
          <a:endParaRPr lang="en-US" dirty="0"/>
        </a:p>
      </dgm:t>
    </dgm:pt>
    <dgm:pt modelId="{847D590B-033A-4637-A924-A3C8FF8D3D7E}" type="parTrans" cxnId="{F678C298-8EFD-42CF-98EB-FDFACCD32DA2}">
      <dgm:prSet/>
      <dgm:spPr/>
      <dgm:t>
        <a:bodyPr/>
        <a:lstStyle/>
        <a:p>
          <a:endParaRPr lang="en-US"/>
        </a:p>
      </dgm:t>
    </dgm:pt>
    <dgm:pt modelId="{0E90CB21-30F4-4F1D-A405-A33892EC9D5E}" type="sibTrans" cxnId="{F678C298-8EFD-42CF-98EB-FDFACCD32DA2}">
      <dgm:prSet/>
      <dgm:spPr/>
      <dgm:t>
        <a:bodyPr/>
        <a:lstStyle/>
        <a:p>
          <a:endParaRPr lang="en-US"/>
        </a:p>
      </dgm:t>
    </dgm:pt>
    <dgm:pt modelId="{1B297C79-97C7-4EF3-B3EE-468D91D15C8B}" type="pres">
      <dgm:prSet presAssocID="{43A1DD51-87F4-4C64-B69D-F9916E9CBAE2}" presName="outerComposite" presStyleCnt="0">
        <dgm:presLayoutVars>
          <dgm:chMax val="5"/>
          <dgm:dir/>
          <dgm:resizeHandles val="exact"/>
        </dgm:presLayoutVars>
      </dgm:prSet>
      <dgm:spPr/>
    </dgm:pt>
    <dgm:pt modelId="{ADF51466-0868-44FB-89F1-DDAF4FC9684B}" type="pres">
      <dgm:prSet presAssocID="{43A1DD51-87F4-4C64-B69D-F9916E9CBAE2}" presName="dummyMaxCanvas" presStyleCnt="0">
        <dgm:presLayoutVars/>
      </dgm:prSet>
      <dgm:spPr/>
    </dgm:pt>
    <dgm:pt modelId="{6AB7AE35-8336-43EF-A519-F8CC68C79B04}" type="pres">
      <dgm:prSet presAssocID="{43A1DD51-87F4-4C64-B69D-F9916E9CBAE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EEACF-2ECB-4869-AFCE-E511634D40C6}" type="pres">
      <dgm:prSet presAssocID="{43A1DD51-87F4-4C64-B69D-F9916E9CBAE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1159E-72B2-4963-A773-200C788D9EDF}" type="pres">
      <dgm:prSet presAssocID="{43A1DD51-87F4-4C64-B69D-F9916E9CBAE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EFFFC-74AA-4A6C-BBB2-4101C587591F}" type="pres">
      <dgm:prSet presAssocID="{43A1DD51-87F4-4C64-B69D-F9916E9CBAE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E6325-699C-47D3-A3BD-F99663C440D9}" type="pres">
      <dgm:prSet presAssocID="{43A1DD51-87F4-4C64-B69D-F9916E9CBAE2}" presName="FourConn_1-2" presStyleLbl="fgAccFollowNode1" presStyleIdx="0" presStyleCnt="3">
        <dgm:presLayoutVars>
          <dgm:bulletEnabled val="1"/>
        </dgm:presLayoutVars>
      </dgm:prSet>
      <dgm:spPr/>
    </dgm:pt>
    <dgm:pt modelId="{98D4AED8-7079-4768-8672-A1B6C212D9C0}" type="pres">
      <dgm:prSet presAssocID="{43A1DD51-87F4-4C64-B69D-F9916E9CBAE2}" presName="FourConn_2-3" presStyleLbl="fgAccFollowNode1" presStyleIdx="1" presStyleCnt="3">
        <dgm:presLayoutVars>
          <dgm:bulletEnabled val="1"/>
        </dgm:presLayoutVars>
      </dgm:prSet>
      <dgm:spPr/>
    </dgm:pt>
    <dgm:pt modelId="{D6C5ACA1-5627-4C2D-9777-231009F6A0A3}" type="pres">
      <dgm:prSet presAssocID="{43A1DD51-87F4-4C64-B69D-F9916E9CBAE2}" presName="FourConn_3-4" presStyleLbl="fgAccFollowNode1" presStyleIdx="2" presStyleCnt="3">
        <dgm:presLayoutVars>
          <dgm:bulletEnabled val="1"/>
        </dgm:presLayoutVars>
      </dgm:prSet>
      <dgm:spPr/>
    </dgm:pt>
    <dgm:pt modelId="{7A067198-6B1E-42D8-ADB9-96F61FFF7DC4}" type="pres">
      <dgm:prSet presAssocID="{43A1DD51-87F4-4C64-B69D-F9916E9CBAE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9B716-2D4A-4E90-B50A-7E2DCAABF45B}" type="pres">
      <dgm:prSet presAssocID="{43A1DD51-87F4-4C64-B69D-F9916E9CBAE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E4837-C517-429E-B664-B751C084CA84}" type="pres">
      <dgm:prSet presAssocID="{43A1DD51-87F4-4C64-B69D-F9916E9CBAE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737CA-3719-4070-B554-EF39F88D6570}" type="pres">
      <dgm:prSet presAssocID="{43A1DD51-87F4-4C64-B69D-F9916E9CBAE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29B307-D838-4281-B3B8-EC952A5D4654}" type="presOf" srcId="{5A41A6CD-141D-4DC3-B668-DEA78A2AC0DE}" destId="{9B29B716-2D4A-4E90-B50A-7E2DCAABF45B}" srcOrd="1" destOrd="0" presId="urn:microsoft.com/office/officeart/2005/8/layout/vProcess5"/>
    <dgm:cxn modelId="{2760D11E-5B27-415B-9289-A5953E194DB0}" type="presOf" srcId="{E22F4302-3E3E-48C3-8AB4-C5E7CA1C4DD7}" destId="{98D4AED8-7079-4768-8672-A1B6C212D9C0}" srcOrd="0" destOrd="0" presId="urn:microsoft.com/office/officeart/2005/8/layout/vProcess5"/>
    <dgm:cxn modelId="{2A655B65-48D0-40BE-BBF8-65D4A2F593B3}" type="presOf" srcId="{11305FA5-05C2-4765-877A-B4E4E5B52091}" destId="{D6C5ACA1-5627-4C2D-9777-231009F6A0A3}" srcOrd="0" destOrd="0" presId="urn:microsoft.com/office/officeart/2005/8/layout/vProcess5"/>
    <dgm:cxn modelId="{F678C298-8EFD-42CF-98EB-FDFACCD32DA2}" srcId="{7F2F5C31-031D-4770-89AE-9CBB54D30DCD}" destId="{2742EC2D-FBFE-4FC2-8B2A-F23F49E9222E}" srcOrd="1" destOrd="0" parTransId="{847D590B-033A-4637-A924-A3C8FF8D3D7E}" sibTransId="{0E90CB21-30F4-4F1D-A405-A33892EC9D5E}"/>
    <dgm:cxn modelId="{58D11CF7-8F16-4D9D-9A3A-3D8EDA417CA0}" type="presOf" srcId="{0DEB9D9C-FFB1-4E22-BD90-4074BA412971}" destId="{E2CE6325-699C-47D3-A3BD-F99663C440D9}" srcOrd="0" destOrd="0" presId="urn:microsoft.com/office/officeart/2005/8/layout/vProcess5"/>
    <dgm:cxn modelId="{04040A3F-2664-4F95-B9AD-9B5DEF2CBAB0}" type="presOf" srcId="{FC2C6947-8366-4D0F-A978-76A4A4A5F518}" destId="{9B29B716-2D4A-4E90-B50A-7E2DCAABF45B}" srcOrd="1" destOrd="1" presId="urn:microsoft.com/office/officeart/2005/8/layout/vProcess5"/>
    <dgm:cxn modelId="{7378F6D7-D199-49FF-994D-6842E2E3D12F}" type="presOf" srcId="{787A9DAC-E113-4E78-8B5B-125B3F835357}" destId="{C5E1159E-72B2-4963-A773-200C788D9EDF}" srcOrd="0" destOrd="1" presId="urn:microsoft.com/office/officeart/2005/8/layout/vProcess5"/>
    <dgm:cxn modelId="{9AB62272-BFEA-4725-9ED8-B7CAE33FC3AA}" type="presOf" srcId="{2742EC2D-FBFE-4FC2-8B2A-F23F49E9222E}" destId="{8A4737CA-3719-4070-B554-EF39F88D6570}" srcOrd="1" destOrd="2" presId="urn:microsoft.com/office/officeart/2005/8/layout/vProcess5"/>
    <dgm:cxn modelId="{F2090EC1-D46D-45CD-A1FE-BBD292942E5A}" type="presOf" srcId="{3A7E759B-EC2E-4E19-90A6-96CFE3954950}" destId="{B8DE4837-C517-429E-B664-B751C084CA84}" srcOrd="1" destOrd="0" presId="urn:microsoft.com/office/officeart/2005/8/layout/vProcess5"/>
    <dgm:cxn modelId="{BD85EDC7-509F-4D58-9EC3-1457A3FC7180}" type="presOf" srcId="{787A9DAC-E113-4E78-8B5B-125B3F835357}" destId="{B8DE4837-C517-429E-B664-B751C084CA84}" srcOrd="1" destOrd="1" presId="urn:microsoft.com/office/officeart/2005/8/layout/vProcess5"/>
    <dgm:cxn modelId="{CADEFE47-BB9A-4DA1-BD2E-32689802E7FC}" type="presOf" srcId="{44CF9DC6-1677-4F58-9D90-8CC0AA39D59C}" destId="{6AB7AE35-8336-43EF-A519-F8CC68C79B04}" srcOrd="0" destOrd="1" presId="urn:microsoft.com/office/officeart/2005/8/layout/vProcess5"/>
    <dgm:cxn modelId="{1195BB39-FE7C-4F17-8C56-30E2E9F11758}" type="presOf" srcId="{5A41A6CD-141D-4DC3-B668-DEA78A2AC0DE}" destId="{724EEACF-2ECB-4869-AFCE-E511634D40C6}" srcOrd="0" destOrd="0" presId="urn:microsoft.com/office/officeart/2005/8/layout/vProcess5"/>
    <dgm:cxn modelId="{9D101054-ED65-4728-93A4-091EA2542ED2}" type="presOf" srcId="{DEE51735-6E16-4A35-BF0C-F5B84878BBE7}" destId="{C5E1159E-72B2-4963-A773-200C788D9EDF}" srcOrd="0" destOrd="2" presId="urn:microsoft.com/office/officeart/2005/8/layout/vProcess5"/>
    <dgm:cxn modelId="{EBA041A1-B910-4591-9885-7FAB9F818FBE}" type="presOf" srcId="{44CF9DC6-1677-4F58-9D90-8CC0AA39D59C}" destId="{7A067198-6B1E-42D8-ADB9-96F61FFF7DC4}" srcOrd="1" destOrd="1" presId="urn:microsoft.com/office/officeart/2005/8/layout/vProcess5"/>
    <dgm:cxn modelId="{E7D86054-6404-4CAD-B87A-7A7CDF8E634E}" type="presOf" srcId="{3A7E759B-EC2E-4E19-90A6-96CFE3954950}" destId="{C5E1159E-72B2-4963-A773-200C788D9EDF}" srcOrd="0" destOrd="0" presId="urn:microsoft.com/office/officeart/2005/8/layout/vProcess5"/>
    <dgm:cxn modelId="{4E226DE0-4A24-46A6-A631-BFC2F4E84582}" srcId="{43A1DD51-87F4-4C64-B69D-F9916E9CBAE2}" destId="{5A41A6CD-141D-4DC3-B668-DEA78A2AC0DE}" srcOrd="1" destOrd="0" parTransId="{FCA92C87-918D-4128-822D-83765E9F3F0B}" sibTransId="{E22F4302-3E3E-48C3-8AB4-C5E7CA1C4DD7}"/>
    <dgm:cxn modelId="{BDD73171-B15B-4F93-BCCA-D2E1EEC7163B}" srcId="{43A1DD51-87F4-4C64-B69D-F9916E9CBAE2}" destId="{7F2F5C31-031D-4770-89AE-9CBB54D30DCD}" srcOrd="3" destOrd="0" parTransId="{916C0258-3AC4-4E2C-8790-2E5E2677583D}" sibTransId="{7F17A435-EA32-4034-9BAD-0602642352FE}"/>
    <dgm:cxn modelId="{74A6B7FB-EDD0-4BD2-8C2B-1D75C9BBE375}" type="presOf" srcId="{606379E8-CBEB-4049-924A-3997F2EB0448}" destId="{3CBEFFFC-74AA-4A6C-BBB2-4101C587591F}" srcOrd="0" destOrd="1" presId="urn:microsoft.com/office/officeart/2005/8/layout/vProcess5"/>
    <dgm:cxn modelId="{512B8E43-842E-421E-926E-16736C1EF567}" type="presOf" srcId="{EB51D4AC-39B3-4ABF-AB20-E5DE9F8C683E}" destId="{6AB7AE35-8336-43EF-A519-F8CC68C79B04}" srcOrd="0" destOrd="0" presId="urn:microsoft.com/office/officeart/2005/8/layout/vProcess5"/>
    <dgm:cxn modelId="{4AA25B4E-084B-435B-BD62-D0B86755CA24}" srcId="{EB51D4AC-39B3-4ABF-AB20-E5DE9F8C683E}" destId="{44CF9DC6-1677-4F58-9D90-8CC0AA39D59C}" srcOrd="0" destOrd="0" parTransId="{8A57A248-B227-4C40-A920-DDFB4FB2233E}" sibTransId="{FD80C413-CD37-4999-8EB6-B54CD536E27F}"/>
    <dgm:cxn modelId="{893B6492-F2CA-4F0B-B60E-86BDCE0C157D}" type="presOf" srcId="{EB51D4AC-39B3-4ABF-AB20-E5DE9F8C683E}" destId="{7A067198-6B1E-42D8-ADB9-96F61FFF7DC4}" srcOrd="1" destOrd="0" presId="urn:microsoft.com/office/officeart/2005/8/layout/vProcess5"/>
    <dgm:cxn modelId="{6D4F6981-D92B-484B-B3C1-3441A3EF13F3}" srcId="{43A1DD51-87F4-4C64-B69D-F9916E9CBAE2}" destId="{3A7E759B-EC2E-4E19-90A6-96CFE3954950}" srcOrd="2" destOrd="0" parTransId="{52118797-3A3B-46F3-A5A8-7B9049706141}" sibTransId="{11305FA5-05C2-4765-877A-B4E4E5B52091}"/>
    <dgm:cxn modelId="{89AAE9EF-A1AA-41F9-92F2-93473E9E05D6}" type="presOf" srcId="{7F2F5C31-031D-4770-89AE-9CBB54D30DCD}" destId="{3CBEFFFC-74AA-4A6C-BBB2-4101C587591F}" srcOrd="0" destOrd="0" presId="urn:microsoft.com/office/officeart/2005/8/layout/vProcess5"/>
    <dgm:cxn modelId="{AB21B4B1-FF24-4CA7-89D9-B5032148F657}" type="presOf" srcId="{6FAA26A4-264B-4DC4-A14B-924D994DEA85}" destId="{7A067198-6B1E-42D8-ADB9-96F61FFF7DC4}" srcOrd="1" destOrd="2" presId="urn:microsoft.com/office/officeart/2005/8/layout/vProcess5"/>
    <dgm:cxn modelId="{076FF476-A769-4982-8F71-E9654AB19BAA}" type="presOf" srcId="{6FAA26A4-264B-4DC4-A14B-924D994DEA85}" destId="{6AB7AE35-8336-43EF-A519-F8CC68C79B04}" srcOrd="0" destOrd="2" presId="urn:microsoft.com/office/officeart/2005/8/layout/vProcess5"/>
    <dgm:cxn modelId="{447C136E-D70A-47C7-9F5A-3D85A30AD3D8}" type="presOf" srcId="{7F2F5C31-031D-4770-89AE-9CBB54D30DCD}" destId="{8A4737CA-3719-4070-B554-EF39F88D6570}" srcOrd="1" destOrd="0" presId="urn:microsoft.com/office/officeart/2005/8/layout/vProcess5"/>
    <dgm:cxn modelId="{BCEA0D41-D9CD-4E7F-82D2-5AB394A9F2E6}" type="presOf" srcId="{DEE51735-6E16-4A35-BF0C-F5B84878BBE7}" destId="{B8DE4837-C517-429E-B664-B751C084CA84}" srcOrd="1" destOrd="2" presId="urn:microsoft.com/office/officeart/2005/8/layout/vProcess5"/>
    <dgm:cxn modelId="{D30816A0-E803-41EF-80C2-E1D115DD370C}" srcId="{7F2F5C31-031D-4770-89AE-9CBB54D30DCD}" destId="{606379E8-CBEB-4049-924A-3997F2EB0448}" srcOrd="0" destOrd="0" parTransId="{81DD1C86-0FC2-466C-B3B1-169C4065DE96}" sibTransId="{EF5AD7CB-6197-4266-9403-68EA7FAEFF41}"/>
    <dgm:cxn modelId="{2463B2DC-1AE3-4D80-8B39-5AD5431CECB3}" type="presOf" srcId="{FC2C6947-8366-4D0F-A978-76A4A4A5F518}" destId="{724EEACF-2ECB-4869-AFCE-E511634D40C6}" srcOrd="0" destOrd="1" presId="urn:microsoft.com/office/officeart/2005/8/layout/vProcess5"/>
    <dgm:cxn modelId="{B52EC97F-6DC7-4A70-98D8-B0CDC9B19204}" srcId="{EB51D4AC-39B3-4ABF-AB20-E5DE9F8C683E}" destId="{6FAA26A4-264B-4DC4-A14B-924D994DEA85}" srcOrd="1" destOrd="0" parTransId="{CB73B27D-0782-4F12-9E3C-BB099EF0EC33}" sibTransId="{4F951F63-88CB-4914-981A-69A31769B711}"/>
    <dgm:cxn modelId="{10887BCE-45B2-43D2-B92F-AF07B0859847}" type="presOf" srcId="{606379E8-CBEB-4049-924A-3997F2EB0448}" destId="{8A4737CA-3719-4070-B554-EF39F88D6570}" srcOrd="1" destOrd="1" presId="urn:microsoft.com/office/officeart/2005/8/layout/vProcess5"/>
    <dgm:cxn modelId="{AB5320B3-5AEF-4A1E-88AB-549D2D97309C}" srcId="{3A7E759B-EC2E-4E19-90A6-96CFE3954950}" destId="{787A9DAC-E113-4E78-8B5B-125B3F835357}" srcOrd="0" destOrd="0" parTransId="{31A7BDC0-FC96-4C58-9BA0-40E0F8E1AEE9}" sibTransId="{1D9C9682-BC31-4365-85A8-4A535D575630}"/>
    <dgm:cxn modelId="{77AD0C13-DAD6-4512-A383-8FDF37E7E8C4}" srcId="{5A41A6CD-141D-4DC3-B668-DEA78A2AC0DE}" destId="{FC2C6947-8366-4D0F-A978-76A4A4A5F518}" srcOrd="0" destOrd="0" parTransId="{47247FB8-2552-4B13-9BE2-86484FDD9878}" sibTransId="{5E09F7D2-9B5D-4443-AF82-2B1E8CF6998C}"/>
    <dgm:cxn modelId="{E5D46F12-73B1-43A6-813D-D38207C9462D}" type="presOf" srcId="{43A1DD51-87F4-4C64-B69D-F9916E9CBAE2}" destId="{1B297C79-97C7-4EF3-B3EE-468D91D15C8B}" srcOrd="0" destOrd="0" presId="urn:microsoft.com/office/officeart/2005/8/layout/vProcess5"/>
    <dgm:cxn modelId="{068C8C9E-DFE2-42B7-A183-9837B55FB971}" srcId="{43A1DD51-87F4-4C64-B69D-F9916E9CBAE2}" destId="{EB51D4AC-39B3-4ABF-AB20-E5DE9F8C683E}" srcOrd="0" destOrd="0" parTransId="{0F9A659A-5049-4DDB-B3D2-F78BE0A819EC}" sibTransId="{0DEB9D9C-FFB1-4E22-BD90-4074BA412971}"/>
    <dgm:cxn modelId="{CC3108E2-E9FA-4F8C-8DA8-0EBB4A554E47}" srcId="{3A7E759B-EC2E-4E19-90A6-96CFE3954950}" destId="{DEE51735-6E16-4A35-BF0C-F5B84878BBE7}" srcOrd="1" destOrd="0" parTransId="{164BE028-CC3D-4ED4-8833-33DACC1B9A8E}" sibTransId="{583BE912-5900-405D-A72D-46958B41B8AE}"/>
    <dgm:cxn modelId="{B06E9F4C-3BBE-4361-BBAA-AA57278E7FC6}" type="presOf" srcId="{2742EC2D-FBFE-4FC2-8B2A-F23F49E9222E}" destId="{3CBEFFFC-74AA-4A6C-BBB2-4101C587591F}" srcOrd="0" destOrd="2" presId="urn:microsoft.com/office/officeart/2005/8/layout/vProcess5"/>
    <dgm:cxn modelId="{8A7623C6-1293-47B0-B358-A11498F352E4}" type="presParOf" srcId="{1B297C79-97C7-4EF3-B3EE-468D91D15C8B}" destId="{ADF51466-0868-44FB-89F1-DDAF4FC9684B}" srcOrd="0" destOrd="0" presId="urn:microsoft.com/office/officeart/2005/8/layout/vProcess5"/>
    <dgm:cxn modelId="{AD700798-0C70-4EB4-837D-75394A8815FB}" type="presParOf" srcId="{1B297C79-97C7-4EF3-B3EE-468D91D15C8B}" destId="{6AB7AE35-8336-43EF-A519-F8CC68C79B04}" srcOrd="1" destOrd="0" presId="urn:microsoft.com/office/officeart/2005/8/layout/vProcess5"/>
    <dgm:cxn modelId="{655B7E2B-9494-4CC4-83A0-9A5F295AA20B}" type="presParOf" srcId="{1B297C79-97C7-4EF3-B3EE-468D91D15C8B}" destId="{724EEACF-2ECB-4869-AFCE-E511634D40C6}" srcOrd="2" destOrd="0" presId="urn:microsoft.com/office/officeart/2005/8/layout/vProcess5"/>
    <dgm:cxn modelId="{60B3E841-C993-4FC8-ACB4-9F0D0D722170}" type="presParOf" srcId="{1B297C79-97C7-4EF3-B3EE-468D91D15C8B}" destId="{C5E1159E-72B2-4963-A773-200C788D9EDF}" srcOrd="3" destOrd="0" presId="urn:microsoft.com/office/officeart/2005/8/layout/vProcess5"/>
    <dgm:cxn modelId="{EEEF280A-E635-4C1B-A97C-7F8E500BA14A}" type="presParOf" srcId="{1B297C79-97C7-4EF3-B3EE-468D91D15C8B}" destId="{3CBEFFFC-74AA-4A6C-BBB2-4101C587591F}" srcOrd="4" destOrd="0" presId="urn:microsoft.com/office/officeart/2005/8/layout/vProcess5"/>
    <dgm:cxn modelId="{2230784D-4544-4F47-8752-5266F2BA4E45}" type="presParOf" srcId="{1B297C79-97C7-4EF3-B3EE-468D91D15C8B}" destId="{E2CE6325-699C-47D3-A3BD-F99663C440D9}" srcOrd="5" destOrd="0" presId="urn:microsoft.com/office/officeart/2005/8/layout/vProcess5"/>
    <dgm:cxn modelId="{481494F5-ADA1-49F7-80E0-4361A0DB1677}" type="presParOf" srcId="{1B297C79-97C7-4EF3-B3EE-468D91D15C8B}" destId="{98D4AED8-7079-4768-8672-A1B6C212D9C0}" srcOrd="6" destOrd="0" presId="urn:microsoft.com/office/officeart/2005/8/layout/vProcess5"/>
    <dgm:cxn modelId="{8376920C-82D9-4EFB-A756-F2D5FFED72EF}" type="presParOf" srcId="{1B297C79-97C7-4EF3-B3EE-468D91D15C8B}" destId="{D6C5ACA1-5627-4C2D-9777-231009F6A0A3}" srcOrd="7" destOrd="0" presId="urn:microsoft.com/office/officeart/2005/8/layout/vProcess5"/>
    <dgm:cxn modelId="{4B0C82CF-9E8D-4DDA-9A97-DDE9D967DB36}" type="presParOf" srcId="{1B297C79-97C7-4EF3-B3EE-468D91D15C8B}" destId="{7A067198-6B1E-42D8-ADB9-96F61FFF7DC4}" srcOrd="8" destOrd="0" presId="urn:microsoft.com/office/officeart/2005/8/layout/vProcess5"/>
    <dgm:cxn modelId="{EA71FE5E-FFDE-432C-BFDC-5F5B335CF695}" type="presParOf" srcId="{1B297C79-97C7-4EF3-B3EE-468D91D15C8B}" destId="{9B29B716-2D4A-4E90-B50A-7E2DCAABF45B}" srcOrd="9" destOrd="0" presId="urn:microsoft.com/office/officeart/2005/8/layout/vProcess5"/>
    <dgm:cxn modelId="{A4B9E6A6-1679-469D-AE6C-95EE66CC87B5}" type="presParOf" srcId="{1B297C79-97C7-4EF3-B3EE-468D91D15C8B}" destId="{B8DE4837-C517-429E-B664-B751C084CA84}" srcOrd="10" destOrd="0" presId="urn:microsoft.com/office/officeart/2005/8/layout/vProcess5"/>
    <dgm:cxn modelId="{5677DE5D-DEB7-4B53-9D89-8D354D0455AF}" type="presParOf" srcId="{1B297C79-97C7-4EF3-B3EE-468D91D15C8B}" destId="{8A4737CA-3719-4070-B554-EF39F88D657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12B0C-585C-492D-AD80-E4CC6D2AED73}">
      <dsp:nvSpPr>
        <dsp:cNvPr id="0" name=""/>
        <dsp:cNvSpPr/>
      </dsp:nvSpPr>
      <dsp:spPr>
        <a:xfrm>
          <a:off x="1211" y="607891"/>
          <a:ext cx="2584498" cy="1550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Peptide.py</a:t>
          </a:r>
          <a:endParaRPr lang="en-US" sz="2600" kern="1200" dirty="0"/>
        </a:p>
      </dsp:txBody>
      <dsp:txXfrm>
        <a:off x="46629" y="653309"/>
        <a:ext cx="2493662" cy="1459863"/>
      </dsp:txXfrm>
    </dsp:sp>
    <dsp:sp modelId="{7897291C-11B7-41DC-9C3F-4F9C1A082AAF}">
      <dsp:nvSpPr>
        <dsp:cNvPr id="0" name=""/>
        <dsp:cNvSpPr/>
      </dsp:nvSpPr>
      <dsp:spPr>
        <a:xfrm>
          <a:off x="2844160" y="1062763"/>
          <a:ext cx="547913" cy="6409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844160" y="1190954"/>
        <a:ext cx="383539" cy="384573"/>
      </dsp:txXfrm>
    </dsp:sp>
    <dsp:sp modelId="{E0B33EC1-8231-4894-AB11-46F930F563EB}">
      <dsp:nvSpPr>
        <dsp:cNvPr id="0" name=""/>
        <dsp:cNvSpPr/>
      </dsp:nvSpPr>
      <dsp:spPr>
        <a:xfrm>
          <a:off x="3619509" y="607891"/>
          <a:ext cx="2584498" cy="1550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Executemsms.py</a:t>
          </a:r>
          <a:endParaRPr lang="en-US" sz="2600" kern="1200" dirty="0"/>
        </a:p>
      </dsp:txBody>
      <dsp:txXfrm>
        <a:off x="3664927" y="653309"/>
        <a:ext cx="2493662" cy="1459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7AE35-8336-43EF-A519-F8CC68C79B04}">
      <dsp:nvSpPr>
        <dsp:cNvPr id="0" name=""/>
        <dsp:cNvSpPr/>
      </dsp:nvSpPr>
      <dsp:spPr>
        <a:xfrm>
          <a:off x="0" y="0"/>
          <a:ext cx="7095744" cy="1339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Characterize input peptide sequence: b and y ions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B-ion and Y-ion dictionaries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Key=protein fragment sequence, value=calculated m/z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9225" y="39225"/>
        <a:ext cx="5537440" cy="1260783"/>
      </dsp:txXfrm>
    </dsp:sp>
    <dsp:sp modelId="{724EEACF-2ECB-4869-AFCE-E511634D40C6}">
      <dsp:nvSpPr>
        <dsp:cNvPr id="0" name=""/>
        <dsp:cNvSpPr/>
      </dsp:nvSpPr>
      <dsp:spPr>
        <a:xfrm>
          <a:off x="594268" y="1582731"/>
          <a:ext cx="7095744" cy="1339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data from desired scan from MS file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“</a:t>
          </a:r>
          <a:r>
            <a:rPr lang="en-US" sz="1400" kern="1200" dirty="0" err="1" smtClean="0"/>
            <a:t>Iterparse</a:t>
          </a:r>
          <a:r>
            <a:rPr lang="en-US" sz="1400" kern="1200" dirty="0" smtClean="0"/>
            <a:t>” and Dr. Edwards’s magic code</a:t>
          </a:r>
          <a:endParaRPr lang="en-US" sz="1400" kern="1200" dirty="0"/>
        </a:p>
      </dsp:txBody>
      <dsp:txXfrm>
        <a:off x="633493" y="1621956"/>
        <a:ext cx="5552523" cy="1260783"/>
      </dsp:txXfrm>
    </dsp:sp>
    <dsp:sp modelId="{C5E1159E-72B2-4963-A773-200C788D9EDF}">
      <dsp:nvSpPr>
        <dsp:cNvPr id="0" name=""/>
        <dsp:cNvSpPr/>
      </dsp:nvSpPr>
      <dsp:spPr>
        <a:xfrm>
          <a:off x="1179667" y="3165462"/>
          <a:ext cx="7095744" cy="1339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plot points from comparison of characterized peptide with scan data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plot points from ion dictionaries values that match spectra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point labels from corresponding keys in ion dictionary</a:t>
          </a:r>
          <a:endParaRPr lang="en-US" sz="1400" kern="1200" dirty="0"/>
        </a:p>
      </dsp:txBody>
      <dsp:txXfrm>
        <a:off x="1218892" y="3204687"/>
        <a:ext cx="5561393" cy="1260783"/>
      </dsp:txXfrm>
    </dsp:sp>
    <dsp:sp modelId="{3CBEFFFC-74AA-4A6C-BBB2-4101C587591F}">
      <dsp:nvSpPr>
        <dsp:cNvPr id="0" name=""/>
        <dsp:cNvSpPr/>
      </dsp:nvSpPr>
      <dsp:spPr>
        <a:xfrm>
          <a:off x="1773935" y="4748193"/>
          <a:ext cx="7095744" cy="1339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Plot spectra analysis results, including annotated peptide sequence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Stem plots for data representation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texts for b-ion annotated sequence, and y-ion annotated sequence</a:t>
          </a:r>
          <a:endParaRPr lang="en-US" sz="1400" kern="1200" dirty="0"/>
        </a:p>
      </dsp:txBody>
      <dsp:txXfrm>
        <a:off x="1813160" y="4787418"/>
        <a:ext cx="5552523" cy="1260783"/>
      </dsp:txXfrm>
    </dsp:sp>
    <dsp:sp modelId="{E2CE6325-699C-47D3-A3BD-F99663C440D9}">
      <dsp:nvSpPr>
        <dsp:cNvPr id="0" name=""/>
        <dsp:cNvSpPr/>
      </dsp:nvSpPr>
      <dsp:spPr>
        <a:xfrm>
          <a:off x="6225241" y="1025731"/>
          <a:ext cx="870502" cy="8705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421104" y="1025731"/>
        <a:ext cx="478776" cy="655053"/>
      </dsp:txXfrm>
    </dsp:sp>
    <dsp:sp modelId="{98D4AED8-7079-4768-8672-A1B6C212D9C0}">
      <dsp:nvSpPr>
        <dsp:cNvPr id="0" name=""/>
        <dsp:cNvSpPr/>
      </dsp:nvSpPr>
      <dsp:spPr>
        <a:xfrm>
          <a:off x="6819510" y="2608462"/>
          <a:ext cx="870502" cy="8705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015373" y="2608462"/>
        <a:ext cx="478776" cy="655053"/>
      </dsp:txXfrm>
    </dsp:sp>
    <dsp:sp modelId="{D6C5ACA1-5627-4C2D-9777-231009F6A0A3}">
      <dsp:nvSpPr>
        <dsp:cNvPr id="0" name=""/>
        <dsp:cNvSpPr/>
      </dsp:nvSpPr>
      <dsp:spPr>
        <a:xfrm>
          <a:off x="7404909" y="4191193"/>
          <a:ext cx="870502" cy="8705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600772" y="4191193"/>
        <a:ext cx="478776" cy="655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6B226-70EF-4F18-A42A-3797A949C8C3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9C1E-5CFA-442C-A48F-FEB082B3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attribute define</a:t>
            </a:r>
            <a:r>
              <a:rPr lang="en-US" baseline="0" dirty="0" smtClean="0"/>
              <a:t>d as </a:t>
            </a:r>
            <a:r>
              <a:rPr lang="en-US" baseline="0" dirty="0" err="1" smtClean="0"/>
              <a:t>providiion</a:t>
            </a:r>
            <a:r>
              <a:rPr lang="en-US" baseline="0" dirty="0" smtClean="0"/>
              <a:t> for further </a:t>
            </a:r>
            <a:r>
              <a:rPr lang="en-US" baseline="0" dirty="0" err="1" smtClean="0"/>
              <a:t>extendability</a:t>
            </a:r>
            <a:r>
              <a:rPr lang="en-US" baseline="0" dirty="0" smtClean="0"/>
              <a:t> of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29C1E-5CFA-442C-A48F-FEB082B36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F211-8BF5-44B1-995E-B92BD8183B29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1E86-0AE4-4024-A776-1E9F79F47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MS/MS 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Gaelle Sop-Kamga Emmanuelle</a:t>
            </a:r>
          </a:p>
          <a:p>
            <a:endParaRPr lang="en-US" dirty="0"/>
          </a:p>
          <a:p>
            <a:r>
              <a:rPr lang="en-US" dirty="0" smtClean="0"/>
              <a:t>Bioinformatics Computing BCHB 524</a:t>
            </a:r>
          </a:p>
          <a:p>
            <a:r>
              <a:rPr lang="en-US" dirty="0" smtClean="0"/>
              <a:t>Nathan Edwards</a:t>
            </a:r>
          </a:p>
        </p:txBody>
      </p:sp>
    </p:spTree>
    <p:extLst>
      <p:ext uri="{BB962C8B-B14F-4D97-AF65-F5344CB8AC3E}">
        <p14:creationId xmlns:p14="http://schemas.microsoft.com/office/powerpoint/2010/main" val="7662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"/>
            <a:ext cx="7722870" cy="4578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Points of strength and weakness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19163"/>
              </p:ext>
            </p:extLst>
          </p:nvPr>
        </p:nvGraphicFramePr>
        <p:xfrm>
          <a:off x="838200" y="788988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Defining</a:t>
                      </a:r>
                      <a:r>
                        <a:rPr lang="en-US" baseline="0" dirty="0" smtClean="0"/>
                        <a:t> the peptide class as </a:t>
                      </a:r>
                      <a:r>
                        <a:rPr lang="en-US" baseline="0" dirty="0" err="1" smtClean="0"/>
                        <a:t>Seq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sublcass</a:t>
                      </a:r>
                      <a:r>
                        <a:rPr lang="en-US" baseline="0" dirty="0" smtClean="0"/>
                        <a:t> allows for future extendibility but here us unnecessarily redundant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Iterparse</a:t>
                      </a:r>
                      <a:r>
                        <a:rPr lang="en-US" dirty="0" smtClean="0"/>
                        <a:t> allows</a:t>
                      </a:r>
                      <a:r>
                        <a:rPr lang="en-US" baseline="0" dirty="0" smtClean="0"/>
                        <a:t> for direct access to desired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Iterparse</a:t>
                      </a:r>
                      <a:r>
                        <a:rPr lang="en-US" baseline="0" dirty="0" smtClean="0"/>
                        <a:t> required file to be opened to obtain namespace.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</a:t>
                      </a:r>
                      <a:r>
                        <a:rPr lang="en-US" baseline="0" dirty="0" smtClean="0"/>
                        <a:t> needs to be imported in the module solely for the purpose of stopping the program due to invalid input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program</a:t>
                      </a:r>
                      <a:r>
                        <a:rPr lang="en-US" baseline="0" dirty="0" smtClean="0"/>
                        <a:t> catches a variety of user-input mistakes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program ability to gather spectra data is specific to file 17mix_test2.mzxml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variety</a:t>
                      </a:r>
                      <a:r>
                        <a:rPr lang="en-US" baseline="0" dirty="0" smtClean="0"/>
                        <a:t> robustly uses try-error blocks to deal with very incompatible peptide and spectra data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ions found very close in the spectra, the plot will show overlapping and hard to distinguish peaks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94420" cy="606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in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2310912"/>
          </a:xfrm>
        </p:spPr>
        <p:txBody>
          <a:bodyPr/>
          <a:lstStyle/>
          <a:p>
            <a:r>
              <a:rPr lang="en-US" dirty="0" smtClean="0"/>
              <a:t>Tradeoff need to be made between accuracy and ability data analysis</a:t>
            </a:r>
          </a:p>
          <a:p>
            <a:pPr lvl="1"/>
            <a:r>
              <a:rPr lang="en-US" dirty="0" smtClean="0"/>
              <a:t>The comparison between b and y ion calculation and spectra required the m/z values to be rounded. </a:t>
            </a:r>
          </a:p>
          <a:p>
            <a:r>
              <a:rPr lang="en-US" dirty="0" smtClean="0"/>
              <a:t>Relatively robust analyses can be done without extensive use of strongly typed languages.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3370" y="3284170"/>
            <a:ext cx="869442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Lesson in Programming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3370" y="3890595"/>
            <a:ext cx="10515600" cy="231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programming, or at least python, is really just learning how to look up, understand and use the documentation.</a:t>
            </a:r>
          </a:p>
          <a:p>
            <a:r>
              <a:rPr lang="en-US" dirty="0" smtClean="0"/>
              <a:t>Modules are a useful way to implement scientific concepts into computational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268541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330" y="2068195"/>
            <a:ext cx="4826000" cy="574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Peptide.py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330" y="2642871"/>
            <a:ext cx="7219950" cy="4260850"/>
          </a:xfrm>
        </p:spPr>
        <p:txBody>
          <a:bodyPr/>
          <a:lstStyle/>
          <a:p>
            <a:r>
              <a:rPr lang="en-US" dirty="0" smtClean="0"/>
              <a:t>Define protein as </a:t>
            </a:r>
            <a:r>
              <a:rPr lang="en-US" i="1" dirty="0" err="1" smtClean="0"/>
              <a:t>Seq</a:t>
            </a:r>
            <a:r>
              <a:rPr lang="en-US" dirty="0" smtClean="0"/>
              <a:t> first</a:t>
            </a:r>
          </a:p>
          <a:p>
            <a:pPr lvl="1"/>
            <a:r>
              <a:rPr lang="en-US" dirty="0" smtClean="0"/>
              <a:t>Sequence attribute “</a:t>
            </a:r>
            <a:r>
              <a:rPr lang="en-US" dirty="0" err="1" smtClean="0"/>
              <a:t>seq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 attribute “name” (unused)</a:t>
            </a:r>
          </a:p>
          <a:p>
            <a:pPr lvl="1"/>
            <a:r>
              <a:rPr lang="en-US" dirty="0" smtClean="0"/>
              <a:t>Length method “</a:t>
            </a:r>
            <a:r>
              <a:rPr lang="en-US" dirty="0" err="1" smtClean="0"/>
              <a:t>seqlen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Define protein as </a:t>
            </a:r>
            <a:r>
              <a:rPr lang="en-US" i="1" dirty="0" smtClean="0"/>
              <a:t>Peptide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With molecular weight data members</a:t>
            </a:r>
          </a:p>
          <a:p>
            <a:pPr lvl="1"/>
            <a:r>
              <a:rPr lang="en-US" dirty="0" smtClean="0"/>
              <a:t>With 3 methods- </a:t>
            </a:r>
            <a:r>
              <a:rPr lang="en-US" dirty="0" err="1" smtClean="0"/>
              <a:t>MolWT</a:t>
            </a:r>
            <a:r>
              <a:rPr lang="en-US" dirty="0" smtClean="0"/>
              <a:t>, b-ions and y-ions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5082104"/>
              </p:ext>
            </p:extLst>
          </p:nvPr>
        </p:nvGraphicFramePr>
        <p:xfrm>
          <a:off x="1852930" y="-123613"/>
          <a:ext cx="6205220" cy="2766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7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2088"/>
            <a:ext cx="4013200" cy="498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Executemsms.py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663331"/>
              </p:ext>
            </p:extLst>
          </p:nvPr>
        </p:nvGraphicFramePr>
        <p:xfrm>
          <a:off x="3211830" y="690563"/>
          <a:ext cx="8869680" cy="608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016000"/>
            <a:ext cx="3441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Modules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Peptide.py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gzip</a:t>
            </a: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xml.et.Tree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Base64 and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Matplotlib.pyplot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4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91700" cy="803275"/>
          </a:xfrm>
        </p:spPr>
        <p:txBody>
          <a:bodyPr/>
          <a:lstStyle/>
          <a:p>
            <a:r>
              <a:rPr lang="en-US" dirty="0" smtClean="0"/>
              <a:t>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54100"/>
            <a:ext cx="6540500" cy="5194300"/>
          </a:xfrm>
        </p:spPr>
        <p:txBody>
          <a:bodyPr/>
          <a:lstStyle/>
          <a:p>
            <a:r>
              <a:rPr lang="en-US" dirty="0" smtClean="0"/>
              <a:t>3 Inputs: Compressed Spectra file, peptide sequence, scan number</a:t>
            </a:r>
          </a:p>
          <a:p>
            <a:r>
              <a:rPr lang="en-US" dirty="0" smtClean="0"/>
              <a:t>Output: intensity vs m/z plot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: list of calculated b and y ions</a:t>
            </a:r>
          </a:p>
          <a:p>
            <a:r>
              <a:rPr lang="en-US" dirty="0" smtClean="0"/>
              <a:t>Result Evaluation: Peptide match to spectra determined by plot coverage</a:t>
            </a:r>
          </a:p>
          <a:p>
            <a:pPr lvl="1"/>
            <a:r>
              <a:rPr lang="en-US" dirty="0" smtClean="0"/>
              <a:t>Reasonable match show decent coverage of peptide ions by scan points</a:t>
            </a:r>
          </a:p>
          <a:p>
            <a:pPr lvl="2"/>
            <a:r>
              <a:rPr lang="en-US" dirty="0" smtClean="0"/>
              <a:t>Annotated sequence </a:t>
            </a:r>
          </a:p>
          <a:p>
            <a:pPr lvl="2"/>
            <a:r>
              <a:rPr lang="en-US" dirty="0" smtClean="0"/>
              <a:t>number of lines</a:t>
            </a:r>
          </a:p>
          <a:p>
            <a:pPr lvl="1"/>
            <a:r>
              <a:rPr lang="en-US" dirty="0" smtClean="0"/>
              <a:t>Unreasonable match shows little to no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91700" cy="803275"/>
          </a:xfrm>
        </p:spPr>
        <p:txBody>
          <a:bodyPr/>
          <a:lstStyle/>
          <a:p>
            <a:r>
              <a:rPr lang="en-US" dirty="0" smtClean="0"/>
              <a:t>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54100"/>
            <a:ext cx="6540500" cy="5194300"/>
          </a:xfrm>
        </p:spPr>
        <p:txBody>
          <a:bodyPr/>
          <a:lstStyle/>
          <a:p>
            <a:r>
              <a:rPr lang="en-US" dirty="0" smtClean="0"/>
              <a:t>3 Inputs: Compressed Spectra file, peptide sequence, scan number</a:t>
            </a:r>
          </a:p>
          <a:p>
            <a:r>
              <a:rPr lang="en-US" dirty="0" smtClean="0"/>
              <a:t>Output: intensity vs m/z plot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: list of calculated b and y ions</a:t>
            </a:r>
          </a:p>
          <a:p>
            <a:r>
              <a:rPr lang="en-US" dirty="0" smtClean="0"/>
              <a:t>Result Evaluation: Peptide match to spectra determined by plot coverage</a:t>
            </a:r>
          </a:p>
          <a:p>
            <a:pPr lvl="1"/>
            <a:r>
              <a:rPr lang="en-US" dirty="0" smtClean="0"/>
              <a:t>Reasonable match show decent coverage of peptide ions by scan points</a:t>
            </a:r>
          </a:p>
          <a:p>
            <a:pPr lvl="2"/>
            <a:r>
              <a:rPr lang="en-US" dirty="0" smtClean="0"/>
              <a:t>Annotated sequence </a:t>
            </a:r>
          </a:p>
          <a:p>
            <a:pPr lvl="2"/>
            <a:r>
              <a:rPr lang="en-US" dirty="0" smtClean="0"/>
              <a:t>number of lines</a:t>
            </a:r>
          </a:p>
          <a:p>
            <a:pPr lvl="1"/>
            <a:r>
              <a:rPr lang="en-US" dirty="0" smtClean="0"/>
              <a:t>Unreasonable match shows little to no coverage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840" r="1809" b="1827"/>
          <a:stretch/>
        </p:blipFill>
        <p:spPr>
          <a:xfrm>
            <a:off x="7254968" y="1631949"/>
            <a:ext cx="4784632" cy="4038601"/>
          </a:xfrm>
          <a:prstGeom prst="rect">
            <a:avLst/>
          </a:prstGeom>
        </p:spPr>
      </p:pic>
      <p:sp>
        <p:nvSpPr>
          <p:cNvPr id="5" name="L-Shape 4"/>
          <p:cNvSpPr/>
          <p:nvPr/>
        </p:nvSpPr>
        <p:spPr>
          <a:xfrm rot="18735442">
            <a:off x="7825512" y="355689"/>
            <a:ext cx="2399203" cy="1000633"/>
          </a:xfrm>
          <a:prstGeom prst="corner">
            <a:avLst>
              <a:gd name="adj1" fmla="val 24581"/>
              <a:gd name="adj2" fmla="val 2455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54100"/>
            <a:ext cx="6540500" cy="5194300"/>
          </a:xfrm>
        </p:spPr>
        <p:txBody>
          <a:bodyPr/>
          <a:lstStyle/>
          <a:p>
            <a:r>
              <a:rPr lang="en-US" dirty="0" smtClean="0"/>
              <a:t>3 Inputs: Compressed Spectra file, peptide sequence, scan number</a:t>
            </a:r>
          </a:p>
          <a:p>
            <a:r>
              <a:rPr lang="en-US" dirty="0" smtClean="0"/>
              <a:t>Output: intensity vs m/z plot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: list of calculated b and y ions</a:t>
            </a:r>
          </a:p>
          <a:p>
            <a:r>
              <a:rPr lang="en-US" dirty="0" smtClean="0"/>
              <a:t>Result Evaluation: Peptide match to spectra determined by plot coverage</a:t>
            </a:r>
          </a:p>
          <a:p>
            <a:pPr lvl="1"/>
            <a:r>
              <a:rPr lang="en-US" dirty="0" smtClean="0"/>
              <a:t>Reasonable match show decent coverage of peptide ions by scan points</a:t>
            </a:r>
          </a:p>
          <a:p>
            <a:pPr lvl="2"/>
            <a:r>
              <a:rPr lang="en-US" dirty="0" smtClean="0"/>
              <a:t>Annotated sequence </a:t>
            </a:r>
          </a:p>
          <a:p>
            <a:pPr lvl="2"/>
            <a:r>
              <a:rPr lang="en-US" dirty="0" smtClean="0"/>
              <a:t>number of lines</a:t>
            </a:r>
          </a:p>
          <a:p>
            <a:pPr lvl="1"/>
            <a:r>
              <a:rPr lang="en-US" dirty="0" smtClean="0"/>
              <a:t>Unreasonable match shows little to no coverage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" t="920" r="1024" b="1534"/>
          <a:stretch/>
        </p:blipFill>
        <p:spPr>
          <a:xfrm>
            <a:off x="7200900" y="1689100"/>
            <a:ext cx="4851400" cy="4038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072302" y="1384300"/>
            <a:ext cx="423548" cy="2020521"/>
            <a:chOff x="8014373" y="521259"/>
            <a:chExt cx="450913" cy="2757784"/>
          </a:xfrm>
          <a:solidFill>
            <a:srgbClr val="FF0000"/>
          </a:solidFill>
        </p:grpSpPr>
        <p:sp>
          <p:nvSpPr>
            <p:cNvPr id="7" name="Parallelogram 6"/>
            <p:cNvSpPr/>
            <p:nvPr/>
          </p:nvSpPr>
          <p:spPr>
            <a:xfrm rot="1957221">
              <a:off x="8014373" y="521259"/>
              <a:ext cx="372507" cy="2744386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18900000">
              <a:off x="8092779" y="534657"/>
              <a:ext cx="372507" cy="2744386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97917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Program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54100"/>
            <a:ext cx="6540500" cy="5194300"/>
          </a:xfrm>
        </p:spPr>
        <p:txBody>
          <a:bodyPr/>
          <a:lstStyle/>
          <a:p>
            <a:r>
              <a:rPr lang="en-US" dirty="0" smtClean="0"/>
              <a:t>3 Inputs: Compressed Spectra file, peptide sequence, scan number</a:t>
            </a:r>
          </a:p>
          <a:p>
            <a:r>
              <a:rPr lang="en-US" dirty="0" smtClean="0"/>
              <a:t>Output: intensity vs m/z plot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: list of calculated b and y ions</a:t>
            </a:r>
          </a:p>
          <a:p>
            <a:r>
              <a:rPr lang="en-US" dirty="0" smtClean="0"/>
              <a:t>Result Evaluation: Peptide match to spectra determined by plot coverage</a:t>
            </a:r>
          </a:p>
          <a:p>
            <a:pPr lvl="1"/>
            <a:r>
              <a:rPr lang="en-US" dirty="0" smtClean="0"/>
              <a:t>Reasonable match show decent coverage of peptide ions by scan points</a:t>
            </a:r>
          </a:p>
          <a:p>
            <a:pPr lvl="2"/>
            <a:r>
              <a:rPr lang="en-US" dirty="0" smtClean="0"/>
              <a:t>Annotated sequence </a:t>
            </a:r>
          </a:p>
          <a:p>
            <a:pPr lvl="2"/>
            <a:r>
              <a:rPr lang="en-US" dirty="0" smtClean="0"/>
              <a:t>number of lines</a:t>
            </a:r>
          </a:p>
          <a:p>
            <a:pPr lvl="1"/>
            <a:r>
              <a:rPr lang="en-US" dirty="0" smtClean="0"/>
              <a:t>Unreasonable match shows little to no coverage</a:t>
            </a:r>
          </a:p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97917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Program Execution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-1" r="6684" b="757"/>
          <a:stretch/>
        </p:blipFill>
        <p:spPr>
          <a:xfrm>
            <a:off x="7247252" y="1575357"/>
            <a:ext cx="4708528" cy="4105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8960" y="1908810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?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97400" cy="473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Tested Cases: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673511"/>
              </p:ext>
            </p:extLst>
          </p:nvPr>
        </p:nvGraphicFramePr>
        <p:xfrm>
          <a:off x="723900" y="838200"/>
          <a:ext cx="5499100" cy="397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0"/>
                <a:gridCol w="2749550"/>
              </a:tblGrid>
              <a:tr h="553783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r>
                        <a:rPr lang="en-US" baseline="0" dirty="0" smtClean="0"/>
                        <a:t>-line </a:t>
                      </a:r>
                      <a:r>
                        <a:rPr lang="en-US" baseline="0" dirty="0" err="1" smtClean="0"/>
                        <a:t>Messasges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</a:tr>
              <a:tr h="955845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r>
                        <a:rPr lang="en-US" baseline="0" dirty="0" smtClean="0"/>
                        <a:t> input order: File, Peptide, Scan number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Program</a:t>
                      </a:r>
                      <a:endParaRPr lang="en-US" dirty="0"/>
                    </a:p>
                  </a:txBody>
                  <a:tcPr anchor="ctr"/>
                </a:tc>
              </a:tr>
              <a:tr h="553783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r>
                        <a:rPr lang="en-US" baseline="0" dirty="0" smtClean="0"/>
                        <a:t> input values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845">
                <a:tc>
                  <a:txBody>
                    <a:bodyPr/>
                    <a:lstStyle/>
                    <a:p>
                      <a:r>
                        <a:rPr lang="en-US" dirty="0" smtClean="0"/>
                        <a:t>No match to either b or y ions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Notify</a:t>
                      </a:r>
                      <a:r>
                        <a:rPr lang="en-US" baseline="0" dirty="0" smtClean="0"/>
                        <a:t> User, empty plot shown</a:t>
                      </a:r>
                      <a:endParaRPr lang="en-US" dirty="0"/>
                    </a:p>
                  </a:txBody>
                  <a:tcPr anchor="ctr"/>
                </a:tc>
              </a:tr>
              <a:tr h="955845">
                <a:tc>
                  <a:txBody>
                    <a:bodyPr/>
                    <a:lstStyle/>
                    <a:p>
                      <a:r>
                        <a:rPr lang="en-US" dirty="0" smtClean="0"/>
                        <a:t>No Match to</a:t>
                      </a:r>
                      <a:r>
                        <a:rPr lang="en-US" baseline="0" dirty="0" smtClean="0"/>
                        <a:t> neither b nor y ions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223000" y="339467"/>
            <a:ext cx="45974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Tested Inputs:</a:t>
            </a:r>
            <a:endParaRPr lang="en-US" sz="33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71575"/>
              </p:ext>
            </p:extLst>
          </p:nvPr>
        </p:nvGraphicFramePr>
        <p:xfrm>
          <a:off x="6586046" y="856658"/>
          <a:ext cx="3555998" cy="519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698"/>
                <a:gridCol w="806300"/>
              </a:tblGrid>
              <a:tr h="5269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Peptide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Scan #</a:t>
                      </a:r>
                      <a:endParaRPr lang="en-US" sz="1800" dirty="0"/>
                    </a:p>
                  </a:txBody>
                  <a:tcPr/>
                </a:tc>
              </a:tr>
              <a:tr h="61800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TYDSYLGDDYVR0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1298, 1301</a:t>
                      </a:r>
                      <a:endParaRPr lang="en-US" sz="1800" dirty="0"/>
                    </a:p>
                  </a:txBody>
                  <a:tcPr/>
                </a:tc>
              </a:tr>
              <a:tr h="6180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AAQKPDVLTTGGGNPVGDK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845</a:t>
                      </a:r>
                      <a:endParaRPr lang="en-US" sz="1800" dirty="0"/>
                    </a:p>
                  </a:txBody>
                  <a:tcPr/>
                </a:tc>
              </a:tr>
              <a:tr h="8828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LITAIGDVVNHDPVVGDR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1503,’4,’5,’6,’7,’8</a:t>
                      </a:r>
                      <a:endParaRPr lang="en-US" sz="1800" dirty="0"/>
                    </a:p>
                  </a:txBody>
                  <a:tcPr/>
                </a:tc>
              </a:tr>
              <a:tr h="6180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HSTVFDNLPNPEDR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1290,’93</a:t>
                      </a:r>
                      <a:endParaRPr lang="en-US" sz="1800" dirty="0"/>
                    </a:p>
                  </a:txBody>
                  <a:tcPr/>
                </a:tc>
              </a:tr>
              <a:tr h="3932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IGDGMGDSEITAAR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1013</a:t>
                      </a:r>
                      <a:endParaRPr lang="en-US" sz="1800" dirty="0"/>
                    </a:p>
                  </a:txBody>
                  <a:tcPr/>
                </a:tc>
              </a:tr>
              <a:tr h="3531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HADSVAELGEQIDNLQR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1455</a:t>
                      </a:r>
                      <a:endParaRPr lang="en-US" sz="1800" dirty="0"/>
                    </a:p>
                  </a:txBody>
                  <a:tcPr/>
                </a:tc>
              </a:tr>
              <a:tr h="4234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ITAIGDVVNHDPVVGDR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1297</a:t>
                      </a:r>
                      <a:endParaRPr lang="en-US" sz="1800" dirty="0"/>
                    </a:p>
                  </a:txBody>
                  <a:tcPr/>
                </a:tc>
              </a:tr>
              <a:tr h="6469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ESGYPQVFYGDMYGTK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1598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45729" cy="361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Personal 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 smtClean="0"/>
              <a:t>Iteration process to generate correct b and y ion peptide sequences</a:t>
            </a:r>
          </a:p>
          <a:p>
            <a:r>
              <a:rPr lang="en-US" dirty="0" smtClean="0"/>
              <a:t>Familiarization with stem plot and keywords</a:t>
            </a:r>
          </a:p>
          <a:p>
            <a:pPr lvl="1"/>
            <a:r>
              <a:rPr lang="en-US" dirty="0" smtClean="0"/>
              <a:t>Removing point marker at top of each line </a:t>
            </a:r>
          </a:p>
          <a:p>
            <a:pPr lvl="1"/>
            <a:r>
              <a:rPr lang="en-US" dirty="0" smtClean="0"/>
              <a:t>Annotating each plotted line with respective b or y ion label</a:t>
            </a:r>
          </a:p>
          <a:p>
            <a:pPr lvl="2"/>
            <a:r>
              <a:rPr lang="en-US" dirty="0" smtClean="0"/>
              <a:t>These correspond to the position in the sequence, or the length of the corresponding 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Annotating original peptide sequence with matched ions found in spectrum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13" y="4194446"/>
            <a:ext cx="5903248" cy="2263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95" r="2496" b="5829"/>
          <a:stretch/>
        </p:blipFill>
        <p:spPr>
          <a:xfrm>
            <a:off x="6848401" y="2083159"/>
            <a:ext cx="1198320" cy="218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2" y="3068728"/>
            <a:ext cx="8258176" cy="358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736" y="1316033"/>
            <a:ext cx="352425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736" y="1651536"/>
            <a:ext cx="33813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46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774</Words>
  <Application>Microsoft Office PowerPoint</Application>
  <PresentationFormat>Widescreen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MS/MS Viewer</vt:lpstr>
      <vt:lpstr>Peptide.py module</vt:lpstr>
      <vt:lpstr>Executemsms.py</vt:lpstr>
      <vt:lpstr>Program Execution</vt:lpstr>
      <vt:lpstr>Program Execution</vt:lpstr>
      <vt:lpstr>PowerPoint Presentation</vt:lpstr>
      <vt:lpstr>PowerPoint Presentation</vt:lpstr>
      <vt:lpstr>Tested Cases:</vt:lpstr>
      <vt:lpstr>Personal Challenges:</vt:lpstr>
      <vt:lpstr>Points of strength and weakness</vt:lpstr>
      <vt:lpstr>Lesson in Bioinformatics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MS/MS Viewer</dc:title>
  <dc:creator>Gaelle Emmanuelle Sop-Kamga</dc:creator>
  <cp:lastModifiedBy>Gaelle Emmanuelle Sop-Kamga</cp:lastModifiedBy>
  <cp:revision>50</cp:revision>
  <dcterms:created xsi:type="dcterms:W3CDTF">2015-12-21T16:05:43Z</dcterms:created>
  <dcterms:modified xsi:type="dcterms:W3CDTF">2015-12-21T18:32:57Z</dcterms:modified>
</cp:coreProperties>
</file>