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Open Sans" panose="020B0606030504020204" pitchFamily="34" charset="0"/>
      <p:regular r:id="rId22"/>
    </p:embeddedFont>
    <p:embeddedFont>
      <p:font typeface="Roboto Condensed" panose="02000000000000000000" pitchFamily="2" charset="0"/>
      <p:regular r:id="rId23"/>
    </p:embeddedFont>
    <p:embeddedFont>
      <p:font typeface="Roboto Condensed Bold" panose="020B0604020202020204" charset="0"/>
      <p:regular r:id="rId24"/>
    </p:embeddedFont>
    <p:embeddedFont>
      <p:font typeface="Roboto Condensed Italic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sv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a:off x="-2926113" y="-4777360"/>
            <a:ext cx="10696161" cy="10174724"/>
          </a:xfrm>
          <a:custGeom>
            <a:avLst/>
            <a:gdLst/>
            <a:ahLst/>
            <a:cxnLst/>
            <a:rect l="l" t="t" r="r" b="b"/>
            <a:pathLst>
              <a:path w="10696161" h="10174724">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917265" y="-8450056"/>
            <a:ext cx="17520116" cy="175201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a:grpSpLocks noChangeAspect="1"/>
          </p:cNvGrpSpPr>
          <p:nvPr/>
        </p:nvGrpSpPr>
        <p:grpSpPr>
          <a:xfrm>
            <a:off x="9332240" y="0"/>
            <a:ext cx="8955760" cy="8955760"/>
            <a:chOff x="0" y="0"/>
            <a:chExt cx="6350000" cy="6350000"/>
          </a:xfrm>
        </p:grpSpPr>
        <p:sp>
          <p:nvSpPr>
            <p:cNvPr id="7" name="Freeform 7"/>
            <p:cNvSpPr/>
            <p:nvPr/>
          </p:nvSpPr>
          <p:spPr>
            <a:xfrm>
              <a:off x="0" y="0"/>
              <a:ext cx="6350000" cy="6350000"/>
            </a:xfrm>
            <a:custGeom>
              <a:avLst/>
              <a:gdLst/>
              <a:ahLst/>
              <a:cxnLst/>
              <a:rect l="l" t="t" r="r" b="b"/>
              <a:pathLst>
                <a:path w="6350000" h="6350000">
                  <a:moveTo>
                    <a:pt x="0" y="0"/>
                  </a:moveTo>
                  <a:cubicBezTo>
                    <a:pt x="0" y="3506470"/>
                    <a:pt x="2843530" y="6350000"/>
                    <a:pt x="6350000" y="6350000"/>
                  </a:cubicBezTo>
                  <a:lnTo>
                    <a:pt x="6350000" y="0"/>
                  </a:lnTo>
                  <a:lnTo>
                    <a:pt x="0" y="0"/>
                  </a:lnTo>
                  <a:close/>
                </a:path>
              </a:pathLst>
            </a:custGeom>
            <a:blipFill>
              <a:blip r:embed="rId4"/>
              <a:stretch>
                <a:fillRect l="-25046" r="-25046"/>
              </a:stretch>
            </a:blipFill>
          </p:spPr>
        </p:sp>
      </p:grpSp>
      <p:grpSp>
        <p:nvGrpSpPr>
          <p:cNvPr id="8" name="Group 8"/>
          <p:cNvGrpSpPr>
            <a:grpSpLocks noChangeAspect="1"/>
          </p:cNvGrpSpPr>
          <p:nvPr/>
        </p:nvGrpSpPr>
        <p:grpSpPr>
          <a:xfrm>
            <a:off x="8446077" y="2640449"/>
            <a:ext cx="4062386" cy="4062386"/>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id="10" name="Freeform 10"/>
            <p:cNvSpPr/>
            <p:nvPr/>
          </p:nvSpPr>
          <p:spPr>
            <a:xfrm>
              <a:off x="284320" y="415956"/>
              <a:ext cx="5781360" cy="5518089"/>
            </a:xfrm>
            <a:custGeom>
              <a:avLst/>
              <a:gdLst/>
              <a:ahLst/>
              <a:cxnLst/>
              <a:rect l="l" t="t" r="r" b="b"/>
              <a:pathLst>
                <a:path w="5781360" h="5518089">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r="-44205" b="-13137"/>
              </a:stretch>
            </a:blipFill>
          </p:spPr>
        </p:sp>
      </p:grpSp>
      <p:sp>
        <p:nvSpPr>
          <p:cNvPr id="11" name="Freeform 11"/>
          <p:cNvSpPr/>
          <p:nvPr/>
        </p:nvSpPr>
        <p:spPr>
          <a:xfrm rot="9675324">
            <a:off x="-1523214" y="5006317"/>
            <a:ext cx="24228392" cy="8121818"/>
          </a:xfrm>
          <a:custGeom>
            <a:avLst/>
            <a:gdLst/>
            <a:ahLst/>
            <a:cxnLst/>
            <a:rect l="l" t="t" r="r" b="b"/>
            <a:pathLst>
              <a:path w="24228392" h="8121818">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t="-46918"/>
            </a:stretch>
          </a:blipFill>
        </p:spPr>
      </p:sp>
      <p:sp>
        <p:nvSpPr>
          <p:cNvPr id="12" name="TextBox 12"/>
          <p:cNvSpPr txBox="1"/>
          <p:nvPr/>
        </p:nvSpPr>
        <p:spPr>
          <a:xfrm>
            <a:off x="290891" y="5831379"/>
            <a:ext cx="7888565" cy="1354558"/>
          </a:xfrm>
          <a:prstGeom prst="rect">
            <a:avLst/>
          </a:prstGeom>
        </p:spPr>
        <p:txBody>
          <a:bodyPr lIns="0" tIns="0" rIns="0" bIns="0" rtlCol="0" anchor="t">
            <a:spAutoFit/>
          </a:bodyPr>
          <a:lstStyle/>
          <a:p>
            <a:pPr algn="l">
              <a:lnSpc>
                <a:spcPts val="11061"/>
              </a:lnSpc>
            </a:pPr>
            <a:r>
              <a:rPr lang="en-US" sz="7900" b="1" dirty="0">
                <a:solidFill>
                  <a:srgbClr val="D9EAF3"/>
                </a:solidFill>
                <a:latin typeface="Roboto Condensed Bold"/>
                <a:ea typeface="Roboto Condensed Bold"/>
                <a:cs typeface="Roboto Condensed Bold"/>
                <a:sym typeface="Roboto Condensed Bold"/>
              </a:rPr>
              <a:t>TEXT PROCESSING</a:t>
            </a:r>
          </a:p>
        </p:txBody>
      </p:sp>
      <p:sp>
        <p:nvSpPr>
          <p:cNvPr id="13" name="TextBox 13"/>
          <p:cNvSpPr txBox="1"/>
          <p:nvPr/>
        </p:nvSpPr>
        <p:spPr>
          <a:xfrm>
            <a:off x="290891" y="7326533"/>
            <a:ext cx="13256302" cy="2462067"/>
          </a:xfrm>
          <a:prstGeom prst="rect">
            <a:avLst/>
          </a:prstGeom>
        </p:spPr>
        <p:txBody>
          <a:bodyPr lIns="0" tIns="0" rIns="0" bIns="0" rtlCol="0" anchor="t">
            <a:spAutoFit/>
          </a:bodyPr>
          <a:lstStyle/>
          <a:p>
            <a:pPr algn="l">
              <a:lnSpc>
                <a:spcPts val="6570"/>
              </a:lnSpc>
            </a:pPr>
            <a:r>
              <a:rPr lang="en-US" sz="4693" b="1">
                <a:solidFill>
                  <a:srgbClr val="509FCB"/>
                </a:solidFill>
                <a:latin typeface="Roboto Condensed Bold"/>
                <a:ea typeface="Roboto Condensed Bold"/>
                <a:cs typeface="Roboto Condensed Bold"/>
                <a:sym typeface="Roboto Condensed Bold"/>
              </a:rPr>
              <a:t>Analisis dan Klasifikasi Berita Clickbait: Pendekatan Random Forest, Similaritas Judul-Konten, dan Pengelompokan Topik Hasil Klasifikasi</a:t>
            </a:r>
          </a:p>
        </p:txBody>
      </p:sp>
      <p:sp>
        <p:nvSpPr>
          <p:cNvPr id="15" name="TextBox 14">
            <a:extLst>
              <a:ext uri="{FF2B5EF4-FFF2-40B4-BE49-F238E27FC236}">
                <a16:creationId xmlns:a16="http://schemas.microsoft.com/office/drawing/2014/main" id="{A8D0F8FA-A72A-4A36-4DA1-D416B71A19F7}"/>
              </a:ext>
            </a:extLst>
          </p:cNvPr>
          <p:cNvSpPr txBox="1"/>
          <p:nvPr/>
        </p:nvSpPr>
        <p:spPr>
          <a:xfrm>
            <a:off x="290891" y="5403009"/>
            <a:ext cx="10599420" cy="523220"/>
          </a:xfrm>
          <a:prstGeom prst="rect">
            <a:avLst/>
          </a:prstGeom>
          <a:noFill/>
        </p:spPr>
        <p:txBody>
          <a:bodyPr wrap="square">
            <a:spAutoFit/>
          </a:bodyPr>
          <a:lstStyle/>
          <a:p>
            <a:r>
              <a:rPr lang="en-ID" sz="2800" b="1" dirty="0" err="1">
                <a:solidFill>
                  <a:schemeClr val="bg1"/>
                </a:solidFill>
              </a:rPr>
              <a:t>Dosen</a:t>
            </a:r>
            <a:r>
              <a:rPr lang="en-ID" sz="2800" b="1" dirty="0">
                <a:solidFill>
                  <a:schemeClr val="bg1"/>
                </a:solidFill>
              </a:rPr>
              <a:t> </a:t>
            </a:r>
            <a:r>
              <a:rPr lang="en-ID" sz="2800" b="1" dirty="0" err="1">
                <a:solidFill>
                  <a:schemeClr val="bg1"/>
                </a:solidFill>
              </a:rPr>
              <a:t>pengampu</a:t>
            </a:r>
            <a:r>
              <a:rPr lang="en-ID" sz="2800" b="1" dirty="0">
                <a:solidFill>
                  <a:schemeClr val="bg1"/>
                </a:solidFill>
              </a:rPr>
              <a:t> : </a:t>
            </a:r>
            <a:r>
              <a:rPr lang="en-ID" sz="2800" b="1" dirty="0" err="1">
                <a:solidFill>
                  <a:schemeClr val="bg1"/>
                </a:solidFill>
              </a:rPr>
              <a:t>Riskyana</a:t>
            </a:r>
            <a:r>
              <a:rPr lang="en-ID" sz="2800" b="1" dirty="0">
                <a:solidFill>
                  <a:schemeClr val="bg1"/>
                </a:solidFill>
              </a:rPr>
              <a:t> Dewi Intan P, </a:t>
            </a:r>
            <a:r>
              <a:rPr lang="en-ID" sz="2800" b="1" dirty="0" err="1">
                <a:solidFill>
                  <a:schemeClr val="bg1"/>
                </a:solidFill>
              </a:rPr>
              <a:t>M.Kom</a:t>
            </a:r>
            <a:r>
              <a:rPr lang="en-ID" sz="2800" b="1" dirty="0">
                <a:solidFill>
                  <a:schemeClr val="bg1"/>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8" name="Table 8"/>
          <p:cNvGraphicFramePr>
            <a:graphicFrameLocks noGrp="1"/>
          </p:cNvGraphicFramePr>
          <p:nvPr/>
        </p:nvGraphicFramePr>
        <p:xfrm>
          <a:off x="3373707" y="4219762"/>
          <a:ext cx="11540588" cy="3902612"/>
        </p:xfrm>
        <a:graphic>
          <a:graphicData uri="http://schemas.openxmlformats.org/drawingml/2006/table">
            <a:tbl>
              <a:tblPr/>
              <a:tblGrid>
                <a:gridCol w="3484028">
                  <a:extLst>
                    <a:ext uri="{9D8B030D-6E8A-4147-A177-3AD203B41FA5}">
                      <a16:colId xmlns:a16="http://schemas.microsoft.com/office/drawing/2014/main" val="20000"/>
                    </a:ext>
                  </a:extLst>
                </a:gridCol>
                <a:gridCol w="1342760">
                  <a:extLst>
                    <a:ext uri="{9D8B030D-6E8A-4147-A177-3AD203B41FA5}">
                      <a16:colId xmlns:a16="http://schemas.microsoft.com/office/drawing/2014/main" val="20001"/>
                    </a:ext>
                  </a:extLst>
                </a:gridCol>
                <a:gridCol w="1342760">
                  <a:extLst>
                    <a:ext uri="{9D8B030D-6E8A-4147-A177-3AD203B41FA5}">
                      <a16:colId xmlns:a16="http://schemas.microsoft.com/office/drawing/2014/main" val="20002"/>
                    </a:ext>
                  </a:extLst>
                </a:gridCol>
                <a:gridCol w="1342760">
                  <a:extLst>
                    <a:ext uri="{9D8B030D-6E8A-4147-A177-3AD203B41FA5}">
                      <a16:colId xmlns:a16="http://schemas.microsoft.com/office/drawing/2014/main" val="20003"/>
                    </a:ext>
                  </a:extLst>
                </a:gridCol>
                <a:gridCol w="1342760">
                  <a:extLst>
                    <a:ext uri="{9D8B030D-6E8A-4147-A177-3AD203B41FA5}">
                      <a16:colId xmlns:a16="http://schemas.microsoft.com/office/drawing/2014/main" val="20004"/>
                    </a:ext>
                  </a:extLst>
                </a:gridCol>
                <a:gridCol w="1342760">
                  <a:extLst>
                    <a:ext uri="{9D8B030D-6E8A-4147-A177-3AD203B41FA5}">
                      <a16:colId xmlns:a16="http://schemas.microsoft.com/office/drawing/2014/main" val="20005"/>
                    </a:ext>
                  </a:extLst>
                </a:gridCol>
                <a:gridCol w="1342760">
                  <a:extLst>
                    <a:ext uri="{9D8B030D-6E8A-4147-A177-3AD203B41FA5}">
                      <a16:colId xmlns:a16="http://schemas.microsoft.com/office/drawing/2014/main" val="20006"/>
                    </a:ext>
                  </a:extLst>
                </a:gridCol>
              </a:tblGrid>
              <a:tr h="1455642">
                <a:tc>
                  <a:txBody>
                    <a:bodyPr/>
                    <a:lstStyle/>
                    <a:p>
                      <a:pPr algn="l">
                        <a:lnSpc>
                          <a:spcPts val="2659"/>
                        </a:lnSpc>
                        <a:defRPr/>
                      </a:pPr>
                      <a:r>
                        <a:rPr lang="en-US" sz="1899">
                          <a:solidFill>
                            <a:srgbClr val="FFFFFF"/>
                          </a:solidFill>
                          <a:latin typeface="Open Sans"/>
                          <a:ea typeface="Open Sans"/>
                          <a:cs typeface="Open Sans"/>
                          <a:sym typeface="Open Sans"/>
                        </a:rPr>
                        <a:t>Fitur Engineering</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gridSpan="2">
                  <a:txBody>
                    <a:bodyPr/>
                    <a:lstStyle/>
                    <a:p>
                      <a:pPr algn="l">
                        <a:lnSpc>
                          <a:spcPts val="2659"/>
                        </a:lnSpc>
                        <a:defRPr/>
                      </a:pPr>
                      <a:r>
                        <a:rPr lang="en-US" sz="1899">
                          <a:solidFill>
                            <a:srgbClr val="FFFFFF"/>
                          </a:solidFill>
                          <a:latin typeface="Open Sans"/>
                          <a:ea typeface="Open Sans"/>
                          <a:cs typeface="Open Sans"/>
                          <a:sym typeface="Open Sans"/>
                        </a:rPr>
                        <a:t>TF-IDF</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TF-IDF</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gridSpan="2">
                  <a:txBody>
                    <a:bodyPr/>
                    <a:lstStyle/>
                    <a:p>
                      <a:pPr algn="l">
                        <a:lnSpc>
                          <a:spcPts val="2659"/>
                        </a:lnSpc>
                        <a:defRPr/>
                      </a:pPr>
                      <a:r>
                        <a:rPr lang="en-US" sz="1899">
                          <a:solidFill>
                            <a:srgbClr val="FFFFFF"/>
                          </a:solidFill>
                          <a:latin typeface="Open Sans"/>
                          <a:ea typeface="Open Sans"/>
                          <a:cs typeface="Open Sans"/>
                          <a:sym typeface="Open Sans"/>
                        </a:rPr>
                        <a:t>Fitur Kata</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Fitur Kata</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gridSpan="2">
                  <a:txBody>
                    <a:bodyPr/>
                    <a:lstStyle/>
                    <a:p>
                      <a:pPr algn="l">
                        <a:lnSpc>
                          <a:spcPts val="2659"/>
                        </a:lnSpc>
                        <a:defRPr/>
                      </a:pPr>
                      <a:r>
                        <a:rPr lang="en-US" sz="1899">
                          <a:solidFill>
                            <a:srgbClr val="FFFFFF"/>
                          </a:solidFill>
                          <a:latin typeface="Open Sans"/>
                          <a:ea typeface="Open Sans"/>
                          <a:cs typeface="Open Sans"/>
                          <a:sym typeface="Open Sans"/>
                        </a:rPr>
                        <a:t>WORD2VEC (CBOW)</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WORD2VEC (CBOW)</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247096">
                <a:tc>
                  <a:txBody>
                    <a:bodyPr/>
                    <a:lstStyle/>
                    <a:p>
                      <a:pPr algn="l">
                        <a:lnSpc>
                          <a:spcPts val="2659"/>
                        </a:lnSpc>
                        <a:defRPr/>
                      </a:pPr>
                      <a:r>
                        <a:rPr lang="en-US" sz="1899">
                          <a:solidFill>
                            <a:srgbClr val="FFFFFF"/>
                          </a:solidFill>
                          <a:latin typeface="Open Sans"/>
                          <a:ea typeface="Open Sans"/>
                          <a:cs typeface="Open Sans"/>
                          <a:sym typeface="Open Sans"/>
                        </a:rPr>
                        <a:t>Remove Stopwords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Without</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Without</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Without</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99874">
                <a:tc>
                  <a:txBody>
                    <a:bodyPr/>
                    <a:lstStyle/>
                    <a:p>
                      <a:pPr algn="l">
                        <a:lnSpc>
                          <a:spcPts val="2659"/>
                        </a:lnSpc>
                        <a:defRPr/>
                      </a:pPr>
                      <a:r>
                        <a:rPr lang="en-US" sz="1899">
                          <a:solidFill>
                            <a:srgbClr val="FFFFFF"/>
                          </a:solidFill>
                          <a:latin typeface="Open Sans"/>
                          <a:ea typeface="Open Sans"/>
                          <a:cs typeface="Open Sans"/>
                          <a:sym typeface="Open Sans"/>
                        </a:rPr>
                        <a:t>Accuracy</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0.76</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DE59"/>
                          </a:solidFill>
                          <a:latin typeface="Open Sans"/>
                          <a:ea typeface="Open Sans"/>
                          <a:cs typeface="Open Sans"/>
                          <a:sym typeface="Open Sans"/>
                        </a:rPr>
                        <a:t>0.79</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0.62</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0.71</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0.63</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0.67</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5048946" y="2655981"/>
            <a:ext cx="7268378"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TRANING MODEL RANDOM FOREST</a:t>
            </a:r>
          </a:p>
        </p:txBody>
      </p:sp>
      <p:sp>
        <p:nvSpPr>
          <p:cNvPr id="10" name="TextBox 10"/>
          <p:cNvSpPr txBox="1"/>
          <p:nvPr/>
        </p:nvSpPr>
        <p:spPr>
          <a:xfrm>
            <a:off x="2937993" y="7303439"/>
            <a:ext cx="8594822" cy="358775"/>
          </a:xfrm>
          <a:prstGeom prst="rect">
            <a:avLst/>
          </a:prstGeom>
        </p:spPr>
        <p:txBody>
          <a:bodyPr lIns="0" tIns="0" rIns="0" bIns="0" rtlCol="0" anchor="t">
            <a:spAutoFit/>
          </a:bodyPr>
          <a:lstStyle/>
          <a:p>
            <a:pPr algn="ctr">
              <a:lnSpc>
                <a:spcPts val="2800"/>
              </a:lnSpc>
            </a:pPr>
            <a:endParaRPr/>
          </a:p>
        </p:txBody>
      </p:sp>
      <p:sp>
        <p:nvSpPr>
          <p:cNvPr id="11" name="TextBox 11"/>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815656" y="3919590"/>
            <a:ext cx="5743772" cy="5022894"/>
          </a:xfrm>
          <a:custGeom>
            <a:avLst/>
            <a:gdLst/>
            <a:ahLst/>
            <a:cxnLst/>
            <a:rect l="l" t="t" r="r" b="b"/>
            <a:pathLst>
              <a:path w="5743772" h="5022894">
                <a:moveTo>
                  <a:pt x="0" y="0"/>
                </a:moveTo>
                <a:lnTo>
                  <a:pt x="5743772" y="0"/>
                </a:lnTo>
                <a:lnTo>
                  <a:pt x="5743772" y="5022894"/>
                </a:lnTo>
                <a:lnTo>
                  <a:pt x="0" y="5022894"/>
                </a:lnTo>
                <a:lnTo>
                  <a:pt x="0" y="0"/>
                </a:lnTo>
                <a:close/>
              </a:path>
            </a:pathLst>
          </a:custGeom>
          <a:blipFill>
            <a:blip r:embed="rId6"/>
            <a:stretch>
              <a:fillRect t="-68" b="-68"/>
            </a:stretch>
          </a:blipFill>
        </p:spPr>
      </p:sp>
      <p:sp>
        <p:nvSpPr>
          <p:cNvPr id="9" name="TextBox 9"/>
          <p:cNvSpPr txBox="1"/>
          <p:nvPr/>
        </p:nvSpPr>
        <p:spPr>
          <a:xfrm>
            <a:off x="4377021" y="2675625"/>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LABELING COSINE DAN JACCARD SIMILARITY</a:t>
            </a:r>
          </a:p>
        </p:txBody>
      </p:sp>
      <p:sp>
        <p:nvSpPr>
          <p:cNvPr id="10" name="TextBox 10"/>
          <p:cNvSpPr txBox="1"/>
          <p:nvPr/>
        </p:nvSpPr>
        <p:spPr>
          <a:xfrm>
            <a:off x="2728572" y="3871965"/>
            <a:ext cx="4891058" cy="1944370"/>
          </a:xfrm>
          <a:prstGeom prst="rect">
            <a:avLst/>
          </a:prstGeom>
        </p:spPr>
        <p:txBody>
          <a:bodyPr lIns="0" tIns="0" rIns="0" bIns="0" rtlCol="0" anchor="t">
            <a:spAutoFit/>
          </a:bodyPr>
          <a:lstStyle/>
          <a:p>
            <a:pPr algn="just">
              <a:lnSpc>
                <a:spcPts val="3079"/>
              </a:lnSpc>
            </a:pPr>
            <a:r>
              <a:rPr lang="en-US" sz="2199">
                <a:solidFill>
                  <a:srgbClr val="FFFFFF"/>
                </a:solidFill>
                <a:latin typeface="Roboto Condensed"/>
                <a:ea typeface="Roboto Condensed"/>
                <a:cs typeface="Roboto Condensed"/>
                <a:sym typeface="Roboto Condensed"/>
              </a:rPr>
              <a:t>Asumsi data hasil pelabelan Random forest sebagai acuan untuk membandingkan dua pendekatan similarity yaitu Cosine similarity dan Jaccard similarity.</a:t>
            </a:r>
          </a:p>
          <a:p>
            <a:pPr algn="ctr">
              <a:lnSpc>
                <a:spcPts val="3079"/>
              </a:lnSpc>
            </a:pPr>
            <a:endParaRPr lang="en-US" sz="2199">
              <a:solidFill>
                <a:srgbClr val="FFFFFF"/>
              </a:solidFill>
              <a:latin typeface="Roboto Condensed"/>
              <a:ea typeface="Roboto Condensed"/>
              <a:cs typeface="Roboto Condensed"/>
              <a:sym typeface="Roboto Condensed"/>
            </a:endParaRPr>
          </a:p>
        </p:txBody>
      </p:sp>
      <p:sp>
        <p:nvSpPr>
          <p:cNvPr id="11" name="TextBox 11"/>
          <p:cNvSpPr txBox="1"/>
          <p:nvPr/>
        </p:nvSpPr>
        <p:spPr>
          <a:xfrm>
            <a:off x="2728572" y="6330685"/>
            <a:ext cx="4891058" cy="1944370"/>
          </a:xfrm>
          <a:prstGeom prst="rect">
            <a:avLst/>
          </a:prstGeom>
        </p:spPr>
        <p:txBody>
          <a:bodyPr lIns="0" tIns="0" rIns="0" bIns="0" rtlCol="0" anchor="t">
            <a:spAutoFit/>
          </a:bodyPr>
          <a:lstStyle/>
          <a:p>
            <a:pPr algn="just">
              <a:lnSpc>
                <a:spcPts val="3079"/>
              </a:lnSpc>
            </a:pPr>
            <a:r>
              <a:rPr lang="en-US" sz="2199">
                <a:solidFill>
                  <a:srgbClr val="FFFFFF"/>
                </a:solidFill>
                <a:latin typeface="Roboto Condensed"/>
                <a:ea typeface="Roboto Condensed"/>
                <a:cs typeface="Roboto Condensed"/>
                <a:sym typeface="Roboto Condensed"/>
              </a:rPr>
              <a:t>Jaccard Similarity dengan feature engineering TF-IDF tanpa menghapus stopword menggunakan threshold 0,002 menghasilkan akurasi tertinggi diantara percobaan lainnya ,dengan akurasi 0.75</a:t>
            </a:r>
          </a:p>
        </p:txBody>
      </p:sp>
      <p:sp>
        <p:nvSpPr>
          <p:cNvPr id="12" name="TextBox 12"/>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7481869"/>
            <a:chOff x="0" y="0"/>
            <a:chExt cx="4274726" cy="1970533"/>
          </a:xfrm>
        </p:grpSpPr>
        <p:sp>
          <p:nvSpPr>
            <p:cNvPr id="4" name="Freeform 4"/>
            <p:cNvSpPr/>
            <p:nvPr/>
          </p:nvSpPr>
          <p:spPr>
            <a:xfrm>
              <a:off x="0" y="0"/>
              <a:ext cx="4274726" cy="1970533"/>
            </a:xfrm>
            <a:custGeom>
              <a:avLst/>
              <a:gdLst/>
              <a:ahLst/>
              <a:cxnLst/>
              <a:rect l="l" t="t" r="r" b="b"/>
              <a:pathLst>
                <a:path w="4274726" h="1970533">
                  <a:moveTo>
                    <a:pt x="24327" y="0"/>
                  </a:moveTo>
                  <a:lnTo>
                    <a:pt x="4250399" y="0"/>
                  </a:lnTo>
                  <a:cubicBezTo>
                    <a:pt x="4263834" y="0"/>
                    <a:pt x="4274726" y="10891"/>
                    <a:pt x="4274726" y="24327"/>
                  </a:cubicBezTo>
                  <a:lnTo>
                    <a:pt x="4274726" y="1946207"/>
                  </a:lnTo>
                  <a:cubicBezTo>
                    <a:pt x="4274726" y="1959642"/>
                    <a:pt x="4263834" y="1970533"/>
                    <a:pt x="4250399" y="1970533"/>
                  </a:cubicBezTo>
                  <a:lnTo>
                    <a:pt x="24327" y="1970533"/>
                  </a:lnTo>
                  <a:cubicBezTo>
                    <a:pt x="10891" y="1970533"/>
                    <a:pt x="0" y="1959642"/>
                    <a:pt x="0" y="1946207"/>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200863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195130" y="4096264"/>
            <a:ext cx="6289893" cy="5228832"/>
          </a:xfrm>
          <a:custGeom>
            <a:avLst/>
            <a:gdLst/>
            <a:ahLst/>
            <a:cxnLst/>
            <a:rect l="l" t="t" r="r" b="b"/>
            <a:pathLst>
              <a:path w="6289893" h="5228832">
                <a:moveTo>
                  <a:pt x="0" y="0"/>
                </a:moveTo>
                <a:lnTo>
                  <a:pt x="6289893" y="0"/>
                </a:lnTo>
                <a:lnTo>
                  <a:pt x="6289893" y="5228832"/>
                </a:lnTo>
                <a:lnTo>
                  <a:pt x="0" y="5228832"/>
                </a:lnTo>
                <a:lnTo>
                  <a:pt x="0" y="0"/>
                </a:lnTo>
                <a:close/>
              </a:path>
            </a:pathLst>
          </a:custGeom>
          <a:blipFill>
            <a:blip r:embed="rId6"/>
            <a:stretch>
              <a:fillRect/>
            </a:stretch>
          </a:blipFill>
        </p:spPr>
      </p:sp>
      <p:sp>
        <p:nvSpPr>
          <p:cNvPr id="9" name="Freeform 9"/>
          <p:cNvSpPr/>
          <p:nvPr/>
        </p:nvSpPr>
        <p:spPr>
          <a:xfrm>
            <a:off x="2802977" y="7554642"/>
            <a:ext cx="4286949" cy="1770454"/>
          </a:xfrm>
          <a:custGeom>
            <a:avLst/>
            <a:gdLst/>
            <a:ahLst/>
            <a:cxnLst/>
            <a:rect l="l" t="t" r="r" b="b"/>
            <a:pathLst>
              <a:path w="4286949" h="1770454">
                <a:moveTo>
                  <a:pt x="0" y="0"/>
                </a:moveTo>
                <a:lnTo>
                  <a:pt x="4286949" y="0"/>
                </a:lnTo>
                <a:lnTo>
                  <a:pt x="4286949" y="1770454"/>
                </a:lnTo>
                <a:lnTo>
                  <a:pt x="0" y="1770454"/>
                </a:lnTo>
                <a:lnTo>
                  <a:pt x="0" y="0"/>
                </a:lnTo>
                <a:close/>
              </a:path>
            </a:pathLst>
          </a:custGeom>
          <a:blipFill>
            <a:blip r:embed="rId7"/>
            <a:stretch>
              <a:fillRect/>
            </a:stretch>
          </a:blipFill>
        </p:spPr>
      </p:sp>
      <p:sp>
        <p:nvSpPr>
          <p:cNvPr id="10" name="TextBox 10"/>
          <p:cNvSpPr txBox="1"/>
          <p:nvPr/>
        </p:nvSpPr>
        <p:spPr>
          <a:xfrm>
            <a:off x="4236112" y="3060373"/>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JACCARD SIMILARITY TF-IDF NO REMOVE</a:t>
            </a:r>
          </a:p>
        </p:txBody>
      </p:sp>
      <p:sp>
        <p:nvSpPr>
          <p:cNvPr id="11" name="TextBox 11"/>
          <p:cNvSpPr txBox="1"/>
          <p:nvPr/>
        </p:nvSpPr>
        <p:spPr>
          <a:xfrm>
            <a:off x="2802977" y="4048639"/>
            <a:ext cx="4891058" cy="3506470"/>
          </a:xfrm>
          <a:prstGeom prst="rect">
            <a:avLst/>
          </a:prstGeom>
        </p:spPr>
        <p:txBody>
          <a:bodyPr lIns="0" tIns="0" rIns="0" bIns="0" rtlCol="0" anchor="t">
            <a:spAutoFit/>
          </a:bodyPr>
          <a:lstStyle/>
          <a:p>
            <a:pPr algn="just">
              <a:lnSpc>
                <a:spcPts val="3079"/>
              </a:lnSpc>
            </a:pPr>
            <a:r>
              <a:rPr lang="en-US" sz="2199">
                <a:solidFill>
                  <a:srgbClr val="FFFFFF"/>
                </a:solidFill>
                <a:latin typeface="Roboto Condensed"/>
                <a:ea typeface="Roboto Condensed"/>
                <a:cs typeface="Roboto Condensed"/>
                <a:sym typeface="Roboto Condensed"/>
              </a:rPr>
              <a:t>Hasil confusion matrix menunjukan bahwa dengan akurasi 0.75, model dapat memprediksi label non clickbait(0) dengan cukup baik dengan hanya terdapat 926 kesalahan dan 2875 benar. Namun kurang optimal untuk label clickbait(1) karena hanya 17 data yang predik benar sedangkan 45 lainnya salah.</a:t>
            </a:r>
          </a:p>
          <a:p>
            <a:pPr algn="ctr">
              <a:lnSpc>
                <a:spcPts val="3079"/>
              </a:lnSpc>
            </a:pPr>
            <a:endParaRPr lang="en-US" sz="2199">
              <a:solidFill>
                <a:srgbClr val="FFFFFF"/>
              </a:solidFill>
              <a:latin typeface="Roboto Condensed"/>
              <a:ea typeface="Roboto Condensed"/>
              <a:cs typeface="Roboto Condensed"/>
              <a:sym typeface="Roboto Condensed"/>
            </a:endParaRPr>
          </a:p>
        </p:txBody>
      </p:sp>
      <p:sp>
        <p:nvSpPr>
          <p:cNvPr id="12" name="TextBox 12"/>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8" name="Table 8"/>
          <p:cNvGraphicFramePr>
            <a:graphicFrameLocks noGrp="1"/>
          </p:cNvGraphicFramePr>
          <p:nvPr/>
        </p:nvGraphicFramePr>
        <p:xfrm>
          <a:off x="3177875" y="4320243"/>
          <a:ext cx="11010518" cy="4938059"/>
        </p:xfrm>
        <a:graphic>
          <a:graphicData uri="http://schemas.openxmlformats.org/drawingml/2006/table">
            <a:tbl>
              <a:tblPr/>
              <a:tblGrid>
                <a:gridCol w="2268403">
                  <a:extLst>
                    <a:ext uri="{9D8B030D-6E8A-4147-A177-3AD203B41FA5}">
                      <a16:colId xmlns:a16="http://schemas.microsoft.com/office/drawing/2014/main" val="20000"/>
                    </a:ext>
                  </a:extLst>
                </a:gridCol>
                <a:gridCol w="1235275">
                  <a:extLst>
                    <a:ext uri="{9D8B030D-6E8A-4147-A177-3AD203B41FA5}">
                      <a16:colId xmlns:a16="http://schemas.microsoft.com/office/drawing/2014/main" val="20001"/>
                    </a:ext>
                  </a:extLst>
                </a:gridCol>
                <a:gridCol w="1235275">
                  <a:extLst>
                    <a:ext uri="{9D8B030D-6E8A-4147-A177-3AD203B41FA5}">
                      <a16:colId xmlns:a16="http://schemas.microsoft.com/office/drawing/2014/main" val="20002"/>
                    </a:ext>
                  </a:extLst>
                </a:gridCol>
                <a:gridCol w="1235275">
                  <a:extLst>
                    <a:ext uri="{9D8B030D-6E8A-4147-A177-3AD203B41FA5}">
                      <a16:colId xmlns:a16="http://schemas.microsoft.com/office/drawing/2014/main" val="20003"/>
                    </a:ext>
                  </a:extLst>
                </a:gridCol>
                <a:gridCol w="1235275">
                  <a:extLst>
                    <a:ext uri="{9D8B030D-6E8A-4147-A177-3AD203B41FA5}">
                      <a16:colId xmlns:a16="http://schemas.microsoft.com/office/drawing/2014/main" val="20004"/>
                    </a:ext>
                  </a:extLst>
                </a:gridCol>
                <a:gridCol w="1235275">
                  <a:extLst>
                    <a:ext uri="{9D8B030D-6E8A-4147-A177-3AD203B41FA5}">
                      <a16:colId xmlns:a16="http://schemas.microsoft.com/office/drawing/2014/main" val="20005"/>
                    </a:ext>
                  </a:extLst>
                </a:gridCol>
                <a:gridCol w="1235275">
                  <a:extLst>
                    <a:ext uri="{9D8B030D-6E8A-4147-A177-3AD203B41FA5}">
                      <a16:colId xmlns:a16="http://schemas.microsoft.com/office/drawing/2014/main" val="20006"/>
                    </a:ext>
                  </a:extLst>
                </a:gridCol>
                <a:gridCol w="1330465">
                  <a:extLst>
                    <a:ext uri="{9D8B030D-6E8A-4147-A177-3AD203B41FA5}">
                      <a16:colId xmlns:a16="http://schemas.microsoft.com/office/drawing/2014/main" val="20007"/>
                    </a:ext>
                  </a:extLst>
                </a:gridCol>
              </a:tblGrid>
              <a:tr h="630806">
                <a:tc gridSpan="2">
                  <a:txBody>
                    <a:bodyPr/>
                    <a:lstStyle/>
                    <a:p>
                      <a:pPr algn="l">
                        <a:lnSpc>
                          <a:spcPts val="2659"/>
                        </a:lnSpc>
                        <a:defRPr/>
                      </a:pP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gridSpan="3">
                  <a:txBody>
                    <a:bodyPr/>
                    <a:lstStyle/>
                    <a:p>
                      <a:pPr algn="l">
                        <a:lnSpc>
                          <a:spcPts val="2659"/>
                        </a:lnSpc>
                        <a:defRPr/>
                      </a:pPr>
                      <a:r>
                        <a:rPr lang="en-US" sz="1899">
                          <a:solidFill>
                            <a:srgbClr val="FFFFFF"/>
                          </a:solidFill>
                          <a:latin typeface="Open Sans"/>
                          <a:ea typeface="Open Sans"/>
                          <a:cs typeface="Open Sans"/>
                          <a:sym typeface="Open Sans"/>
                        </a:rPr>
                        <a:t>Label 0 (Non-Clickbait)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Label 0 (Non-Clickbait)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Label 0 (Non-Clickbait)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gridSpan="3">
                  <a:txBody>
                    <a:bodyPr/>
                    <a:lstStyle/>
                    <a:p>
                      <a:pPr algn="l">
                        <a:lnSpc>
                          <a:spcPts val="2659"/>
                        </a:lnSpc>
                        <a:defRPr/>
                      </a:pPr>
                      <a:r>
                        <a:rPr lang="en-US" sz="1899">
                          <a:solidFill>
                            <a:srgbClr val="FFFFFF"/>
                          </a:solidFill>
                          <a:latin typeface="Open Sans"/>
                          <a:ea typeface="Open Sans"/>
                          <a:cs typeface="Open Sans"/>
                          <a:sym typeface="Open Sans"/>
                        </a:rPr>
                        <a:t>Label 1 (Clickbaut)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Label 1 (Clickbaut)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Label 1 (Clickbaut)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46627">
                <a:tc gridSpan="2">
                  <a:txBody>
                    <a:bodyPr/>
                    <a:lstStyle/>
                    <a:p>
                      <a:pPr algn="l">
                        <a:lnSpc>
                          <a:spcPts val="2659"/>
                        </a:lnSpc>
                        <a:defRPr/>
                      </a:pPr>
                      <a:r>
                        <a:rPr lang="en-US" sz="1899">
                          <a:solidFill>
                            <a:srgbClr val="FFFFFF"/>
                          </a:solidFill>
                          <a:latin typeface="Open Sans"/>
                          <a:ea typeface="Open Sans"/>
                          <a:cs typeface="Open Sans"/>
                          <a:sym typeface="Open Sans"/>
                        </a:rPr>
                        <a:t>Fitur Engineering</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Fitur Engineering</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TF-IDF</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Word2Vec</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FastText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TF-IDF</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Word2Vec</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FastText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46256">
                <a:tc gridSpan="2">
                  <a:txBody>
                    <a:bodyPr/>
                    <a:lstStyle/>
                    <a:p>
                      <a:pPr algn="l">
                        <a:lnSpc>
                          <a:spcPts val="2659"/>
                        </a:lnSpc>
                        <a:defRPr/>
                      </a:pPr>
                      <a:r>
                        <a:rPr lang="en-US" sz="1899">
                          <a:solidFill>
                            <a:srgbClr val="FFFFFF"/>
                          </a:solidFill>
                          <a:latin typeface="Open Sans"/>
                          <a:ea typeface="Open Sans"/>
                          <a:cs typeface="Open Sans"/>
                          <a:sym typeface="Open Sans"/>
                        </a:rPr>
                        <a:t>Jumlah Komponen PCA</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hMerge="1">
                  <a:txBody>
                    <a:bodyPr/>
                    <a:lstStyle/>
                    <a:p>
                      <a:pPr algn="l">
                        <a:lnSpc>
                          <a:spcPts val="2659"/>
                        </a:lnSpc>
                        <a:defRPr/>
                      </a:pPr>
                      <a:r>
                        <a:rPr lang="en-US" sz="1899">
                          <a:solidFill>
                            <a:srgbClr val="FFFFFF"/>
                          </a:solidFill>
                          <a:latin typeface="Open Sans"/>
                          <a:ea typeface="Open Sans"/>
                          <a:cs typeface="Open Sans"/>
                          <a:sym typeface="Open Sans"/>
                        </a:rPr>
                        <a:t>Jumlah Komponen PCA</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1832</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692</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357185">
                <a:tc rowSpan="2">
                  <a:txBody>
                    <a:bodyPr/>
                    <a:lstStyle/>
                    <a:p>
                      <a:pPr algn="l">
                        <a:lnSpc>
                          <a:spcPts val="2659"/>
                        </a:lnSpc>
                        <a:defRPr/>
                      </a:pPr>
                      <a:r>
                        <a:rPr lang="en-US" sz="1899">
                          <a:solidFill>
                            <a:srgbClr val="FFFFFF"/>
                          </a:solidFill>
                          <a:latin typeface="Open Sans"/>
                          <a:ea typeface="Open Sans"/>
                          <a:cs typeface="Open Sans"/>
                          <a:sym typeface="Open Sans"/>
                        </a:rPr>
                        <a:t>Pemilihan K</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Shiloutte Score Optimal</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0.43</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0.049</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0.21</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0.40</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0.013</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0.028</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357185">
                <a:tc vMerge="1">
                  <a:txBody>
                    <a:bodyPr/>
                    <a:lstStyle/>
                    <a:p>
                      <a:pPr algn="l">
                        <a:lnSpc>
                          <a:spcPts val="2659"/>
                        </a:lnSpc>
                        <a:defRPr/>
                      </a:pPr>
                      <a:r>
                        <a:rPr lang="en-US" sz="1899">
                          <a:solidFill>
                            <a:srgbClr val="FFFFFF"/>
                          </a:solidFill>
                          <a:latin typeface="Open Sans"/>
                          <a:ea typeface="Open Sans"/>
                          <a:cs typeface="Open Sans"/>
                          <a:sym typeface="Open Sans"/>
                        </a:rPr>
                        <a:t>Pemilihan K</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Elbow Method Optimal</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k=11</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k=10</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k=14</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k=13</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k=12</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a:lnSpc>
                          <a:spcPts val="2659"/>
                        </a:lnSpc>
                        <a:defRPr/>
                      </a:pPr>
                      <a:r>
                        <a:rPr lang="en-US" sz="1899">
                          <a:solidFill>
                            <a:srgbClr val="FFFFFF"/>
                          </a:solidFill>
                          <a:latin typeface="Open Sans"/>
                          <a:ea typeface="Open Sans"/>
                          <a:cs typeface="Open Sans"/>
                          <a:sym typeface="Open Sans"/>
                        </a:rPr>
                        <a:t>k=13</a:t>
                      </a:r>
                      <a:endParaRPr lang="en-US" sz="1100"/>
                    </a:p>
                  </a:txBody>
                  <a:tcPr marL="95250" marR="95250" marT="95250" marB="9525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9"/>
          <p:cNvSpPr txBox="1"/>
          <p:nvPr/>
        </p:nvSpPr>
        <p:spPr>
          <a:xfrm>
            <a:off x="5048946" y="2655981"/>
            <a:ext cx="7268378"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CLUSTERING K-MEANS</a:t>
            </a:r>
          </a:p>
        </p:txBody>
      </p:sp>
      <p:sp>
        <p:nvSpPr>
          <p:cNvPr id="10" name="TextBox 10"/>
          <p:cNvSpPr txBox="1"/>
          <p:nvPr/>
        </p:nvSpPr>
        <p:spPr>
          <a:xfrm>
            <a:off x="2937993" y="7303439"/>
            <a:ext cx="8594822" cy="358775"/>
          </a:xfrm>
          <a:prstGeom prst="rect">
            <a:avLst/>
          </a:prstGeom>
        </p:spPr>
        <p:txBody>
          <a:bodyPr lIns="0" tIns="0" rIns="0" bIns="0" rtlCol="0" anchor="t">
            <a:spAutoFit/>
          </a:bodyPr>
          <a:lstStyle/>
          <a:p>
            <a:pPr algn="ctr">
              <a:lnSpc>
                <a:spcPts val="2800"/>
              </a:lnSpc>
            </a:pPr>
            <a:endParaRPr/>
          </a:p>
        </p:txBody>
      </p:sp>
      <p:sp>
        <p:nvSpPr>
          <p:cNvPr id="11" name="TextBox 11"/>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1396365"/>
            <a:ext cx="16230600" cy="8355096"/>
            <a:chOff x="0" y="0"/>
            <a:chExt cx="4274726" cy="2200519"/>
          </a:xfrm>
        </p:grpSpPr>
        <p:sp>
          <p:nvSpPr>
            <p:cNvPr id="4" name="Freeform 4"/>
            <p:cNvSpPr/>
            <p:nvPr/>
          </p:nvSpPr>
          <p:spPr>
            <a:xfrm>
              <a:off x="0" y="0"/>
              <a:ext cx="4274726" cy="2200519"/>
            </a:xfrm>
            <a:custGeom>
              <a:avLst/>
              <a:gdLst/>
              <a:ahLst/>
              <a:cxnLst/>
              <a:rect l="l" t="t" r="r" b="b"/>
              <a:pathLst>
                <a:path w="4274726" h="2200519">
                  <a:moveTo>
                    <a:pt x="24327" y="0"/>
                  </a:moveTo>
                  <a:lnTo>
                    <a:pt x="4250399" y="0"/>
                  </a:lnTo>
                  <a:cubicBezTo>
                    <a:pt x="4263834" y="0"/>
                    <a:pt x="4274726" y="10891"/>
                    <a:pt x="4274726" y="24327"/>
                  </a:cubicBezTo>
                  <a:lnTo>
                    <a:pt x="4274726" y="2176192"/>
                  </a:lnTo>
                  <a:cubicBezTo>
                    <a:pt x="4274726" y="2189628"/>
                    <a:pt x="4263834" y="2200519"/>
                    <a:pt x="4250399" y="2200519"/>
                  </a:cubicBezTo>
                  <a:lnTo>
                    <a:pt x="24327" y="2200519"/>
                  </a:lnTo>
                  <a:cubicBezTo>
                    <a:pt x="10891" y="2200519"/>
                    <a:pt x="0" y="2189628"/>
                    <a:pt x="0" y="2176192"/>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2238619"/>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854684" y="2491182"/>
            <a:ext cx="8094016" cy="4870609"/>
          </a:xfrm>
          <a:custGeom>
            <a:avLst/>
            <a:gdLst/>
            <a:ahLst/>
            <a:cxnLst/>
            <a:rect l="l" t="t" r="r" b="b"/>
            <a:pathLst>
              <a:path w="8094016" h="4870609">
                <a:moveTo>
                  <a:pt x="0" y="0"/>
                </a:moveTo>
                <a:lnTo>
                  <a:pt x="8094015" y="0"/>
                </a:lnTo>
                <a:lnTo>
                  <a:pt x="8094015" y="4870610"/>
                </a:lnTo>
                <a:lnTo>
                  <a:pt x="0" y="4870610"/>
                </a:lnTo>
                <a:lnTo>
                  <a:pt x="0" y="0"/>
                </a:lnTo>
                <a:close/>
              </a:path>
            </a:pathLst>
          </a:custGeom>
          <a:blipFill>
            <a:blip r:embed="rId6"/>
            <a:stretch>
              <a:fillRect/>
            </a:stretch>
          </a:blipFill>
        </p:spPr>
      </p:sp>
      <p:sp>
        <p:nvSpPr>
          <p:cNvPr id="9" name="Freeform 9"/>
          <p:cNvSpPr/>
          <p:nvPr/>
        </p:nvSpPr>
        <p:spPr>
          <a:xfrm>
            <a:off x="10537836" y="2482215"/>
            <a:ext cx="5902916" cy="4870609"/>
          </a:xfrm>
          <a:custGeom>
            <a:avLst/>
            <a:gdLst/>
            <a:ahLst/>
            <a:cxnLst/>
            <a:rect l="l" t="t" r="r" b="b"/>
            <a:pathLst>
              <a:path w="5902916" h="4870609">
                <a:moveTo>
                  <a:pt x="0" y="0"/>
                </a:moveTo>
                <a:lnTo>
                  <a:pt x="5902916" y="0"/>
                </a:lnTo>
                <a:lnTo>
                  <a:pt x="5902916" y="4870609"/>
                </a:lnTo>
                <a:lnTo>
                  <a:pt x="0" y="4870609"/>
                </a:lnTo>
                <a:lnTo>
                  <a:pt x="0" y="0"/>
                </a:lnTo>
                <a:close/>
              </a:path>
            </a:pathLst>
          </a:custGeom>
          <a:blipFill>
            <a:blip r:embed="rId7"/>
            <a:stretch>
              <a:fillRect/>
            </a:stretch>
          </a:blipFill>
        </p:spPr>
      </p:sp>
      <p:sp>
        <p:nvSpPr>
          <p:cNvPr id="10" name="TextBox 10"/>
          <p:cNvSpPr txBox="1"/>
          <p:nvPr/>
        </p:nvSpPr>
        <p:spPr>
          <a:xfrm>
            <a:off x="5416120" y="409892"/>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Hasil dan Analisis</a:t>
            </a:r>
          </a:p>
        </p:txBody>
      </p:sp>
      <p:sp>
        <p:nvSpPr>
          <p:cNvPr id="11" name="TextBox 11"/>
          <p:cNvSpPr txBox="1"/>
          <p:nvPr/>
        </p:nvSpPr>
        <p:spPr>
          <a:xfrm>
            <a:off x="3961440" y="1621790"/>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ANALISIS CLUSTERING</a:t>
            </a:r>
          </a:p>
        </p:txBody>
      </p:sp>
      <p:sp>
        <p:nvSpPr>
          <p:cNvPr id="12" name="TextBox 12"/>
          <p:cNvSpPr txBox="1"/>
          <p:nvPr/>
        </p:nvSpPr>
        <p:spPr>
          <a:xfrm>
            <a:off x="1495811" y="7476092"/>
            <a:ext cx="15763489" cy="1490980"/>
          </a:xfrm>
          <a:prstGeom prst="rect">
            <a:avLst/>
          </a:prstGeom>
        </p:spPr>
        <p:txBody>
          <a:bodyPr lIns="0" tIns="0" rIns="0" bIns="0" rtlCol="0" anchor="t">
            <a:spAutoFit/>
          </a:bodyPr>
          <a:lstStyle/>
          <a:p>
            <a:pPr marL="604519" lvl="1" indent="-302260" algn="just">
              <a:lnSpc>
                <a:spcPts val="3919"/>
              </a:lnSpc>
              <a:buAutoNum type="arabicPeriod"/>
            </a:pPr>
            <a:r>
              <a:rPr lang="en-US" sz="2799">
                <a:solidFill>
                  <a:srgbClr val="FFFFFF"/>
                </a:solidFill>
                <a:latin typeface="Roboto Condensed"/>
                <a:ea typeface="Roboto Condensed"/>
                <a:cs typeface="Roboto Condensed"/>
                <a:sym typeface="Roboto Condensed"/>
              </a:rPr>
              <a:t>Pada TF-IDF kemungkinan kata-kata lebih spesifik untuk menghasilkan cluster..</a:t>
            </a:r>
          </a:p>
          <a:p>
            <a:pPr marL="604519" lvl="1" indent="-302260" algn="just">
              <a:lnSpc>
                <a:spcPts val="3919"/>
              </a:lnSpc>
              <a:buAutoNum type="arabicPeriod"/>
            </a:pPr>
            <a:r>
              <a:rPr lang="en-US" sz="2799">
                <a:solidFill>
                  <a:srgbClr val="FFFFFF"/>
                </a:solidFill>
                <a:latin typeface="Roboto Condensed"/>
                <a:ea typeface="Roboto Condensed"/>
                <a:cs typeface="Roboto Condensed"/>
                <a:sym typeface="Roboto Condensed"/>
              </a:rPr>
              <a:t>Word2Vec dan FastText cenderung menghasilkan cluster berbasis semantik (makna kalimat).</a:t>
            </a:r>
          </a:p>
          <a:p>
            <a:pPr marL="604519" lvl="1" indent="-302260" algn="just">
              <a:lnSpc>
                <a:spcPts val="3919"/>
              </a:lnSpc>
              <a:buAutoNum type="arabicPeriod"/>
            </a:pPr>
            <a:r>
              <a:rPr lang="en-US" sz="2799">
                <a:solidFill>
                  <a:srgbClr val="FFFFFF"/>
                </a:solidFill>
                <a:latin typeface="Roboto Condensed"/>
                <a:ea typeface="Roboto Condensed"/>
                <a:cs typeface="Roboto Condensed"/>
                <a:sym typeface="Roboto Condensed"/>
              </a:rPr>
              <a:t>Berdasarkan hasil visualisasi, word2vec menghasilkan cluster yang optimal dengan persebaran kata top 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21908" y="3917202"/>
            <a:ext cx="4700937" cy="3138410"/>
          </a:xfrm>
          <a:custGeom>
            <a:avLst/>
            <a:gdLst/>
            <a:ahLst/>
            <a:cxnLst/>
            <a:rect l="l" t="t" r="r" b="b"/>
            <a:pathLst>
              <a:path w="4700937" h="3138410">
                <a:moveTo>
                  <a:pt x="0" y="0"/>
                </a:moveTo>
                <a:lnTo>
                  <a:pt x="4700938" y="0"/>
                </a:lnTo>
                <a:lnTo>
                  <a:pt x="4700938" y="3138410"/>
                </a:lnTo>
                <a:lnTo>
                  <a:pt x="0" y="3138410"/>
                </a:lnTo>
                <a:lnTo>
                  <a:pt x="0" y="0"/>
                </a:lnTo>
                <a:close/>
              </a:path>
            </a:pathLst>
          </a:custGeom>
          <a:blipFill>
            <a:blip r:embed="rId6"/>
            <a:stretch>
              <a:fillRect/>
            </a:stretch>
          </a:blipFill>
        </p:spPr>
      </p:sp>
      <p:sp>
        <p:nvSpPr>
          <p:cNvPr id="9" name="Freeform 9"/>
          <p:cNvSpPr/>
          <p:nvPr/>
        </p:nvSpPr>
        <p:spPr>
          <a:xfrm>
            <a:off x="6793531" y="3917202"/>
            <a:ext cx="4700937" cy="3138410"/>
          </a:xfrm>
          <a:custGeom>
            <a:avLst/>
            <a:gdLst/>
            <a:ahLst/>
            <a:cxnLst/>
            <a:rect l="l" t="t" r="r" b="b"/>
            <a:pathLst>
              <a:path w="4700937" h="3138410">
                <a:moveTo>
                  <a:pt x="0" y="0"/>
                </a:moveTo>
                <a:lnTo>
                  <a:pt x="4700938" y="0"/>
                </a:lnTo>
                <a:lnTo>
                  <a:pt x="4700938" y="3138410"/>
                </a:lnTo>
                <a:lnTo>
                  <a:pt x="0" y="3138410"/>
                </a:lnTo>
                <a:lnTo>
                  <a:pt x="0" y="0"/>
                </a:lnTo>
                <a:close/>
              </a:path>
            </a:pathLst>
          </a:custGeom>
          <a:blipFill>
            <a:blip r:embed="rId7"/>
            <a:stretch>
              <a:fillRect/>
            </a:stretch>
          </a:blipFill>
        </p:spPr>
      </p:sp>
      <p:sp>
        <p:nvSpPr>
          <p:cNvPr id="10" name="Freeform 10"/>
          <p:cNvSpPr/>
          <p:nvPr/>
        </p:nvSpPr>
        <p:spPr>
          <a:xfrm>
            <a:off x="12265154" y="3917202"/>
            <a:ext cx="4700937" cy="3138410"/>
          </a:xfrm>
          <a:custGeom>
            <a:avLst/>
            <a:gdLst/>
            <a:ahLst/>
            <a:cxnLst/>
            <a:rect l="l" t="t" r="r" b="b"/>
            <a:pathLst>
              <a:path w="4700937" h="3138410">
                <a:moveTo>
                  <a:pt x="0" y="0"/>
                </a:moveTo>
                <a:lnTo>
                  <a:pt x="4700938" y="0"/>
                </a:lnTo>
                <a:lnTo>
                  <a:pt x="4700938" y="3138410"/>
                </a:lnTo>
                <a:lnTo>
                  <a:pt x="0" y="3138410"/>
                </a:lnTo>
                <a:lnTo>
                  <a:pt x="0" y="0"/>
                </a:lnTo>
                <a:close/>
              </a:path>
            </a:pathLst>
          </a:custGeom>
          <a:blipFill>
            <a:blip r:embed="rId8"/>
            <a:stretch>
              <a:fillRect/>
            </a:stretch>
          </a:blipFill>
        </p:spPr>
      </p:sp>
      <p:sp>
        <p:nvSpPr>
          <p:cNvPr id="11" name="TextBox 11"/>
          <p:cNvSpPr txBox="1"/>
          <p:nvPr/>
        </p:nvSpPr>
        <p:spPr>
          <a:xfrm>
            <a:off x="6190771" y="409892"/>
            <a:ext cx="5906457" cy="1104265"/>
          </a:xfrm>
          <a:prstGeom prst="rect">
            <a:avLst/>
          </a:prstGeom>
        </p:spPr>
        <p:txBody>
          <a:bodyPr lIns="0" tIns="0" rIns="0" bIns="0" rtlCol="0" anchor="t">
            <a:spAutoFit/>
          </a:bodyPr>
          <a:lstStyle/>
          <a:p>
            <a:pPr algn="l">
              <a:lnSpc>
                <a:spcPts val="8959"/>
              </a:lnSpc>
            </a:pPr>
            <a:r>
              <a:rPr lang="en-US" sz="6399" b="1">
                <a:solidFill>
                  <a:srgbClr val="509FCB"/>
                </a:solidFill>
                <a:latin typeface="Roboto Condensed Bold"/>
                <a:ea typeface="Roboto Condensed Bold"/>
                <a:cs typeface="Roboto Condensed Bold"/>
                <a:sym typeface="Roboto Condensed Bold"/>
              </a:rPr>
              <a:t>Hasil dan Analisis</a:t>
            </a:r>
          </a:p>
        </p:txBody>
      </p:sp>
      <p:sp>
        <p:nvSpPr>
          <p:cNvPr id="12" name="TextBox 12"/>
          <p:cNvSpPr txBox="1"/>
          <p:nvPr/>
        </p:nvSpPr>
        <p:spPr>
          <a:xfrm>
            <a:off x="4236112" y="2580527"/>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PERBADINGAN HASIL PELABELAN</a:t>
            </a:r>
          </a:p>
        </p:txBody>
      </p:sp>
      <p:sp>
        <p:nvSpPr>
          <p:cNvPr id="13" name="TextBox 13"/>
          <p:cNvSpPr txBox="1"/>
          <p:nvPr/>
        </p:nvSpPr>
        <p:spPr>
          <a:xfrm>
            <a:off x="1520862" y="7665212"/>
            <a:ext cx="15246276" cy="1163320"/>
          </a:xfrm>
          <a:prstGeom prst="rect">
            <a:avLst/>
          </a:prstGeom>
        </p:spPr>
        <p:txBody>
          <a:bodyPr lIns="0" tIns="0" rIns="0" bIns="0" rtlCol="0" anchor="t">
            <a:spAutoFit/>
          </a:bodyPr>
          <a:lstStyle/>
          <a:p>
            <a:pPr algn="just">
              <a:lnSpc>
                <a:spcPts val="3079"/>
              </a:lnSpc>
            </a:pPr>
            <a:r>
              <a:rPr lang="en-US" sz="2199">
                <a:solidFill>
                  <a:srgbClr val="FFFFFF"/>
                </a:solidFill>
                <a:latin typeface="Roboto Condensed"/>
                <a:ea typeface="Roboto Condensed"/>
                <a:cs typeface="Roboto Condensed"/>
                <a:sym typeface="Roboto Condensed"/>
              </a:rPr>
              <a:t>Hasil distribusi menunjukkan perbedaan : Random Forest mengidentifikasi sekitar 3.000 data non-clickbait, sementara cosine dan Jaccard menghasilkan sekitar 3.500 data. Untuk clickbait, Random Forest mendeteksi sekitar 1.000 data, sedangkan cosine dan Jaccard kurang dari 500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781164" y="4574427"/>
            <a:ext cx="5561011" cy="3712607"/>
          </a:xfrm>
          <a:custGeom>
            <a:avLst/>
            <a:gdLst/>
            <a:ahLst/>
            <a:cxnLst/>
            <a:rect l="l" t="t" r="r" b="b"/>
            <a:pathLst>
              <a:path w="5561011" h="3712607">
                <a:moveTo>
                  <a:pt x="0" y="0"/>
                </a:moveTo>
                <a:lnTo>
                  <a:pt x="5561012" y="0"/>
                </a:lnTo>
                <a:lnTo>
                  <a:pt x="5561012" y="3712607"/>
                </a:lnTo>
                <a:lnTo>
                  <a:pt x="0" y="3712607"/>
                </a:lnTo>
                <a:lnTo>
                  <a:pt x="0" y="0"/>
                </a:lnTo>
                <a:close/>
              </a:path>
            </a:pathLst>
          </a:custGeom>
          <a:blipFill>
            <a:blip r:embed="rId6"/>
            <a:stretch>
              <a:fillRect/>
            </a:stretch>
          </a:blipFill>
        </p:spPr>
      </p:sp>
      <p:sp>
        <p:nvSpPr>
          <p:cNvPr id="9" name="TextBox 9"/>
          <p:cNvSpPr txBox="1"/>
          <p:nvPr/>
        </p:nvSpPr>
        <p:spPr>
          <a:xfrm>
            <a:off x="5416120" y="409892"/>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Hasil dan Analisis</a:t>
            </a:r>
          </a:p>
        </p:txBody>
      </p:sp>
      <p:sp>
        <p:nvSpPr>
          <p:cNvPr id="10" name="TextBox 10"/>
          <p:cNvSpPr txBox="1"/>
          <p:nvPr/>
        </p:nvSpPr>
        <p:spPr>
          <a:xfrm>
            <a:off x="4236112" y="2580527"/>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ANALISIS INSIGHT</a:t>
            </a:r>
          </a:p>
        </p:txBody>
      </p:sp>
      <p:sp>
        <p:nvSpPr>
          <p:cNvPr id="11" name="TextBox 11"/>
          <p:cNvSpPr txBox="1"/>
          <p:nvPr/>
        </p:nvSpPr>
        <p:spPr>
          <a:xfrm>
            <a:off x="1693487" y="4498227"/>
            <a:ext cx="8336323" cy="3366770"/>
          </a:xfrm>
          <a:prstGeom prst="rect">
            <a:avLst/>
          </a:prstGeom>
        </p:spPr>
        <p:txBody>
          <a:bodyPr lIns="0" tIns="0" rIns="0" bIns="0" rtlCol="0" anchor="t">
            <a:spAutoFit/>
          </a:bodyPr>
          <a:lstStyle/>
          <a:p>
            <a:pPr algn="just">
              <a:lnSpc>
                <a:spcPts val="4480"/>
              </a:lnSpc>
            </a:pPr>
            <a:r>
              <a:rPr lang="en-US" sz="3200">
                <a:solidFill>
                  <a:srgbClr val="FFFFFF"/>
                </a:solidFill>
                <a:latin typeface="Roboto Condensed"/>
                <a:ea typeface="Roboto Condensed"/>
                <a:cs typeface="Roboto Condensed"/>
                <a:sym typeface="Roboto Condensed"/>
              </a:rPr>
              <a:t>Jumlah berita non-clickbait lebih dominan dibandingkan berita clickbait dalam keseluruhan data scraping. Berita non-clickbait tercatat sebanyak sekitar 3.000 berita, sedangkan berita clickbait hanya mencapai sekitar 1.000 berita</a:t>
            </a:r>
          </a:p>
          <a:p>
            <a:pPr algn="just">
              <a:lnSpc>
                <a:spcPts val="4480"/>
              </a:lnSpc>
            </a:pPr>
            <a:endParaRPr lang="en-US" sz="3200">
              <a:solidFill>
                <a:srgbClr val="FFFFFF"/>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737146" y="4361994"/>
            <a:ext cx="5700674" cy="4257466"/>
          </a:xfrm>
          <a:custGeom>
            <a:avLst/>
            <a:gdLst/>
            <a:ahLst/>
            <a:cxnLst/>
            <a:rect l="l" t="t" r="r" b="b"/>
            <a:pathLst>
              <a:path w="5700674" h="4257466">
                <a:moveTo>
                  <a:pt x="0" y="0"/>
                </a:moveTo>
                <a:lnTo>
                  <a:pt x="5700675" y="0"/>
                </a:lnTo>
                <a:lnTo>
                  <a:pt x="5700675" y="4257466"/>
                </a:lnTo>
                <a:lnTo>
                  <a:pt x="0" y="4257466"/>
                </a:lnTo>
                <a:lnTo>
                  <a:pt x="0" y="0"/>
                </a:lnTo>
                <a:close/>
              </a:path>
            </a:pathLst>
          </a:custGeom>
          <a:blipFill>
            <a:blip r:embed="rId6"/>
            <a:stretch>
              <a:fillRect/>
            </a:stretch>
          </a:blipFill>
        </p:spPr>
      </p:sp>
      <p:sp>
        <p:nvSpPr>
          <p:cNvPr id="9" name="TextBox 9"/>
          <p:cNvSpPr txBox="1"/>
          <p:nvPr/>
        </p:nvSpPr>
        <p:spPr>
          <a:xfrm>
            <a:off x="4236112" y="2580527"/>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ANALISIS INSIGHT</a:t>
            </a:r>
          </a:p>
        </p:txBody>
      </p:sp>
      <p:sp>
        <p:nvSpPr>
          <p:cNvPr id="10" name="TextBox 10"/>
          <p:cNvSpPr txBox="1"/>
          <p:nvPr/>
        </p:nvSpPr>
        <p:spPr>
          <a:xfrm>
            <a:off x="1708372" y="4488254"/>
            <a:ext cx="8336323" cy="3366770"/>
          </a:xfrm>
          <a:prstGeom prst="rect">
            <a:avLst/>
          </a:prstGeom>
        </p:spPr>
        <p:txBody>
          <a:bodyPr lIns="0" tIns="0" rIns="0" bIns="0" rtlCol="0" anchor="t">
            <a:spAutoFit/>
          </a:bodyPr>
          <a:lstStyle/>
          <a:p>
            <a:pPr algn="just">
              <a:lnSpc>
                <a:spcPts val="4480"/>
              </a:lnSpc>
            </a:pPr>
            <a:r>
              <a:rPr lang="en-US" sz="3200">
                <a:solidFill>
                  <a:srgbClr val="FFFFFF"/>
                </a:solidFill>
                <a:latin typeface="Roboto Condensed"/>
                <a:ea typeface="Roboto Condensed"/>
                <a:cs typeface="Roboto Condensed"/>
                <a:sym typeface="Roboto Condensed"/>
              </a:rPr>
              <a:t>Kompas menempati posisi pertama dengan jumlah berita clickbait terbanyak, yaitu lebih dari 400 berita. Detikcom berada di peringkat kedua dengan jumlah berita yang sedikit lebih rendah, sedangkan CNN berada di peringkat terakhir dengan sekitar 200 berita clickbait.</a:t>
            </a:r>
          </a:p>
        </p:txBody>
      </p:sp>
      <p:sp>
        <p:nvSpPr>
          <p:cNvPr id="11" name="TextBox 11"/>
          <p:cNvSpPr txBox="1"/>
          <p:nvPr/>
        </p:nvSpPr>
        <p:spPr>
          <a:xfrm>
            <a:off x="5416120" y="409892"/>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Hasil dan Analisis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501809" y="3892514"/>
            <a:ext cx="6740141" cy="3909282"/>
          </a:xfrm>
          <a:custGeom>
            <a:avLst/>
            <a:gdLst/>
            <a:ahLst/>
            <a:cxnLst/>
            <a:rect l="l" t="t" r="r" b="b"/>
            <a:pathLst>
              <a:path w="6740141" h="3909282">
                <a:moveTo>
                  <a:pt x="0" y="0"/>
                </a:moveTo>
                <a:lnTo>
                  <a:pt x="6740141" y="0"/>
                </a:lnTo>
                <a:lnTo>
                  <a:pt x="6740141" y="3909281"/>
                </a:lnTo>
                <a:lnTo>
                  <a:pt x="0" y="3909281"/>
                </a:lnTo>
                <a:lnTo>
                  <a:pt x="0" y="0"/>
                </a:lnTo>
                <a:close/>
              </a:path>
            </a:pathLst>
          </a:custGeom>
          <a:blipFill>
            <a:blip r:embed="rId6"/>
            <a:stretch>
              <a:fillRect/>
            </a:stretch>
          </a:blipFill>
        </p:spPr>
      </p:sp>
      <p:sp>
        <p:nvSpPr>
          <p:cNvPr id="9" name="TextBox 9"/>
          <p:cNvSpPr txBox="1"/>
          <p:nvPr/>
        </p:nvSpPr>
        <p:spPr>
          <a:xfrm>
            <a:off x="4236112" y="2580527"/>
            <a:ext cx="9815776"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ANALISIS INSIGHT</a:t>
            </a:r>
          </a:p>
        </p:txBody>
      </p:sp>
      <p:sp>
        <p:nvSpPr>
          <p:cNvPr id="10" name="TextBox 10"/>
          <p:cNvSpPr txBox="1"/>
          <p:nvPr/>
        </p:nvSpPr>
        <p:spPr>
          <a:xfrm>
            <a:off x="1584667" y="3841002"/>
            <a:ext cx="7158281" cy="3928745"/>
          </a:xfrm>
          <a:prstGeom prst="rect">
            <a:avLst/>
          </a:prstGeom>
        </p:spPr>
        <p:txBody>
          <a:bodyPr lIns="0" tIns="0" rIns="0" bIns="0" rtlCol="0" anchor="t">
            <a:spAutoFit/>
          </a:bodyPr>
          <a:lstStyle/>
          <a:p>
            <a:pPr algn="just">
              <a:lnSpc>
                <a:spcPts val="4480"/>
              </a:lnSpc>
            </a:pPr>
            <a:r>
              <a:rPr lang="en-US" sz="3200">
                <a:solidFill>
                  <a:srgbClr val="FFFFFF"/>
                </a:solidFill>
                <a:latin typeface="Roboto Condensed"/>
                <a:ea typeface="Roboto Condensed"/>
                <a:cs typeface="Roboto Condensed"/>
                <a:sym typeface="Roboto Condensed"/>
              </a:rPr>
              <a:t>Tren bulanan sepanjang tahun 2023 menunjukkan bahwa Kompas secara konsisten mencatat jumlah berita terbanyak setiap bulan dibandingkan dengan platform lainnya. Hal ini mengindikasikan dominasi Kompas dalam jumlah publikasi berita selama periode tersebut.</a:t>
            </a:r>
          </a:p>
        </p:txBody>
      </p:sp>
      <p:sp>
        <p:nvSpPr>
          <p:cNvPr id="11" name="TextBox 11"/>
          <p:cNvSpPr txBox="1"/>
          <p:nvPr/>
        </p:nvSpPr>
        <p:spPr>
          <a:xfrm>
            <a:off x="5416120" y="409892"/>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Hasil dan Analisis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5400000">
            <a:off x="11359404" y="-3803353"/>
            <a:ext cx="7273934" cy="7875811"/>
          </a:xfrm>
          <a:custGeom>
            <a:avLst/>
            <a:gdLst/>
            <a:ahLst/>
            <a:cxnLst/>
            <a:rect l="l" t="t" r="r" b="b"/>
            <a:pathLst>
              <a:path w="7273934" h="7875811">
                <a:moveTo>
                  <a:pt x="0" y="0"/>
                </a:moveTo>
                <a:lnTo>
                  <a:pt x="7273934" y="0"/>
                </a:lnTo>
                <a:lnTo>
                  <a:pt x="7273934" y="7875810"/>
                </a:lnTo>
                <a:lnTo>
                  <a:pt x="0" y="7875810"/>
                </a:lnTo>
                <a:lnTo>
                  <a:pt x="0" y="0"/>
                </a:lnTo>
                <a:close/>
              </a:path>
            </a:pathLst>
          </a:custGeom>
          <a:blipFill>
            <a:blip r:embed="rId2">
              <a:extLst>
                <a:ext uri="{96DAC541-7B7A-43D3-8B79-37D633B846F1}">
                  <asvg:svgBlip xmlns:asvg="http://schemas.microsoft.com/office/drawing/2016/SVG/main" r:embed="rId3"/>
                </a:ext>
              </a:extLst>
            </a:blip>
            <a:stretch>
              <a:fillRect t="-40468"/>
            </a:stretch>
          </a:blipFill>
        </p:spPr>
      </p:sp>
      <p:sp>
        <p:nvSpPr>
          <p:cNvPr id="3" name="Freeform 3"/>
          <p:cNvSpPr/>
          <p:nvPr/>
        </p:nvSpPr>
        <p:spPr>
          <a:xfrm rot="-5400000" flipV="1">
            <a:off x="-258322" y="-3803353"/>
            <a:ext cx="7273934" cy="7875811"/>
          </a:xfrm>
          <a:custGeom>
            <a:avLst/>
            <a:gdLst/>
            <a:ahLst/>
            <a:cxnLst/>
            <a:rect l="l" t="t" r="r" b="b"/>
            <a:pathLst>
              <a:path w="7273934" h="7875811">
                <a:moveTo>
                  <a:pt x="0" y="7875810"/>
                </a:moveTo>
                <a:lnTo>
                  <a:pt x="7273934" y="7875810"/>
                </a:lnTo>
                <a:lnTo>
                  <a:pt x="7273934" y="0"/>
                </a:lnTo>
                <a:lnTo>
                  <a:pt x="0" y="0"/>
                </a:lnTo>
                <a:lnTo>
                  <a:pt x="0" y="7875810"/>
                </a:lnTo>
                <a:close/>
              </a:path>
            </a:pathLst>
          </a:custGeom>
          <a:blipFill>
            <a:blip r:embed="rId2">
              <a:extLst>
                <a:ext uri="{96DAC541-7B7A-43D3-8B79-37D633B846F1}">
                  <asvg:svgBlip xmlns:asvg="http://schemas.microsoft.com/office/drawing/2016/SVG/main" r:embed="rId3"/>
                </a:ext>
              </a:extLst>
            </a:blip>
            <a:stretch>
              <a:fillRect t="-40468"/>
            </a:stretch>
          </a:blipFill>
        </p:spPr>
      </p:sp>
      <p:sp>
        <p:nvSpPr>
          <p:cNvPr id="4" name="TextBox 4"/>
          <p:cNvSpPr txBox="1"/>
          <p:nvPr/>
        </p:nvSpPr>
        <p:spPr>
          <a:xfrm>
            <a:off x="5416120" y="895350"/>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Kesimpulan</a:t>
            </a:r>
          </a:p>
        </p:txBody>
      </p:sp>
      <p:sp>
        <p:nvSpPr>
          <p:cNvPr id="5" name="TextBox 5"/>
          <p:cNvSpPr txBox="1"/>
          <p:nvPr/>
        </p:nvSpPr>
        <p:spPr>
          <a:xfrm>
            <a:off x="1842591" y="2874010"/>
            <a:ext cx="14602818" cy="4462780"/>
          </a:xfrm>
          <a:prstGeom prst="rect">
            <a:avLst/>
          </a:prstGeom>
        </p:spPr>
        <p:txBody>
          <a:bodyPr lIns="0" tIns="0" rIns="0" bIns="0" rtlCol="0" anchor="t">
            <a:spAutoFit/>
          </a:bodyPr>
          <a:lstStyle/>
          <a:p>
            <a:pPr algn="just">
              <a:lnSpc>
                <a:spcPts val="3919"/>
              </a:lnSpc>
            </a:pPr>
            <a:r>
              <a:rPr lang="en-US" sz="2799">
                <a:solidFill>
                  <a:srgbClr val="FFFFFF"/>
                </a:solidFill>
                <a:latin typeface="Roboto Condensed"/>
                <a:ea typeface="Roboto Condensed"/>
                <a:cs typeface="Roboto Condensed"/>
                <a:sym typeface="Roboto Condensed"/>
              </a:rPr>
              <a:t>Berdasarkan analisis yang telah dilakukan ,Random forest TF IDF tanpa remove stopwords menunjukkan hasil akurasi terbaik dalam kasus klasifikasi ini.  Disisi lain , Jaccard Similarity TF-IDF tanpa menghapus stopword menggunakan threshold 0,002 menghasilkan akurasi tertinggi diantara percobaan lainnya ,dengan akurasi 0.75.Sementara untuk clustering ,word2vec menghasilkan cluster yang optimal.</a:t>
            </a:r>
          </a:p>
          <a:p>
            <a:pPr algn="just">
              <a:lnSpc>
                <a:spcPts val="3919"/>
              </a:lnSpc>
            </a:pPr>
            <a:endParaRPr lang="en-US" sz="2799">
              <a:solidFill>
                <a:srgbClr val="FFFFFF"/>
              </a:solidFill>
              <a:latin typeface="Roboto Condensed"/>
              <a:ea typeface="Roboto Condensed"/>
              <a:cs typeface="Roboto Condensed"/>
              <a:sym typeface="Roboto Condensed"/>
            </a:endParaRPr>
          </a:p>
          <a:p>
            <a:pPr algn="just">
              <a:lnSpc>
                <a:spcPts val="3919"/>
              </a:lnSpc>
            </a:pPr>
            <a:r>
              <a:rPr lang="en-US" sz="2799">
                <a:solidFill>
                  <a:srgbClr val="FFFFFF"/>
                </a:solidFill>
                <a:latin typeface="Roboto Condensed"/>
                <a:ea typeface="Roboto Condensed"/>
                <a:cs typeface="Roboto Condensed"/>
                <a:sym typeface="Roboto Condensed"/>
              </a:rPr>
              <a:t>Secara keseluruhan, dapat dismpulkan bahwa kombinasi preprocessing, teknik representasi teks, dan modeling terbukti menjadi faktor penentu untuk hasil terbaik dalam kasus klasifikasi berita clickbait atau non clickbait. </a:t>
            </a:r>
          </a:p>
          <a:p>
            <a:pPr algn="just">
              <a:lnSpc>
                <a:spcPts val="3919"/>
              </a:lnSpc>
            </a:pPr>
            <a:endParaRPr lang="en-US" sz="2799">
              <a:solidFill>
                <a:srgbClr val="FFFFFF"/>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a:off x="15630273" y="-5630212"/>
            <a:ext cx="10696161" cy="10174724"/>
          </a:xfrm>
          <a:custGeom>
            <a:avLst/>
            <a:gdLst/>
            <a:ahLst/>
            <a:cxnLst/>
            <a:rect l="l" t="t" r="r" b="b"/>
            <a:pathLst>
              <a:path w="10696161" h="10174724">
                <a:moveTo>
                  <a:pt x="0" y="0"/>
                </a:moveTo>
                <a:lnTo>
                  <a:pt x="10696162" y="0"/>
                </a:lnTo>
                <a:lnTo>
                  <a:pt x="10696162"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4">
              <a:extLst>
                <a:ext uri="{96DAC541-7B7A-43D3-8B79-37D633B846F1}">
                  <asvg:svgBlip xmlns:asvg="http://schemas.microsoft.com/office/drawing/2016/SVG/main" r:embed="rId5"/>
                </a:ext>
              </a:extLst>
            </a:blip>
            <a:stretch>
              <a:fillRect t="-46918"/>
            </a:stretch>
          </a:blipFill>
        </p:spPr>
      </p:sp>
      <p:sp>
        <p:nvSpPr>
          <p:cNvPr id="4" name="Freeform 4"/>
          <p:cNvSpPr/>
          <p:nvPr/>
        </p:nvSpPr>
        <p:spPr>
          <a:xfrm rot="8803574">
            <a:off x="-3009583" y="4548552"/>
            <a:ext cx="8106264" cy="8524787"/>
          </a:xfrm>
          <a:custGeom>
            <a:avLst/>
            <a:gdLst/>
            <a:ahLst/>
            <a:cxnLst/>
            <a:rect l="l" t="t" r="r" b="b"/>
            <a:pathLst>
              <a:path w="8106264" h="8524787">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b="-44624"/>
            </a:stretch>
          </a:blipFill>
        </p:spPr>
      </p:sp>
      <p:sp>
        <p:nvSpPr>
          <p:cNvPr id="5" name="Freeform 5"/>
          <p:cNvSpPr/>
          <p:nvPr/>
        </p:nvSpPr>
        <p:spPr>
          <a:xfrm rot="3506033">
            <a:off x="14234868" y="4995907"/>
            <a:ext cx="8106264" cy="8524787"/>
          </a:xfrm>
          <a:custGeom>
            <a:avLst/>
            <a:gdLst/>
            <a:ahLst/>
            <a:cxnLst/>
            <a:rect l="l" t="t" r="r" b="b"/>
            <a:pathLst>
              <a:path w="8106264" h="8524787">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b="-44624"/>
            </a:stretch>
          </a:blipFill>
        </p:spPr>
      </p:sp>
      <p:sp>
        <p:nvSpPr>
          <p:cNvPr id="6" name="Freeform 6"/>
          <p:cNvSpPr/>
          <p:nvPr/>
        </p:nvSpPr>
        <p:spPr>
          <a:xfrm>
            <a:off x="7817464" y="2692172"/>
            <a:ext cx="3336788" cy="4124583"/>
          </a:xfrm>
          <a:custGeom>
            <a:avLst/>
            <a:gdLst/>
            <a:ahLst/>
            <a:cxnLst/>
            <a:rect l="l" t="t" r="r" b="b"/>
            <a:pathLst>
              <a:path w="3336788" h="4124583">
                <a:moveTo>
                  <a:pt x="0" y="0"/>
                </a:moveTo>
                <a:lnTo>
                  <a:pt x="3336788" y="0"/>
                </a:lnTo>
                <a:lnTo>
                  <a:pt x="3336788" y="4124583"/>
                </a:lnTo>
                <a:lnTo>
                  <a:pt x="0" y="4124583"/>
                </a:lnTo>
                <a:lnTo>
                  <a:pt x="0" y="0"/>
                </a:lnTo>
                <a:close/>
              </a:path>
            </a:pathLst>
          </a:custGeom>
          <a:blipFill>
            <a:blip r:embed="rId8"/>
            <a:stretch>
              <a:fillRect/>
            </a:stretch>
          </a:blipFill>
        </p:spPr>
      </p:sp>
      <p:sp>
        <p:nvSpPr>
          <p:cNvPr id="7" name="Freeform 7"/>
          <p:cNvSpPr/>
          <p:nvPr/>
        </p:nvSpPr>
        <p:spPr>
          <a:xfrm>
            <a:off x="2412270" y="2692172"/>
            <a:ext cx="2749722" cy="4124583"/>
          </a:xfrm>
          <a:custGeom>
            <a:avLst/>
            <a:gdLst/>
            <a:ahLst/>
            <a:cxnLst/>
            <a:rect l="l" t="t" r="r" b="b"/>
            <a:pathLst>
              <a:path w="2749722" h="4124583">
                <a:moveTo>
                  <a:pt x="0" y="0"/>
                </a:moveTo>
                <a:lnTo>
                  <a:pt x="2749722" y="0"/>
                </a:lnTo>
                <a:lnTo>
                  <a:pt x="2749722" y="4124583"/>
                </a:lnTo>
                <a:lnTo>
                  <a:pt x="0" y="4124583"/>
                </a:lnTo>
                <a:lnTo>
                  <a:pt x="0" y="0"/>
                </a:lnTo>
                <a:close/>
              </a:path>
            </a:pathLst>
          </a:custGeom>
          <a:blipFill>
            <a:blip r:embed="rId9"/>
            <a:stretch>
              <a:fillRect/>
            </a:stretch>
          </a:blipFill>
        </p:spPr>
      </p:sp>
      <p:sp>
        <p:nvSpPr>
          <p:cNvPr id="8" name="Freeform 8"/>
          <p:cNvSpPr/>
          <p:nvPr/>
        </p:nvSpPr>
        <p:spPr>
          <a:xfrm>
            <a:off x="13495063" y="2692172"/>
            <a:ext cx="2745844" cy="4124583"/>
          </a:xfrm>
          <a:custGeom>
            <a:avLst/>
            <a:gdLst/>
            <a:ahLst/>
            <a:cxnLst/>
            <a:rect l="l" t="t" r="r" b="b"/>
            <a:pathLst>
              <a:path w="2745844" h="4124583">
                <a:moveTo>
                  <a:pt x="0" y="0"/>
                </a:moveTo>
                <a:lnTo>
                  <a:pt x="2745843" y="0"/>
                </a:lnTo>
                <a:lnTo>
                  <a:pt x="2745843" y="4124583"/>
                </a:lnTo>
                <a:lnTo>
                  <a:pt x="0" y="4124583"/>
                </a:lnTo>
                <a:lnTo>
                  <a:pt x="0" y="0"/>
                </a:lnTo>
                <a:close/>
              </a:path>
            </a:pathLst>
          </a:custGeom>
          <a:blipFill>
            <a:blip r:embed="rId10"/>
            <a:stretch>
              <a:fillRect/>
            </a:stretch>
          </a:blipFill>
        </p:spPr>
      </p:sp>
      <p:sp>
        <p:nvSpPr>
          <p:cNvPr id="9" name="TextBox 9"/>
          <p:cNvSpPr txBox="1"/>
          <p:nvPr/>
        </p:nvSpPr>
        <p:spPr>
          <a:xfrm>
            <a:off x="1028700" y="785884"/>
            <a:ext cx="6543033" cy="1104265"/>
          </a:xfrm>
          <a:prstGeom prst="rect">
            <a:avLst/>
          </a:prstGeom>
        </p:spPr>
        <p:txBody>
          <a:bodyPr lIns="0" tIns="0" rIns="0" bIns="0" rtlCol="0" anchor="t">
            <a:spAutoFit/>
          </a:bodyPr>
          <a:lstStyle/>
          <a:p>
            <a:pPr algn="l">
              <a:lnSpc>
                <a:spcPts val="8959"/>
              </a:lnSpc>
            </a:pPr>
            <a:r>
              <a:rPr lang="en-US" sz="6399" b="1">
                <a:solidFill>
                  <a:srgbClr val="D9EAF3"/>
                </a:solidFill>
                <a:latin typeface="Roboto Condensed Bold"/>
                <a:ea typeface="Roboto Condensed Bold"/>
                <a:cs typeface="Roboto Condensed Bold"/>
                <a:sym typeface="Roboto Condensed Bold"/>
              </a:rPr>
              <a:t>Anggota Kelompok: </a:t>
            </a:r>
          </a:p>
        </p:txBody>
      </p:sp>
      <p:sp>
        <p:nvSpPr>
          <p:cNvPr id="10" name="TextBox 10"/>
          <p:cNvSpPr txBox="1"/>
          <p:nvPr/>
        </p:nvSpPr>
        <p:spPr>
          <a:xfrm>
            <a:off x="1565062" y="7008816"/>
            <a:ext cx="4952301" cy="609961"/>
          </a:xfrm>
          <a:prstGeom prst="rect">
            <a:avLst/>
          </a:prstGeom>
        </p:spPr>
        <p:txBody>
          <a:bodyPr lIns="0" tIns="0" rIns="0" bIns="0" rtlCol="0" anchor="t">
            <a:spAutoFit/>
          </a:bodyPr>
          <a:lstStyle/>
          <a:p>
            <a:pPr algn="l">
              <a:lnSpc>
                <a:spcPts val="4925"/>
              </a:lnSpc>
            </a:pPr>
            <a:r>
              <a:rPr lang="en-US" sz="3518" b="1">
                <a:solidFill>
                  <a:srgbClr val="509FCB"/>
                </a:solidFill>
                <a:latin typeface="Roboto Condensed Bold"/>
                <a:ea typeface="Roboto Condensed Bold"/>
                <a:cs typeface="Roboto Condensed Bold"/>
                <a:sym typeface="Roboto Condensed Bold"/>
              </a:rPr>
              <a:t>Ibrahim Frosly Alesandro</a:t>
            </a:r>
          </a:p>
        </p:txBody>
      </p:sp>
      <p:sp>
        <p:nvSpPr>
          <p:cNvPr id="11" name="TextBox 11"/>
          <p:cNvSpPr txBox="1"/>
          <p:nvPr/>
        </p:nvSpPr>
        <p:spPr>
          <a:xfrm>
            <a:off x="6733702" y="7008816"/>
            <a:ext cx="5504312" cy="609961"/>
          </a:xfrm>
          <a:prstGeom prst="rect">
            <a:avLst/>
          </a:prstGeom>
        </p:spPr>
        <p:txBody>
          <a:bodyPr lIns="0" tIns="0" rIns="0" bIns="0" rtlCol="0" anchor="t">
            <a:spAutoFit/>
          </a:bodyPr>
          <a:lstStyle/>
          <a:p>
            <a:pPr algn="l">
              <a:lnSpc>
                <a:spcPts val="4925"/>
              </a:lnSpc>
            </a:pPr>
            <a:r>
              <a:rPr lang="en-US" sz="3518" b="1">
                <a:solidFill>
                  <a:srgbClr val="509FCB"/>
                </a:solidFill>
                <a:latin typeface="Roboto Condensed Bold"/>
                <a:ea typeface="Roboto Condensed Bold"/>
                <a:cs typeface="Roboto Condensed Bold"/>
                <a:sym typeface="Roboto Condensed Bold"/>
              </a:rPr>
              <a:t>Muhammad Faiz Munif Billah</a:t>
            </a:r>
          </a:p>
        </p:txBody>
      </p:sp>
      <p:sp>
        <p:nvSpPr>
          <p:cNvPr id="12" name="TextBox 12"/>
          <p:cNvSpPr txBox="1"/>
          <p:nvPr/>
        </p:nvSpPr>
        <p:spPr>
          <a:xfrm>
            <a:off x="13056055" y="7008816"/>
            <a:ext cx="3666883" cy="609961"/>
          </a:xfrm>
          <a:prstGeom prst="rect">
            <a:avLst/>
          </a:prstGeom>
        </p:spPr>
        <p:txBody>
          <a:bodyPr lIns="0" tIns="0" rIns="0" bIns="0" rtlCol="0" anchor="t">
            <a:spAutoFit/>
          </a:bodyPr>
          <a:lstStyle/>
          <a:p>
            <a:pPr algn="l">
              <a:lnSpc>
                <a:spcPts val="4925"/>
              </a:lnSpc>
            </a:pPr>
            <a:r>
              <a:rPr lang="en-US" sz="3518" b="1">
                <a:solidFill>
                  <a:srgbClr val="509FCB"/>
                </a:solidFill>
                <a:latin typeface="Roboto Condensed Bold"/>
                <a:ea typeface="Roboto Condensed Bold"/>
                <a:cs typeface="Roboto Condensed Bold"/>
                <a:sym typeface="Roboto Condensed Bold"/>
              </a:rPr>
              <a:t>Gesang Nur Zamroji</a:t>
            </a:r>
          </a:p>
        </p:txBody>
      </p:sp>
      <p:sp>
        <p:nvSpPr>
          <p:cNvPr id="13" name="TextBox 13"/>
          <p:cNvSpPr txBox="1"/>
          <p:nvPr/>
        </p:nvSpPr>
        <p:spPr>
          <a:xfrm>
            <a:off x="2412270" y="7542577"/>
            <a:ext cx="2702819" cy="609961"/>
          </a:xfrm>
          <a:prstGeom prst="rect">
            <a:avLst/>
          </a:prstGeom>
        </p:spPr>
        <p:txBody>
          <a:bodyPr lIns="0" tIns="0" rIns="0" bIns="0" rtlCol="0" anchor="t">
            <a:spAutoFit/>
          </a:bodyPr>
          <a:lstStyle/>
          <a:p>
            <a:pPr algn="l">
              <a:lnSpc>
                <a:spcPts val="4925"/>
              </a:lnSpc>
            </a:pPr>
            <a:r>
              <a:rPr lang="en-US" sz="3518" b="1">
                <a:solidFill>
                  <a:srgbClr val="FFFFFF"/>
                </a:solidFill>
                <a:latin typeface="Roboto Condensed Bold"/>
                <a:ea typeface="Roboto Condensed Bold"/>
                <a:cs typeface="Roboto Condensed Bold"/>
                <a:sym typeface="Roboto Condensed Bold"/>
              </a:rPr>
              <a:t>23031554021</a:t>
            </a:r>
          </a:p>
        </p:txBody>
      </p:sp>
      <p:sp>
        <p:nvSpPr>
          <p:cNvPr id="14" name="TextBox 14"/>
          <p:cNvSpPr txBox="1"/>
          <p:nvPr/>
        </p:nvSpPr>
        <p:spPr>
          <a:xfrm>
            <a:off x="7975178" y="7542577"/>
            <a:ext cx="2702819" cy="609961"/>
          </a:xfrm>
          <a:prstGeom prst="rect">
            <a:avLst/>
          </a:prstGeom>
        </p:spPr>
        <p:txBody>
          <a:bodyPr lIns="0" tIns="0" rIns="0" bIns="0" rtlCol="0" anchor="t">
            <a:spAutoFit/>
          </a:bodyPr>
          <a:lstStyle/>
          <a:p>
            <a:pPr algn="l">
              <a:lnSpc>
                <a:spcPts val="4925"/>
              </a:lnSpc>
            </a:pPr>
            <a:r>
              <a:rPr lang="en-US" sz="3518" b="1">
                <a:solidFill>
                  <a:srgbClr val="FFFFFF"/>
                </a:solidFill>
                <a:latin typeface="Roboto Condensed Bold"/>
                <a:ea typeface="Roboto Condensed Bold"/>
                <a:cs typeface="Roboto Condensed Bold"/>
                <a:sym typeface="Roboto Condensed Bold"/>
              </a:rPr>
              <a:t>23031554028</a:t>
            </a:r>
          </a:p>
        </p:txBody>
      </p:sp>
      <p:sp>
        <p:nvSpPr>
          <p:cNvPr id="15" name="TextBox 15"/>
          <p:cNvSpPr txBox="1"/>
          <p:nvPr/>
        </p:nvSpPr>
        <p:spPr>
          <a:xfrm>
            <a:off x="13538087" y="7542577"/>
            <a:ext cx="2702819" cy="609961"/>
          </a:xfrm>
          <a:prstGeom prst="rect">
            <a:avLst/>
          </a:prstGeom>
        </p:spPr>
        <p:txBody>
          <a:bodyPr lIns="0" tIns="0" rIns="0" bIns="0" rtlCol="0" anchor="t">
            <a:spAutoFit/>
          </a:bodyPr>
          <a:lstStyle/>
          <a:p>
            <a:pPr algn="l">
              <a:lnSpc>
                <a:spcPts val="4925"/>
              </a:lnSpc>
            </a:pPr>
            <a:r>
              <a:rPr lang="en-US" sz="3518" b="1">
                <a:solidFill>
                  <a:srgbClr val="FFFFFF"/>
                </a:solidFill>
                <a:latin typeface="Roboto Condensed Bold"/>
                <a:ea typeface="Roboto Condensed Bold"/>
                <a:cs typeface="Roboto Condensed Bold"/>
                <a:sym typeface="Roboto Condensed Bold"/>
              </a:rPr>
              <a:t>23031554145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sp>
        <p:nvSpPr>
          <p:cNvPr id="3" name="Freeform 3"/>
          <p:cNvSpPr/>
          <p:nvPr/>
        </p:nvSpPr>
        <p:spPr>
          <a:xfrm>
            <a:off x="10283949" y="-5270406"/>
            <a:ext cx="10696161" cy="10174724"/>
          </a:xfrm>
          <a:custGeom>
            <a:avLst/>
            <a:gdLst/>
            <a:ahLst/>
            <a:cxnLst/>
            <a:rect l="l" t="t" r="r" b="b"/>
            <a:pathLst>
              <a:path w="10696161" h="10174724">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2352530"/>
            <a:ext cx="4084047" cy="1776731"/>
          </a:xfrm>
          <a:prstGeom prst="rect">
            <a:avLst/>
          </a:prstGeom>
        </p:spPr>
        <p:txBody>
          <a:bodyPr lIns="0" tIns="0" rIns="0" bIns="0" rtlCol="0" anchor="t">
            <a:spAutoFit/>
          </a:bodyPr>
          <a:lstStyle/>
          <a:p>
            <a:pPr algn="l">
              <a:lnSpc>
                <a:spcPts val="14419"/>
              </a:lnSpc>
            </a:pPr>
            <a:r>
              <a:rPr lang="en-US" sz="10299" b="1">
                <a:solidFill>
                  <a:srgbClr val="D9EAF3"/>
                </a:solidFill>
                <a:latin typeface="Roboto Condensed Bold"/>
                <a:ea typeface="Roboto Condensed Bold"/>
                <a:cs typeface="Roboto Condensed Bold"/>
                <a:sym typeface="Roboto Condensed Bold"/>
              </a:rPr>
              <a:t>Thank</a:t>
            </a:r>
          </a:p>
        </p:txBody>
      </p:sp>
      <p:sp>
        <p:nvSpPr>
          <p:cNvPr id="5" name="TextBox 5"/>
          <p:cNvSpPr txBox="1"/>
          <p:nvPr/>
        </p:nvSpPr>
        <p:spPr>
          <a:xfrm>
            <a:off x="1028700" y="3668462"/>
            <a:ext cx="4084047" cy="1776731"/>
          </a:xfrm>
          <a:prstGeom prst="rect">
            <a:avLst/>
          </a:prstGeom>
        </p:spPr>
        <p:txBody>
          <a:bodyPr lIns="0" tIns="0" rIns="0" bIns="0" rtlCol="0" anchor="t">
            <a:spAutoFit/>
          </a:bodyPr>
          <a:lstStyle/>
          <a:p>
            <a:pPr algn="l">
              <a:lnSpc>
                <a:spcPts val="14419"/>
              </a:lnSpc>
            </a:pPr>
            <a:r>
              <a:rPr lang="en-US" sz="10299" b="1">
                <a:solidFill>
                  <a:srgbClr val="509FCB"/>
                </a:solidFill>
                <a:latin typeface="Roboto Condensed Bold"/>
                <a:ea typeface="Roboto Condensed Bold"/>
                <a:cs typeface="Roboto Condensed Bold"/>
                <a:sym typeface="Roboto Condensed Bold"/>
              </a:rPr>
              <a:t>You</a:t>
            </a:r>
          </a:p>
        </p:txBody>
      </p:sp>
      <p:sp>
        <p:nvSpPr>
          <p:cNvPr id="6" name="TextBox 6"/>
          <p:cNvSpPr txBox="1"/>
          <p:nvPr/>
        </p:nvSpPr>
        <p:spPr>
          <a:xfrm>
            <a:off x="1028700" y="5837440"/>
            <a:ext cx="6694402" cy="2133600"/>
          </a:xfrm>
          <a:prstGeom prst="rect">
            <a:avLst/>
          </a:prstGeom>
        </p:spPr>
        <p:txBody>
          <a:bodyPr lIns="0" tIns="0" rIns="0" bIns="0" rtlCol="0" anchor="t">
            <a:spAutoFit/>
          </a:bodyPr>
          <a:lstStyle/>
          <a:p>
            <a:pPr algn="l">
              <a:lnSpc>
                <a:spcPts val="4200"/>
              </a:lnSpc>
            </a:pPr>
            <a:r>
              <a:rPr lang="en-US" sz="3000">
                <a:solidFill>
                  <a:srgbClr val="FFFFFF"/>
                </a:solidFill>
                <a:latin typeface="Roboto Condensed"/>
                <a:ea typeface="Roboto Condensed"/>
                <a:cs typeface="Roboto Condensed"/>
                <a:sym typeface="Roboto Condensed"/>
              </a:rPr>
              <a:t>Present your ideas to the audience</a:t>
            </a:r>
          </a:p>
          <a:p>
            <a:pPr algn="l">
              <a:lnSpc>
                <a:spcPts val="4200"/>
              </a:lnSpc>
            </a:pPr>
            <a:r>
              <a:rPr lang="en-US" sz="3000">
                <a:solidFill>
                  <a:srgbClr val="FFFFFF"/>
                </a:solidFill>
                <a:latin typeface="Roboto Condensed"/>
                <a:ea typeface="Roboto Condensed"/>
                <a:cs typeface="Roboto Condensed"/>
                <a:sym typeface="Roboto Condensed"/>
              </a:rPr>
              <a:t>in easy-to-understand language. Make</a:t>
            </a:r>
          </a:p>
          <a:p>
            <a:pPr algn="l">
              <a:lnSpc>
                <a:spcPts val="4200"/>
              </a:lnSpc>
            </a:pPr>
            <a:r>
              <a:rPr lang="en-US" sz="3000">
                <a:solidFill>
                  <a:srgbClr val="FFFFFF"/>
                </a:solidFill>
                <a:latin typeface="Roboto Condensed"/>
                <a:ea typeface="Roboto Condensed"/>
                <a:cs typeface="Roboto Condensed"/>
                <a:sym typeface="Roboto Condensed"/>
              </a:rPr>
              <a:t>the audience understand, motivated</a:t>
            </a:r>
          </a:p>
          <a:p>
            <a:pPr algn="l">
              <a:lnSpc>
                <a:spcPts val="4200"/>
              </a:lnSpc>
            </a:pPr>
            <a:r>
              <a:rPr lang="en-US" sz="3000">
                <a:solidFill>
                  <a:srgbClr val="FFFFFF"/>
                </a:solidFill>
                <a:latin typeface="Roboto Condensed"/>
                <a:ea typeface="Roboto Condensed"/>
                <a:cs typeface="Roboto Condensed"/>
                <a:sym typeface="Roboto Condensed"/>
              </a:rPr>
              <a:t>and inspired by your ideas.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a:off x="11657162" y="-4058662"/>
            <a:ext cx="10696161" cy="10174724"/>
          </a:xfrm>
          <a:custGeom>
            <a:avLst/>
            <a:gdLst/>
            <a:ahLst/>
            <a:cxnLst/>
            <a:rect l="l" t="t" r="r" b="b"/>
            <a:pathLst>
              <a:path w="10696161" h="10174724">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4">
              <a:extLst>
                <a:ext uri="{96DAC541-7B7A-43D3-8B79-37D633B846F1}">
                  <asvg:svgBlip xmlns:asvg="http://schemas.microsoft.com/office/drawing/2016/SVG/main" r:embed="rId5"/>
                </a:ext>
              </a:extLst>
            </a:blip>
            <a:stretch>
              <a:fillRect t="-46918"/>
            </a:stretch>
          </a:blipFill>
        </p:spPr>
      </p:sp>
      <p:sp>
        <p:nvSpPr>
          <p:cNvPr id="4" name="Freeform 4"/>
          <p:cNvSpPr/>
          <p:nvPr/>
        </p:nvSpPr>
        <p:spPr>
          <a:xfrm rot="8803574">
            <a:off x="-3009583" y="4548552"/>
            <a:ext cx="8106264" cy="8524787"/>
          </a:xfrm>
          <a:custGeom>
            <a:avLst/>
            <a:gdLst/>
            <a:ahLst/>
            <a:cxnLst/>
            <a:rect l="l" t="t" r="r" b="b"/>
            <a:pathLst>
              <a:path w="8106264" h="8524787">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b="-44624"/>
            </a:stretch>
          </a:blipFill>
        </p:spPr>
      </p:sp>
      <p:sp>
        <p:nvSpPr>
          <p:cNvPr id="5" name="Freeform 5"/>
          <p:cNvSpPr/>
          <p:nvPr/>
        </p:nvSpPr>
        <p:spPr>
          <a:xfrm rot="3506033">
            <a:off x="14234868" y="4995907"/>
            <a:ext cx="8106264" cy="8524787"/>
          </a:xfrm>
          <a:custGeom>
            <a:avLst/>
            <a:gdLst/>
            <a:ahLst/>
            <a:cxnLst/>
            <a:rect l="l" t="t" r="r" b="b"/>
            <a:pathLst>
              <a:path w="8106264" h="8524787">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b="-44624"/>
            </a:stretch>
          </a:blipFill>
        </p:spPr>
      </p:sp>
      <p:sp>
        <p:nvSpPr>
          <p:cNvPr id="6" name="TextBox 6"/>
          <p:cNvSpPr txBox="1"/>
          <p:nvPr/>
        </p:nvSpPr>
        <p:spPr>
          <a:xfrm>
            <a:off x="1554750" y="895350"/>
            <a:ext cx="3387915" cy="1104265"/>
          </a:xfrm>
          <a:prstGeom prst="rect">
            <a:avLst/>
          </a:prstGeom>
        </p:spPr>
        <p:txBody>
          <a:bodyPr lIns="0" tIns="0" rIns="0" bIns="0" rtlCol="0" anchor="t">
            <a:spAutoFit/>
          </a:bodyPr>
          <a:lstStyle/>
          <a:p>
            <a:pPr algn="l">
              <a:lnSpc>
                <a:spcPts val="8959"/>
              </a:lnSpc>
            </a:pPr>
            <a:r>
              <a:rPr lang="en-US" sz="6399" b="1">
                <a:solidFill>
                  <a:srgbClr val="D9EAF3"/>
                </a:solidFill>
                <a:latin typeface="Roboto Condensed Bold"/>
                <a:ea typeface="Roboto Condensed Bold"/>
                <a:cs typeface="Roboto Condensed Bold"/>
                <a:sym typeface="Roboto Condensed Bold"/>
              </a:rPr>
              <a:t>Table Of</a:t>
            </a:r>
          </a:p>
        </p:txBody>
      </p:sp>
      <p:sp>
        <p:nvSpPr>
          <p:cNvPr id="7" name="TextBox 7"/>
          <p:cNvSpPr txBox="1"/>
          <p:nvPr/>
        </p:nvSpPr>
        <p:spPr>
          <a:xfrm>
            <a:off x="1554750" y="2314656"/>
            <a:ext cx="8458270" cy="920385"/>
          </a:xfrm>
          <a:prstGeom prst="rect">
            <a:avLst/>
          </a:prstGeom>
        </p:spPr>
        <p:txBody>
          <a:bodyPr lIns="0" tIns="0" rIns="0" bIns="0" rtlCol="0" anchor="t">
            <a:spAutoFit/>
          </a:bodyPr>
          <a:lstStyle/>
          <a:p>
            <a:pPr algn="l">
              <a:lnSpc>
                <a:spcPts val="7571"/>
              </a:lnSpc>
            </a:pPr>
            <a:r>
              <a:rPr lang="en-US" sz="5408">
                <a:solidFill>
                  <a:srgbClr val="B6E4FD"/>
                </a:solidFill>
                <a:latin typeface="Roboto Condensed"/>
                <a:ea typeface="Roboto Condensed"/>
                <a:cs typeface="Roboto Condensed"/>
                <a:sym typeface="Roboto Condensed"/>
              </a:rPr>
              <a:t>01. Latar Belakang dan Tujuan</a:t>
            </a:r>
          </a:p>
        </p:txBody>
      </p:sp>
      <p:sp>
        <p:nvSpPr>
          <p:cNvPr id="8" name="TextBox 8"/>
          <p:cNvSpPr txBox="1"/>
          <p:nvPr/>
        </p:nvSpPr>
        <p:spPr>
          <a:xfrm>
            <a:off x="1554750" y="4092740"/>
            <a:ext cx="5887433" cy="920385"/>
          </a:xfrm>
          <a:prstGeom prst="rect">
            <a:avLst/>
          </a:prstGeom>
        </p:spPr>
        <p:txBody>
          <a:bodyPr lIns="0" tIns="0" rIns="0" bIns="0" rtlCol="0" anchor="t">
            <a:spAutoFit/>
          </a:bodyPr>
          <a:lstStyle/>
          <a:p>
            <a:pPr algn="l">
              <a:lnSpc>
                <a:spcPts val="7571"/>
              </a:lnSpc>
            </a:pPr>
            <a:r>
              <a:rPr lang="en-US" sz="5408">
                <a:solidFill>
                  <a:srgbClr val="B6E4FD"/>
                </a:solidFill>
                <a:latin typeface="Roboto Condensed"/>
                <a:ea typeface="Roboto Condensed"/>
                <a:cs typeface="Roboto Condensed"/>
                <a:sym typeface="Roboto Condensed"/>
              </a:rPr>
              <a:t>02. Metodologi</a:t>
            </a:r>
          </a:p>
        </p:txBody>
      </p:sp>
      <p:sp>
        <p:nvSpPr>
          <p:cNvPr id="9" name="TextBox 9"/>
          <p:cNvSpPr txBox="1"/>
          <p:nvPr/>
        </p:nvSpPr>
        <p:spPr>
          <a:xfrm>
            <a:off x="1554750" y="5874204"/>
            <a:ext cx="7589250" cy="920385"/>
          </a:xfrm>
          <a:prstGeom prst="rect">
            <a:avLst/>
          </a:prstGeom>
        </p:spPr>
        <p:txBody>
          <a:bodyPr lIns="0" tIns="0" rIns="0" bIns="0" rtlCol="0" anchor="t">
            <a:spAutoFit/>
          </a:bodyPr>
          <a:lstStyle/>
          <a:p>
            <a:pPr algn="l">
              <a:lnSpc>
                <a:spcPts val="7571"/>
              </a:lnSpc>
            </a:pPr>
            <a:r>
              <a:rPr lang="en-US" sz="5408">
                <a:solidFill>
                  <a:srgbClr val="B6E4FD"/>
                </a:solidFill>
                <a:latin typeface="Roboto Condensed"/>
                <a:ea typeface="Roboto Condensed"/>
                <a:cs typeface="Roboto Condensed"/>
                <a:sym typeface="Roboto Condensed"/>
              </a:rPr>
              <a:t>03. Hasil dan Analisis</a:t>
            </a:r>
          </a:p>
        </p:txBody>
      </p:sp>
      <p:sp>
        <p:nvSpPr>
          <p:cNvPr id="10" name="TextBox 10"/>
          <p:cNvSpPr txBox="1"/>
          <p:nvPr/>
        </p:nvSpPr>
        <p:spPr>
          <a:xfrm>
            <a:off x="1554750" y="7655668"/>
            <a:ext cx="5887433" cy="920385"/>
          </a:xfrm>
          <a:prstGeom prst="rect">
            <a:avLst/>
          </a:prstGeom>
        </p:spPr>
        <p:txBody>
          <a:bodyPr lIns="0" tIns="0" rIns="0" bIns="0" rtlCol="0" anchor="t">
            <a:spAutoFit/>
          </a:bodyPr>
          <a:lstStyle/>
          <a:p>
            <a:pPr algn="l">
              <a:lnSpc>
                <a:spcPts val="7571"/>
              </a:lnSpc>
            </a:pPr>
            <a:r>
              <a:rPr lang="en-US" sz="5408">
                <a:solidFill>
                  <a:srgbClr val="B6E4FD"/>
                </a:solidFill>
                <a:latin typeface="Roboto Condensed"/>
                <a:ea typeface="Roboto Condensed"/>
                <a:cs typeface="Roboto Condensed"/>
                <a:sym typeface="Roboto Condensed"/>
              </a:rPr>
              <a:t>04. Kesimpulan</a:t>
            </a:r>
          </a:p>
        </p:txBody>
      </p:sp>
      <p:sp>
        <p:nvSpPr>
          <p:cNvPr id="11" name="TextBox 11"/>
          <p:cNvSpPr txBox="1"/>
          <p:nvPr/>
        </p:nvSpPr>
        <p:spPr>
          <a:xfrm>
            <a:off x="4652600" y="895350"/>
            <a:ext cx="3866595" cy="1104265"/>
          </a:xfrm>
          <a:prstGeom prst="rect">
            <a:avLst/>
          </a:prstGeom>
        </p:spPr>
        <p:txBody>
          <a:bodyPr lIns="0" tIns="0" rIns="0" bIns="0" rtlCol="0" anchor="t">
            <a:spAutoFit/>
          </a:bodyPr>
          <a:lstStyle/>
          <a:p>
            <a:pPr algn="l">
              <a:lnSpc>
                <a:spcPts val="8959"/>
              </a:lnSpc>
            </a:pPr>
            <a:r>
              <a:rPr lang="en-US" sz="6399" b="1">
                <a:solidFill>
                  <a:srgbClr val="509FCB"/>
                </a:solidFill>
                <a:latin typeface="Roboto Condensed Bold"/>
                <a:ea typeface="Roboto Condensed Bold"/>
                <a:cs typeface="Roboto Condensed Bold"/>
                <a:sym typeface="Roboto Condensed Bold"/>
              </a:rPr>
              <a:t>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a:grpSpLocks noChangeAspect="1"/>
          </p:cNvGrpSpPr>
          <p:nvPr/>
        </p:nvGrpSpPr>
        <p:grpSpPr>
          <a:xfrm>
            <a:off x="1028700" y="1660659"/>
            <a:ext cx="6965682" cy="6965682"/>
            <a:chOff x="0" y="0"/>
            <a:chExt cx="6350000" cy="6350000"/>
          </a:xfrm>
        </p:grpSpPr>
        <p:sp>
          <p:nvSpPr>
            <p:cNvPr id="4" name="Freeform 4"/>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id="5" name="Freeform 5"/>
            <p:cNvSpPr/>
            <p:nvPr/>
          </p:nvSpPr>
          <p:spPr>
            <a:xfrm>
              <a:off x="284320" y="415956"/>
              <a:ext cx="5781360" cy="5518089"/>
            </a:xfrm>
            <a:custGeom>
              <a:avLst/>
              <a:gdLst/>
              <a:ahLst/>
              <a:cxnLst/>
              <a:rect l="l" t="t" r="r" b="b"/>
              <a:pathLst>
                <a:path w="5781360" h="5518089">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24712" r="-24712"/>
              </a:stretch>
            </a:blipFill>
          </p:spPr>
        </p:sp>
      </p:grpSp>
      <p:sp>
        <p:nvSpPr>
          <p:cNvPr id="6" name="Freeform 6"/>
          <p:cNvSpPr/>
          <p:nvPr/>
        </p:nvSpPr>
        <p:spPr>
          <a:xfrm rot="8803574">
            <a:off x="-3229007" y="4942016"/>
            <a:ext cx="8106264" cy="8524787"/>
          </a:xfrm>
          <a:custGeom>
            <a:avLst/>
            <a:gdLst/>
            <a:ahLst/>
            <a:cxnLst/>
            <a:rect l="l" t="t" r="r" b="b"/>
            <a:pathLst>
              <a:path w="8106264" h="8524787">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b="-44624"/>
            </a:stretch>
          </a:blipFill>
        </p:spPr>
      </p:sp>
      <p:sp>
        <p:nvSpPr>
          <p:cNvPr id="7" name="Freeform 7"/>
          <p:cNvSpPr/>
          <p:nvPr/>
        </p:nvSpPr>
        <p:spPr>
          <a:xfrm rot="-5639383">
            <a:off x="-2623104" y="-3403514"/>
            <a:ext cx="8106264" cy="6807027"/>
          </a:xfrm>
          <a:custGeom>
            <a:avLst/>
            <a:gdLst/>
            <a:ahLst/>
            <a:cxnLst/>
            <a:rect l="l" t="t" r="r" b="b"/>
            <a:pathLst>
              <a:path w="8106264" h="6807027">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b="-81120"/>
            </a:stretch>
          </a:blipFill>
        </p:spPr>
      </p:sp>
      <p:sp>
        <p:nvSpPr>
          <p:cNvPr id="8" name="TextBox 8"/>
          <p:cNvSpPr txBox="1"/>
          <p:nvPr/>
        </p:nvSpPr>
        <p:spPr>
          <a:xfrm>
            <a:off x="8798180" y="1334923"/>
            <a:ext cx="4947920" cy="1104265"/>
          </a:xfrm>
          <a:prstGeom prst="rect">
            <a:avLst/>
          </a:prstGeom>
        </p:spPr>
        <p:txBody>
          <a:bodyPr lIns="0" tIns="0" rIns="0" bIns="0" rtlCol="0" anchor="t">
            <a:spAutoFit/>
          </a:bodyPr>
          <a:lstStyle/>
          <a:p>
            <a:pPr algn="l">
              <a:lnSpc>
                <a:spcPts val="8959"/>
              </a:lnSpc>
            </a:pPr>
            <a:r>
              <a:rPr lang="en-US" sz="6399" b="1">
                <a:solidFill>
                  <a:srgbClr val="509FCB"/>
                </a:solidFill>
                <a:latin typeface="Roboto Condensed Bold"/>
                <a:ea typeface="Roboto Condensed Bold"/>
                <a:cs typeface="Roboto Condensed Bold"/>
                <a:sym typeface="Roboto Condensed Bold"/>
              </a:rPr>
              <a:t>Latar Belakang</a:t>
            </a:r>
          </a:p>
        </p:txBody>
      </p:sp>
      <p:sp>
        <p:nvSpPr>
          <p:cNvPr id="9" name="TextBox 9"/>
          <p:cNvSpPr txBox="1"/>
          <p:nvPr/>
        </p:nvSpPr>
        <p:spPr>
          <a:xfrm>
            <a:off x="8798180" y="2959661"/>
            <a:ext cx="9205875" cy="4267200"/>
          </a:xfrm>
          <a:prstGeom prst="rect">
            <a:avLst/>
          </a:prstGeom>
        </p:spPr>
        <p:txBody>
          <a:bodyPr lIns="0" tIns="0" rIns="0" bIns="0" rtlCol="0" anchor="t">
            <a:spAutoFit/>
          </a:bodyPr>
          <a:lstStyle/>
          <a:p>
            <a:pPr algn="just">
              <a:lnSpc>
                <a:spcPts val="4200"/>
              </a:lnSpc>
            </a:pPr>
            <a:r>
              <a:rPr lang="en-US" sz="3000">
                <a:solidFill>
                  <a:srgbClr val="FFFFFF"/>
                </a:solidFill>
                <a:latin typeface="Roboto Condensed"/>
                <a:ea typeface="Roboto Condensed"/>
                <a:cs typeface="Roboto Condensed"/>
                <a:sym typeface="Roboto Condensed"/>
              </a:rPr>
              <a:t>Seiring dengan meningkatnya penggunaan internet, berita online menjadi sumber utama informasi. Namun, berita clickbait, dengan judul sensasional yang tidak sesuai isi, dapat menyesatkan opini publik dan menurunkan kredibilitas media. Untuk mengatasi hal ini, kami menerapkan pendekatan kecerdasan buatan (AI), menggunakan Random Forest dan </a:t>
            </a:r>
            <a:r>
              <a:rPr lang="en-US" sz="3000" i="1">
                <a:solidFill>
                  <a:srgbClr val="FFFFFF"/>
                </a:solidFill>
                <a:latin typeface="Roboto Condensed Italics"/>
                <a:ea typeface="Roboto Condensed Italics"/>
                <a:cs typeface="Roboto Condensed Italics"/>
                <a:sym typeface="Roboto Condensed Italics"/>
              </a:rPr>
              <a:t>Text Similarity</a:t>
            </a:r>
            <a:r>
              <a:rPr lang="en-US" sz="3000">
                <a:solidFill>
                  <a:srgbClr val="FFFFFF"/>
                </a:solidFill>
                <a:latin typeface="Roboto Condensed"/>
                <a:ea typeface="Roboto Condensed"/>
                <a:cs typeface="Roboto Condensed"/>
                <a:sym typeface="Roboto Condensed"/>
              </a:rPr>
              <a:t> untuk mendeteksi berita clickbait secara akurat.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443761" y="2296597"/>
            <a:ext cx="11400477" cy="6412769"/>
          </a:xfrm>
          <a:custGeom>
            <a:avLst/>
            <a:gdLst/>
            <a:ahLst/>
            <a:cxnLst/>
            <a:rect l="l" t="t" r="r" b="b"/>
            <a:pathLst>
              <a:path w="11400477" h="6412769">
                <a:moveTo>
                  <a:pt x="0" y="0"/>
                </a:moveTo>
                <a:lnTo>
                  <a:pt x="11400478" y="0"/>
                </a:lnTo>
                <a:lnTo>
                  <a:pt x="11400478" y="6412769"/>
                </a:lnTo>
                <a:lnTo>
                  <a:pt x="0" y="6412769"/>
                </a:lnTo>
                <a:lnTo>
                  <a:pt x="0" y="0"/>
                </a:lnTo>
                <a:close/>
              </a:path>
            </a:pathLst>
          </a:custGeom>
          <a:blipFill>
            <a:blip r:embed="rId4"/>
            <a:stretch>
              <a:fillRect/>
            </a:stretch>
          </a:blipFill>
        </p:spPr>
      </p:sp>
      <p:sp>
        <p:nvSpPr>
          <p:cNvPr id="5" name="TextBox 5"/>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7400084"/>
            <a:chOff x="0" y="0"/>
            <a:chExt cx="4274726" cy="1948993"/>
          </a:xfrm>
        </p:grpSpPr>
        <p:sp>
          <p:nvSpPr>
            <p:cNvPr id="4" name="Freeform 4"/>
            <p:cNvSpPr/>
            <p:nvPr/>
          </p:nvSpPr>
          <p:spPr>
            <a:xfrm>
              <a:off x="0" y="0"/>
              <a:ext cx="4274726" cy="1948993"/>
            </a:xfrm>
            <a:custGeom>
              <a:avLst/>
              <a:gdLst/>
              <a:ahLst/>
              <a:cxnLst/>
              <a:rect l="l" t="t" r="r" b="b"/>
              <a:pathLst>
                <a:path w="4274726" h="1948993">
                  <a:moveTo>
                    <a:pt x="24327" y="0"/>
                  </a:moveTo>
                  <a:lnTo>
                    <a:pt x="4250399" y="0"/>
                  </a:lnTo>
                  <a:cubicBezTo>
                    <a:pt x="4263834" y="0"/>
                    <a:pt x="4274726" y="10891"/>
                    <a:pt x="4274726" y="24327"/>
                  </a:cubicBezTo>
                  <a:lnTo>
                    <a:pt x="4274726" y="1924666"/>
                  </a:lnTo>
                  <a:cubicBezTo>
                    <a:pt x="4274726" y="1938102"/>
                    <a:pt x="4263834" y="1948993"/>
                    <a:pt x="4250399" y="1948993"/>
                  </a:cubicBezTo>
                  <a:lnTo>
                    <a:pt x="24327" y="1948993"/>
                  </a:lnTo>
                  <a:cubicBezTo>
                    <a:pt x="10891" y="1948993"/>
                    <a:pt x="0" y="1938102"/>
                    <a:pt x="0" y="1924666"/>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98709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519663" y="4206908"/>
            <a:ext cx="4975545" cy="4412781"/>
          </a:xfrm>
          <a:custGeom>
            <a:avLst/>
            <a:gdLst/>
            <a:ahLst/>
            <a:cxnLst/>
            <a:rect l="l" t="t" r="r" b="b"/>
            <a:pathLst>
              <a:path w="4975545" h="4412781">
                <a:moveTo>
                  <a:pt x="0" y="0"/>
                </a:moveTo>
                <a:lnTo>
                  <a:pt x="4975544" y="0"/>
                </a:lnTo>
                <a:lnTo>
                  <a:pt x="4975544" y="4412781"/>
                </a:lnTo>
                <a:lnTo>
                  <a:pt x="0" y="4412781"/>
                </a:lnTo>
                <a:lnTo>
                  <a:pt x="0" y="0"/>
                </a:lnTo>
                <a:close/>
              </a:path>
            </a:pathLst>
          </a:custGeom>
          <a:blipFill>
            <a:blip r:embed="rId6"/>
            <a:stretch>
              <a:fillRect/>
            </a:stretch>
          </a:blipFill>
        </p:spPr>
      </p:sp>
      <p:sp>
        <p:nvSpPr>
          <p:cNvPr id="9" name="TextBox 9"/>
          <p:cNvSpPr txBox="1"/>
          <p:nvPr/>
        </p:nvSpPr>
        <p:spPr>
          <a:xfrm>
            <a:off x="6768337" y="2727357"/>
            <a:ext cx="4751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DATASET KAGGLE</a:t>
            </a:r>
          </a:p>
        </p:txBody>
      </p:sp>
      <p:sp>
        <p:nvSpPr>
          <p:cNvPr id="10" name="TextBox 10"/>
          <p:cNvSpPr txBox="1"/>
          <p:nvPr/>
        </p:nvSpPr>
        <p:spPr>
          <a:xfrm>
            <a:off x="1315327" y="4839685"/>
            <a:ext cx="3497905" cy="32004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DetikNews</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Fimela</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Kompas</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Kapanlagi</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Liputan6</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Okezone</a:t>
            </a:r>
          </a:p>
        </p:txBody>
      </p:sp>
      <p:sp>
        <p:nvSpPr>
          <p:cNvPr id="11" name="TextBox 11"/>
          <p:cNvSpPr txBox="1"/>
          <p:nvPr/>
        </p:nvSpPr>
        <p:spPr>
          <a:xfrm>
            <a:off x="7867973" y="4994009"/>
            <a:ext cx="3124053" cy="10668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Judul berita</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Label</a:t>
            </a:r>
          </a:p>
        </p:txBody>
      </p:sp>
      <p:sp>
        <p:nvSpPr>
          <p:cNvPr id="12" name="TextBox 12"/>
          <p:cNvSpPr txBox="1"/>
          <p:nvPr/>
        </p:nvSpPr>
        <p:spPr>
          <a:xfrm>
            <a:off x="1541369" y="3930837"/>
            <a:ext cx="2723609" cy="721995"/>
          </a:xfrm>
          <a:prstGeom prst="rect">
            <a:avLst/>
          </a:prstGeom>
        </p:spPr>
        <p:txBody>
          <a:bodyPr lIns="0" tIns="0" rIns="0" bIns="0" rtlCol="0" anchor="t">
            <a:spAutoFit/>
          </a:bodyPr>
          <a:lstStyle/>
          <a:p>
            <a:pPr algn="just">
              <a:lnSpc>
                <a:spcPts val="5880"/>
              </a:lnSpc>
            </a:pPr>
            <a:r>
              <a:rPr lang="en-US" sz="4200">
                <a:solidFill>
                  <a:srgbClr val="FFFFFF"/>
                </a:solidFill>
                <a:latin typeface="Roboto Condensed"/>
                <a:ea typeface="Roboto Condensed"/>
                <a:cs typeface="Roboto Condensed"/>
                <a:sym typeface="Roboto Condensed"/>
              </a:rPr>
              <a:t>Media berita</a:t>
            </a:r>
          </a:p>
        </p:txBody>
      </p:sp>
      <p:sp>
        <p:nvSpPr>
          <p:cNvPr id="13" name="TextBox 13"/>
          <p:cNvSpPr txBox="1"/>
          <p:nvPr/>
        </p:nvSpPr>
        <p:spPr>
          <a:xfrm>
            <a:off x="7867973" y="3930837"/>
            <a:ext cx="2723609" cy="721995"/>
          </a:xfrm>
          <a:prstGeom prst="rect">
            <a:avLst/>
          </a:prstGeom>
        </p:spPr>
        <p:txBody>
          <a:bodyPr lIns="0" tIns="0" rIns="0" bIns="0" rtlCol="0" anchor="t">
            <a:spAutoFit/>
          </a:bodyPr>
          <a:lstStyle/>
          <a:p>
            <a:pPr algn="just">
              <a:lnSpc>
                <a:spcPts val="5880"/>
              </a:lnSpc>
            </a:pPr>
            <a:r>
              <a:rPr lang="en-US" sz="4200">
                <a:solidFill>
                  <a:srgbClr val="FFFFFF"/>
                </a:solidFill>
                <a:latin typeface="Roboto Condensed"/>
                <a:ea typeface="Roboto Condensed"/>
                <a:cs typeface="Roboto Condensed"/>
                <a:sym typeface="Roboto Condensed"/>
              </a:rPr>
              <a:t>Kolom</a:t>
            </a:r>
          </a:p>
        </p:txBody>
      </p:sp>
      <p:sp>
        <p:nvSpPr>
          <p:cNvPr id="14" name="TextBox 14"/>
          <p:cNvSpPr txBox="1"/>
          <p:nvPr/>
        </p:nvSpPr>
        <p:spPr>
          <a:xfrm>
            <a:off x="4688735" y="4839685"/>
            <a:ext cx="3497905" cy="32004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Posmetro</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Republika</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 Sindonews</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Tempo</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Tribunnews</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Wowkeren</a:t>
            </a:r>
          </a:p>
        </p:txBody>
      </p:sp>
      <p:sp>
        <p:nvSpPr>
          <p:cNvPr id="15" name="TextBox 15"/>
          <p:cNvSpPr txBox="1"/>
          <p:nvPr/>
        </p:nvSpPr>
        <p:spPr>
          <a:xfrm>
            <a:off x="1541369" y="8619689"/>
            <a:ext cx="11104261" cy="500380"/>
          </a:xfrm>
          <a:prstGeom prst="rect">
            <a:avLst/>
          </a:prstGeom>
        </p:spPr>
        <p:txBody>
          <a:bodyPr lIns="0" tIns="0" rIns="0" bIns="0" rtlCol="0" anchor="t">
            <a:spAutoFit/>
          </a:bodyPr>
          <a:lstStyle/>
          <a:p>
            <a:pPr algn="just">
              <a:lnSpc>
                <a:spcPts val="3919"/>
              </a:lnSpc>
            </a:pPr>
            <a:r>
              <a:rPr lang="en-US" sz="2799">
                <a:solidFill>
                  <a:srgbClr val="FFFFFF"/>
                </a:solidFill>
                <a:latin typeface="Roboto Condensed"/>
                <a:ea typeface="Roboto Condensed"/>
                <a:cs typeface="Roboto Condensed"/>
                <a:sym typeface="Roboto Condensed"/>
              </a:rPr>
              <a:t>diterbitkan tanggal 10-21 September 2019</a:t>
            </a:r>
          </a:p>
        </p:txBody>
      </p:sp>
      <p:sp>
        <p:nvSpPr>
          <p:cNvPr id="16" name="TextBox 16"/>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527982" y="3819219"/>
            <a:ext cx="5183222" cy="4055871"/>
          </a:xfrm>
          <a:custGeom>
            <a:avLst/>
            <a:gdLst/>
            <a:ahLst/>
            <a:cxnLst/>
            <a:rect l="l" t="t" r="r" b="b"/>
            <a:pathLst>
              <a:path w="5183222" h="4055871">
                <a:moveTo>
                  <a:pt x="0" y="0"/>
                </a:moveTo>
                <a:lnTo>
                  <a:pt x="5183222" y="0"/>
                </a:lnTo>
                <a:lnTo>
                  <a:pt x="5183222" y="4055871"/>
                </a:lnTo>
                <a:lnTo>
                  <a:pt x="0" y="4055871"/>
                </a:lnTo>
                <a:lnTo>
                  <a:pt x="0" y="0"/>
                </a:lnTo>
                <a:close/>
              </a:path>
            </a:pathLst>
          </a:custGeom>
          <a:blipFill>
            <a:blip r:embed="rId6"/>
            <a:stretch>
              <a:fillRect/>
            </a:stretch>
          </a:blipFill>
        </p:spPr>
      </p:sp>
      <p:sp>
        <p:nvSpPr>
          <p:cNvPr id="9" name="TextBox 9"/>
          <p:cNvSpPr txBox="1"/>
          <p:nvPr/>
        </p:nvSpPr>
        <p:spPr>
          <a:xfrm>
            <a:off x="6768337" y="2727357"/>
            <a:ext cx="4751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DATASET SCRAPING</a:t>
            </a:r>
          </a:p>
        </p:txBody>
      </p:sp>
      <p:sp>
        <p:nvSpPr>
          <p:cNvPr id="10" name="TextBox 10"/>
          <p:cNvSpPr txBox="1"/>
          <p:nvPr/>
        </p:nvSpPr>
        <p:spPr>
          <a:xfrm>
            <a:off x="1502049" y="5381537"/>
            <a:ext cx="3789598" cy="21336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Detik.com</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CNN Indonesia </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Kompas.com </a:t>
            </a:r>
          </a:p>
          <a:p>
            <a:pPr algn="just">
              <a:lnSpc>
                <a:spcPts val="4200"/>
              </a:lnSpc>
            </a:pPr>
            <a:endParaRPr lang="en-US" sz="3000">
              <a:solidFill>
                <a:srgbClr val="FFFFFF"/>
              </a:solidFill>
              <a:latin typeface="Roboto Condensed"/>
              <a:ea typeface="Roboto Condensed"/>
              <a:cs typeface="Roboto Condensed"/>
              <a:sym typeface="Roboto Condensed"/>
            </a:endParaRPr>
          </a:p>
        </p:txBody>
      </p:sp>
      <p:sp>
        <p:nvSpPr>
          <p:cNvPr id="11" name="TextBox 11"/>
          <p:cNvSpPr txBox="1"/>
          <p:nvPr/>
        </p:nvSpPr>
        <p:spPr>
          <a:xfrm>
            <a:off x="5758360" y="5381537"/>
            <a:ext cx="3124053" cy="21336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Judul berita</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Isi berita</a:t>
            </a:r>
          </a:p>
          <a:p>
            <a:pPr marL="647700" lvl="1" indent="-323850" algn="just">
              <a:lnSpc>
                <a:spcPts val="4200"/>
              </a:lnSpc>
              <a:buFont typeface="Arial"/>
              <a:buChar char="•"/>
            </a:pPr>
            <a:r>
              <a:rPr lang="en-US" sz="3000">
                <a:solidFill>
                  <a:srgbClr val="FFFFFF"/>
                </a:solidFill>
                <a:latin typeface="Roboto Condensed"/>
                <a:ea typeface="Roboto Condensed"/>
                <a:cs typeface="Roboto Condensed"/>
                <a:sym typeface="Roboto Condensed"/>
              </a:rPr>
              <a:t>Tanggal publish</a:t>
            </a:r>
          </a:p>
          <a:p>
            <a:pPr algn="just">
              <a:lnSpc>
                <a:spcPts val="4200"/>
              </a:lnSpc>
            </a:pPr>
            <a:endParaRPr lang="en-US" sz="3000">
              <a:solidFill>
                <a:srgbClr val="FFFFFF"/>
              </a:solidFill>
              <a:latin typeface="Roboto Condensed"/>
              <a:ea typeface="Roboto Condensed"/>
              <a:cs typeface="Roboto Condensed"/>
              <a:sym typeface="Roboto Condensed"/>
            </a:endParaRPr>
          </a:p>
        </p:txBody>
      </p:sp>
      <p:sp>
        <p:nvSpPr>
          <p:cNvPr id="12" name="TextBox 12"/>
          <p:cNvSpPr txBox="1"/>
          <p:nvPr/>
        </p:nvSpPr>
        <p:spPr>
          <a:xfrm>
            <a:off x="1762848" y="4527993"/>
            <a:ext cx="2723609" cy="721995"/>
          </a:xfrm>
          <a:prstGeom prst="rect">
            <a:avLst/>
          </a:prstGeom>
        </p:spPr>
        <p:txBody>
          <a:bodyPr lIns="0" tIns="0" rIns="0" bIns="0" rtlCol="0" anchor="t">
            <a:spAutoFit/>
          </a:bodyPr>
          <a:lstStyle/>
          <a:p>
            <a:pPr algn="just">
              <a:lnSpc>
                <a:spcPts val="5880"/>
              </a:lnSpc>
            </a:pPr>
            <a:r>
              <a:rPr lang="en-US" sz="4200">
                <a:solidFill>
                  <a:srgbClr val="FFFFFF"/>
                </a:solidFill>
                <a:latin typeface="Roboto Condensed"/>
                <a:ea typeface="Roboto Condensed"/>
                <a:cs typeface="Roboto Condensed"/>
                <a:sym typeface="Roboto Condensed"/>
              </a:rPr>
              <a:t>Media berita</a:t>
            </a:r>
          </a:p>
        </p:txBody>
      </p:sp>
      <p:sp>
        <p:nvSpPr>
          <p:cNvPr id="13" name="TextBox 13"/>
          <p:cNvSpPr txBox="1"/>
          <p:nvPr/>
        </p:nvSpPr>
        <p:spPr>
          <a:xfrm>
            <a:off x="5758360" y="4527993"/>
            <a:ext cx="2723609" cy="721995"/>
          </a:xfrm>
          <a:prstGeom prst="rect">
            <a:avLst/>
          </a:prstGeom>
        </p:spPr>
        <p:txBody>
          <a:bodyPr lIns="0" tIns="0" rIns="0" bIns="0" rtlCol="0" anchor="t">
            <a:spAutoFit/>
          </a:bodyPr>
          <a:lstStyle/>
          <a:p>
            <a:pPr algn="just">
              <a:lnSpc>
                <a:spcPts val="5880"/>
              </a:lnSpc>
            </a:pPr>
            <a:r>
              <a:rPr lang="en-US" sz="4200">
                <a:solidFill>
                  <a:srgbClr val="FFFFFF"/>
                </a:solidFill>
                <a:latin typeface="Roboto Condensed"/>
                <a:ea typeface="Roboto Condensed"/>
                <a:cs typeface="Roboto Condensed"/>
                <a:sym typeface="Roboto Condensed"/>
              </a:rPr>
              <a:t>Kolom</a:t>
            </a:r>
          </a:p>
        </p:txBody>
      </p:sp>
      <p:sp>
        <p:nvSpPr>
          <p:cNvPr id="14" name="TextBox 14"/>
          <p:cNvSpPr txBox="1"/>
          <p:nvPr/>
        </p:nvSpPr>
        <p:spPr>
          <a:xfrm>
            <a:off x="1768256" y="7586800"/>
            <a:ext cx="11104261" cy="500380"/>
          </a:xfrm>
          <a:prstGeom prst="rect">
            <a:avLst/>
          </a:prstGeom>
        </p:spPr>
        <p:txBody>
          <a:bodyPr lIns="0" tIns="0" rIns="0" bIns="0" rtlCol="0" anchor="t">
            <a:spAutoFit/>
          </a:bodyPr>
          <a:lstStyle/>
          <a:p>
            <a:pPr algn="just">
              <a:lnSpc>
                <a:spcPts val="3919"/>
              </a:lnSpc>
            </a:pPr>
            <a:r>
              <a:rPr lang="en-US" sz="2799">
                <a:solidFill>
                  <a:srgbClr val="FFFFFF"/>
                </a:solidFill>
                <a:latin typeface="Roboto Condensed"/>
                <a:ea typeface="Roboto Condensed"/>
                <a:cs typeface="Roboto Condensed"/>
                <a:sym typeface="Roboto Condensed"/>
              </a:rPr>
              <a:t>diterbitkan  Januari—Desember 2023</a:t>
            </a:r>
          </a:p>
        </p:txBody>
      </p:sp>
      <p:sp>
        <p:nvSpPr>
          <p:cNvPr id="15" name="TextBox 15"/>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3172570" y="4221723"/>
            <a:ext cx="921777" cy="92177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172570" y="6422136"/>
            <a:ext cx="921777" cy="92177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958691" y="4221723"/>
            <a:ext cx="921777" cy="92177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528997" y="2684238"/>
            <a:ext cx="4751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PREPOCESSING</a:t>
            </a:r>
          </a:p>
        </p:txBody>
      </p:sp>
      <p:sp>
        <p:nvSpPr>
          <p:cNvPr id="18" name="TextBox 18"/>
          <p:cNvSpPr txBox="1"/>
          <p:nvPr/>
        </p:nvSpPr>
        <p:spPr>
          <a:xfrm>
            <a:off x="4392675" y="4377811"/>
            <a:ext cx="4751325"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CASE FOLDING</a:t>
            </a:r>
          </a:p>
        </p:txBody>
      </p:sp>
      <p:sp>
        <p:nvSpPr>
          <p:cNvPr id="19" name="TextBox 19"/>
          <p:cNvSpPr txBox="1"/>
          <p:nvPr/>
        </p:nvSpPr>
        <p:spPr>
          <a:xfrm>
            <a:off x="4392675" y="6578225"/>
            <a:ext cx="3842709"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TOKENIZING</a:t>
            </a:r>
          </a:p>
        </p:txBody>
      </p:sp>
      <p:sp>
        <p:nvSpPr>
          <p:cNvPr id="20" name="TextBox 20"/>
          <p:cNvSpPr txBox="1"/>
          <p:nvPr/>
        </p:nvSpPr>
        <p:spPr>
          <a:xfrm>
            <a:off x="11175093" y="4377811"/>
            <a:ext cx="4132890"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FILTERING</a:t>
            </a:r>
          </a:p>
        </p:txBody>
      </p:sp>
      <p:sp>
        <p:nvSpPr>
          <p:cNvPr id="21" name="TextBox 21"/>
          <p:cNvSpPr txBox="1"/>
          <p:nvPr/>
        </p:nvSpPr>
        <p:spPr>
          <a:xfrm>
            <a:off x="3011296" y="4304786"/>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01</a:t>
            </a:r>
          </a:p>
        </p:txBody>
      </p:sp>
      <p:sp>
        <p:nvSpPr>
          <p:cNvPr id="22" name="TextBox 22"/>
          <p:cNvSpPr txBox="1"/>
          <p:nvPr/>
        </p:nvSpPr>
        <p:spPr>
          <a:xfrm>
            <a:off x="3011296" y="6505200"/>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02</a:t>
            </a:r>
          </a:p>
        </p:txBody>
      </p:sp>
      <p:sp>
        <p:nvSpPr>
          <p:cNvPr id="23" name="TextBox 23"/>
          <p:cNvSpPr txBox="1"/>
          <p:nvPr/>
        </p:nvSpPr>
        <p:spPr>
          <a:xfrm>
            <a:off x="9797418" y="4304786"/>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03</a:t>
            </a:r>
          </a:p>
        </p:txBody>
      </p:sp>
      <p:grpSp>
        <p:nvGrpSpPr>
          <p:cNvPr id="24" name="Group 24"/>
          <p:cNvGrpSpPr/>
          <p:nvPr/>
        </p:nvGrpSpPr>
        <p:grpSpPr>
          <a:xfrm>
            <a:off x="9958691" y="6422136"/>
            <a:ext cx="921777" cy="92177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195016" y="6578225"/>
            <a:ext cx="4751325"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STEMMING</a:t>
            </a:r>
          </a:p>
        </p:txBody>
      </p:sp>
      <p:sp>
        <p:nvSpPr>
          <p:cNvPr id="28" name="TextBox 28"/>
          <p:cNvSpPr txBox="1"/>
          <p:nvPr/>
        </p:nvSpPr>
        <p:spPr>
          <a:xfrm>
            <a:off x="9797418" y="6505200"/>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04</a:t>
            </a:r>
          </a:p>
        </p:txBody>
      </p:sp>
      <p:sp>
        <p:nvSpPr>
          <p:cNvPr id="29" name="TextBox 29"/>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14C"/>
        </a:solidFill>
        <a:effectLst/>
      </p:bgPr>
    </p:bg>
    <p:spTree>
      <p:nvGrpSpPr>
        <p:cNvPr id="1" name=""/>
        <p:cNvGrpSpPr/>
        <p:nvPr/>
      </p:nvGrpSpPr>
      <p:grpSpPr>
        <a:xfrm>
          <a:off x="0" y="0"/>
          <a:ext cx="0" cy="0"/>
          <a:chOff x="0" y="0"/>
          <a:chExt cx="0" cy="0"/>
        </a:xfrm>
      </p:grpSpPr>
      <p:sp>
        <p:nvSpPr>
          <p:cNvPr id="2" name="Freeform 2"/>
          <p:cNvSpPr/>
          <p:nvPr/>
        </p:nvSpPr>
        <p:spPr>
          <a:xfrm rot="-10800000">
            <a:off x="-3927556" y="5143500"/>
            <a:ext cx="24228392" cy="8121818"/>
          </a:xfrm>
          <a:custGeom>
            <a:avLst/>
            <a:gdLst/>
            <a:ahLst/>
            <a:cxnLst/>
            <a:rect l="l" t="t" r="r" b="b"/>
            <a:pathLst>
              <a:path w="24228392" h="8121818">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t="-46918"/>
            </a:stretch>
          </a:blipFill>
        </p:spPr>
      </p:sp>
      <p:grpSp>
        <p:nvGrpSpPr>
          <p:cNvPr id="3" name="Group 3"/>
          <p:cNvGrpSpPr/>
          <p:nvPr/>
        </p:nvGrpSpPr>
        <p:grpSpPr>
          <a:xfrm>
            <a:off x="1028700" y="2489900"/>
            <a:ext cx="16230600" cy="6714509"/>
            <a:chOff x="0" y="0"/>
            <a:chExt cx="4274726" cy="1768430"/>
          </a:xfrm>
        </p:grpSpPr>
        <p:sp>
          <p:nvSpPr>
            <p:cNvPr id="4" name="Freeform 4"/>
            <p:cNvSpPr/>
            <p:nvPr/>
          </p:nvSpPr>
          <p:spPr>
            <a:xfrm>
              <a:off x="0" y="0"/>
              <a:ext cx="4274726" cy="1768430"/>
            </a:xfrm>
            <a:custGeom>
              <a:avLst/>
              <a:gdLst/>
              <a:ahLst/>
              <a:cxnLst/>
              <a:rect l="l" t="t" r="r" b="b"/>
              <a:pathLst>
                <a:path w="4274726" h="1768430">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id="5" name="TextBox 5"/>
            <p:cNvSpPr txBox="1"/>
            <p:nvPr/>
          </p:nvSpPr>
          <p:spPr>
            <a:xfrm>
              <a:off x="0" y="-38100"/>
              <a:ext cx="4274726" cy="180653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4864722"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33033" y="-3091596"/>
            <a:ext cx="5352128" cy="5091211"/>
          </a:xfrm>
          <a:custGeom>
            <a:avLst/>
            <a:gdLst/>
            <a:ahLst/>
            <a:cxnLst/>
            <a:rect l="l" t="t" r="r" b="b"/>
            <a:pathLst>
              <a:path w="5352128" h="5091211">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3172570" y="4221723"/>
            <a:ext cx="921777" cy="92177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333844" y="5847154"/>
            <a:ext cx="921777" cy="92177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333844" y="7473782"/>
            <a:ext cx="921777" cy="92177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768337" y="2655981"/>
            <a:ext cx="5080232"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FEATURE ENGINEERING</a:t>
            </a:r>
          </a:p>
        </p:txBody>
      </p:sp>
      <p:sp>
        <p:nvSpPr>
          <p:cNvPr id="18" name="TextBox 18"/>
          <p:cNvSpPr txBox="1"/>
          <p:nvPr/>
        </p:nvSpPr>
        <p:spPr>
          <a:xfrm>
            <a:off x="4392675" y="4377811"/>
            <a:ext cx="4751325"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TF-IDF</a:t>
            </a:r>
          </a:p>
        </p:txBody>
      </p:sp>
      <p:sp>
        <p:nvSpPr>
          <p:cNvPr id="19" name="TextBox 19"/>
          <p:cNvSpPr txBox="1"/>
          <p:nvPr/>
        </p:nvSpPr>
        <p:spPr>
          <a:xfrm>
            <a:off x="4553949" y="6003243"/>
            <a:ext cx="3842709"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WORD2VEC(CBOW)</a:t>
            </a:r>
          </a:p>
        </p:txBody>
      </p:sp>
      <p:sp>
        <p:nvSpPr>
          <p:cNvPr id="20" name="TextBox 20"/>
          <p:cNvSpPr txBox="1"/>
          <p:nvPr/>
        </p:nvSpPr>
        <p:spPr>
          <a:xfrm>
            <a:off x="4550245" y="7629871"/>
            <a:ext cx="4132890" cy="533400"/>
          </a:xfrm>
          <a:prstGeom prst="rect">
            <a:avLst/>
          </a:prstGeom>
        </p:spPr>
        <p:txBody>
          <a:bodyPr lIns="0" tIns="0" rIns="0" bIns="0" rtlCol="0" anchor="t">
            <a:spAutoFit/>
          </a:bodyPr>
          <a:lstStyle/>
          <a:p>
            <a:pPr algn="l">
              <a:lnSpc>
                <a:spcPts val="4200"/>
              </a:lnSpc>
            </a:pPr>
            <a:r>
              <a:rPr lang="en-US" sz="3000">
                <a:solidFill>
                  <a:srgbClr val="B6E4FD"/>
                </a:solidFill>
                <a:latin typeface="Roboto Condensed"/>
                <a:ea typeface="Roboto Condensed"/>
                <a:cs typeface="Roboto Condensed"/>
                <a:sym typeface="Roboto Condensed"/>
              </a:rPr>
              <a:t>FASTEXT</a:t>
            </a:r>
          </a:p>
        </p:txBody>
      </p:sp>
      <p:sp>
        <p:nvSpPr>
          <p:cNvPr id="21" name="TextBox 21"/>
          <p:cNvSpPr txBox="1"/>
          <p:nvPr/>
        </p:nvSpPr>
        <p:spPr>
          <a:xfrm>
            <a:off x="3011296" y="4304786"/>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01</a:t>
            </a:r>
          </a:p>
        </p:txBody>
      </p:sp>
      <p:sp>
        <p:nvSpPr>
          <p:cNvPr id="22" name="TextBox 22"/>
          <p:cNvSpPr txBox="1"/>
          <p:nvPr/>
        </p:nvSpPr>
        <p:spPr>
          <a:xfrm>
            <a:off x="3172570" y="5930218"/>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02</a:t>
            </a:r>
          </a:p>
        </p:txBody>
      </p:sp>
      <p:sp>
        <p:nvSpPr>
          <p:cNvPr id="23" name="TextBox 23"/>
          <p:cNvSpPr txBox="1"/>
          <p:nvPr/>
        </p:nvSpPr>
        <p:spPr>
          <a:xfrm>
            <a:off x="3172570" y="7556846"/>
            <a:ext cx="1244325" cy="679450"/>
          </a:xfrm>
          <a:prstGeom prst="rect">
            <a:avLst/>
          </a:prstGeom>
        </p:spPr>
        <p:txBody>
          <a:bodyPr lIns="0" tIns="0" rIns="0" bIns="0" rtlCol="0" anchor="t">
            <a:spAutoFit/>
          </a:bodyPr>
          <a:lstStyle/>
          <a:p>
            <a:pPr algn="ctr">
              <a:lnSpc>
                <a:spcPts val="5599"/>
              </a:lnSpc>
            </a:pPr>
            <a:r>
              <a:rPr lang="en-US" sz="3999">
                <a:solidFill>
                  <a:srgbClr val="B6E4FD"/>
                </a:solidFill>
                <a:latin typeface="Roboto Condensed"/>
                <a:ea typeface="Roboto Condensed"/>
                <a:cs typeface="Roboto Condensed"/>
                <a:sym typeface="Roboto Condensed"/>
              </a:rPr>
              <a:t>03</a:t>
            </a:r>
          </a:p>
        </p:txBody>
      </p:sp>
      <p:sp>
        <p:nvSpPr>
          <p:cNvPr id="24" name="TextBox 24"/>
          <p:cNvSpPr txBox="1"/>
          <p:nvPr/>
        </p:nvSpPr>
        <p:spPr>
          <a:xfrm>
            <a:off x="8097362" y="3302587"/>
            <a:ext cx="929878" cy="3309699"/>
          </a:xfrm>
          <a:prstGeom prst="rect">
            <a:avLst/>
          </a:prstGeom>
        </p:spPr>
        <p:txBody>
          <a:bodyPr lIns="0" tIns="0" rIns="0" bIns="0" rtlCol="0" anchor="t">
            <a:spAutoFit/>
          </a:bodyPr>
          <a:lstStyle/>
          <a:p>
            <a:pPr algn="ctr">
              <a:lnSpc>
                <a:spcPts val="27050"/>
              </a:lnSpc>
              <a:spcBef>
                <a:spcPct val="0"/>
              </a:spcBef>
            </a:pPr>
            <a:r>
              <a:rPr lang="en-US" sz="19321">
                <a:solidFill>
                  <a:srgbClr val="FFFFFF"/>
                </a:solidFill>
                <a:latin typeface="Open Sans"/>
                <a:ea typeface="Open Sans"/>
                <a:cs typeface="Open Sans"/>
                <a:sym typeface="Open Sans"/>
              </a:rPr>
              <a:t>}</a:t>
            </a:r>
          </a:p>
        </p:txBody>
      </p:sp>
      <p:sp>
        <p:nvSpPr>
          <p:cNvPr id="25" name="TextBox 25"/>
          <p:cNvSpPr txBox="1"/>
          <p:nvPr/>
        </p:nvSpPr>
        <p:spPr>
          <a:xfrm>
            <a:off x="11848569" y="2600161"/>
            <a:ext cx="1547103" cy="5507653"/>
          </a:xfrm>
          <a:prstGeom prst="rect">
            <a:avLst/>
          </a:prstGeom>
        </p:spPr>
        <p:txBody>
          <a:bodyPr lIns="0" tIns="0" rIns="0" bIns="0" rtlCol="0" anchor="t">
            <a:spAutoFit/>
          </a:bodyPr>
          <a:lstStyle/>
          <a:p>
            <a:pPr algn="ctr">
              <a:lnSpc>
                <a:spcPts val="45006"/>
              </a:lnSpc>
              <a:spcBef>
                <a:spcPct val="0"/>
              </a:spcBef>
            </a:pPr>
            <a:r>
              <a:rPr lang="en-US" sz="32147">
                <a:solidFill>
                  <a:srgbClr val="FFFFFF"/>
                </a:solidFill>
                <a:latin typeface="Open Sans"/>
                <a:ea typeface="Open Sans"/>
                <a:cs typeface="Open Sans"/>
                <a:sym typeface="Open Sans"/>
              </a:rPr>
              <a:t>}</a:t>
            </a:r>
          </a:p>
        </p:txBody>
      </p:sp>
      <p:sp>
        <p:nvSpPr>
          <p:cNvPr id="26" name="TextBox 26"/>
          <p:cNvSpPr txBox="1"/>
          <p:nvPr/>
        </p:nvSpPr>
        <p:spPr>
          <a:xfrm>
            <a:off x="9292726" y="5241275"/>
            <a:ext cx="2290357" cy="422275"/>
          </a:xfrm>
          <a:prstGeom prst="rect">
            <a:avLst/>
          </a:prstGeom>
        </p:spPr>
        <p:txBody>
          <a:bodyPr lIns="0" tIns="0" rIns="0" bIns="0" rtlCol="0" anchor="t">
            <a:spAutoFit/>
          </a:bodyPr>
          <a:lstStyle/>
          <a:p>
            <a:pPr algn="l">
              <a:lnSpc>
                <a:spcPts val="3499"/>
              </a:lnSpc>
            </a:pPr>
            <a:r>
              <a:rPr lang="en-US" sz="2499">
                <a:solidFill>
                  <a:srgbClr val="F7FAFB"/>
                </a:solidFill>
                <a:latin typeface="Roboto Condensed"/>
                <a:ea typeface="Roboto Condensed"/>
                <a:cs typeface="Roboto Condensed"/>
                <a:sym typeface="Roboto Condensed"/>
              </a:rPr>
              <a:t>CLASSIFICATION</a:t>
            </a:r>
          </a:p>
        </p:txBody>
      </p:sp>
      <p:sp>
        <p:nvSpPr>
          <p:cNvPr id="27" name="TextBox 27"/>
          <p:cNvSpPr txBox="1"/>
          <p:nvPr/>
        </p:nvSpPr>
        <p:spPr>
          <a:xfrm>
            <a:off x="13690947" y="5844493"/>
            <a:ext cx="2290357" cy="422275"/>
          </a:xfrm>
          <a:prstGeom prst="rect">
            <a:avLst/>
          </a:prstGeom>
        </p:spPr>
        <p:txBody>
          <a:bodyPr lIns="0" tIns="0" rIns="0" bIns="0" rtlCol="0" anchor="t">
            <a:spAutoFit/>
          </a:bodyPr>
          <a:lstStyle/>
          <a:p>
            <a:pPr algn="l">
              <a:lnSpc>
                <a:spcPts val="3499"/>
              </a:lnSpc>
            </a:pPr>
            <a:r>
              <a:rPr lang="en-US" sz="2499">
                <a:solidFill>
                  <a:srgbClr val="F7FAFB"/>
                </a:solidFill>
                <a:latin typeface="Roboto Condensed"/>
                <a:ea typeface="Roboto Condensed"/>
                <a:cs typeface="Roboto Condensed"/>
                <a:sym typeface="Roboto Condensed"/>
              </a:rPr>
              <a:t>CLUSTERING</a:t>
            </a:r>
          </a:p>
        </p:txBody>
      </p:sp>
      <p:sp>
        <p:nvSpPr>
          <p:cNvPr id="28" name="TextBox 28"/>
          <p:cNvSpPr txBox="1"/>
          <p:nvPr/>
        </p:nvSpPr>
        <p:spPr>
          <a:xfrm>
            <a:off x="5416120" y="509335"/>
            <a:ext cx="7455759" cy="1104265"/>
          </a:xfrm>
          <a:prstGeom prst="rect">
            <a:avLst/>
          </a:prstGeom>
        </p:spPr>
        <p:txBody>
          <a:bodyPr lIns="0" tIns="0" rIns="0" bIns="0" rtlCol="0" anchor="t">
            <a:spAutoFit/>
          </a:bodyPr>
          <a:lstStyle/>
          <a:p>
            <a:pPr algn="ctr">
              <a:lnSpc>
                <a:spcPts val="8959"/>
              </a:lnSpc>
            </a:pPr>
            <a:r>
              <a:rPr lang="en-US" sz="6399" b="1">
                <a:solidFill>
                  <a:srgbClr val="509FCB"/>
                </a:solidFill>
                <a:latin typeface="Roboto Condensed Bold"/>
                <a:ea typeface="Roboto Condensed Bold"/>
                <a:cs typeface="Roboto Condensed Bold"/>
                <a:sym typeface="Roboto Condensed Bold"/>
              </a:rPr>
              <a:t>Metodologi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725</Words>
  <Application>Microsoft Office PowerPoint</Application>
  <PresentationFormat>Custom</PresentationFormat>
  <Paragraphs>158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 Condensed Italics</vt:lpstr>
      <vt:lpstr>Open Sans</vt:lpstr>
      <vt:lpstr>Roboto Condensed Bold</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Whale And Gull Grey Modern Technology Project Proposal Presentation</dc:title>
  <dc:creator>Gesang Nur Z</dc:creator>
  <cp:lastModifiedBy>Gesang Nur Z</cp:lastModifiedBy>
  <cp:revision>2</cp:revision>
  <dcterms:created xsi:type="dcterms:W3CDTF">2006-08-16T00:00:00Z</dcterms:created>
  <dcterms:modified xsi:type="dcterms:W3CDTF">2025-01-01T13:41:38Z</dcterms:modified>
  <dc:identifier>DAGa7SFsB78</dc:identifier>
</cp:coreProperties>
</file>