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D027-78A5-4110-9ECD-4D5A9A36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28FA8-3EA0-47F0-913D-DDDD8D49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D11C9-E9FA-40C1-BE3C-D2EECB28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7ED68-5940-4D02-8ADC-D38A1B46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7BE8-C33B-40BD-BEA2-4B9C7E53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2214-2669-4030-AFD6-1B9BDA13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83D6D-6C7D-4192-B68B-E588ECE4D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F929-D6C5-4367-A38F-8C5F040F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59B6-75DC-40BC-9BD8-C2C55D95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EACA-134C-4E21-887D-BEEE0F69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1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A155B-1C80-44B5-8A04-A7D712922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89591-7426-4F2F-BE6A-4CDE04E9D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1032-7FD1-492A-B207-63BEF6CC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E6FAD-8189-4AC1-91CA-AEAACEA3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93D7-C8E8-4F1B-9359-7CA15EB6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4461-E504-4BDC-A48F-5297D996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6F37-3C05-4877-91D7-5F92CDFB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907BA-7412-4855-98E7-CDE46592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F4F8C-2FEF-4406-B3B7-C022ED0E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CAB65-91A4-4F96-B31E-D60A8A0D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B92-5F07-48BD-81B7-EC261A1F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AD3D8-4993-47B1-9E7A-2738AA6D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BB9F-1052-4D7F-B0CF-25705133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4FE9A-80A7-411A-97B6-9DC9C452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EAAC-A29D-492F-ABF8-11EBE43B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AFD9-1F06-4077-B8EC-BA7156E4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AD01-1E44-46A5-AFAD-F10911963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0EBEA-FCFB-46A6-88DD-3C95D659B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C701E-6B34-44B6-B73A-A9642DC5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D930F-C33B-4E80-B102-480072F5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D195B-B59E-4A66-B63B-E38BD20D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D89D-961B-429B-8F59-80402093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87D82-BA94-49D0-91D2-208366BB3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5778C-A5FD-4919-954D-4D261E7C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210A5-8B7C-4E1F-9115-37A79CFAF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11940-61EA-48E7-BC6D-F49747D11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1B51-9B53-4315-B9CE-1F1E3D95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07C81-9955-4F09-96B7-DBF2635D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EB6C7-68B4-4B70-818E-6E6DA480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95FD-C319-499D-A171-7E492EA1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B46AC-443E-452F-827D-075BAA28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81DE9-9B2C-46B2-A2F9-50C36F1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53ECE-182E-4D06-A240-501FC968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72A8B-1B4E-424F-940D-99F93E4D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235BD-17CA-4A3D-B42A-DA57F7E2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5DEF9-5786-43A2-8B1F-0AE432FD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FDED-AD93-4FCA-8CD6-2663C3A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F5EE-8500-45BC-852C-F842E321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ACA49-0515-4E52-BD79-FA840EF68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BA3B1-3B98-4D48-9854-8438488F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D5D4C-4942-4FC9-BAB6-EF582A13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157D4-CE2D-4F4C-87FC-36896D71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3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3120-4C9B-4A3E-BB38-A2DF8C44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0D0C8-5A85-4994-B665-7F7D08612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0472D-B65E-4177-8025-7EE5B0AF5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7D195-0351-44C6-BA0A-A9CFFEE3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94C-9160-4417-B1FD-963B9BAB236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A82D9-FD37-4A13-B8A6-7920E7AB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73E2B-4E53-4E0C-A618-1BC29347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F11AF-C695-482A-B494-D4F47A4D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3A15E-825E-4246-8AB2-EC1C72DBF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5F9F9-926C-4549-968C-B0EADBD01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094C-9160-4417-B1FD-963B9BAB236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04F7-BEC3-46C9-A564-4A548D101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FCA1-A0ED-4D34-84AA-16161BDE0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8B641-A78D-4785-8039-FE36E785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7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293E-E829-4D74-93B2-1288E7283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B66EC-9710-4419-B216-99973E8B9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7322-312B-4554-ADFF-2EA51CC6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>
            <a:noAutofit/>
          </a:bodyPr>
          <a:lstStyle/>
          <a:p>
            <a:r>
              <a:rPr lang="en-US" sz="3200" dirty="0"/>
              <a:t>We need to pick a time frame to perform the models, we could focus on the last wave from August 2021-to today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99E85EC-12B2-4C68-B94F-014A35418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2" y="1427459"/>
            <a:ext cx="6986127" cy="5430541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F082F1ED-D5F7-43B7-A933-B9882A2AD9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7242D2-13DB-49C7-9DBA-2FA35819895D}"/>
              </a:ext>
            </a:extLst>
          </p:cNvPr>
          <p:cNvSpPr/>
          <p:nvPr/>
        </p:nvSpPr>
        <p:spPr>
          <a:xfrm>
            <a:off x="3859036" y="5587900"/>
            <a:ext cx="854367" cy="10180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6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41A-5954-4E00-B5F8-5F576D7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Graph of p-values and betas from Incidence of COVID-19 as a function of different demographic variables in the counties of CA over time</a:t>
            </a:r>
          </a:p>
        </p:txBody>
      </p:sp>
      <p:pic>
        <p:nvPicPr>
          <p:cNvPr id="16" name="Content Placeholder 15" descr="Chart, histogram&#10;&#10;Description automatically generated">
            <a:extLst>
              <a:ext uri="{FF2B5EF4-FFF2-40B4-BE49-F238E27FC236}">
                <a16:creationId xmlns:a16="http://schemas.microsoft.com/office/drawing/2014/main" id="{AA5473AA-A749-4756-AFDC-3201C9494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" y="1708948"/>
            <a:ext cx="9332758" cy="4666379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9F8A5A-24AD-4371-AE13-5626D7A3B21C}"/>
              </a:ext>
            </a:extLst>
          </p:cNvPr>
          <p:cNvSpPr txBox="1"/>
          <p:nvPr/>
        </p:nvSpPr>
        <p:spPr>
          <a:xfrm>
            <a:off x="9653049" y="1542407"/>
            <a:ext cx="1951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Beta blue, p-value black. Red line is p-value = 0.05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E6F8FB-0FB6-4262-BC40-ADDE90F0FFD9}"/>
              </a:ext>
            </a:extLst>
          </p:cNvPr>
          <p:cNvSpPr txBox="1"/>
          <p:nvPr/>
        </p:nvSpPr>
        <p:spPr>
          <a:xfrm>
            <a:off x="9389099" y="2697641"/>
            <a:ext cx="26866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These variables change overtime.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From August 2021-to today (new wave of Covid), household income, percentage higher education and rurality (RUC codes) are negatively associated with incidence.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Percentage poverty from all populations and under 17, and percentage unemployment are positively associated with Incidence.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2410E-A90E-4465-A404-0E7600F5E018}"/>
              </a:ext>
            </a:extLst>
          </p:cNvPr>
          <p:cNvSpPr txBox="1"/>
          <p:nvPr/>
        </p:nvSpPr>
        <p:spPr>
          <a:xfrm>
            <a:off x="6504494" y="6324793"/>
            <a:ext cx="39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*We could include the R-squared. </a:t>
            </a:r>
          </a:p>
        </p:txBody>
      </p:sp>
    </p:spTree>
    <p:extLst>
      <p:ext uri="{BB962C8B-B14F-4D97-AF65-F5344CB8AC3E}">
        <p14:creationId xmlns:p14="http://schemas.microsoft.com/office/powerpoint/2010/main" val="302532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0AF9CFED-1F06-4BEB-ADCE-BEDE03B55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9" y="1984055"/>
            <a:ext cx="9543076" cy="477153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AE4543-CF58-418D-BB64-FDFF6EE0026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Graph of p-values and betas from Mortality of COVID-19 as a function of different demographic variables in the counties of CA over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D36B8-B0D7-4869-9921-83685DAC0A91}"/>
              </a:ext>
            </a:extLst>
          </p:cNvPr>
          <p:cNvSpPr txBox="1"/>
          <p:nvPr/>
        </p:nvSpPr>
        <p:spPr>
          <a:xfrm>
            <a:off x="9750326" y="1824511"/>
            <a:ext cx="1951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Beta blue, p-value black. Red line is p-value = 0.05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2AF052-06F2-4849-9720-3FE67E7E437D}"/>
              </a:ext>
            </a:extLst>
          </p:cNvPr>
          <p:cNvSpPr txBox="1"/>
          <p:nvPr/>
        </p:nvSpPr>
        <p:spPr>
          <a:xfrm>
            <a:off x="9486376" y="2979745"/>
            <a:ext cx="26866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These variables change overtime.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Similar to Incidence: From August 2021-to today (new wave of Covid), household income, percentage higher education and rurality (RUC codes) are negatively associated with incidence.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Percentage poverty from all populations and under 17, and percentage unemployment are positively associated with Incidence. </a:t>
            </a:r>
          </a:p>
        </p:txBody>
      </p:sp>
    </p:spTree>
    <p:extLst>
      <p:ext uri="{BB962C8B-B14F-4D97-AF65-F5344CB8AC3E}">
        <p14:creationId xmlns:p14="http://schemas.microsoft.com/office/powerpoint/2010/main" val="204155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C0B3-DFC4-4AA6-9897-97208E9E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Aug01- Today</a:t>
            </a:r>
            <a:br>
              <a:rPr lang="en-US" dirty="0"/>
            </a:br>
            <a:r>
              <a:rPr lang="en-US" dirty="0"/>
              <a:t>Univariate model for Incidence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55DB4A-13BB-48CD-9C5C-367B036C4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82017"/>
              </p:ext>
            </p:extLst>
          </p:nvPr>
        </p:nvGraphicFramePr>
        <p:xfrm>
          <a:off x="1705583" y="1950719"/>
          <a:ext cx="5006304" cy="38511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1576">
                  <a:extLst>
                    <a:ext uri="{9D8B030D-6E8A-4147-A177-3AD203B41FA5}">
                      <a16:colId xmlns:a16="http://schemas.microsoft.com/office/drawing/2014/main" val="1747419834"/>
                    </a:ext>
                  </a:extLst>
                </a:gridCol>
                <a:gridCol w="1251576">
                  <a:extLst>
                    <a:ext uri="{9D8B030D-6E8A-4147-A177-3AD203B41FA5}">
                      <a16:colId xmlns:a16="http://schemas.microsoft.com/office/drawing/2014/main" val="1882288161"/>
                    </a:ext>
                  </a:extLst>
                </a:gridCol>
                <a:gridCol w="1251576">
                  <a:extLst>
                    <a:ext uri="{9D8B030D-6E8A-4147-A177-3AD203B41FA5}">
                      <a16:colId xmlns:a16="http://schemas.microsoft.com/office/drawing/2014/main" val="279945685"/>
                    </a:ext>
                  </a:extLst>
                </a:gridCol>
                <a:gridCol w="1251576">
                  <a:extLst>
                    <a:ext uri="{9D8B030D-6E8A-4147-A177-3AD203B41FA5}">
                      <a16:colId xmlns:a16="http://schemas.microsoft.com/office/drawing/2014/main" val="2397412598"/>
                    </a:ext>
                  </a:extLst>
                </a:gridCol>
              </a:tblGrid>
              <a:tr h="233862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rsq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pval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765060"/>
                  </a:ext>
                </a:extLst>
              </a:tr>
              <a:tr h="233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diff_ntest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0.007453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0.012856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0.19221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192192"/>
                  </a:ext>
                </a:extLst>
              </a:tr>
              <a:tr h="652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unemployment_2020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0.000546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-0.00876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0.480285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339336"/>
                  </a:ext>
                </a:extLst>
              </a:tr>
              <a:tr h="438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perc_income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-0.00033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0.364076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3.21E-07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9723444"/>
                  </a:ext>
                </a:extLst>
              </a:tr>
              <a:tr h="438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hhold_income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-4.06E-07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0.364199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3.20E-07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1827880"/>
                  </a:ext>
                </a:extLst>
              </a:tr>
              <a:tr h="438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RUC_Code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0.003179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0.258027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2.80E-05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3132949"/>
                  </a:ext>
                </a:extLst>
              </a:tr>
              <a:tr h="438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poverty_all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0.001347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0.130298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0.003127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2902939"/>
                  </a:ext>
                </a:extLst>
              </a:tr>
              <a:tr h="438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poverty_17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0.000812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0.126325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0.003593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3644150"/>
                  </a:ext>
                </a:extLst>
              </a:tr>
              <a:tr h="233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hi_edu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-0.00074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0.376452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1.83E-07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8306104"/>
                  </a:ext>
                </a:extLst>
              </a:tr>
              <a:tr h="233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nfullyvacc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-0.08789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0.493267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4.86E-10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13513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BFB8F1-4B58-4CD9-82E5-2BEC8EA3C494}"/>
              </a:ext>
            </a:extLst>
          </p:cNvPr>
          <p:cNvSpPr txBox="1"/>
          <p:nvPr/>
        </p:nvSpPr>
        <p:spPr>
          <a:xfrm>
            <a:off x="7437749" y="2253004"/>
            <a:ext cx="39160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Household income, percentage of people with high education (college), and number of fully vaccinated people (normalized by population) are negatively associated with Incidence of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Rurality and percentage of poverty are positively associated with COVID-19 incidence.  </a:t>
            </a:r>
          </a:p>
        </p:txBody>
      </p:sp>
    </p:spTree>
    <p:extLst>
      <p:ext uri="{BB962C8B-B14F-4D97-AF65-F5344CB8AC3E}">
        <p14:creationId xmlns:p14="http://schemas.microsoft.com/office/powerpoint/2010/main" val="217221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CA93-6C9E-40C8-A7F6-AD5A2009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Aug01- Today</a:t>
            </a:r>
            <a:br>
              <a:rPr lang="en-US" dirty="0"/>
            </a:br>
            <a:r>
              <a:rPr lang="en-US" dirty="0"/>
              <a:t>Univariate model for Mortality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7A2B03-1D85-4EFC-8DDD-5E2FB051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26528"/>
              </p:ext>
            </p:extLst>
          </p:nvPr>
        </p:nvGraphicFramePr>
        <p:xfrm>
          <a:off x="593889" y="2133748"/>
          <a:ext cx="5665512" cy="35017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6378">
                  <a:extLst>
                    <a:ext uri="{9D8B030D-6E8A-4147-A177-3AD203B41FA5}">
                      <a16:colId xmlns:a16="http://schemas.microsoft.com/office/drawing/2014/main" val="4133797430"/>
                    </a:ext>
                  </a:extLst>
                </a:gridCol>
                <a:gridCol w="1416378">
                  <a:extLst>
                    <a:ext uri="{9D8B030D-6E8A-4147-A177-3AD203B41FA5}">
                      <a16:colId xmlns:a16="http://schemas.microsoft.com/office/drawing/2014/main" val="2666681474"/>
                    </a:ext>
                  </a:extLst>
                </a:gridCol>
                <a:gridCol w="1416378">
                  <a:extLst>
                    <a:ext uri="{9D8B030D-6E8A-4147-A177-3AD203B41FA5}">
                      <a16:colId xmlns:a16="http://schemas.microsoft.com/office/drawing/2014/main" val="2917010661"/>
                    </a:ext>
                  </a:extLst>
                </a:gridCol>
                <a:gridCol w="1416378">
                  <a:extLst>
                    <a:ext uri="{9D8B030D-6E8A-4147-A177-3AD203B41FA5}">
                      <a16:colId xmlns:a16="http://schemas.microsoft.com/office/drawing/2014/main" val="3617984433"/>
                    </a:ext>
                  </a:extLst>
                </a:gridCol>
              </a:tblGrid>
              <a:tr h="33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beta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rsq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pval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73480"/>
                  </a:ext>
                </a:extLst>
              </a:tr>
              <a:tr h="33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diff_ntest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0.000108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0.001469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0.302312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5882146"/>
                  </a:ext>
                </a:extLst>
              </a:tr>
              <a:tr h="4039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unemployment_2020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-7.28E-06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-0.01306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0.608512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3004573"/>
                  </a:ext>
                </a:extLst>
              </a:tr>
              <a:tr h="33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perc_income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-4.65E-06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0.211877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0.000164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0553975"/>
                  </a:ext>
                </a:extLst>
              </a:tr>
              <a:tr h="3367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hhold_income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-5.78E-09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0.212069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0.000163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8486188"/>
                  </a:ext>
                </a:extLst>
              </a:tr>
              <a:tr h="33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RUC_Code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2.42E-05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0.029548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0.103736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1102391"/>
                  </a:ext>
                </a:extLst>
              </a:tr>
              <a:tr h="33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poverty_all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2.63E-05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0.149553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0.001587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0852096"/>
                  </a:ext>
                </a:extLst>
              </a:tr>
              <a:tr h="33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poverty_17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1.42E-05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0.113373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0.00564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4858341"/>
                  </a:ext>
                </a:extLst>
              </a:tr>
              <a:tr h="33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hi_edu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-1.11E-05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0.241479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5.33E-05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5124846"/>
                  </a:ext>
                </a:extLst>
              </a:tr>
              <a:tr h="33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nfullyvacc</a:t>
                      </a:r>
                      <a:endParaRPr 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-0.00142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0.377058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1.78E-07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4811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34AB2D-4E0F-4B56-A1EE-12BAEEFB673F}"/>
              </a:ext>
            </a:extLst>
          </p:cNvPr>
          <p:cNvSpPr txBox="1"/>
          <p:nvPr/>
        </p:nvSpPr>
        <p:spPr>
          <a:xfrm>
            <a:off x="7437749" y="2253004"/>
            <a:ext cx="39160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Household income, percentage of people with high education (college), and number of fully vaccinated people (normalized by population) are negatively associated with mortality of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Rurality and percentage of poverty are positively associated with COVID-19 mortality.  </a:t>
            </a:r>
          </a:p>
        </p:txBody>
      </p:sp>
    </p:spTree>
    <p:extLst>
      <p:ext uri="{BB962C8B-B14F-4D97-AF65-F5344CB8AC3E}">
        <p14:creationId xmlns:p14="http://schemas.microsoft.com/office/powerpoint/2010/main" val="157248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D840-61EB-48E3-8411-0F484569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regression, Incidence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E21D-2BCD-4BD3-ABD8-56A9367D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345"/>
            <a:ext cx="10515600" cy="10212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Incidence ~  </a:t>
            </a:r>
            <a:r>
              <a:rPr lang="en-US" dirty="0" err="1"/>
              <a:t>nfullyvacc</a:t>
            </a:r>
            <a:r>
              <a:rPr lang="en-US" dirty="0"/>
              <a:t> + </a:t>
            </a:r>
            <a:r>
              <a:rPr lang="en-US" dirty="0" err="1"/>
              <a:t>hi_edu</a:t>
            </a:r>
            <a:r>
              <a:rPr lang="en-US" dirty="0"/>
              <a:t> + poverty_17 + </a:t>
            </a:r>
            <a:r>
              <a:rPr lang="en-US" dirty="0" err="1"/>
              <a:t>poverty_all</a:t>
            </a:r>
            <a:r>
              <a:rPr lang="en-US" dirty="0"/>
              <a:t> + </a:t>
            </a:r>
            <a:r>
              <a:rPr lang="en-US" dirty="0" err="1"/>
              <a:t>RUC_Code</a:t>
            </a:r>
            <a:r>
              <a:rPr lang="en-US" dirty="0"/>
              <a:t> + </a:t>
            </a:r>
            <a:r>
              <a:rPr lang="en-US" dirty="0" err="1"/>
              <a:t>hhold_income</a:t>
            </a:r>
            <a:r>
              <a:rPr lang="en-US" dirty="0"/>
              <a:t> + unemployment_2020 + </a:t>
            </a:r>
            <a:r>
              <a:rPr lang="en-US" dirty="0" err="1"/>
              <a:t>ntest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75DA5-568D-4524-B339-A1E2CB9224AD}"/>
              </a:ext>
            </a:extLst>
          </p:cNvPr>
          <p:cNvSpPr txBox="1"/>
          <p:nvPr/>
        </p:nvSpPr>
        <p:spPr>
          <a:xfrm>
            <a:off x="3047215" y="310819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95A99-6858-43B2-B18C-6C3977FDB34A}"/>
              </a:ext>
            </a:extLst>
          </p:cNvPr>
          <p:cNvSpPr txBox="1"/>
          <p:nvPr/>
        </p:nvSpPr>
        <p:spPr>
          <a:xfrm>
            <a:off x="935611" y="2848263"/>
            <a:ext cx="87080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(Intercept)               8.920e-02  1.956e-02   4.561 3.53e-05 ***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mtable$nfullyvacc</a:t>
            </a:r>
            <a:r>
              <a:rPr lang="en-US" sz="1200" dirty="0">
                <a:latin typeface="Consolas" panose="020B0609020204030204" pitchFamily="49" charset="0"/>
              </a:rPr>
              <a:t>        -6.397e-02  2.627e-02  -2.435  0.01864 *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mtable$hi_edu</a:t>
            </a:r>
            <a:r>
              <a:rPr lang="en-US" sz="1200" dirty="0">
                <a:latin typeface="Consolas" panose="020B0609020204030204" pitchFamily="49" charset="0"/>
              </a:rPr>
              <a:t>            -7.656e-05  3.112e-04  -0.246  0.80674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mtable$poverty_17         2.086e-04  6.353e-04   0.328  0.74413 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mtable$poverty_all</a:t>
            </a:r>
            <a:r>
              <a:rPr lang="en-US" sz="1200" dirty="0">
                <a:latin typeface="Consolas" panose="020B0609020204030204" pitchFamily="49" charset="0"/>
              </a:rPr>
              <a:t>       -1.572e-03  1.116e-03  -1.408  0.16554 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mtable$RUC_Code</a:t>
            </a:r>
            <a:r>
              <a:rPr lang="en-US" sz="1200" dirty="0">
                <a:latin typeface="Consolas" panose="020B0609020204030204" pitchFamily="49" charset="0"/>
              </a:rPr>
              <a:t>           7.903e-04  8.135e-04   0.971  0.33620 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mtable$hhold_income</a:t>
            </a:r>
            <a:r>
              <a:rPr lang="en-US" sz="1200" dirty="0">
                <a:latin typeface="Consolas" panose="020B0609020204030204" pitchFamily="49" charset="0"/>
              </a:rPr>
              <a:t>      -8.929e-06  5.643e-05  -0.158  0.87495 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mtable$perc_income</a:t>
            </a:r>
            <a:r>
              <a:rPr lang="en-US" sz="1200" dirty="0">
                <a:latin typeface="Consolas" panose="020B0609020204030204" pitchFamily="49" charset="0"/>
              </a:rPr>
              <a:t>        6.976e-03  4.534e-02   0.154  0.87838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mtable$unemployment_2020  3.269e-04  7.747e-04   0.422  0.67495 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mtable$diff_ntest</a:t>
            </a:r>
            <a:r>
              <a:rPr lang="en-US" sz="1200" dirty="0">
                <a:latin typeface="Consolas" panose="020B0609020204030204" pitchFamily="49" charset="0"/>
              </a:rPr>
              <a:t>         1.346e-02  4.448e-03   3.026  0.00397 **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Residual standard error: 0.009422 on 48 degrees of freedom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Multiple R-squared:  0.6351,	Adjusted R-squared:  0.5666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F-statistic: 9.281 on 9 and 48 DF,  p-value: 5.483e-08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823437-C848-47BC-8B4B-042F1D9EC28B}"/>
              </a:ext>
            </a:extLst>
          </p:cNvPr>
          <p:cNvSpPr txBox="1"/>
          <p:nvPr/>
        </p:nvSpPr>
        <p:spPr>
          <a:xfrm>
            <a:off x="8229601" y="3428999"/>
            <a:ext cx="274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adjusting the model, Normalized n of fully vaccinated people and normalized n of tests are significantly associated with lower incidence.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are confounders of other demographic variables when using univariate models. </a:t>
            </a:r>
          </a:p>
        </p:txBody>
      </p:sp>
    </p:spTree>
    <p:extLst>
      <p:ext uri="{BB962C8B-B14F-4D97-AF65-F5344CB8AC3E}">
        <p14:creationId xmlns:p14="http://schemas.microsoft.com/office/powerpoint/2010/main" val="425110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D840-61EB-48E3-8411-0F484569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regression, Mortality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E21D-2BCD-4BD3-ABD8-56A9367D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918"/>
            <a:ext cx="10515600" cy="10212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Mortality ~  </a:t>
            </a:r>
            <a:r>
              <a:rPr lang="en-US" dirty="0" err="1"/>
              <a:t>nfullyvacc</a:t>
            </a:r>
            <a:r>
              <a:rPr lang="en-US" dirty="0"/>
              <a:t> + </a:t>
            </a:r>
            <a:r>
              <a:rPr lang="en-US" dirty="0" err="1"/>
              <a:t>hi_edu</a:t>
            </a:r>
            <a:r>
              <a:rPr lang="en-US" dirty="0"/>
              <a:t> + poverty_17 + </a:t>
            </a:r>
            <a:r>
              <a:rPr lang="en-US" dirty="0" err="1"/>
              <a:t>poverty_all</a:t>
            </a:r>
            <a:r>
              <a:rPr lang="en-US" dirty="0"/>
              <a:t> + </a:t>
            </a:r>
            <a:r>
              <a:rPr lang="en-US" dirty="0" err="1"/>
              <a:t>RUC_Code</a:t>
            </a:r>
            <a:r>
              <a:rPr lang="en-US" dirty="0"/>
              <a:t> + </a:t>
            </a:r>
            <a:r>
              <a:rPr lang="en-US" dirty="0" err="1"/>
              <a:t>hhold_income</a:t>
            </a:r>
            <a:r>
              <a:rPr lang="en-US" dirty="0"/>
              <a:t> + unemployment_2020 + </a:t>
            </a:r>
            <a:r>
              <a:rPr lang="en-US" dirty="0" err="1"/>
              <a:t>ntest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75DA5-568D-4524-B339-A1E2CB9224AD}"/>
              </a:ext>
            </a:extLst>
          </p:cNvPr>
          <p:cNvSpPr txBox="1"/>
          <p:nvPr/>
        </p:nvSpPr>
        <p:spPr>
          <a:xfrm>
            <a:off x="3047215" y="310819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D7D85-54C3-40A9-8304-EBD4EC562229}"/>
              </a:ext>
            </a:extLst>
          </p:cNvPr>
          <p:cNvSpPr txBox="1"/>
          <p:nvPr/>
        </p:nvSpPr>
        <p:spPr>
          <a:xfrm>
            <a:off x="822490" y="3047315"/>
            <a:ext cx="60944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(Intercept)               1.348e-03  4.249e-04   3.172  0.00264 **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mtable$nfullyvacc</a:t>
            </a:r>
            <a:r>
              <a:rPr lang="en-US" sz="1200" dirty="0">
                <a:latin typeface="Consolas" panose="020B0609020204030204" pitchFamily="49" charset="0"/>
              </a:rPr>
              <a:t>        -8.572e-04  5.708e-04  -1.502  0.13971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mtable$hi_edu</a:t>
            </a:r>
            <a:r>
              <a:rPr lang="en-US" sz="1200" dirty="0">
                <a:latin typeface="Consolas" panose="020B0609020204030204" pitchFamily="49" charset="0"/>
              </a:rPr>
              <a:t>            -4.321e-06  6.763e-06  -0.639  0.52595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mtable$poverty_17         5.905e-06  1.381e-05   0.428  0.67074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mtable$poverty_all</a:t>
            </a:r>
            <a:r>
              <a:rPr lang="en-US" sz="1200" dirty="0">
                <a:latin typeface="Consolas" panose="020B0609020204030204" pitchFamily="49" charset="0"/>
              </a:rPr>
              <a:t>       -3.575e-06  2.425e-05  -0.147  0.88342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mtable$RUC_Code</a:t>
            </a:r>
            <a:r>
              <a:rPr lang="en-US" sz="1200" dirty="0">
                <a:latin typeface="Consolas" panose="020B0609020204030204" pitchFamily="49" charset="0"/>
              </a:rPr>
              <a:t>          -2.641e-05  1.768e-05  -1.494  0.14176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mtable$hhold_income</a:t>
            </a:r>
            <a:r>
              <a:rPr lang="en-US" sz="1200" dirty="0">
                <a:latin typeface="Consolas" panose="020B0609020204030204" pitchFamily="49" charset="0"/>
              </a:rPr>
              <a:t>      -9.379e-07  1.226e-06  -0.765  0.44813  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mtable$perc_income</a:t>
            </a:r>
            <a:r>
              <a:rPr lang="en-US" sz="1200" dirty="0">
                <a:latin typeface="Consolas" panose="020B0609020204030204" pitchFamily="49" charset="0"/>
              </a:rPr>
              <a:t>        7.519e-04  9.853e-04   0.763  0.44912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mtable$unemployment_2020 -3.082e-05  1.683e-05  -1.831  0.07332 . 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mtable$diff_ntest</a:t>
            </a:r>
            <a:r>
              <a:rPr lang="en-US" sz="1200" dirty="0">
                <a:latin typeface="Consolas" panose="020B0609020204030204" pitchFamily="49" charset="0"/>
              </a:rPr>
              <a:t>         1.639e-04  9.665e-05   1.696  0.09640 .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Residual standard error: 0.0002047 on 48 degrees of freedom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Multiple R-squared:  0.4881,	Adjusted R-squared:  0.3921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F-statistic: 5.085 on 9 and 48 DF,  p-value: 7.874e-05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CB16C-B406-4327-A9AE-13B4D498B99C}"/>
              </a:ext>
            </a:extLst>
          </p:cNvPr>
          <p:cNvSpPr txBox="1"/>
          <p:nvPr/>
        </p:nvSpPr>
        <p:spPr>
          <a:xfrm>
            <a:off x="8022210" y="3124688"/>
            <a:ext cx="33315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adjusting the model, only Normalized n of fully vaccinated people is negatively associated with lower mortality.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of unemployment and number of tests have a trend with the outcome of COVID-19 mortality. </a:t>
            </a:r>
          </a:p>
        </p:txBody>
      </p:sp>
    </p:spTree>
    <p:extLst>
      <p:ext uri="{BB962C8B-B14F-4D97-AF65-F5344CB8AC3E}">
        <p14:creationId xmlns:p14="http://schemas.microsoft.com/office/powerpoint/2010/main" val="300471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4F6A-7035-480F-9EED-3BCBFE8B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Vaccination status is a confounder of demographic variables like Household income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8740C-10C9-4811-8AC3-01C850183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607" y="2049786"/>
            <a:ext cx="5456393" cy="3657917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96071D1-BB3D-4B86-9153-BF5E6BBA1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0D898-0F1E-4331-BB07-9E17231247B8}"/>
              </a:ext>
            </a:extLst>
          </p:cNvPr>
          <p:cNvSpPr txBox="1"/>
          <p:nvPr/>
        </p:nvSpPr>
        <p:spPr>
          <a:xfrm>
            <a:off x="6096000" y="2804933"/>
            <a:ext cx="6094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(Intercept)         2.588e-01  3.277e-02   7.897 1.14e-10 ***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mtable$hhold_income</a:t>
            </a:r>
            <a:r>
              <a:rPr lang="en-US" sz="1200" dirty="0">
                <a:latin typeface="Consolas" panose="020B0609020204030204" pitchFamily="49" charset="0"/>
              </a:rPr>
              <a:t> 4.204e-06  4.417e-07   9.518 2.66e-13 ***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Residual standard error: 0.07196 on 56 degrees of freedom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Multiple R-squared:  0.618,	Adjusted R-squared:  0.6112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F-statistic: 90.59 on 1 and 56 DF,  p-value: 2.655e-13</a:t>
            </a:r>
          </a:p>
        </p:txBody>
      </p:sp>
    </p:spTree>
    <p:extLst>
      <p:ext uri="{BB962C8B-B14F-4D97-AF65-F5344CB8AC3E}">
        <p14:creationId xmlns:p14="http://schemas.microsoft.com/office/powerpoint/2010/main" val="194916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983</Words>
  <Application>Microsoft Office PowerPoint</Application>
  <PresentationFormat>Widescreen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We need to pick a time frame to perform the models, we could focus on the last wave from August 2021-to today</vt:lpstr>
      <vt:lpstr>Graph of p-values and betas from Incidence of COVID-19 as a function of different demographic variables in the counties of CA over time</vt:lpstr>
      <vt:lpstr>PowerPoint Presentation</vt:lpstr>
      <vt:lpstr>Between Aug01- Today Univariate model for Incidence</vt:lpstr>
      <vt:lpstr>Between Aug01- Today Univariate model for Mortality</vt:lpstr>
      <vt:lpstr>Multiple linear regression, Incidence outcome</vt:lpstr>
      <vt:lpstr>Multiple linear regression, Mortality outcome</vt:lpstr>
      <vt:lpstr>Vaccination status is a confounder of demographic variables like Household income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Gisselle Salome Escobar Arrepol (gescobar)</dc:creator>
  <cp:lastModifiedBy>Gisselle Salome Escobar Arrepol (gescobar)</cp:lastModifiedBy>
  <cp:revision>21</cp:revision>
  <dcterms:created xsi:type="dcterms:W3CDTF">2021-11-29T04:03:53Z</dcterms:created>
  <dcterms:modified xsi:type="dcterms:W3CDTF">2021-11-30T06:56:46Z</dcterms:modified>
</cp:coreProperties>
</file>