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9" r:id="rId3"/>
    <p:sldId id="267" r:id="rId4"/>
    <p:sldId id="257" r:id="rId5"/>
    <p:sldId id="258" r:id="rId6"/>
    <p:sldId id="260" r:id="rId7"/>
    <p:sldId id="268" r:id="rId8"/>
    <p:sldId id="269"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000000"/>
    <a:srgbClr val="FF99FF"/>
    <a:srgbClr val="CC99FF"/>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01" autoAdjust="0"/>
  </p:normalViewPr>
  <p:slideViewPr>
    <p:cSldViewPr snapToGrid="0">
      <p:cViewPr varScale="1">
        <p:scale>
          <a:sx n="94" d="100"/>
          <a:sy n="94" d="100"/>
        </p:scale>
        <p:origin x="46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C6EDC1-EC0E-46EB-8AE4-8AA81535DF60}" type="datetimeFigureOut">
              <a:rPr lang="en-US" smtClean="0"/>
              <a:t>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55EE23-FD79-4615-B2FA-91C9925A8168}" type="slidenum">
              <a:rPr lang="en-US" smtClean="0"/>
              <a:t>‹#›</a:t>
            </a:fld>
            <a:endParaRPr lang="en-US"/>
          </a:p>
        </p:txBody>
      </p:sp>
    </p:spTree>
    <p:extLst>
      <p:ext uri="{BB962C8B-B14F-4D97-AF65-F5344CB8AC3E}">
        <p14:creationId xmlns:p14="http://schemas.microsoft.com/office/powerpoint/2010/main" val="2535444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decided to use this timeframe (from August to today). The first question we had was in which part of the pandemic we were going to focus on. To decide this, first we made a graph to evaluate how the pandemic was changing overtime at the county level in CA. </a:t>
            </a:r>
          </a:p>
          <a:p>
            <a:r>
              <a:rPr lang="en-US" dirty="0"/>
              <a:t>Here you can see the different waves </a:t>
            </a:r>
            <a:r>
              <a:rPr lang="en-US" dirty="0" err="1"/>
              <a:t>blablabla</a:t>
            </a:r>
            <a:endParaRPr lang="en-US" dirty="0"/>
          </a:p>
          <a:p>
            <a:r>
              <a:rPr lang="en-US" dirty="0"/>
              <a:t>(Could mention some of the counties) </a:t>
            </a:r>
          </a:p>
        </p:txBody>
      </p:sp>
      <p:sp>
        <p:nvSpPr>
          <p:cNvPr id="4" name="Slide Number Placeholder 3"/>
          <p:cNvSpPr>
            <a:spLocks noGrp="1"/>
          </p:cNvSpPr>
          <p:nvPr>
            <p:ph type="sldNum" sz="quarter" idx="5"/>
          </p:nvPr>
        </p:nvSpPr>
        <p:spPr/>
        <p:txBody>
          <a:bodyPr/>
          <a:lstStyle/>
          <a:p>
            <a:fld id="{1555EE23-FD79-4615-B2FA-91C9925A8168}" type="slidenum">
              <a:rPr lang="en-US" smtClean="0"/>
              <a:t>3</a:t>
            </a:fld>
            <a:endParaRPr lang="en-US"/>
          </a:p>
        </p:txBody>
      </p:sp>
    </p:spTree>
    <p:extLst>
      <p:ext uri="{BB962C8B-B14F-4D97-AF65-F5344CB8AC3E}">
        <p14:creationId xmlns:p14="http://schemas.microsoft.com/office/powerpoint/2010/main" val="3736187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55EE23-FD79-4615-B2FA-91C9925A8168}" type="slidenum">
              <a:rPr lang="en-US" smtClean="0"/>
              <a:t>8</a:t>
            </a:fld>
            <a:endParaRPr lang="en-US"/>
          </a:p>
        </p:txBody>
      </p:sp>
    </p:spTree>
    <p:extLst>
      <p:ext uri="{BB962C8B-B14F-4D97-AF65-F5344CB8AC3E}">
        <p14:creationId xmlns:p14="http://schemas.microsoft.com/office/powerpoint/2010/main" val="3883875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D027-78A5-4110-9ECD-4D5A9A36F0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A28FA8-3EA0-47F0-913D-DDDD8D49AF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3D11C9-E9FA-40C1-BE3C-D2EECB28B77F}"/>
              </a:ext>
            </a:extLst>
          </p:cNvPr>
          <p:cNvSpPr>
            <a:spLocks noGrp="1"/>
          </p:cNvSpPr>
          <p:nvPr>
            <p:ph type="dt" sz="half" idx="10"/>
          </p:nvPr>
        </p:nvSpPr>
        <p:spPr/>
        <p:txBody>
          <a:bodyPr/>
          <a:lstStyle/>
          <a:p>
            <a:fld id="{C50B094C-9160-4417-B1FD-963B9BAB2361}" type="datetimeFigureOut">
              <a:rPr lang="en-US" smtClean="0"/>
              <a:t>12/2/2021</a:t>
            </a:fld>
            <a:endParaRPr lang="en-US"/>
          </a:p>
        </p:txBody>
      </p:sp>
      <p:sp>
        <p:nvSpPr>
          <p:cNvPr id="5" name="Footer Placeholder 4">
            <a:extLst>
              <a:ext uri="{FF2B5EF4-FFF2-40B4-BE49-F238E27FC236}">
                <a16:creationId xmlns:a16="http://schemas.microsoft.com/office/drawing/2014/main" id="{BB67ED68-5940-4D02-8ADC-D38A1B4626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67BE8-C33B-40BD-BEA2-4B9C7E53E251}"/>
              </a:ext>
            </a:extLst>
          </p:cNvPr>
          <p:cNvSpPr>
            <a:spLocks noGrp="1"/>
          </p:cNvSpPr>
          <p:nvPr>
            <p:ph type="sldNum" sz="quarter" idx="12"/>
          </p:nvPr>
        </p:nvSpPr>
        <p:spPr/>
        <p:txBody>
          <a:bodyPr/>
          <a:lstStyle/>
          <a:p>
            <a:fld id="{C6F8B641-A78D-4785-8039-FE36E78576A7}" type="slidenum">
              <a:rPr lang="en-US" smtClean="0"/>
              <a:t>‹#›</a:t>
            </a:fld>
            <a:endParaRPr lang="en-US"/>
          </a:p>
        </p:txBody>
      </p:sp>
    </p:spTree>
    <p:extLst>
      <p:ext uri="{BB962C8B-B14F-4D97-AF65-F5344CB8AC3E}">
        <p14:creationId xmlns:p14="http://schemas.microsoft.com/office/powerpoint/2010/main" val="823280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2214-2669-4030-AFD6-1B9BDA1384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383D6D-6C7D-4192-B68B-E588ECE4D9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6F929-D6C5-4367-A38F-8C5F040F8272}"/>
              </a:ext>
            </a:extLst>
          </p:cNvPr>
          <p:cNvSpPr>
            <a:spLocks noGrp="1"/>
          </p:cNvSpPr>
          <p:nvPr>
            <p:ph type="dt" sz="half" idx="10"/>
          </p:nvPr>
        </p:nvSpPr>
        <p:spPr/>
        <p:txBody>
          <a:bodyPr/>
          <a:lstStyle/>
          <a:p>
            <a:fld id="{C50B094C-9160-4417-B1FD-963B9BAB2361}" type="datetimeFigureOut">
              <a:rPr lang="en-US" smtClean="0"/>
              <a:t>12/2/2021</a:t>
            </a:fld>
            <a:endParaRPr lang="en-US"/>
          </a:p>
        </p:txBody>
      </p:sp>
      <p:sp>
        <p:nvSpPr>
          <p:cNvPr id="5" name="Footer Placeholder 4">
            <a:extLst>
              <a:ext uri="{FF2B5EF4-FFF2-40B4-BE49-F238E27FC236}">
                <a16:creationId xmlns:a16="http://schemas.microsoft.com/office/drawing/2014/main" id="{60C259B6-75DC-40BC-9BD8-C2C55D95E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65EACA-134C-4E21-887D-BEEE0F6976E5}"/>
              </a:ext>
            </a:extLst>
          </p:cNvPr>
          <p:cNvSpPr>
            <a:spLocks noGrp="1"/>
          </p:cNvSpPr>
          <p:nvPr>
            <p:ph type="sldNum" sz="quarter" idx="12"/>
          </p:nvPr>
        </p:nvSpPr>
        <p:spPr/>
        <p:txBody>
          <a:bodyPr/>
          <a:lstStyle/>
          <a:p>
            <a:fld id="{C6F8B641-A78D-4785-8039-FE36E78576A7}" type="slidenum">
              <a:rPr lang="en-US" smtClean="0"/>
              <a:t>‹#›</a:t>
            </a:fld>
            <a:endParaRPr lang="en-US"/>
          </a:p>
        </p:txBody>
      </p:sp>
    </p:spTree>
    <p:extLst>
      <p:ext uri="{BB962C8B-B14F-4D97-AF65-F5344CB8AC3E}">
        <p14:creationId xmlns:p14="http://schemas.microsoft.com/office/powerpoint/2010/main" val="3327216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5A155B-1C80-44B5-8A04-A7D712922F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D89591-7426-4F2F-BE6A-4CDE04E9DC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8E1032-7FD1-492A-B207-63BEF6CCBF18}"/>
              </a:ext>
            </a:extLst>
          </p:cNvPr>
          <p:cNvSpPr>
            <a:spLocks noGrp="1"/>
          </p:cNvSpPr>
          <p:nvPr>
            <p:ph type="dt" sz="half" idx="10"/>
          </p:nvPr>
        </p:nvSpPr>
        <p:spPr/>
        <p:txBody>
          <a:bodyPr/>
          <a:lstStyle/>
          <a:p>
            <a:fld id="{C50B094C-9160-4417-B1FD-963B9BAB2361}" type="datetimeFigureOut">
              <a:rPr lang="en-US" smtClean="0"/>
              <a:t>12/2/2021</a:t>
            </a:fld>
            <a:endParaRPr lang="en-US"/>
          </a:p>
        </p:txBody>
      </p:sp>
      <p:sp>
        <p:nvSpPr>
          <p:cNvPr id="5" name="Footer Placeholder 4">
            <a:extLst>
              <a:ext uri="{FF2B5EF4-FFF2-40B4-BE49-F238E27FC236}">
                <a16:creationId xmlns:a16="http://schemas.microsoft.com/office/drawing/2014/main" id="{451E6FAD-8189-4AC1-91CA-AEAACEA3B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993D7-C8E8-4F1B-9359-7CA15EB64538}"/>
              </a:ext>
            </a:extLst>
          </p:cNvPr>
          <p:cNvSpPr>
            <a:spLocks noGrp="1"/>
          </p:cNvSpPr>
          <p:nvPr>
            <p:ph type="sldNum" sz="quarter" idx="12"/>
          </p:nvPr>
        </p:nvSpPr>
        <p:spPr/>
        <p:txBody>
          <a:bodyPr/>
          <a:lstStyle/>
          <a:p>
            <a:fld id="{C6F8B641-A78D-4785-8039-FE36E78576A7}" type="slidenum">
              <a:rPr lang="en-US" smtClean="0"/>
              <a:t>‹#›</a:t>
            </a:fld>
            <a:endParaRPr lang="en-US"/>
          </a:p>
        </p:txBody>
      </p:sp>
    </p:spTree>
    <p:extLst>
      <p:ext uri="{BB962C8B-B14F-4D97-AF65-F5344CB8AC3E}">
        <p14:creationId xmlns:p14="http://schemas.microsoft.com/office/powerpoint/2010/main" val="48855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A4461-E504-4BDC-A48F-5297D9965E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B36F37-3C05-4877-91D7-5F92CDFBE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C907BA-7412-4855-98E7-CDE4659299F5}"/>
              </a:ext>
            </a:extLst>
          </p:cNvPr>
          <p:cNvSpPr>
            <a:spLocks noGrp="1"/>
          </p:cNvSpPr>
          <p:nvPr>
            <p:ph type="dt" sz="half" idx="10"/>
          </p:nvPr>
        </p:nvSpPr>
        <p:spPr/>
        <p:txBody>
          <a:bodyPr/>
          <a:lstStyle/>
          <a:p>
            <a:fld id="{C50B094C-9160-4417-B1FD-963B9BAB2361}" type="datetimeFigureOut">
              <a:rPr lang="en-US" smtClean="0"/>
              <a:t>12/2/2021</a:t>
            </a:fld>
            <a:endParaRPr lang="en-US"/>
          </a:p>
        </p:txBody>
      </p:sp>
      <p:sp>
        <p:nvSpPr>
          <p:cNvPr id="5" name="Footer Placeholder 4">
            <a:extLst>
              <a:ext uri="{FF2B5EF4-FFF2-40B4-BE49-F238E27FC236}">
                <a16:creationId xmlns:a16="http://schemas.microsoft.com/office/drawing/2014/main" id="{AB0F4F8C-2FEF-4406-B3B7-C022ED0EB0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CCAB65-91A4-4F96-B31E-D60A8A0D80BE}"/>
              </a:ext>
            </a:extLst>
          </p:cNvPr>
          <p:cNvSpPr>
            <a:spLocks noGrp="1"/>
          </p:cNvSpPr>
          <p:nvPr>
            <p:ph type="sldNum" sz="quarter" idx="12"/>
          </p:nvPr>
        </p:nvSpPr>
        <p:spPr/>
        <p:txBody>
          <a:bodyPr/>
          <a:lstStyle/>
          <a:p>
            <a:fld id="{C6F8B641-A78D-4785-8039-FE36E78576A7}" type="slidenum">
              <a:rPr lang="en-US" smtClean="0"/>
              <a:t>‹#›</a:t>
            </a:fld>
            <a:endParaRPr lang="en-US"/>
          </a:p>
        </p:txBody>
      </p:sp>
    </p:spTree>
    <p:extLst>
      <p:ext uri="{BB962C8B-B14F-4D97-AF65-F5344CB8AC3E}">
        <p14:creationId xmlns:p14="http://schemas.microsoft.com/office/powerpoint/2010/main" val="1437640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C9B92-5F07-48BD-81B7-EC261A1F15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BAD3D8-4993-47B1-9E7A-2738AA6D57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4FBB9F-1052-4D7F-B0CF-2570513342F2}"/>
              </a:ext>
            </a:extLst>
          </p:cNvPr>
          <p:cNvSpPr>
            <a:spLocks noGrp="1"/>
          </p:cNvSpPr>
          <p:nvPr>
            <p:ph type="dt" sz="half" idx="10"/>
          </p:nvPr>
        </p:nvSpPr>
        <p:spPr/>
        <p:txBody>
          <a:bodyPr/>
          <a:lstStyle/>
          <a:p>
            <a:fld id="{C50B094C-9160-4417-B1FD-963B9BAB2361}" type="datetimeFigureOut">
              <a:rPr lang="en-US" smtClean="0"/>
              <a:t>12/2/2021</a:t>
            </a:fld>
            <a:endParaRPr lang="en-US"/>
          </a:p>
        </p:txBody>
      </p:sp>
      <p:sp>
        <p:nvSpPr>
          <p:cNvPr id="5" name="Footer Placeholder 4">
            <a:extLst>
              <a:ext uri="{FF2B5EF4-FFF2-40B4-BE49-F238E27FC236}">
                <a16:creationId xmlns:a16="http://schemas.microsoft.com/office/drawing/2014/main" id="{CDA4FE9A-80A7-411A-97B6-9DC9C452E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EEAAC-A29D-492F-ABF8-11EBE43B6914}"/>
              </a:ext>
            </a:extLst>
          </p:cNvPr>
          <p:cNvSpPr>
            <a:spLocks noGrp="1"/>
          </p:cNvSpPr>
          <p:nvPr>
            <p:ph type="sldNum" sz="quarter" idx="12"/>
          </p:nvPr>
        </p:nvSpPr>
        <p:spPr/>
        <p:txBody>
          <a:bodyPr/>
          <a:lstStyle/>
          <a:p>
            <a:fld id="{C6F8B641-A78D-4785-8039-FE36E78576A7}" type="slidenum">
              <a:rPr lang="en-US" smtClean="0"/>
              <a:t>‹#›</a:t>
            </a:fld>
            <a:endParaRPr lang="en-US"/>
          </a:p>
        </p:txBody>
      </p:sp>
    </p:spTree>
    <p:extLst>
      <p:ext uri="{BB962C8B-B14F-4D97-AF65-F5344CB8AC3E}">
        <p14:creationId xmlns:p14="http://schemas.microsoft.com/office/powerpoint/2010/main" val="1331886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BAFD9-1F06-4077-B8EC-BA7156E433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50AD01-1E44-46A5-AFAD-F109119630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90EBEA-FCFB-46A6-88DD-3C95D659B7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0C701E-6B34-44B6-B73A-A9642DC583EA}"/>
              </a:ext>
            </a:extLst>
          </p:cNvPr>
          <p:cNvSpPr>
            <a:spLocks noGrp="1"/>
          </p:cNvSpPr>
          <p:nvPr>
            <p:ph type="dt" sz="half" idx="10"/>
          </p:nvPr>
        </p:nvSpPr>
        <p:spPr/>
        <p:txBody>
          <a:bodyPr/>
          <a:lstStyle/>
          <a:p>
            <a:fld id="{C50B094C-9160-4417-B1FD-963B9BAB2361}" type="datetimeFigureOut">
              <a:rPr lang="en-US" smtClean="0"/>
              <a:t>12/2/2021</a:t>
            </a:fld>
            <a:endParaRPr lang="en-US"/>
          </a:p>
        </p:txBody>
      </p:sp>
      <p:sp>
        <p:nvSpPr>
          <p:cNvPr id="6" name="Footer Placeholder 5">
            <a:extLst>
              <a:ext uri="{FF2B5EF4-FFF2-40B4-BE49-F238E27FC236}">
                <a16:creationId xmlns:a16="http://schemas.microsoft.com/office/drawing/2014/main" id="{037D930F-C33B-4E80-B102-480072F5D4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8D195B-B59E-4A66-B63B-E38BD20D343D}"/>
              </a:ext>
            </a:extLst>
          </p:cNvPr>
          <p:cNvSpPr>
            <a:spLocks noGrp="1"/>
          </p:cNvSpPr>
          <p:nvPr>
            <p:ph type="sldNum" sz="quarter" idx="12"/>
          </p:nvPr>
        </p:nvSpPr>
        <p:spPr/>
        <p:txBody>
          <a:bodyPr/>
          <a:lstStyle/>
          <a:p>
            <a:fld id="{C6F8B641-A78D-4785-8039-FE36E78576A7}" type="slidenum">
              <a:rPr lang="en-US" smtClean="0"/>
              <a:t>‹#›</a:t>
            </a:fld>
            <a:endParaRPr lang="en-US"/>
          </a:p>
        </p:txBody>
      </p:sp>
    </p:spTree>
    <p:extLst>
      <p:ext uri="{BB962C8B-B14F-4D97-AF65-F5344CB8AC3E}">
        <p14:creationId xmlns:p14="http://schemas.microsoft.com/office/powerpoint/2010/main" val="756276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2D89D-961B-429B-8F59-80402093CE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A87D82-BA94-49D0-91D2-208366BB35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85778C-A5FD-4919-954D-4D261E7C0C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5210A5-8B7C-4E1F-9115-37A79CFAF2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411940-61EA-48E7-BC6D-F49747D115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541B51-9B53-4315-B9CE-1F1E3D953001}"/>
              </a:ext>
            </a:extLst>
          </p:cNvPr>
          <p:cNvSpPr>
            <a:spLocks noGrp="1"/>
          </p:cNvSpPr>
          <p:nvPr>
            <p:ph type="dt" sz="half" idx="10"/>
          </p:nvPr>
        </p:nvSpPr>
        <p:spPr/>
        <p:txBody>
          <a:bodyPr/>
          <a:lstStyle/>
          <a:p>
            <a:fld id="{C50B094C-9160-4417-B1FD-963B9BAB2361}" type="datetimeFigureOut">
              <a:rPr lang="en-US" smtClean="0"/>
              <a:t>12/2/2021</a:t>
            </a:fld>
            <a:endParaRPr lang="en-US"/>
          </a:p>
        </p:txBody>
      </p:sp>
      <p:sp>
        <p:nvSpPr>
          <p:cNvPr id="8" name="Footer Placeholder 7">
            <a:extLst>
              <a:ext uri="{FF2B5EF4-FFF2-40B4-BE49-F238E27FC236}">
                <a16:creationId xmlns:a16="http://schemas.microsoft.com/office/drawing/2014/main" id="{98307C81-9955-4F09-96B7-DBF2635D44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0EB6C7-68B4-4B70-818E-6E6DA48017F5}"/>
              </a:ext>
            </a:extLst>
          </p:cNvPr>
          <p:cNvSpPr>
            <a:spLocks noGrp="1"/>
          </p:cNvSpPr>
          <p:nvPr>
            <p:ph type="sldNum" sz="quarter" idx="12"/>
          </p:nvPr>
        </p:nvSpPr>
        <p:spPr/>
        <p:txBody>
          <a:bodyPr/>
          <a:lstStyle/>
          <a:p>
            <a:fld id="{C6F8B641-A78D-4785-8039-FE36E78576A7}" type="slidenum">
              <a:rPr lang="en-US" smtClean="0"/>
              <a:t>‹#›</a:t>
            </a:fld>
            <a:endParaRPr lang="en-US"/>
          </a:p>
        </p:txBody>
      </p:sp>
    </p:spTree>
    <p:extLst>
      <p:ext uri="{BB962C8B-B14F-4D97-AF65-F5344CB8AC3E}">
        <p14:creationId xmlns:p14="http://schemas.microsoft.com/office/powerpoint/2010/main" val="1180011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195FD-C319-499D-A171-7E492EA1E1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FB46AC-443E-452F-827D-075BAA28A7CC}"/>
              </a:ext>
            </a:extLst>
          </p:cNvPr>
          <p:cNvSpPr>
            <a:spLocks noGrp="1"/>
          </p:cNvSpPr>
          <p:nvPr>
            <p:ph type="dt" sz="half" idx="10"/>
          </p:nvPr>
        </p:nvSpPr>
        <p:spPr/>
        <p:txBody>
          <a:bodyPr/>
          <a:lstStyle/>
          <a:p>
            <a:fld id="{C50B094C-9160-4417-B1FD-963B9BAB2361}" type="datetimeFigureOut">
              <a:rPr lang="en-US" smtClean="0"/>
              <a:t>12/2/2021</a:t>
            </a:fld>
            <a:endParaRPr lang="en-US"/>
          </a:p>
        </p:txBody>
      </p:sp>
      <p:sp>
        <p:nvSpPr>
          <p:cNvPr id="4" name="Footer Placeholder 3">
            <a:extLst>
              <a:ext uri="{FF2B5EF4-FFF2-40B4-BE49-F238E27FC236}">
                <a16:creationId xmlns:a16="http://schemas.microsoft.com/office/drawing/2014/main" id="{E1481DE9-9B2C-46B2-A2F9-50C36F165C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F53ECE-182E-4D06-A240-501FC968B67D}"/>
              </a:ext>
            </a:extLst>
          </p:cNvPr>
          <p:cNvSpPr>
            <a:spLocks noGrp="1"/>
          </p:cNvSpPr>
          <p:nvPr>
            <p:ph type="sldNum" sz="quarter" idx="12"/>
          </p:nvPr>
        </p:nvSpPr>
        <p:spPr/>
        <p:txBody>
          <a:bodyPr/>
          <a:lstStyle/>
          <a:p>
            <a:fld id="{C6F8B641-A78D-4785-8039-FE36E78576A7}" type="slidenum">
              <a:rPr lang="en-US" smtClean="0"/>
              <a:t>‹#›</a:t>
            </a:fld>
            <a:endParaRPr lang="en-US"/>
          </a:p>
        </p:txBody>
      </p:sp>
    </p:spTree>
    <p:extLst>
      <p:ext uri="{BB962C8B-B14F-4D97-AF65-F5344CB8AC3E}">
        <p14:creationId xmlns:p14="http://schemas.microsoft.com/office/powerpoint/2010/main" val="1099827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72A8B-1B4E-424F-940D-99F93E4DB7C6}"/>
              </a:ext>
            </a:extLst>
          </p:cNvPr>
          <p:cNvSpPr>
            <a:spLocks noGrp="1"/>
          </p:cNvSpPr>
          <p:nvPr>
            <p:ph type="dt" sz="half" idx="10"/>
          </p:nvPr>
        </p:nvSpPr>
        <p:spPr/>
        <p:txBody>
          <a:bodyPr/>
          <a:lstStyle/>
          <a:p>
            <a:fld id="{C50B094C-9160-4417-B1FD-963B9BAB2361}" type="datetimeFigureOut">
              <a:rPr lang="en-US" smtClean="0"/>
              <a:t>12/2/2021</a:t>
            </a:fld>
            <a:endParaRPr lang="en-US"/>
          </a:p>
        </p:txBody>
      </p:sp>
      <p:sp>
        <p:nvSpPr>
          <p:cNvPr id="3" name="Footer Placeholder 2">
            <a:extLst>
              <a:ext uri="{FF2B5EF4-FFF2-40B4-BE49-F238E27FC236}">
                <a16:creationId xmlns:a16="http://schemas.microsoft.com/office/drawing/2014/main" id="{2C6235BD-17CA-4A3D-B42A-DA57F7E247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95DEF9-5786-43A2-8B1F-0AE432FD09D5}"/>
              </a:ext>
            </a:extLst>
          </p:cNvPr>
          <p:cNvSpPr>
            <a:spLocks noGrp="1"/>
          </p:cNvSpPr>
          <p:nvPr>
            <p:ph type="sldNum" sz="quarter" idx="12"/>
          </p:nvPr>
        </p:nvSpPr>
        <p:spPr/>
        <p:txBody>
          <a:bodyPr/>
          <a:lstStyle/>
          <a:p>
            <a:fld id="{C6F8B641-A78D-4785-8039-FE36E78576A7}" type="slidenum">
              <a:rPr lang="en-US" smtClean="0"/>
              <a:t>‹#›</a:t>
            </a:fld>
            <a:endParaRPr lang="en-US"/>
          </a:p>
        </p:txBody>
      </p:sp>
    </p:spTree>
    <p:extLst>
      <p:ext uri="{BB962C8B-B14F-4D97-AF65-F5344CB8AC3E}">
        <p14:creationId xmlns:p14="http://schemas.microsoft.com/office/powerpoint/2010/main" val="401427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4FDED-AD93-4FCA-8CD6-2663C3AA6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DEF5EE-8500-45BC-852C-F842E3218B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AACA49-0515-4E52-BD79-FA840EF682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DBA3B1-3B98-4D48-9854-8438488FAF51}"/>
              </a:ext>
            </a:extLst>
          </p:cNvPr>
          <p:cNvSpPr>
            <a:spLocks noGrp="1"/>
          </p:cNvSpPr>
          <p:nvPr>
            <p:ph type="dt" sz="half" idx="10"/>
          </p:nvPr>
        </p:nvSpPr>
        <p:spPr/>
        <p:txBody>
          <a:bodyPr/>
          <a:lstStyle/>
          <a:p>
            <a:fld id="{C50B094C-9160-4417-B1FD-963B9BAB2361}" type="datetimeFigureOut">
              <a:rPr lang="en-US" smtClean="0"/>
              <a:t>12/2/2021</a:t>
            </a:fld>
            <a:endParaRPr lang="en-US"/>
          </a:p>
        </p:txBody>
      </p:sp>
      <p:sp>
        <p:nvSpPr>
          <p:cNvPr id="6" name="Footer Placeholder 5">
            <a:extLst>
              <a:ext uri="{FF2B5EF4-FFF2-40B4-BE49-F238E27FC236}">
                <a16:creationId xmlns:a16="http://schemas.microsoft.com/office/drawing/2014/main" id="{434D5D4C-4942-4FC9-BAB6-EF582A130F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6157D4-CE2D-4F4C-87FC-36896D71139A}"/>
              </a:ext>
            </a:extLst>
          </p:cNvPr>
          <p:cNvSpPr>
            <a:spLocks noGrp="1"/>
          </p:cNvSpPr>
          <p:nvPr>
            <p:ph type="sldNum" sz="quarter" idx="12"/>
          </p:nvPr>
        </p:nvSpPr>
        <p:spPr/>
        <p:txBody>
          <a:bodyPr/>
          <a:lstStyle/>
          <a:p>
            <a:fld id="{C6F8B641-A78D-4785-8039-FE36E78576A7}" type="slidenum">
              <a:rPr lang="en-US" smtClean="0"/>
              <a:t>‹#›</a:t>
            </a:fld>
            <a:endParaRPr lang="en-US"/>
          </a:p>
        </p:txBody>
      </p:sp>
    </p:spTree>
    <p:extLst>
      <p:ext uri="{BB962C8B-B14F-4D97-AF65-F5344CB8AC3E}">
        <p14:creationId xmlns:p14="http://schemas.microsoft.com/office/powerpoint/2010/main" val="444939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3120-4C9B-4A3E-BB38-A2DF8C44A5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D0D0C8-5A85-4994-B665-7F7D086123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A0472D-B65E-4177-8025-7EE5B0AF5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E7D195-0351-44C6-BA0A-A9CFFEE3451F}"/>
              </a:ext>
            </a:extLst>
          </p:cNvPr>
          <p:cNvSpPr>
            <a:spLocks noGrp="1"/>
          </p:cNvSpPr>
          <p:nvPr>
            <p:ph type="dt" sz="half" idx="10"/>
          </p:nvPr>
        </p:nvSpPr>
        <p:spPr/>
        <p:txBody>
          <a:bodyPr/>
          <a:lstStyle/>
          <a:p>
            <a:fld id="{C50B094C-9160-4417-B1FD-963B9BAB2361}" type="datetimeFigureOut">
              <a:rPr lang="en-US" smtClean="0"/>
              <a:t>12/2/2021</a:t>
            </a:fld>
            <a:endParaRPr lang="en-US"/>
          </a:p>
        </p:txBody>
      </p:sp>
      <p:sp>
        <p:nvSpPr>
          <p:cNvPr id="6" name="Footer Placeholder 5">
            <a:extLst>
              <a:ext uri="{FF2B5EF4-FFF2-40B4-BE49-F238E27FC236}">
                <a16:creationId xmlns:a16="http://schemas.microsoft.com/office/drawing/2014/main" id="{9B2A82D9-FD37-4A13-B8A6-7920E7AB71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C73E2B-4E53-4E0C-A618-1BC2934724FB}"/>
              </a:ext>
            </a:extLst>
          </p:cNvPr>
          <p:cNvSpPr>
            <a:spLocks noGrp="1"/>
          </p:cNvSpPr>
          <p:nvPr>
            <p:ph type="sldNum" sz="quarter" idx="12"/>
          </p:nvPr>
        </p:nvSpPr>
        <p:spPr/>
        <p:txBody>
          <a:bodyPr/>
          <a:lstStyle/>
          <a:p>
            <a:fld id="{C6F8B641-A78D-4785-8039-FE36E78576A7}" type="slidenum">
              <a:rPr lang="en-US" smtClean="0"/>
              <a:t>‹#›</a:t>
            </a:fld>
            <a:endParaRPr lang="en-US"/>
          </a:p>
        </p:txBody>
      </p:sp>
    </p:spTree>
    <p:extLst>
      <p:ext uri="{BB962C8B-B14F-4D97-AF65-F5344CB8AC3E}">
        <p14:creationId xmlns:p14="http://schemas.microsoft.com/office/powerpoint/2010/main" val="425060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EF11AF-C695-482A-B494-D4F47A4D96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03A15E-825E-4246-8AB2-EC1C72DBF8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25F9F9-926C-4549-968C-B0EADBD01B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0B094C-9160-4417-B1FD-963B9BAB2361}" type="datetimeFigureOut">
              <a:rPr lang="en-US" smtClean="0"/>
              <a:t>12/2/2021</a:t>
            </a:fld>
            <a:endParaRPr lang="en-US"/>
          </a:p>
        </p:txBody>
      </p:sp>
      <p:sp>
        <p:nvSpPr>
          <p:cNvPr id="5" name="Footer Placeholder 4">
            <a:extLst>
              <a:ext uri="{FF2B5EF4-FFF2-40B4-BE49-F238E27FC236}">
                <a16:creationId xmlns:a16="http://schemas.microsoft.com/office/drawing/2014/main" id="{0A2D04F7-BEC3-46C9-A564-4A548D1019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61FCA1-A0ED-4D34-84AA-16161BDE08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8B641-A78D-4785-8039-FE36E78576A7}" type="slidenum">
              <a:rPr lang="en-US" smtClean="0"/>
              <a:t>‹#›</a:t>
            </a:fld>
            <a:endParaRPr lang="en-US"/>
          </a:p>
        </p:txBody>
      </p:sp>
    </p:spTree>
    <p:extLst>
      <p:ext uri="{BB962C8B-B14F-4D97-AF65-F5344CB8AC3E}">
        <p14:creationId xmlns:p14="http://schemas.microsoft.com/office/powerpoint/2010/main" val="2508877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C293E-E829-4D74-93B2-1288E72833E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06B66EC-9710-4419-B216-99973E8B92F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65758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CD840-61EB-48E3-8411-0F4845697AE9}"/>
              </a:ext>
            </a:extLst>
          </p:cNvPr>
          <p:cNvSpPr>
            <a:spLocks noGrp="1"/>
          </p:cNvSpPr>
          <p:nvPr>
            <p:ph type="title"/>
          </p:nvPr>
        </p:nvSpPr>
        <p:spPr/>
        <p:txBody>
          <a:bodyPr/>
          <a:lstStyle/>
          <a:p>
            <a:r>
              <a:rPr lang="en-US" dirty="0"/>
              <a:t>Multiple linear regression, Incidence outcome</a:t>
            </a:r>
          </a:p>
        </p:txBody>
      </p:sp>
      <p:sp>
        <p:nvSpPr>
          <p:cNvPr id="3" name="Content Placeholder 2">
            <a:extLst>
              <a:ext uri="{FF2B5EF4-FFF2-40B4-BE49-F238E27FC236}">
                <a16:creationId xmlns:a16="http://schemas.microsoft.com/office/drawing/2014/main" id="{AAD8E21D-2BCD-4BD3-ABD8-56A9367D248A}"/>
              </a:ext>
            </a:extLst>
          </p:cNvPr>
          <p:cNvSpPr>
            <a:spLocks noGrp="1"/>
          </p:cNvSpPr>
          <p:nvPr>
            <p:ph idx="1"/>
          </p:nvPr>
        </p:nvSpPr>
        <p:spPr>
          <a:xfrm>
            <a:off x="838200" y="1797345"/>
            <a:ext cx="10515600" cy="1021270"/>
          </a:xfrm>
        </p:spPr>
        <p:txBody>
          <a:bodyPr/>
          <a:lstStyle/>
          <a:p>
            <a:pPr marL="0" indent="0">
              <a:buNone/>
            </a:pPr>
            <a:r>
              <a:rPr lang="en-US" dirty="0"/>
              <a:t>Incidence ~  </a:t>
            </a:r>
            <a:r>
              <a:rPr lang="en-US" dirty="0" err="1"/>
              <a:t>nfullyvacc</a:t>
            </a:r>
            <a:r>
              <a:rPr lang="en-US" dirty="0"/>
              <a:t> + </a:t>
            </a:r>
            <a:r>
              <a:rPr lang="en-US" dirty="0" err="1"/>
              <a:t>hi_edu</a:t>
            </a:r>
            <a:r>
              <a:rPr lang="en-US" dirty="0"/>
              <a:t> + poverty_17 + </a:t>
            </a:r>
            <a:r>
              <a:rPr lang="en-US" dirty="0" err="1"/>
              <a:t>poverty_all</a:t>
            </a:r>
            <a:r>
              <a:rPr lang="en-US" dirty="0"/>
              <a:t> + </a:t>
            </a:r>
            <a:r>
              <a:rPr lang="en-US" dirty="0" err="1"/>
              <a:t>RUC_Code</a:t>
            </a:r>
            <a:r>
              <a:rPr lang="en-US" dirty="0"/>
              <a:t> + </a:t>
            </a:r>
            <a:r>
              <a:rPr lang="en-US" dirty="0" err="1"/>
              <a:t>hhold_income</a:t>
            </a:r>
            <a:r>
              <a:rPr lang="en-US" dirty="0"/>
              <a:t> + unemployment_2020 + </a:t>
            </a:r>
            <a:r>
              <a:rPr lang="en-US" dirty="0" err="1"/>
              <a:t>ntest</a:t>
            </a:r>
            <a:endParaRPr lang="en-US" dirty="0"/>
          </a:p>
        </p:txBody>
      </p:sp>
      <p:sp>
        <p:nvSpPr>
          <p:cNvPr id="7" name="TextBox 6">
            <a:extLst>
              <a:ext uri="{FF2B5EF4-FFF2-40B4-BE49-F238E27FC236}">
                <a16:creationId xmlns:a16="http://schemas.microsoft.com/office/drawing/2014/main" id="{15675DA5-568D-4524-B339-A1E2CB9224AD}"/>
              </a:ext>
            </a:extLst>
          </p:cNvPr>
          <p:cNvSpPr txBox="1"/>
          <p:nvPr/>
        </p:nvSpPr>
        <p:spPr>
          <a:xfrm>
            <a:off x="3047215" y="3108191"/>
            <a:ext cx="6094428" cy="646331"/>
          </a:xfrm>
          <a:prstGeom prst="rect">
            <a:avLst/>
          </a:prstGeom>
          <a:noFill/>
        </p:spPr>
        <p:txBody>
          <a:bodyPr wrap="square">
            <a:spAutoFit/>
          </a:bodyPr>
          <a:lstStyle/>
          <a:p>
            <a:br>
              <a:rPr lang="en-US" dirty="0"/>
            </a:br>
            <a:endParaRPr lang="en-US" dirty="0"/>
          </a:p>
        </p:txBody>
      </p:sp>
      <p:sp>
        <p:nvSpPr>
          <p:cNvPr id="11" name="TextBox 10">
            <a:extLst>
              <a:ext uri="{FF2B5EF4-FFF2-40B4-BE49-F238E27FC236}">
                <a16:creationId xmlns:a16="http://schemas.microsoft.com/office/drawing/2014/main" id="{01295A99-6858-43B2-B18C-6C3977FDB34A}"/>
              </a:ext>
            </a:extLst>
          </p:cNvPr>
          <p:cNvSpPr txBox="1"/>
          <p:nvPr/>
        </p:nvSpPr>
        <p:spPr>
          <a:xfrm>
            <a:off x="935611" y="2848263"/>
            <a:ext cx="8708010" cy="3416320"/>
          </a:xfrm>
          <a:prstGeom prst="rect">
            <a:avLst/>
          </a:prstGeom>
          <a:noFill/>
        </p:spPr>
        <p:txBody>
          <a:bodyPr wrap="square">
            <a:spAutoFit/>
          </a:bodyPr>
          <a:lstStyle/>
          <a:p>
            <a:r>
              <a:rPr lang="en-US" sz="1200" dirty="0">
                <a:latin typeface="Consolas" panose="020B0609020204030204" pitchFamily="49" charset="0"/>
              </a:rPr>
              <a:t>Coefficients:</a:t>
            </a:r>
          </a:p>
          <a:p>
            <a:r>
              <a:rPr lang="en-US" sz="1200" dirty="0">
                <a:latin typeface="Consolas" panose="020B0609020204030204" pitchFamily="49" charset="0"/>
              </a:rPr>
              <a:t>                           Estimate Std. Error t value </a:t>
            </a:r>
            <a:r>
              <a:rPr lang="en-US" sz="1200" dirty="0" err="1">
                <a:latin typeface="Consolas" panose="020B0609020204030204" pitchFamily="49" charset="0"/>
              </a:rPr>
              <a:t>Pr</a:t>
            </a:r>
            <a:r>
              <a:rPr lang="en-US" sz="1200" dirty="0">
                <a:latin typeface="Consolas" panose="020B0609020204030204" pitchFamily="49" charset="0"/>
              </a:rPr>
              <a:t>(&gt;|t|)    </a:t>
            </a:r>
          </a:p>
          <a:p>
            <a:r>
              <a:rPr lang="en-US" sz="1200" dirty="0">
                <a:latin typeface="Consolas" panose="020B0609020204030204" pitchFamily="49" charset="0"/>
              </a:rPr>
              <a:t>(Intercept)               8.920e-02  1.956e-02   4.561 3.53e-05 ***</a:t>
            </a:r>
          </a:p>
          <a:p>
            <a:r>
              <a:rPr lang="en-US" sz="1200" dirty="0" err="1">
                <a:latin typeface="Consolas" panose="020B0609020204030204" pitchFamily="49" charset="0"/>
              </a:rPr>
              <a:t>mtable$nfullyvacc</a:t>
            </a:r>
            <a:r>
              <a:rPr lang="en-US" sz="1200" dirty="0">
                <a:latin typeface="Consolas" panose="020B0609020204030204" pitchFamily="49" charset="0"/>
              </a:rPr>
              <a:t>        -6.397e-02  2.627e-02  -2.435  0.01864 *  </a:t>
            </a:r>
          </a:p>
          <a:p>
            <a:r>
              <a:rPr lang="en-US" sz="1200" dirty="0" err="1">
                <a:latin typeface="Consolas" panose="020B0609020204030204" pitchFamily="49" charset="0"/>
              </a:rPr>
              <a:t>mtable$hi_edu</a:t>
            </a:r>
            <a:r>
              <a:rPr lang="en-US" sz="1200" dirty="0">
                <a:latin typeface="Consolas" panose="020B0609020204030204" pitchFamily="49" charset="0"/>
              </a:rPr>
              <a:t>            -7.656e-05  3.112e-04  -0.246  0.80674    </a:t>
            </a:r>
          </a:p>
          <a:p>
            <a:r>
              <a:rPr lang="en-US" sz="1200" dirty="0">
                <a:latin typeface="Consolas" panose="020B0609020204030204" pitchFamily="49" charset="0"/>
              </a:rPr>
              <a:t>mtable$poverty_17         2.086e-04  6.353e-04   0.328  0.74413    </a:t>
            </a:r>
          </a:p>
          <a:p>
            <a:r>
              <a:rPr lang="en-US" sz="1200" dirty="0" err="1">
                <a:latin typeface="Consolas" panose="020B0609020204030204" pitchFamily="49" charset="0"/>
              </a:rPr>
              <a:t>mtable$poverty_all</a:t>
            </a:r>
            <a:r>
              <a:rPr lang="en-US" sz="1200" dirty="0">
                <a:latin typeface="Consolas" panose="020B0609020204030204" pitchFamily="49" charset="0"/>
              </a:rPr>
              <a:t>       -1.572e-03  1.116e-03  -1.408  0.16554    </a:t>
            </a:r>
          </a:p>
          <a:p>
            <a:r>
              <a:rPr lang="en-US" sz="1200" dirty="0" err="1">
                <a:latin typeface="Consolas" panose="020B0609020204030204" pitchFamily="49" charset="0"/>
              </a:rPr>
              <a:t>mtable$RUC_Code</a:t>
            </a:r>
            <a:r>
              <a:rPr lang="en-US" sz="1200" dirty="0">
                <a:latin typeface="Consolas" panose="020B0609020204030204" pitchFamily="49" charset="0"/>
              </a:rPr>
              <a:t>           7.903e-04  8.135e-04   0.971  0.33620    </a:t>
            </a:r>
          </a:p>
          <a:p>
            <a:r>
              <a:rPr lang="en-US" sz="1200" dirty="0" err="1">
                <a:latin typeface="Consolas" panose="020B0609020204030204" pitchFamily="49" charset="0"/>
              </a:rPr>
              <a:t>mtable$hhold_income</a:t>
            </a:r>
            <a:r>
              <a:rPr lang="en-US" sz="1200" dirty="0">
                <a:latin typeface="Consolas" panose="020B0609020204030204" pitchFamily="49" charset="0"/>
              </a:rPr>
              <a:t>      -8.929e-06  5.643e-05  -0.158  0.87495    </a:t>
            </a:r>
          </a:p>
          <a:p>
            <a:r>
              <a:rPr lang="en-US" sz="1200" dirty="0" err="1">
                <a:latin typeface="Consolas" panose="020B0609020204030204" pitchFamily="49" charset="0"/>
              </a:rPr>
              <a:t>mtable$perc_income</a:t>
            </a:r>
            <a:r>
              <a:rPr lang="en-US" sz="1200" dirty="0">
                <a:latin typeface="Consolas" panose="020B0609020204030204" pitchFamily="49" charset="0"/>
              </a:rPr>
              <a:t>        6.976e-03  4.534e-02   0.154  0.87838    </a:t>
            </a:r>
          </a:p>
          <a:p>
            <a:r>
              <a:rPr lang="en-US" sz="1200" dirty="0">
                <a:latin typeface="Consolas" panose="020B0609020204030204" pitchFamily="49" charset="0"/>
              </a:rPr>
              <a:t>mtable$unemployment_2020  3.269e-04  7.747e-04   0.422  0.67495    </a:t>
            </a:r>
          </a:p>
          <a:p>
            <a:r>
              <a:rPr lang="en-US" sz="1200" dirty="0" err="1">
                <a:latin typeface="Consolas" panose="020B0609020204030204" pitchFamily="49" charset="0"/>
              </a:rPr>
              <a:t>mtable$diff_ntest</a:t>
            </a:r>
            <a:r>
              <a:rPr lang="en-US" sz="1200" dirty="0">
                <a:latin typeface="Consolas" panose="020B0609020204030204" pitchFamily="49" charset="0"/>
              </a:rPr>
              <a:t>         1.346e-02  4.448e-03   3.026  0.00397 ** </a:t>
            </a:r>
          </a:p>
          <a:p>
            <a:r>
              <a:rPr lang="en-US" sz="1200" dirty="0">
                <a:latin typeface="Consolas" panose="020B0609020204030204" pitchFamily="49" charset="0"/>
              </a:rPr>
              <a:t>---</a:t>
            </a:r>
          </a:p>
          <a:p>
            <a:r>
              <a:rPr lang="en-US" sz="1200" dirty="0" err="1">
                <a:latin typeface="Consolas" panose="020B0609020204030204" pitchFamily="49" charset="0"/>
              </a:rPr>
              <a:t>Signif</a:t>
            </a:r>
            <a:r>
              <a:rPr lang="en-US" sz="1200" dirty="0">
                <a:latin typeface="Consolas" panose="020B0609020204030204" pitchFamily="49" charset="0"/>
              </a:rPr>
              <a:t>. codes:  0 ‘***’ 0.001 ‘**’ 0.01 ‘*’ 0.05 ‘.’ 0.1 ‘ ’ 1</a:t>
            </a:r>
          </a:p>
          <a:p>
            <a:endParaRPr lang="en-US" sz="1200" dirty="0">
              <a:latin typeface="Consolas" panose="020B0609020204030204" pitchFamily="49" charset="0"/>
            </a:endParaRPr>
          </a:p>
          <a:p>
            <a:r>
              <a:rPr lang="en-US" sz="1200" dirty="0">
                <a:latin typeface="Consolas" panose="020B0609020204030204" pitchFamily="49" charset="0"/>
              </a:rPr>
              <a:t>Residual standard error: 0.009422 on 48 degrees of freedom</a:t>
            </a:r>
          </a:p>
          <a:p>
            <a:r>
              <a:rPr lang="en-US" sz="1200" dirty="0">
                <a:latin typeface="Consolas" panose="020B0609020204030204" pitchFamily="49" charset="0"/>
              </a:rPr>
              <a:t>Multiple R-squared:  0.6351,	Adjusted R-squared:  0.5666 </a:t>
            </a:r>
          </a:p>
          <a:p>
            <a:r>
              <a:rPr lang="en-US" sz="1200" dirty="0">
                <a:latin typeface="Consolas" panose="020B0609020204030204" pitchFamily="49" charset="0"/>
              </a:rPr>
              <a:t>F-statistic: 9.281 on 9 and 48 DF,  p-value: 5.483e-08</a:t>
            </a:r>
          </a:p>
        </p:txBody>
      </p:sp>
      <p:sp>
        <p:nvSpPr>
          <p:cNvPr id="12" name="TextBox 11">
            <a:extLst>
              <a:ext uri="{FF2B5EF4-FFF2-40B4-BE49-F238E27FC236}">
                <a16:creationId xmlns:a16="http://schemas.microsoft.com/office/drawing/2014/main" id="{C6823437-C848-47BC-8B4B-042F1D9EC28B}"/>
              </a:ext>
            </a:extLst>
          </p:cNvPr>
          <p:cNvSpPr txBox="1"/>
          <p:nvPr/>
        </p:nvSpPr>
        <p:spPr>
          <a:xfrm>
            <a:off x="8229601" y="3428999"/>
            <a:ext cx="2743200" cy="3139321"/>
          </a:xfrm>
          <a:prstGeom prst="rect">
            <a:avLst/>
          </a:prstGeom>
          <a:noFill/>
        </p:spPr>
        <p:txBody>
          <a:bodyPr wrap="square" rtlCol="0">
            <a:spAutoFit/>
          </a:bodyPr>
          <a:lstStyle/>
          <a:p>
            <a:pPr marL="342900" indent="-342900">
              <a:buFont typeface="Arial" panose="020B0604020202020204" pitchFamily="34" charset="0"/>
              <a:buChar char="•"/>
            </a:pPr>
            <a:r>
              <a:rPr lang="en-US" dirty="0"/>
              <a:t>After adjusting the model, Normalized n of fully vaccinated people and normalized n of tests are significantly associated with lower incidence. </a:t>
            </a:r>
          </a:p>
          <a:p>
            <a:pPr marL="342900" indent="-342900">
              <a:buFont typeface="Arial" panose="020B0604020202020204" pitchFamily="34" charset="0"/>
              <a:buChar char="•"/>
            </a:pPr>
            <a:r>
              <a:rPr lang="en-US" dirty="0"/>
              <a:t>These are confounders of other demographic variables when using univariate models. </a:t>
            </a:r>
          </a:p>
        </p:txBody>
      </p:sp>
    </p:spTree>
    <p:extLst>
      <p:ext uri="{BB962C8B-B14F-4D97-AF65-F5344CB8AC3E}">
        <p14:creationId xmlns:p14="http://schemas.microsoft.com/office/powerpoint/2010/main" val="4251103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CD840-61EB-48E3-8411-0F4845697AE9}"/>
              </a:ext>
            </a:extLst>
          </p:cNvPr>
          <p:cNvSpPr>
            <a:spLocks noGrp="1"/>
          </p:cNvSpPr>
          <p:nvPr>
            <p:ph type="title"/>
          </p:nvPr>
        </p:nvSpPr>
        <p:spPr/>
        <p:txBody>
          <a:bodyPr/>
          <a:lstStyle/>
          <a:p>
            <a:r>
              <a:rPr lang="en-US" dirty="0"/>
              <a:t>Multiple linear regression, Mortality outcome</a:t>
            </a:r>
          </a:p>
        </p:txBody>
      </p:sp>
      <p:sp>
        <p:nvSpPr>
          <p:cNvPr id="3" name="Content Placeholder 2">
            <a:extLst>
              <a:ext uri="{FF2B5EF4-FFF2-40B4-BE49-F238E27FC236}">
                <a16:creationId xmlns:a16="http://schemas.microsoft.com/office/drawing/2014/main" id="{AAD8E21D-2BCD-4BD3-ABD8-56A9367D248A}"/>
              </a:ext>
            </a:extLst>
          </p:cNvPr>
          <p:cNvSpPr>
            <a:spLocks noGrp="1"/>
          </p:cNvSpPr>
          <p:nvPr>
            <p:ph idx="1"/>
          </p:nvPr>
        </p:nvSpPr>
        <p:spPr>
          <a:xfrm>
            <a:off x="838200" y="1787918"/>
            <a:ext cx="10515600" cy="1021270"/>
          </a:xfrm>
        </p:spPr>
        <p:txBody>
          <a:bodyPr/>
          <a:lstStyle/>
          <a:p>
            <a:pPr marL="0" indent="0">
              <a:buNone/>
            </a:pPr>
            <a:r>
              <a:rPr lang="en-US" dirty="0"/>
              <a:t>Mortality ~  </a:t>
            </a:r>
            <a:r>
              <a:rPr lang="en-US" dirty="0" err="1"/>
              <a:t>nfullyvacc</a:t>
            </a:r>
            <a:r>
              <a:rPr lang="en-US" dirty="0"/>
              <a:t> + </a:t>
            </a:r>
            <a:r>
              <a:rPr lang="en-US" dirty="0" err="1"/>
              <a:t>hi_edu</a:t>
            </a:r>
            <a:r>
              <a:rPr lang="en-US" dirty="0"/>
              <a:t> + poverty_17 + </a:t>
            </a:r>
            <a:r>
              <a:rPr lang="en-US" dirty="0" err="1"/>
              <a:t>poverty_all</a:t>
            </a:r>
            <a:r>
              <a:rPr lang="en-US" dirty="0"/>
              <a:t> + </a:t>
            </a:r>
            <a:r>
              <a:rPr lang="en-US" dirty="0" err="1"/>
              <a:t>RUC_Code</a:t>
            </a:r>
            <a:r>
              <a:rPr lang="en-US" dirty="0"/>
              <a:t> + </a:t>
            </a:r>
            <a:r>
              <a:rPr lang="en-US" dirty="0" err="1"/>
              <a:t>hhold_income</a:t>
            </a:r>
            <a:r>
              <a:rPr lang="en-US" dirty="0"/>
              <a:t> + unemployment_2020 + </a:t>
            </a:r>
            <a:r>
              <a:rPr lang="en-US" dirty="0" err="1"/>
              <a:t>ntest</a:t>
            </a:r>
            <a:endParaRPr lang="en-US" dirty="0"/>
          </a:p>
        </p:txBody>
      </p:sp>
      <p:sp>
        <p:nvSpPr>
          <p:cNvPr id="7" name="TextBox 6">
            <a:extLst>
              <a:ext uri="{FF2B5EF4-FFF2-40B4-BE49-F238E27FC236}">
                <a16:creationId xmlns:a16="http://schemas.microsoft.com/office/drawing/2014/main" id="{15675DA5-568D-4524-B339-A1E2CB9224AD}"/>
              </a:ext>
            </a:extLst>
          </p:cNvPr>
          <p:cNvSpPr txBox="1"/>
          <p:nvPr/>
        </p:nvSpPr>
        <p:spPr>
          <a:xfrm>
            <a:off x="3047215" y="3108191"/>
            <a:ext cx="6094428" cy="646331"/>
          </a:xfrm>
          <a:prstGeom prst="rect">
            <a:avLst/>
          </a:prstGeom>
          <a:noFill/>
        </p:spPr>
        <p:txBody>
          <a:bodyPr wrap="square">
            <a:spAutoFit/>
          </a:bodyPr>
          <a:lstStyle/>
          <a:p>
            <a:br>
              <a:rPr lang="en-US" dirty="0"/>
            </a:br>
            <a:endParaRPr lang="en-US" dirty="0"/>
          </a:p>
        </p:txBody>
      </p:sp>
      <p:sp>
        <p:nvSpPr>
          <p:cNvPr id="8" name="TextBox 7">
            <a:extLst>
              <a:ext uri="{FF2B5EF4-FFF2-40B4-BE49-F238E27FC236}">
                <a16:creationId xmlns:a16="http://schemas.microsoft.com/office/drawing/2014/main" id="{352D7D85-54C3-40A9-8304-EBD4EC562229}"/>
              </a:ext>
            </a:extLst>
          </p:cNvPr>
          <p:cNvSpPr txBox="1"/>
          <p:nvPr/>
        </p:nvSpPr>
        <p:spPr>
          <a:xfrm>
            <a:off x="822490" y="3047315"/>
            <a:ext cx="6094428" cy="3416320"/>
          </a:xfrm>
          <a:prstGeom prst="rect">
            <a:avLst/>
          </a:prstGeom>
          <a:noFill/>
        </p:spPr>
        <p:txBody>
          <a:bodyPr wrap="square">
            <a:spAutoFit/>
          </a:bodyPr>
          <a:lstStyle/>
          <a:p>
            <a:r>
              <a:rPr lang="en-US" sz="1200" dirty="0">
                <a:latin typeface="Consolas" panose="020B0609020204030204" pitchFamily="49" charset="0"/>
              </a:rPr>
              <a:t>Coefficients:</a:t>
            </a:r>
          </a:p>
          <a:p>
            <a:r>
              <a:rPr lang="en-US" sz="1200" dirty="0">
                <a:latin typeface="Consolas" panose="020B0609020204030204" pitchFamily="49" charset="0"/>
              </a:rPr>
              <a:t>                           Estimate Std. Error t value </a:t>
            </a:r>
            <a:r>
              <a:rPr lang="en-US" sz="1200" dirty="0" err="1">
                <a:latin typeface="Consolas" panose="020B0609020204030204" pitchFamily="49" charset="0"/>
              </a:rPr>
              <a:t>Pr</a:t>
            </a:r>
            <a:r>
              <a:rPr lang="en-US" sz="1200" dirty="0">
                <a:latin typeface="Consolas" panose="020B0609020204030204" pitchFamily="49" charset="0"/>
              </a:rPr>
              <a:t>(&gt;|t|)   </a:t>
            </a:r>
          </a:p>
          <a:p>
            <a:r>
              <a:rPr lang="en-US" sz="1200" dirty="0">
                <a:latin typeface="Consolas" panose="020B0609020204030204" pitchFamily="49" charset="0"/>
              </a:rPr>
              <a:t>(Intercept)               1.348e-03  4.249e-04   3.172  0.00264 **</a:t>
            </a:r>
          </a:p>
          <a:p>
            <a:r>
              <a:rPr lang="en-US" sz="1200" dirty="0" err="1">
                <a:latin typeface="Consolas" panose="020B0609020204030204" pitchFamily="49" charset="0"/>
              </a:rPr>
              <a:t>mtable$nfullyvacc</a:t>
            </a:r>
            <a:r>
              <a:rPr lang="en-US" sz="1200" dirty="0">
                <a:latin typeface="Consolas" panose="020B0609020204030204" pitchFamily="49" charset="0"/>
              </a:rPr>
              <a:t>        -8.572e-04  5.708e-04  -1.502  0.13971   </a:t>
            </a:r>
          </a:p>
          <a:p>
            <a:r>
              <a:rPr lang="en-US" sz="1200" dirty="0" err="1">
                <a:latin typeface="Consolas" panose="020B0609020204030204" pitchFamily="49" charset="0"/>
              </a:rPr>
              <a:t>mtable$hi_edu</a:t>
            </a:r>
            <a:r>
              <a:rPr lang="en-US" sz="1200" dirty="0">
                <a:latin typeface="Consolas" panose="020B0609020204030204" pitchFamily="49" charset="0"/>
              </a:rPr>
              <a:t>            -4.321e-06  6.763e-06  -0.639  0.52595   </a:t>
            </a:r>
          </a:p>
          <a:p>
            <a:r>
              <a:rPr lang="en-US" sz="1200" dirty="0">
                <a:latin typeface="Consolas" panose="020B0609020204030204" pitchFamily="49" charset="0"/>
              </a:rPr>
              <a:t>mtable$poverty_17         5.905e-06  1.381e-05   0.428  0.67074   </a:t>
            </a:r>
          </a:p>
          <a:p>
            <a:r>
              <a:rPr lang="en-US" sz="1200" dirty="0" err="1">
                <a:latin typeface="Consolas" panose="020B0609020204030204" pitchFamily="49" charset="0"/>
              </a:rPr>
              <a:t>mtable$poverty_all</a:t>
            </a:r>
            <a:r>
              <a:rPr lang="en-US" sz="1200" dirty="0">
                <a:latin typeface="Consolas" panose="020B0609020204030204" pitchFamily="49" charset="0"/>
              </a:rPr>
              <a:t>       -3.575e-06  2.425e-05  -0.147  0.88342   </a:t>
            </a:r>
          </a:p>
          <a:p>
            <a:r>
              <a:rPr lang="en-US" sz="1200" dirty="0" err="1">
                <a:latin typeface="Consolas" panose="020B0609020204030204" pitchFamily="49" charset="0"/>
              </a:rPr>
              <a:t>mtable$RUC_Code</a:t>
            </a:r>
            <a:r>
              <a:rPr lang="en-US" sz="1200" dirty="0">
                <a:latin typeface="Consolas" panose="020B0609020204030204" pitchFamily="49" charset="0"/>
              </a:rPr>
              <a:t>          -2.641e-05  1.768e-05  -1.494  0.14176   </a:t>
            </a:r>
          </a:p>
          <a:p>
            <a:r>
              <a:rPr lang="en-US" sz="1200" dirty="0" err="1">
                <a:latin typeface="Consolas" panose="020B0609020204030204" pitchFamily="49" charset="0"/>
              </a:rPr>
              <a:t>mtable$hhold_income</a:t>
            </a:r>
            <a:r>
              <a:rPr lang="en-US" sz="1200" dirty="0">
                <a:latin typeface="Consolas" panose="020B0609020204030204" pitchFamily="49" charset="0"/>
              </a:rPr>
              <a:t>      -9.379e-07  1.226e-06  -0.765  0.44813   </a:t>
            </a:r>
          </a:p>
          <a:p>
            <a:r>
              <a:rPr lang="en-US" sz="1200" dirty="0" err="1">
                <a:latin typeface="Consolas" panose="020B0609020204030204" pitchFamily="49" charset="0"/>
              </a:rPr>
              <a:t>mtable$perc_income</a:t>
            </a:r>
            <a:r>
              <a:rPr lang="en-US" sz="1200" dirty="0">
                <a:latin typeface="Consolas" panose="020B0609020204030204" pitchFamily="49" charset="0"/>
              </a:rPr>
              <a:t>        7.519e-04  9.853e-04   0.763  0.44912   </a:t>
            </a:r>
          </a:p>
          <a:p>
            <a:r>
              <a:rPr lang="en-US" sz="1200" dirty="0">
                <a:latin typeface="Consolas" panose="020B0609020204030204" pitchFamily="49" charset="0"/>
              </a:rPr>
              <a:t>mtable$unemployment_2020 -3.082e-05  1.683e-05  -1.831  0.07332 . </a:t>
            </a:r>
          </a:p>
          <a:p>
            <a:r>
              <a:rPr lang="en-US" sz="1200" dirty="0" err="1">
                <a:latin typeface="Consolas" panose="020B0609020204030204" pitchFamily="49" charset="0"/>
              </a:rPr>
              <a:t>mtable$diff_ntest</a:t>
            </a:r>
            <a:r>
              <a:rPr lang="en-US" sz="1200" dirty="0">
                <a:latin typeface="Consolas" panose="020B0609020204030204" pitchFamily="49" charset="0"/>
              </a:rPr>
              <a:t>         1.639e-04  9.665e-05   1.696  0.09640 . </a:t>
            </a:r>
          </a:p>
          <a:p>
            <a:r>
              <a:rPr lang="en-US" sz="1200" dirty="0">
                <a:latin typeface="Consolas" panose="020B0609020204030204" pitchFamily="49" charset="0"/>
              </a:rPr>
              <a:t>---</a:t>
            </a:r>
          </a:p>
          <a:p>
            <a:r>
              <a:rPr lang="en-US" sz="1200" dirty="0" err="1">
                <a:latin typeface="Consolas" panose="020B0609020204030204" pitchFamily="49" charset="0"/>
              </a:rPr>
              <a:t>Signif</a:t>
            </a:r>
            <a:r>
              <a:rPr lang="en-US" sz="1200" dirty="0">
                <a:latin typeface="Consolas" panose="020B0609020204030204" pitchFamily="49" charset="0"/>
              </a:rPr>
              <a:t>. codes:  0 ‘***’ 0.001 ‘**’ 0.01 ‘*’ 0.05 ‘.’ 0.1 ‘ ’ 1</a:t>
            </a:r>
          </a:p>
          <a:p>
            <a:endParaRPr lang="en-US" sz="1200" dirty="0">
              <a:latin typeface="Consolas" panose="020B0609020204030204" pitchFamily="49" charset="0"/>
            </a:endParaRPr>
          </a:p>
          <a:p>
            <a:r>
              <a:rPr lang="en-US" sz="1200" dirty="0">
                <a:latin typeface="Consolas" panose="020B0609020204030204" pitchFamily="49" charset="0"/>
              </a:rPr>
              <a:t>Residual standard error: 0.0002047 on 48 degrees of freedom</a:t>
            </a:r>
          </a:p>
          <a:p>
            <a:r>
              <a:rPr lang="en-US" sz="1200" dirty="0">
                <a:latin typeface="Consolas" panose="020B0609020204030204" pitchFamily="49" charset="0"/>
              </a:rPr>
              <a:t>Multiple R-squared:  0.4881,	Adjusted R-squared:  0.3921 </a:t>
            </a:r>
          </a:p>
          <a:p>
            <a:r>
              <a:rPr lang="en-US" sz="1200" dirty="0">
                <a:latin typeface="Consolas" panose="020B0609020204030204" pitchFamily="49" charset="0"/>
              </a:rPr>
              <a:t>F-statistic: 5.085 on 9 and 48 DF,  p-value: 7.874e-05</a:t>
            </a:r>
          </a:p>
        </p:txBody>
      </p:sp>
      <p:sp>
        <p:nvSpPr>
          <p:cNvPr id="9" name="TextBox 8">
            <a:extLst>
              <a:ext uri="{FF2B5EF4-FFF2-40B4-BE49-F238E27FC236}">
                <a16:creationId xmlns:a16="http://schemas.microsoft.com/office/drawing/2014/main" id="{0FECB16C-B406-4327-A9AE-13B4D498B99C}"/>
              </a:ext>
            </a:extLst>
          </p:cNvPr>
          <p:cNvSpPr txBox="1"/>
          <p:nvPr/>
        </p:nvSpPr>
        <p:spPr>
          <a:xfrm>
            <a:off x="8022210" y="3124688"/>
            <a:ext cx="333158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After adjusting the model, only Normalized n of fully vaccinated people is negatively associated with lower mortality.</a:t>
            </a:r>
          </a:p>
          <a:p>
            <a:pPr marL="285750" indent="-285750">
              <a:buFont typeface="Arial" panose="020B0604020202020204" pitchFamily="34" charset="0"/>
              <a:buChar char="•"/>
            </a:pPr>
            <a:r>
              <a:rPr lang="en-US" dirty="0"/>
              <a:t>Percentage of unemployment and number of tests have a trend with the outcome of COVID-19 mortality. </a:t>
            </a:r>
          </a:p>
        </p:txBody>
      </p:sp>
    </p:spTree>
    <p:extLst>
      <p:ext uri="{BB962C8B-B14F-4D97-AF65-F5344CB8AC3E}">
        <p14:creationId xmlns:p14="http://schemas.microsoft.com/office/powerpoint/2010/main" val="3004714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44F6A-7035-480F-9EED-3BCBFE8BE822}"/>
              </a:ext>
            </a:extLst>
          </p:cNvPr>
          <p:cNvSpPr>
            <a:spLocks noGrp="1"/>
          </p:cNvSpPr>
          <p:nvPr>
            <p:ph type="title"/>
          </p:nvPr>
        </p:nvSpPr>
        <p:spPr/>
        <p:txBody>
          <a:bodyPr>
            <a:normAutofit/>
          </a:bodyPr>
          <a:lstStyle/>
          <a:p>
            <a:r>
              <a:rPr lang="en-US" dirty="0"/>
              <a:t>Vaccination status is a confounder of demographic variables like Household income  </a:t>
            </a:r>
          </a:p>
        </p:txBody>
      </p:sp>
      <p:pic>
        <p:nvPicPr>
          <p:cNvPr id="5" name="Content Placeholder 4">
            <a:extLst>
              <a:ext uri="{FF2B5EF4-FFF2-40B4-BE49-F238E27FC236}">
                <a16:creationId xmlns:a16="http://schemas.microsoft.com/office/drawing/2014/main" id="{8F88740C-10C9-4811-8AC3-01C850183C40}"/>
              </a:ext>
            </a:extLst>
          </p:cNvPr>
          <p:cNvPicPr>
            <a:picLocks noGrp="1" noChangeAspect="1"/>
          </p:cNvPicPr>
          <p:nvPr>
            <p:ph idx="1"/>
          </p:nvPr>
        </p:nvPicPr>
        <p:blipFill>
          <a:blip r:embed="rId2"/>
          <a:stretch>
            <a:fillRect/>
          </a:stretch>
        </p:blipFill>
        <p:spPr>
          <a:xfrm>
            <a:off x="639607" y="2049786"/>
            <a:ext cx="5456393" cy="3657917"/>
          </a:xfrm>
          <a:prstGeom prst="rect">
            <a:avLst/>
          </a:prstGeom>
        </p:spPr>
      </p:pic>
      <p:sp>
        <p:nvSpPr>
          <p:cNvPr id="4" name="AutoShape 2">
            <a:extLst>
              <a:ext uri="{FF2B5EF4-FFF2-40B4-BE49-F238E27FC236}">
                <a16:creationId xmlns:a16="http://schemas.microsoft.com/office/drawing/2014/main" id="{396071D1-BB3D-4B86-9153-BF5E6BBA13F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6A30D898-0F1E-4331-BB07-9E17231247B8}"/>
              </a:ext>
            </a:extLst>
          </p:cNvPr>
          <p:cNvSpPr txBox="1"/>
          <p:nvPr/>
        </p:nvSpPr>
        <p:spPr>
          <a:xfrm>
            <a:off x="6096000" y="2804933"/>
            <a:ext cx="6094428" cy="1938992"/>
          </a:xfrm>
          <a:prstGeom prst="rect">
            <a:avLst/>
          </a:prstGeom>
          <a:noFill/>
        </p:spPr>
        <p:txBody>
          <a:bodyPr wrap="square">
            <a:spAutoFit/>
          </a:bodyPr>
          <a:lstStyle/>
          <a:p>
            <a:r>
              <a:rPr lang="en-US" sz="1200" dirty="0">
                <a:latin typeface="Consolas" panose="020B0609020204030204" pitchFamily="49" charset="0"/>
              </a:rPr>
              <a:t>Coefficients:</a:t>
            </a:r>
          </a:p>
          <a:p>
            <a:r>
              <a:rPr lang="en-US" sz="1200" dirty="0">
                <a:latin typeface="Consolas" panose="020B0609020204030204" pitchFamily="49" charset="0"/>
              </a:rPr>
              <a:t>                     Estimate Std. Error t value </a:t>
            </a:r>
            <a:r>
              <a:rPr lang="en-US" sz="1200" dirty="0" err="1">
                <a:latin typeface="Consolas" panose="020B0609020204030204" pitchFamily="49" charset="0"/>
              </a:rPr>
              <a:t>Pr</a:t>
            </a:r>
            <a:r>
              <a:rPr lang="en-US" sz="1200" dirty="0">
                <a:latin typeface="Consolas" panose="020B0609020204030204" pitchFamily="49" charset="0"/>
              </a:rPr>
              <a:t>(&gt;|t|)    </a:t>
            </a:r>
          </a:p>
          <a:p>
            <a:r>
              <a:rPr lang="en-US" sz="1200" dirty="0">
                <a:latin typeface="Consolas" panose="020B0609020204030204" pitchFamily="49" charset="0"/>
              </a:rPr>
              <a:t>(Intercept)         2.588e-01  3.277e-02   7.897 1.14e-10 ***</a:t>
            </a:r>
          </a:p>
          <a:p>
            <a:r>
              <a:rPr lang="en-US" sz="1200" dirty="0" err="1">
                <a:latin typeface="Consolas" panose="020B0609020204030204" pitchFamily="49" charset="0"/>
              </a:rPr>
              <a:t>mtable$hhold_income</a:t>
            </a:r>
            <a:r>
              <a:rPr lang="en-US" sz="1200" dirty="0">
                <a:latin typeface="Consolas" panose="020B0609020204030204" pitchFamily="49" charset="0"/>
              </a:rPr>
              <a:t> 4.204e-06  4.417e-07   9.518 2.66e-13 ***</a:t>
            </a:r>
          </a:p>
          <a:p>
            <a:r>
              <a:rPr lang="en-US" sz="1200" dirty="0">
                <a:latin typeface="Consolas" panose="020B0609020204030204" pitchFamily="49" charset="0"/>
              </a:rPr>
              <a:t>---</a:t>
            </a:r>
          </a:p>
          <a:p>
            <a:r>
              <a:rPr lang="en-US" sz="1200" dirty="0" err="1">
                <a:latin typeface="Consolas" panose="020B0609020204030204" pitchFamily="49" charset="0"/>
              </a:rPr>
              <a:t>Signif</a:t>
            </a:r>
            <a:r>
              <a:rPr lang="en-US" sz="1200" dirty="0">
                <a:latin typeface="Consolas" panose="020B0609020204030204" pitchFamily="49" charset="0"/>
              </a:rPr>
              <a:t>. codes:  0 ‘***’ 0.001 ‘**’ 0.01 ‘*’ 0.05 ‘.’ 0.1 ‘ ’ 1</a:t>
            </a:r>
          </a:p>
          <a:p>
            <a:endParaRPr lang="en-US" sz="1200" dirty="0">
              <a:latin typeface="Consolas" panose="020B0609020204030204" pitchFamily="49" charset="0"/>
            </a:endParaRPr>
          </a:p>
          <a:p>
            <a:r>
              <a:rPr lang="en-US" sz="1200" dirty="0">
                <a:latin typeface="Consolas" panose="020B0609020204030204" pitchFamily="49" charset="0"/>
              </a:rPr>
              <a:t>Residual standard error: 0.07196 on 56 degrees of freedom</a:t>
            </a:r>
          </a:p>
          <a:p>
            <a:r>
              <a:rPr lang="en-US" sz="1200" dirty="0">
                <a:latin typeface="Consolas" panose="020B0609020204030204" pitchFamily="49" charset="0"/>
              </a:rPr>
              <a:t>Multiple R-squared:  0.618,	Adjusted R-squared:  0.6112 </a:t>
            </a:r>
          </a:p>
          <a:p>
            <a:r>
              <a:rPr lang="en-US" sz="1200" dirty="0">
                <a:latin typeface="Consolas" panose="020B0609020204030204" pitchFamily="49" charset="0"/>
              </a:rPr>
              <a:t>F-statistic: 90.59 on 1 and 56 DF,  p-value: 2.655e-13</a:t>
            </a:r>
          </a:p>
        </p:txBody>
      </p:sp>
    </p:spTree>
    <p:extLst>
      <p:ext uri="{BB962C8B-B14F-4D97-AF65-F5344CB8AC3E}">
        <p14:creationId xmlns:p14="http://schemas.microsoft.com/office/powerpoint/2010/main" val="1949161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531BA-1A1E-4672-B0E2-358FC434DB35}"/>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0C5B0C8F-1DC4-4343-8724-A5BB0E356DFF}"/>
              </a:ext>
            </a:extLst>
          </p:cNvPr>
          <p:cNvSpPr txBox="1"/>
          <p:nvPr/>
        </p:nvSpPr>
        <p:spPr>
          <a:xfrm>
            <a:off x="4393094" y="4797981"/>
            <a:ext cx="2865784" cy="1200329"/>
          </a:xfrm>
          <a:prstGeom prst="rect">
            <a:avLst/>
          </a:prstGeom>
          <a:noFill/>
        </p:spPr>
        <p:txBody>
          <a:bodyPr wrap="square" rtlCol="0">
            <a:spAutoFit/>
          </a:bodyPr>
          <a:lstStyle/>
          <a:p>
            <a:pPr algn="ctr"/>
            <a:r>
              <a:rPr lang="en-US" dirty="0"/>
              <a:t>Confounder:</a:t>
            </a:r>
          </a:p>
          <a:p>
            <a:pPr algn="ctr"/>
            <a:r>
              <a:rPr lang="en-US" dirty="0" err="1"/>
              <a:t>RUC_Code</a:t>
            </a:r>
            <a:endParaRPr lang="en-US" dirty="0"/>
          </a:p>
          <a:p>
            <a:pPr algn="ctr"/>
            <a:r>
              <a:rPr lang="en-US" dirty="0"/>
              <a:t>%High education</a:t>
            </a:r>
          </a:p>
          <a:p>
            <a:pPr algn="ctr"/>
            <a:r>
              <a:rPr lang="en-US" dirty="0"/>
              <a:t>%unemployment (2020)</a:t>
            </a:r>
          </a:p>
        </p:txBody>
      </p:sp>
      <p:sp>
        <p:nvSpPr>
          <p:cNvPr id="5" name="TextBox 4">
            <a:extLst>
              <a:ext uri="{FF2B5EF4-FFF2-40B4-BE49-F238E27FC236}">
                <a16:creationId xmlns:a16="http://schemas.microsoft.com/office/drawing/2014/main" id="{0D6DF53C-351C-450E-A554-4A90DDE800B9}"/>
              </a:ext>
            </a:extLst>
          </p:cNvPr>
          <p:cNvSpPr txBox="1"/>
          <p:nvPr/>
        </p:nvSpPr>
        <p:spPr>
          <a:xfrm>
            <a:off x="8102050" y="3059668"/>
            <a:ext cx="1540566" cy="369332"/>
          </a:xfrm>
          <a:prstGeom prst="rect">
            <a:avLst/>
          </a:prstGeom>
          <a:noFill/>
        </p:spPr>
        <p:txBody>
          <a:bodyPr wrap="square" rtlCol="0">
            <a:spAutoFit/>
          </a:bodyPr>
          <a:lstStyle/>
          <a:p>
            <a:r>
              <a:rPr lang="en-US" dirty="0"/>
              <a:t>Incidence</a:t>
            </a:r>
          </a:p>
        </p:txBody>
      </p:sp>
      <p:sp>
        <p:nvSpPr>
          <p:cNvPr id="7" name="TextBox 6">
            <a:extLst>
              <a:ext uri="{FF2B5EF4-FFF2-40B4-BE49-F238E27FC236}">
                <a16:creationId xmlns:a16="http://schemas.microsoft.com/office/drawing/2014/main" id="{19F3A423-0B0B-46FC-9965-B482049EB099}"/>
              </a:ext>
            </a:extLst>
          </p:cNvPr>
          <p:cNvSpPr txBox="1"/>
          <p:nvPr/>
        </p:nvSpPr>
        <p:spPr>
          <a:xfrm>
            <a:off x="838200" y="3059668"/>
            <a:ext cx="2417694" cy="369332"/>
          </a:xfrm>
          <a:prstGeom prst="rect">
            <a:avLst/>
          </a:prstGeom>
          <a:noFill/>
        </p:spPr>
        <p:txBody>
          <a:bodyPr wrap="square">
            <a:spAutoFit/>
          </a:bodyPr>
          <a:lstStyle/>
          <a:p>
            <a:r>
              <a:rPr lang="en-US" dirty="0"/>
              <a:t>Household income </a:t>
            </a:r>
          </a:p>
        </p:txBody>
      </p:sp>
      <p:sp>
        <p:nvSpPr>
          <p:cNvPr id="9" name="TextBox 8">
            <a:extLst>
              <a:ext uri="{FF2B5EF4-FFF2-40B4-BE49-F238E27FC236}">
                <a16:creationId xmlns:a16="http://schemas.microsoft.com/office/drawing/2014/main" id="{CF1CD24C-F6ED-4A3B-8B5B-64C50B7D2438}"/>
              </a:ext>
            </a:extLst>
          </p:cNvPr>
          <p:cNvSpPr txBox="1"/>
          <p:nvPr/>
        </p:nvSpPr>
        <p:spPr>
          <a:xfrm>
            <a:off x="713132" y="4120247"/>
            <a:ext cx="1712015" cy="923330"/>
          </a:xfrm>
          <a:prstGeom prst="rect">
            <a:avLst/>
          </a:prstGeom>
          <a:noFill/>
        </p:spPr>
        <p:txBody>
          <a:bodyPr wrap="square">
            <a:spAutoFit/>
          </a:bodyPr>
          <a:lstStyle/>
          <a:p>
            <a:r>
              <a:rPr lang="en-US" dirty="0"/>
              <a:t>Proxies:</a:t>
            </a:r>
          </a:p>
          <a:p>
            <a:r>
              <a:rPr lang="en-US" dirty="0"/>
              <a:t>%poverty_17 </a:t>
            </a:r>
          </a:p>
          <a:p>
            <a:r>
              <a:rPr lang="en-US" dirty="0"/>
              <a:t>%</a:t>
            </a:r>
            <a:r>
              <a:rPr lang="en-US" dirty="0" err="1"/>
              <a:t>poverty_all</a:t>
            </a:r>
            <a:r>
              <a:rPr lang="en-US" dirty="0"/>
              <a:t> </a:t>
            </a:r>
          </a:p>
        </p:txBody>
      </p:sp>
      <p:cxnSp>
        <p:nvCxnSpPr>
          <p:cNvPr id="15" name="Straight Arrow Connector 14">
            <a:extLst>
              <a:ext uri="{FF2B5EF4-FFF2-40B4-BE49-F238E27FC236}">
                <a16:creationId xmlns:a16="http://schemas.microsoft.com/office/drawing/2014/main" id="{70B0799E-EB41-4DD5-9A2D-C53AD1F3C960}"/>
              </a:ext>
            </a:extLst>
          </p:cNvPr>
          <p:cNvCxnSpPr>
            <a:cxnSpLocks/>
            <a:stCxn id="7" idx="3"/>
            <a:endCxn id="5" idx="1"/>
          </p:cNvCxnSpPr>
          <p:nvPr/>
        </p:nvCxnSpPr>
        <p:spPr>
          <a:xfrm>
            <a:off x="3255894" y="3244334"/>
            <a:ext cx="484615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24B1C0D-4FB9-4C58-B9FF-C2DCCA830384}"/>
              </a:ext>
            </a:extLst>
          </p:cNvPr>
          <p:cNvCxnSpPr>
            <a:cxnSpLocks/>
            <a:stCxn id="4" idx="0"/>
            <a:endCxn id="7" idx="2"/>
          </p:cNvCxnSpPr>
          <p:nvPr/>
        </p:nvCxnSpPr>
        <p:spPr>
          <a:xfrm flipH="1" flipV="1">
            <a:off x="2047047" y="3429000"/>
            <a:ext cx="3778939" cy="13689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4B16C4F-7583-45AF-908D-AD87E1FC051D}"/>
              </a:ext>
            </a:extLst>
          </p:cNvPr>
          <p:cNvCxnSpPr>
            <a:cxnSpLocks/>
            <a:stCxn id="4" idx="0"/>
          </p:cNvCxnSpPr>
          <p:nvPr/>
        </p:nvCxnSpPr>
        <p:spPr>
          <a:xfrm flipV="1">
            <a:off x="5825986" y="3521333"/>
            <a:ext cx="2920449" cy="12766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563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7C5AC-4940-47D9-BE68-EEA1A99DA6EA}"/>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C5FEAF8B-864F-40D0-9D5C-12880704FC27}"/>
              </a:ext>
            </a:extLst>
          </p:cNvPr>
          <p:cNvGraphicFramePr>
            <a:graphicFrameLocks noGrp="1"/>
          </p:cNvGraphicFramePr>
          <p:nvPr>
            <p:ph idx="1"/>
            <p:extLst>
              <p:ext uri="{D42A27DB-BD31-4B8C-83A1-F6EECF244321}">
                <p14:modId xmlns:p14="http://schemas.microsoft.com/office/powerpoint/2010/main" val="80698442"/>
              </p:ext>
            </p:extLst>
          </p:nvPr>
        </p:nvGraphicFramePr>
        <p:xfrm>
          <a:off x="838199" y="1817844"/>
          <a:ext cx="10515600" cy="4173396"/>
        </p:xfrm>
        <a:graphic>
          <a:graphicData uri="http://schemas.openxmlformats.org/drawingml/2006/table">
            <a:tbl>
              <a:tblPr/>
              <a:tblGrid>
                <a:gridCol w="4456942">
                  <a:extLst>
                    <a:ext uri="{9D8B030D-6E8A-4147-A177-3AD203B41FA5}">
                      <a16:colId xmlns:a16="http://schemas.microsoft.com/office/drawing/2014/main" val="2951488108"/>
                    </a:ext>
                  </a:extLst>
                </a:gridCol>
                <a:gridCol w="6058658">
                  <a:extLst>
                    <a:ext uri="{9D8B030D-6E8A-4147-A177-3AD203B41FA5}">
                      <a16:colId xmlns:a16="http://schemas.microsoft.com/office/drawing/2014/main" val="1671002507"/>
                    </a:ext>
                  </a:extLst>
                </a:gridCol>
              </a:tblGrid>
              <a:tr h="168880">
                <a:tc gridSpan="2">
                  <a:txBody>
                    <a:bodyPr/>
                    <a:lstStyle/>
                    <a:p>
                      <a:pPr algn="l" fontAlgn="b"/>
                      <a:r>
                        <a:rPr lang="en-US" sz="1600" b="1" i="0" u="none" strike="noStrike">
                          <a:effectLst/>
                          <a:latin typeface="Calibri" panose="020F0502020204030204" pitchFamily="34" charset="0"/>
                        </a:rPr>
                        <a:t>Metropolitan Counties*</a:t>
                      </a:r>
                    </a:p>
                  </a:txBody>
                  <a:tcPr marL="6207" marR="6207" marT="6207" marB="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1876977285"/>
                  </a:ext>
                </a:extLst>
              </a:tr>
              <a:tr h="168880">
                <a:tc>
                  <a:txBody>
                    <a:bodyPr/>
                    <a:lstStyle/>
                    <a:p>
                      <a:pPr algn="l" fontAlgn="b"/>
                      <a:r>
                        <a:rPr lang="en-US" sz="1600" b="0" i="0" u="none" strike="noStrike" dirty="0">
                          <a:effectLst/>
                          <a:latin typeface="Calibri" panose="020F0502020204030204" pitchFamily="34" charset="0"/>
                        </a:rPr>
                        <a:t>Code</a:t>
                      </a:r>
                    </a:p>
                  </a:txBody>
                  <a:tcPr marL="6207" marR="6207" marT="6207" marB="0" anchor="b">
                    <a:lnL>
                      <a:noFill/>
                    </a:lnL>
                    <a:lnR>
                      <a:noFill/>
                    </a:lnR>
                    <a:lnT>
                      <a:noFill/>
                    </a:lnT>
                    <a:lnB>
                      <a:noFill/>
                    </a:lnB>
                  </a:tcPr>
                </a:tc>
                <a:tc>
                  <a:txBody>
                    <a:bodyPr/>
                    <a:lstStyle/>
                    <a:p>
                      <a:pPr algn="l" fontAlgn="b"/>
                      <a:r>
                        <a:rPr lang="en-US" sz="1600" b="0" i="0" u="none" strike="noStrike">
                          <a:effectLst/>
                          <a:latin typeface="Calibri" panose="020F0502020204030204" pitchFamily="34" charset="0"/>
                        </a:rPr>
                        <a:t>Description</a:t>
                      </a:r>
                    </a:p>
                  </a:txBody>
                  <a:tcPr marL="6207" marR="6207" marT="6207" marB="0" anchor="b">
                    <a:lnL>
                      <a:noFill/>
                    </a:lnL>
                    <a:lnR>
                      <a:noFill/>
                    </a:lnR>
                    <a:lnT>
                      <a:noFill/>
                    </a:lnT>
                    <a:lnB>
                      <a:noFill/>
                    </a:lnB>
                  </a:tcPr>
                </a:tc>
                <a:extLst>
                  <a:ext uri="{0D108BD9-81ED-4DB2-BD59-A6C34878D82A}">
                    <a16:rowId xmlns:a16="http://schemas.microsoft.com/office/drawing/2014/main" val="3521616686"/>
                  </a:ext>
                </a:extLst>
              </a:tr>
              <a:tr h="188657">
                <a:tc>
                  <a:txBody>
                    <a:bodyPr/>
                    <a:lstStyle/>
                    <a:p>
                      <a:pPr algn="r" fontAlgn="b"/>
                      <a:r>
                        <a:rPr lang="en-US" sz="1600" b="0" i="0" u="none" strike="noStrike">
                          <a:effectLst/>
                          <a:latin typeface="Calibri" panose="020F0502020204030204" pitchFamily="34" charset="0"/>
                        </a:rPr>
                        <a:t>1</a:t>
                      </a:r>
                    </a:p>
                  </a:txBody>
                  <a:tcPr marL="6207" marR="6207" marT="6207" marB="0" anchor="b">
                    <a:lnL>
                      <a:noFill/>
                    </a:lnL>
                    <a:lnR>
                      <a:noFill/>
                    </a:lnR>
                    <a:lnT>
                      <a:noFill/>
                    </a:lnT>
                    <a:lnB>
                      <a:noFill/>
                    </a:lnB>
                  </a:tcPr>
                </a:tc>
                <a:tc>
                  <a:txBody>
                    <a:bodyPr/>
                    <a:lstStyle/>
                    <a:p>
                      <a:pPr algn="l" fontAlgn="b"/>
                      <a:r>
                        <a:rPr lang="en-US" sz="1600" b="0" i="0" u="none" strike="noStrike">
                          <a:effectLst/>
                          <a:latin typeface="Calibri" panose="020F0502020204030204" pitchFamily="34" charset="0"/>
                        </a:rPr>
                        <a:t>Counties in metro areas of 1 million population or more</a:t>
                      </a:r>
                    </a:p>
                  </a:txBody>
                  <a:tcPr marL="6207" marR="6207" marT="6207" marB="0" anchor="b">
                    <a:lnL>
                      <a:noFill/>
                    </a:lnL>
                    <a:lnR>
                      <a:noFill/>
                    </a:lnR>
                    <a:lnT>
                      <a:noFill/>
                    </a:lnT>
                    <a:lnB>
                      <a:noFill/>
                    </a:lnB>
                  </a:tcPr>
                </a:tc>
                <a:extLst>
                  <a:ext uri="{0D108BD9-81ED-4DB2-BD59-A6C34878D82A}">
                    <a16:rowId xmlns:a16="http://schemas.microsoft.com/office/drawing/2014/main" val="3742944331"/>
                  </a:ext>
                </a:extLst>
              </a:tr>
              <a:tr h="280890">
                <a:tc>
                  <a:txBody>
                    <a:bodyPr/>
                    <a:lstStyle/>
                    <a:p>
                      <a:pPr algn="r" fontAlgn="b"/>
                      <a:r>
                        <a:rPr lang="en-US" sz="1600" b="0" i="0" u="none" strike="noStrike">
                          <a:effectLst/>
                          <a:latin typeface="Calibri" panose="020F0502020204030204" pitchFamily="34" charset="0"/>
                        </a:rPr>
                        <a:t>2</a:t>
                      </a:r>
                    </a:p>
                  </a:txBody>
                  <a:tcPr marL="6207" marR="6207" marT="6207" marB="0" anchor="b">
                    <a:lnL>
                      <a:noFill/>
                    </a:lnL>
                    <a:lnR>
                      <a:noFill/>
                    </a:lnR>
                    <a:lnT>
                      <a:noFill/>
                    </a:lnT>
                    <a:lnB>
                      <a:noFill/>
                    </a:lnB>
                  </a:tcPr>
                </a:tc>
                <a:tc>
                  <a:txBody>
                    <a:bodyPr/>
                    <a:lstStyle/>
                    <a:p>
                      <a:pPr algn="l" fontAlgn="b"/>
                      <a:r>
                        <a:rPr lang="en-US" sz="1600" b="0" i="0" u="none" strike="noStrike">
                          <a:effectLst/>
                          <a:latin typeface="Calibri" panose="020F0502020204030204" pitchFamily="34" charset="0"/>
                        </a:rPr>
                        <a:t>Counties in metro areas of 250,000 to 1 million population</a:t>
                      </a:r>
                    </a:p>
                  </a:txBody>
                  <a:tcPr marL="6207" marR="6207" marT="6207" marB="0" anchor="b">
                    <a:lnL>
                      <a:noFill/>
                    </a:lnL>
                    <a:lnR>
                      <a:noFill/>
                    </a:lnR>
                    <a:lnT>
                      <a:noFill/>
                    </a:lnT>
                    <a:lnB>
                      <a:noFill/>
                    </a:lnB>
                  </a:tcPr>
                </a:tc>
                <a:extLst>
                  <a:ext uri="{0D108BD9-81ED-4DB2-BD59-A6C34878D82A}">
                    <a16:rowId xmlns:a16="http://schemas.microsoft.com/office/drawing/2014/main" val="2348569795"/>
                  </a:ext>
                </a:extLst>
              </a:tr>
              <a:tr h="280890">
                <a:tc>
                  <a:txBody>
                    <a:bodyPr/>
                    <a:lstStyle/>
                    <a:p>
                      <a:pPr algn="r" fontAlgn="b"/>
                      <a:r>
                        <a:rPr lang="en-US" sz="1600" b="0" i="0" u="none" strike="noStrike">
                          <a:effectLst/>
                          <a:latin typeface="Calibri" panose="020F0502020204030204" pitchFamily="34" charset="0"/>
                        </a:rPr>
                        <a:t>3</a:t>
                      </a:r>
                    </a:p>
                  </a:txBody>
                  <a:tcPr marL="6207" marR="6207" marT="6207" marB="0" anchor="b">
                    <a:lnL>
                      <a:noFill/>
                    </a:lnL>
                    <a:lnR>
                      <a:noFill/>
                    </a:lnR>
                    <a:lnT>
                      <a:noFill/>
                    </a:lnT>
                    <a:lnB>
                      <a:noFill/>
                    </a:lnB>
                  </a:tcPr>
                </a:tc>
                <a:tc>
                  <a:txBody>
                    <a:bodyPr/>
                    <a:lstStyle/>
                    <a:p>
                      <a:pPr algn="l" fontAlgn="b"/>
                      <a:r>
                        <a:rPr lang="en-US" sz="1600" b="0" i="0" u="none" strike="noStrike">
                          <a:effectLst/>
                          <a:latin typeface="Calibri" panose="020F0502020204030204" pitchFamily="34" charset="0"/>
                        </a:rPr>
                        <a:t>Counties in metro areas of fewer than 250,000 population</a:t>
                      </a:r>
                    </a:p>
                  </a:txBody>
                  <a:tcPr marL="6207" marR="6207" marT="6207" marB="0" anchor="b">
                    <a:lnL>
                      <a:noFill/>
                    </a:lnL>
                    <a:lnR>
                      <a:noFill/>
                    </a:lnR>
                    <a:lnT>
                      <a:noFill/>
                    </a:lnT>
                    <a:lnB>
                      <a:noFill/>
                    </a:lnB>
                  </a:tcPr>
                </a:tc>
                <a:extLst>
                  <a:ext uri="{0D108BD9-81ED-4DB2-BD59-A6C34878D82A}">
                    <a16:rowId xmlns:a16="http://schemas.microsoft.com/office/drawing/2014/main" val="606599544"/>
                  </a:ext>
                </a:extLst>
              </a:tr>
              <a:tr h="168880">
                <a:tc>
                  <a:txBody>
                    <a:bodyPr/>
                    <a:lstStyle/>
                    <a:p>
                      <a:pPr algn="l" fontAlgn="b"/>
                      <a:endParaRPr lang="en-US" sz="1600" b="0" i="0" u="none" strike="noStrike">
                        <a:effectLst/>
                        <a:latin typeface="Calibri" panose="020F0502020204030204" pitchFamily="34" charset="0"/>
                      </a:endParaRPr>
                    </a:p>
                  </a:txBody>
                  <a:tcPr marL="6207" marR="6207" marT="6207" marB="0" anchor="b">
                    <a:lnL>
                      <a:noFill/>
                    </a:lnL>
                    <a:lnR>
                      <a:noFill/>
                    </a:lnR>
                    <a:lnT>
                      <a:noFill/>
                    </a:lnT>
                    <a:lnB>
                      <a:noFill/>
                    </a:lnB>
                  </a:tcPr>
                </a:tc>
                <a:tc>
                  <a:txBody>
                    <a:bodyPr/>
                    <a:lstStyle/>
                    <a:p>
                      <a:pPr algn="l" fontAlgn="b"/>
                      <a:endParaRPr lang="en-US" sz="1600" b="0" i="0" u="none" strike="noStrike">
                        <a:effectLst/>
                        <a:latin typeface="Calibri" panose="020F0502020204030204" pitchFamily="34" charset="0"/>
                      </a:endParaRPr>
                    </a:p>
                  </a:txBody>
                  <a:tcPr marL="6207" marR="6207" marT="6207" marB="0" anchor="b">
                    <a:lnL>
                      <a:noFill/>
                    </a:lnL>
                    <a:lnR>
                      <a:noFill/>
                    </a:lnR>
                    <a:lnT>
                      <a:noFill/>
                    </a:lnT>
                    <a:lnB>
                      <a:noFill/>
                    </a:lnB>
                  </a:tcPr>
                </a:tc>
                <a:extLst>
                  <a:ext uri="{0D108BD9-81ED-4DB2-BD59-A6C34878D82A}">
                    <a16:rowId xmlns:a16="http://schemas.microsoft.com/office/drawing/2014/main" val="1018521358"/>
                  </a:ext>
                </a:extLst>
              </a:tr>
              <a:tr h="168880">
                <a:tc gridSpan="2">
                  <a:txBody>
                    <a:bodyPr/>
                    <a:lstStyle/>
                    <a:p>
                      <a:pPr algn="l" fontAlgn="b"/>
                      <a:r>
                        <a:rPr lang="en-US" sz="1600" b="1" i="0" u="none" strike="noStrike">
                          <a:effectLst/>
                          <a:latin typeface="Calibri" panose="020F0502020204030204" pitchFamily="34" charset="0"/>
                        </a:rPr>
                        <a:t>Nonmetropolitan Counties</a:t>
                      </a:r>
                    </a:p>
                  </a:txBody>
                  <a:tcPr marL="6207" marR="6207" marT="6207" marB="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2053606768"/>
                  </a:ext>
                </a:extLst>
              </a:tr>
              <a:tr h="168880">
                <a:tc>
                  <a:txBody>
                    <a:bodyPr/>
                    <a:lstStyle/>
                    <a:p>
                      <a:pPr algn="l" fontAlgn="b"/>
                      <a:r>
                        <a:rPr lang="en-US" sz="1600" b="0" i="0" u="none" strike="noStrike">
                          <a:effectLst/>
                          <a:latin typeface="Calibri" panose="020F0502020204030204" pitchFamily="34" charset="0"/>
                        </a:rPr>
                        <a:t>Code</a:t>
                      </a:r>
                    </a:p>
                  </a:txBody>
                  <a:tcPr marL="6207" marR="6207" marT="6207" marB="0" anchor="b">
                    <a:lnL>
                      <a:noFill/>
                    </a:lnL>
                    <a:lnR>
                      <a:noFill/>
                    </a:lnR>
                    <a:lnT>
                      <a:noFill/>
                    </a:lnT>
                    <a:lnB>
                      <a:noFill/>
                    </a:lnB>
                  </a:tcPr>
                </a:tc>
                <a:tc>
                  <a:txBody>
                    <a:bodyPr/>
                    <a:lstStyle/>
                    <a:p>
                      <a:pPr algn="l" fontAlgn="b"/>
                      <a:r>
                        <a:rPr lang="en-US" sz="1600" b="0" i="0" u="none" strike="noStrike">
                          <a:effectLst/>
                          <a:latin typeface="Calibri" panose="020F0502020204030204" pitchFamily="34" charset="0"/>
                        </a:rPr>
                        <a:t>Description</a:t>
                      </a:r>
                    </a:p>
                  </a:txBody>
                  <a:tcPr marL="6207" marR="6207" marT="6207" marB="0" anchor="b">
                    <a:lnL>
                      <a:noFill/>
                    </a:lnL>
                    <a:lnR>
                      <a:noFill/>
                    </a:lnR>
                    <a:lnT>
                      <a:noFill/>
                    </a:lnT>
                    <a:lnB>
                      <a:noFill/>
                    </a:lnB>
                  </a:tcPr>
                </a:tc>
                <a:extLst>
                  <a:ext uri="{0D108BD9-81ED-4DB2-BD59-A6C34878D82A}">
                    <a16:rowId xmlns:a16="http://schemas.microsoft.com/office/drawing/2014/main" val="3458270349"/>
                  </a:ext>
                </a:extLst>
              </a:tr>
              <a:tr h="280890">
                <a:tc>
                  <a:txBody>
                    <a:bodyPr/>
                    <a:lstStyle/>
                    <a:p>
                      <a:pPr algn="r" fontAlgn="b"/>
                      <a:r>
                        <a:rPr lang="en-US" sz="1600" b="0" i="0" u="none" strike="noStrike">
                          <a:effectLst/>
                          <a:latin typeface="Calibri" panose="020F0502020204030204" pitchFamily="34" charset="0"/>
                        </a:rPr>
                        <a:t>4</a:t>
                      </a:r>
                    </a:p>
                  </a:txBody>
                  <a:tcPr marL="6207" marR="6207" marT="6207" marB="0" anchor="b">
                    <a:lnL>
                      <a:noFill/>
                    </a:lnL>
                    <a:lnR>
                      <a:noFill/>
                    </a:lnR>
                    <a:lnT>
                      <a:noFill/>
                    </a:lnT>
                    <a:lnB>
                      <a:noFill/>
                    </a:lnB>
                  </a:tcPr>
                </a:tc>
                <a:tc>
                  <a:txBody>
                    <a:bodyPr/>
                    <a:lstStyle/>
                    <a:p>
                      <a:pPr algn="l" fontAlgn="b"/>
                      <a:r>
                        <a:rPr lang="en-US" sz="1600" b="0" i="0" u="none" strike="noStrike">
                          <a:effectLst/>
                          <a:latin typeface="Calibri" panose="020F0502020204030204" pitchFamily="34" charset="0"/>
                        </a:rPr>
                        <a:t>Urban population of 20,000 or more, adjacent to a metro area</a:t>
                      </a:r>
                    </a:p>
                  </a:txBody>
                  <a:tcPr marL="6207" marR="6207" marT="6207" marB="0" anchor="b">
                    <a:lnL>
                      <a:noFill/>
                    </a:lnL>
                    <a:lnR>
                      <a:noFill/>
                    </a:lnR>
                    <a:lnT>
                      <a:noFill/>
                    </a:lnT>
                    <a:lnB>
                      <a:noFill/>
                    </a:lnB>
                  </a:tcPr>
                </a:tc>
                <a:extLst>
                  <a:ext uri="{0D108BD9-81ED-4DB2-BD59-A6C34878D82A}">
                    <a16:rowId xmlns:a16="http://schemas.microsoft.com/office/drawing/2014/main" val="1084470810"/>
                  </a:ext>
                </a:extLst>
              </a:tr>
              <a:tr h="280890">
                <a:tc>
                  <a:txBody>
                    <a:bodyPr/>
                    <a:lstStyle/>
                    <a:p>
                      <a:pPr algn="r" fontAlgn="b"/>
                      <a:r>
                        <a:rPr lang="en-US" sz="1600" b="0" i="0" u="none" strike="noStrike">
                          <a:effectLst/>
                          <a:latin typeface="Calibri" panose="020F0502020204030204" pitchFamily="34" charset="0"/>
                        </a:rPr>
                        <a:t>5</a:t>
                      </a:r>
                    </a:p>
                  </a:txBody>
                  <a:tcPr marL="6207" marR="6207" marT="6207" marB="0" anchor="b">
                    <a:lnL>
                      <a:noFill/>
                    </a:lnL>
                    <a:lnR>
                      <a:noFill/>
                    </a:lnR>
                    <a:lnT>
                      <a:noFill/>
                    </a:lnT>
                    <a:lnB>
                      <a:noFill/>
                    </a:lnB>
                  </a:tcPr>
                </a:tc>
                <a:tc>
                  <a:txBody>
                    <a:bodyPr/>
                    <a:lstStyle/>
                    <a:p>
                      <a:pPr algn="l" fontAlgn="b"/>
                      <a:r>
                        <a:rPr lang="en-US" sz="1600" b="0" i="0" u="none" strike="noStrike">
                          <a:effectLst/>
                          <a:latin typeface="Calibri" panose="020F0502020204030204" pitchFamily="34" charset="0"/>
                        </a:rPr>
                        <a:t>Urban population of 20,000 or more, not adjacent to a metro area</a:t>
                      </a:r>
                    </a:p>
                  </a:txBody>
                  <a:tcPr marL="6207" marR="6207" marT="6207" marB="0" anchor="b">
                    <a:lnL>
                      <a:noFill/>
                    </a:lnL>
                    <a:lnR>
                      <a:noFill/>
                    </a:lnR>
                    <a:lnT>
                      <a:noFill/>
                    </a:lnT>
                    <a:lnB>
                      <a:noFill/>
                    </a:lnB>
                  </a:tcPr>
                </a:tc>
                <a:extLst>
                  <a:ext uri="{0D108BD9-81ED-4DB2-BD59-A6C34878D82A}">
                    <a16:rowId xmlns:a16="http://schemas.microsoft.com/office/drawing/2014/main" val="447218141"/>
                  </a:ext>
                </a:extLst>
              </a:tr>
              <a:tr h="280890">
                <a:tc>
                  <a:txBody>
                    <a:bodyPr/>
                    <a:lstStyle/>
                    <a:p>
                      <a:pPr algn="r" fontAlgn="b"/>
                      <a:r>
                        <a:rPr lang="en-US" sz="1600" b="0" i="0" u="none" strike="noStrike">
                          <a:effectLst/>
                          <a:latin typeface="Calibri" panose="020F0502020204030204" pitchFamily="34" charset="0"/>
                        </a:rPr>
                        <a:t>6</a:t>
                      </a:r>
                    </a:p>
                  </a:txBody>
                  <a:tcPr marL="6207" marR="6207" marT="6207" marB="0" anchor="b">
                    <a:lnL>
                      <a:noFill/>
                    </a:lnL>
                    <a:lnR>
                      <a:noFill/>
                    </a:lnR>
                    <a:lnT>
                      <a:noFill/>
                    </a:lnT>
                    <a:lnB>
                      <a:noFill/>
                    </a:lnB>
                  </a:tcPr>
                </a:tc>
                <a:tc>
                  <a:txBody>
                    <a:bodyPr/>
                    <a:lstStyle/>
                    <a:p>
                      <a:pPr algn="l" fontAlgn="b"/>
                      <a:r>
                        <a:rPr lang="en-US" sz="1600" b="0" i="0" u="none" strike="noStrike">
                          <a:effectLst/>
                          <a:latin typeface="Calibri" panose="020F0502020204030204" pitchFamily="34" charset="0"/>
                        </a:rPr>
                        <a:t>Urban population of 2,500 to 19,999, adjacent to a metro area</a:t>
                      </a:r>
                    </a:p>
                  </a:txBody>
                  <a:tcPr marL="6207" marR="6207" marT="6207" marB="0" anchor="b">
                    <a:lnL>
                      <a:noFill/>
                    </a:lnL>
                    <a:lnR>
                      <a:noFill/>
                    </a:lnR>
                    <a:lnT>
                      <a:noFill/>
                    </a:lnT>
                    <a:lnB>
                      <a:noFill/>
                    </a:lnB>
                  </a:tcPr>
                </a:tc>
                <a:extLst>
                  <a:ext uri="{0D108BD9-81ED-4DB2-BD59-A6C34878D82A}">
                    <a16:rowId xmlns:a16="http://schemas.microsoft.com/office/drawing/2014/main" val="414970257"/>
                  </a:ext>
                </a:extLst>
              </a:tr>
              <a:tr h="280890">
                <a:tc>
                  <a:txBody>
                    <a:bodyPr/>
                    <a:lstStyle/>
                    <a:p>
                      <a:pPr algn="r" fontAlgn="b"/>
                      <a:r>
                        <a:rPr lang="en-US" sz="1600" b="0" i="0" u="none" strike="noStrike">
                          <a:effectLst/>
                          <a:latin typeface="Calibri" panose="020F0502020204030204" pitchFamily="34" charset="0"/>
                        </a:rPr>
                        <a:t>7</a:t>
                      </a:r>
                    </a:p>
                  </a:txBody>
                  <a:tcPr marL="6207" marR="6207" marT="6207" marB="0" anchor="b">
                    <a:lnL>
                      <a:noFill/>
                    </a:lnL>
                    <a:lnR>
                      <a:noFill/>
                    </a:lnR>
                    <a:lnT>
                      <a:noFill/>
                    </a:lnT>
                    <a:lnB>
                      <a:noFill/>
                    </a:lnB>
                  </a:tcPr>
                </a:tc>
                <a:tc>
                  <a:txBody>
                    <a:bodyPr/>
                    <a:lstStyle/>
                    <a:p>
                      <a:pPr algn="l" fontAlgn="b"/>
                      <a:r>
                        <a:rPr lang="en-US" sz="1600" b="0" i="0" u="none" strike="noStrike">
                          <a:effectLst/>
                          <a:latin typeface="Calibri" panose="020F0502020204030204" pitchFamily="34" charset="0"/>
                        </a:rPr>
                        <a:t>Urban population of 2,500 to 19,999, not adjacent to a metro area</a:t>
                      </a:r>
                    </a:p>
                  </a:txBody>
                  <a:tcPr marL="6207" marR="6207" marT="6207" marB="0" anchor="b">
                    <a:lnL>
                      <a:noFill/>
                    </a:lnL>
                    <a:lnR>
                      <a:noFill/>
                    </a:lnR>
                    <a:lnT>
                      <a:noFill/>
                    </a:lnT>
                    <a:lnB>
                      <a:noFill/>
                    </a:lnB>
                  </a:tcPr>
                </a:tc>
                <a:extLst>
                  <a:ext uri="{0D108BD9-81ED-4DB2-BD59-A6C34878D82A}">
                    <a16:rowId xmlns:a16="http://schemas.microsoft.com/office/drawing/2014/main" val="1215069764"/>
                  </a:ext>
                </a:extLst>
              </a:tr>
              <a:tr h="333567">
                <a:tc>
                  <a:txBody>
                    <a:bodyPr/>
                    <a:lstStyle/>
                    <a:p>
                      <a:pPr algn="r" fontAlgn="b"/>
                      <a:r>
                        <a:rPr lang="en-US" sz="1600" b="0" i="0" u="none" strike="noStrike">
                          <a:effectLst/>
                          <a:latin typeface="Calibri" panose="020F0502020204030204" pitchFamily="34" charset="0"/>
                        </a:rPr>
                        <a:t>8</a:t>
                      </a:r>
                    </a:p>
                  </a:txBody>
                  <a:tcPr marL="6207" marR="6207" marT="6207" marB="0" anchor="b">
                    <a:lnL>
                      <a:noFill/>
                    </a:lnL>
                    <a:lnR>
                      <a:noFill/>
                    </a:lnR>
                    <a:lnT>
                      <a:noFill/>
                    </a:lnT>
                    <a:lnB>
                      <a:noFill/>
                    </a:lnB>
                  </a:tcPr>
                </a:tc>
                <a:tc>
                  <a:txBody>
                    <a:bodyPr/>
                    <a:lstStyle/>
                    <a:p>
                      <a:pPr algn="l" fontAlgn="b"/>
                      <a:r>
                        <a:rPr lang="en-US" sz="1600" b="0" i="0" u="none" strike="noStrike">
                          <a:effectLst/>
                          <a:latin typeface="Calibri" panose="020F0502020204030204" pitchFamily="34" charset="0"/>
                        </a:rPr>
                        <a:t>Completely rural or less than 2,500 urban population, adjacent to a metro area</a:t>
                      </a:r>
                    </a:p>
                  </a:txBody>
                  <a:tcPr marL="6207" marR="6207" marT="6207" marB="0" anchor="b">
                    <a:lnL>
                      <a:noFill/>
                    </a:lnL>
                    <a:lnR>
                      <a:noFill/>
                    </a:lnR>
                    <a:lnT>
                      <a:noFill/>
                    </a:lnT>
                    <a:lnB>
                      <a:noFill/>
                    </a:lnB>
                  </a:tcPr>
                </a:tc>
                <a:extLst>
                  <a:ext uri="{0D108BD9-81ED-4DB2-BD59-A6C34878D82A}">
                    <a16:rowId xmlns:a16="http://schemas.microsoft.com/office/drawing/2014/main" val="481472274"/>
                  </a:ext>
                </a:extLst>
              </a:tr>
              <a:tr h="333567">
                <a:tc>
                  <a:txBody>
                    <a:bodyPr/>
                    <a:lstStyle/>
                    <a:p>
                      <a:pPr algn="r" fontAlgn="b"/>
                      <a:r>
                        <a:rPr lang="en-US" sz="1600" b="0" i="0" u="none" strike="noStrike" dirty="0">
                          <a:effectLst/>
                          <a:latin typeface="Calibri" panose="020F0502020204030204" pitchFamily="34" charset="0"/>
                        </a:rPr>
                        <a:t>9</a:t>
                      </a:r>
                    </a:p>
                  </a:txBody>
                  <a:tcPr marL="6207" marR="6207" marT="6207" marB="0" anchor="b">
                    <a:lnL>
                      <a:noFill/>
                    </a:lnL>
                    <a:lnR>
                      <a:noFill/>
                    </a:lnR>
                    <a:lnT>
                      <a:noFill/>
                    </a:lnT>
                    <a:lnB>
                      <a:noFill/>
                    </a:lnB>
                  </a:tcPr>
                </a:tc>
                <a:tc>
                  <a:txBody>
                    <a:bodyPr/>
                    <a:lstStyle/>
                    <a:p>
                      <a:pPr algn="l" fontAlgn="b"/>
                      <a:r>
                        <a:rPr lang="en-US" sz="1600" b="0" i="0" u="none" strike="noStrike" dirty="0">
                          <a:effectLst/>
                          <a:latin typeface="Calibri" panose="020F0502020204030204" pitchFamily="34" charset="0"/>
                        </a:rPr>
                        <a:t>Completely rural or less than 2,500 urban population, not adjacent to a metro area</a:t>
                      </a:r>
                    </a:p>
                  </a:txBody>
                  <a:tcPr marL="6207" marR="6207" marT="6207" marB="0" anchor="b">
                    <a:lnL>
                      <a:noFill/>
                    </a:lnL>
                    <a:lnR>
                      <a:noFill/>
                    </a:lnR>
                    <a:lnT>
                      <a:noFill/>
                    </a:lnT>
                    <a:lnB>
                      <a:noFill/>
                    </a:lnB>
                  </a:tcPr>
                </a:tc>
                <a:extLst>
                  <a:ext uri="{0D108BD9-81ED-4DB2-BD59-A6C34878D82A}">
                    <a16:rowId xmlns:a16="http://schemas.microsoft.com/office/drawing/2014/main" val="3125680684"/>
                  </a:ext>
                </a:extLst>
              </a:tr>
            </a:tbl>
          </a:graphicData>
        </a:graphic>
      </p:graphicFrame>
    </p:spTree>
    <p:extLst>
      <p:ext uri="{BB962C8B-B14F-4D97-AF65-F5344CB8AC3E}">
        <p14:creationId xmlns:p14="http://schemas.microsoft.com/office/powerpoint/2010/main" val="2632764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iagram&#10;&#10;Description automatically generated">
            <a:extLst>
              <a:ext uri="{FF2B5EF4-FFF2-40B4-BE49-F238E27FC236}">
                <a16:creationId xmlns:a16="http://schemas.microsoft.com/office/drawing/2014/main" id="{E99E85EC-12B2-4C68-B94F-014A354184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972" y="1436696"/>
            <a:ext cx="6986127" cy="5430541"/>
          </a:xfrm>
        </p:spPr>
      </p:pic>
      <p:sp>
        <p:nvSpPr>
          <p:cNvPr id="2" name="Title 1">
            <a:extLst>
              <a:ext uri="{FF2B5EF4-FFF2-40B4-BE49-F238E27FC236}">
                <a16:creationId xmlns:a16="http://schemas.microsoft.com/office/drawing/2014/main" id="{79EC7322-312B-4554-ADFF-2EA51CC616D7}"/>
              </a:ext>
            </a:extLst>
          </p:cNvPr>
          <p:cNvSpPr>
            <a:spLocks noGrp="1"/>
          </p:cNvSpPr>
          <p:nvPr>
            <p:ph type="title"/>
          </p:nvPr>
        </p:nvSpPr>
        <p:spPr>
          <a:xfrm>
            <a:off x="838200" y="365126"/>
            <a:ext cx="10515600" cy="747238"/>
          </a:xfrm>
        </p:spPr>
        <p:txBody>
          <a:bodyPr>
            <a:noAutofit/>
          </a:bodyPr>
          <a:lstStyle/>
          <a:p>
            <a:r>
              <a:rPr lang="en-US" sz="3200" dirty="0"/>
              <a:t>We need to pick a time frame to perform the models, we could focus on the last wave from August 2021-to today</a:t>
            </a:r>
          </a:p>
        </p:txBody>
      </p:sp>
      <p:sp>
        <p:nvSpPr>
          <p:cNvPr id="4" name="AutoShape 2">
            <a:extLst>
              <a:ext uri="{FF2B5EF4-FFF2-40B4-BE49-F238E27FC236}">
                <a16:creationId xmlns:a16="http://schemas.microsoft.com/office/drawing/2014/main" id="{F082F1ED-D5F7-43B7-A933-B9882A2AD98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Oval 6">
            <a:extLst>
              <a:ext uri="{FF2B5EF4-FFF2-40B4-BE49-F238E27FC236}">
                <a16:creationId xmlns:a16="http://schemas.microsoft.com/office/drawing/2014/main" id="{247242D2-13DB-49C7-9DBA-2FA35819895D}"/>
              </a:ext>
            </a:extLst>
          </p:cNvPr>
          <p:cNvSpPr/>
          <p:nvPr/>
        </p:nvSpPr>
        <p:spPr>
          <a:xfrm>
            <a:off x="9022163" y="4151966"/>
            <a:ext cx="854367" cy="10180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9665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9632-9CEA-40EB-B4A5-D741B9B886C3}"/>
              </a:ext>
            </a:extLst>
          </p:cNvPr>
          <p:cNvSpPr>
            <a:spLocks noGrp="1"/>
          </p:cNvSpPr>
          <p:nvPr>
            <p:ph type="title"/>
          </p:nvPr>
        </p:nvSpPr>
        <p:spPr>
          <a:xfrm>
            <a:off x="838200" y="586796"/>
            <a:ext cx="10515600" cy="521566"/>
          </a:xfrm>
        </p:spPr>
        <p:txBody>
          <a:bodyPr>
            <a:normAutofit fontScale="90000"/>
          </a:bodyPr>
          <a:lstStyle/>
          <a:p>
            <a:pPr marL="0" indent="0">
              <a:buNone/>
            </a:pPr>
            <a:r>
              <a:rPr lang="en-US" b="1" dirty="0">
                <a:solidFill>
                  <a:schemeClr val="accent1">
                    <a:lumMod val="75000"/>
                  </a:schemeClr>
                </a:solidFill>
              </a:rPr>
              <a:t>How is the pandemic changing overtime at the county level in CA?</a:t>
            </a:r>
          </a:p>
        </p:txBody>
      </p:sp>
      <p:pic>
        <p:nvPicPr>
          <p:cNvPr id="11" name="Picture 10" descr="Chart, histogram&#10;&#10;Description automatically generated">
            <a:extLst>
              <a:ext uri="{FF2B5EF4-FFF2-40B4-BE49-F238E27FC236}">
                <a16:creationId xmlns:a16="http://schemas.microsoft.com/office/drawing/2014/main" id="{DDDEE9C1-84FC-4D07-94BB-64CC50821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176" y="2112862"/>
            <a:ext cx="4585244" cy="4104946"/>
          </a:xfrm>
          <a:prstGeom prst="rect">
            <a:avLst/>
          </a:prstGeom>
        </p:spPr>
      </p:pic>
      <p:pic>
        <p:nvPicPr>
          <p:cNvPr id="13" name="Picture 12" descr="Chart&#10;&#10;Description automatically generated">
            <a:extLst>
              <a:ext uri="{FF2B5EF4-FFF2-40B4-BE49-F238E27FC236}">
                <a16:creationId xmlns:a16="http://schemas.microsoft.com/office/drawing/2014/main" id="{303D9AE4-1128-431F-8154-366EBF7DFC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561" y="1317993"/>
            <a:ext cx="5877865" cy="5262167"/>
          </a:xfrm>
          <a:prstGeom prst="rect">
            <a:avLst/>
          </a:prstGeom>
        </p:spPr>
      </p:pic>
      <p:sp>
        <p:nvSpPr>
          <p:cNvPr id="14" name="Oval 13">
            <a:extLst>
              <a:ext uri="{FF2B5EF4-FFF2-40B4-BE49-F238E27FC236}">
                <a16:creationId xmlns:a16="http://schemas.microsoft.com/office/drawing/2014/main" id="{87E4A067-0EB0-426C-9FCC-0DD77EF3BB31}"/>
              </a:ext>
            </a:extLst>
          </p:cNvPr>
          <p:cNvSpPr/>
          <p:nvPr/>
        </p:nvSpPr>
        <p:spPr>
          <a:xfrm>
            <a:off x="3841820" y="4899605"/>
            <a:ext cx="806380" cy="106576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07E2784A-F115-49FA-B5A0-C830BE266711}"/>
              </a:ext>
            </a:extLst>
          </p:cNvPr>
          <p:cNvCxnSpPr>
            <a:stCxn id="14" idx="6"/>
            <a:endCxn id="13" idx="1"/>
          </p:cNvCxnSpPr>
          <p:nvPr/>
        </p:nvCxnSpPr>
        <p:spPr>
          <a:xfrm flipV="1">
            <a:off x="4648200" y="3949077"/>
            <a:ext cx="1339361" cy="14834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76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641A-5954-4E00-B5F8-5F576D774945}"/>
              </a:ext>
            </a:extLst>
          </p:cNvPr>
          <p:cNvSpPr>
            <a:spLocks noGrp="1"/>
          </p:cNvSpPr>
          <p:nvPr>
            <p:ph type="title"/>
          </p:nvPr>
        </p:nvSpPr>
        <p:spPr/>
        <p:txBody>
          <a:bodyPr>
            <a:noAutofit/>
          </a:bodyPr>
          <a:lstStyle/>
          <a:p>
            <a:r>
              <a:rPr lang="en-US" sz="3200" dirty="0"/>
              <a:t>Graph of p-values and betas from Incidence of COVID-19 as a function of different demographic variables in the counties of CA over time:      incidence ~ demographic variable</a:t>
            </a:r>
          </a:p>
        </p:txBody>
      </p:sp>
      <p:pic>
        <p:nvPicPr>
          <p:cNvPr id="16" name="Content Placeholder 15" descr="Chart, histogram&#10;&#10;Description automatically generated">
            <a:extLst>
              <a:ext uri="{FF2B5EF4-FFF2-40B4-BE49-F238E27FC236}">
                <a16:creationId xmlns:a16="http://schemas.microsoft.com/office/drawing/2014/main" id="{AA5473AA-A749-4756-AFDC-3201C94947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14" y="1718184"/>
            <a:ext cx="9332758" cy="4666379"/>
          </a:xfrm>
        </p:spPr>
      </p:pic>
      <p:sp>
        <p:nvSpPr>
          <p:cNvPr id="17" name="TextBox 16">
            <a:extLst>
              <a:ext uri="{FF2B5EF4-FFF2-40B4-BE49-F238E27FC236}">
                <a16:creationId xmlns:a16="http://schemas.microsoft.com/office/drawing/2014/main" id="{B19F8A5A-24AD-4371-AE13-5626D7A3B21C}"/>
              </a:ext>
            </a:extLst>
          </p:cNvPr>
          <p:cNvSpPr txBox="1"/>
          <p:nvPr/>
        </p:nvSpPr>
        <p:spPr>
          <a:xfrm>
            <a:off x="9653049" y="1542407"/>
            <a:ext cx="1951349" cy="923330"/>
          </a:xfrm>
          <a:prstGeom prst="rect">
            <a:avLst/>
          </a:prstGeom>
          <a:noFill/>
        </p:spPr>
        <p:txBody>
          <a:bodyPr wrap="square" rtlCol="0">
            <a:spAutoFit/>
          </a:bodyPr>
          <a:lstStyle/>
          <a:p>
            <a:r>
              <a:rPr lang="en-US" dirty="0"/>
              <a:t>Beta blue, p-value black. Red line is p-value = 0.05</a:t>
            </a:r>
          </a:p>
        </p:txBody>
      </p:sp>
      <p:sp>
        <p:nvSpPr>
          <p:cNvPr id="18" name="TextBox 17">
            <a:extLst>
              <a:ext uri="{FF2B5EF4-FFF2-40B4-BE49-F238E27FC236}">
                <a16:creationId xmlns:a16="http://schemas.microsoft.com/office/drawing/2014/main" id="{53E6F8FB-0FB6-4262-BC40-ADDE90F0FFD9}"/>
              </a:ext>
            </a:extLst>
          </p:cNvPr>
          <p:cNvSpPr txBox="1"/>
          <p:nvPr/>
        </p:nvSpPr>
        <p:spPr>
          <a:xfrm>
            <a:off x="9389099" y="2697641"/>
            <a:ext cx="2686637" cy="3108543"/>
          </a:xfrm>
          <a:prstGeom prst="rect">
            <a:avLst/>
          </a:prstGeom>
          <a:noFill/>
        </p:spPr>
        <p:txBody>
          <a:bodyPr wrap="square" rtlCol="0">
            <a:spAutoFit/>
          </a:bodyPr>
          <a:lstStyle/>
          <a:p>
            <a:pPr marL="285750" indent="-285750">
              <a:buFont typeface="Arial" panose="020B0604020202020204" pitchFamily="34" charset="0"/>
              <a:buChar char="•"/>
            </a:pPr>
            <a:r>
              <a:rPr lang="en-US" sz="1400" dirty="0"/>
              <a:t>These variables change overtime. </a:t>
            </a:r>
          </a:p>
          <a:p>
            <a:pPr marL="285750" indent="-285750">
              <a:buFont typeface="Arial" panose="020B0604020202020204" pitchFamily="34" charset="0"/>
              <a:buChar char="•"/>
            </a:pPr>
            <a:r>
              <a:rPr lang="en-US" sz="1400" dirty="0"/>
              <a:t>From August 2021-to today (new wave of Covid), household income, percentage higher education and rurality (RUC codes) are negatively associated with incidence. </a:t>
            </a:r>
          </a:p>
          <a:p>
            <a:pPr marL="285750" indent="-285750">
              <a:buFont typeface="Arial" panose="020B0604020202020204" pitchFamily="34" charset="0"/>
              <a:buChar char="•"/>
            </a:pPr>
            <a:r>
              <a:rPr lang="en-US" sz="1400" dirty="0"/>
              <a:t>Percentage poverty from all populations and under 17, and percentage unemployment are positively associated with Incidence. </a:t>
            </a:r>
          </a:p>
        </p:txBody>
      </p:sp>
      <p:sp>
        <p:nvSpPr>
          <p:cNvPr id="19" name="TextBox 18">
            <a:extLst>
              <a:ext uri="{FF2B5EF4-FFF2-40B4-BE49-F238E27FC236}">
                <a16:creationId xmlns:a16="http://schemas.microsoft.com/office/drawing/2014/main" id="{CFD2410E-A90E-4465-A404-0E7600F5E018}"/>
              </a:ext>
            </a:extLst>
          </p:cNvPr>
          <p:cNvSpPr txBox="1"/>
          <p:nvPr/>
        </p:nvSpPr>
        <p:spPr>
          <a:xfrm>
            <a:off x="6504494" y="6324793"/>
            <a:ext cx="3902697" cy="369332"/>
          </a:xfrm>
          <a:prstGeom prst="rect">
            <a:avLst/>
          </a:prstGeom>
          <a:noFill/>
        </p:spPr>
        <p:txBody>
          <a:bodyPr wrap="square" rtlCol="0">
            <a:spAutoFit/>
          </a:bodyPr>
          <a:lstStyle/>
          <a:p>
            <a:r>
              <a:rPr lang="en-US" dirty="0"/>
              <a:t>*We could include the R-squared. </a:t>
            </a:r>
          </a:p>
        </p:txBody>
      </p:sp>
    </p:spTree>
    <p:extLst>
      <p:ext uri="{BB962C8B-B14F-4D97-AF65-F5344CB8AC3E}">
        <p14:creationId xmlns:p14="http://schemas.microsoft.com/office/powerpoint/2010/main" val="3025326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histogram&#10;&#10;Description automatically generated">
            <a:extLst>
              <a:ext uri="{FF2B5EF4-FFF2-40B4-BE49-F238E27FC236}">
                <a16:creationId xmlns:a16="http://schemas.microsoft.com/office/drawing/2014/main" id="{0AF9CFED-1F06-4BEB-ADCE-BEDE03B552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039" y="1984055"/>
            <a:ext cx="9543076" cy="4771537"/>
          </a:xfrm>
        </p:spPr>
      </p:pic>
      <p:sp>
        <p:nvSpPr>
          <p:cNvPr id="4" name="Title 1">
            <a:extLst>
              <a:ext uri="{FF2B5EF4-FFF2-40B4-BE49-F238E27FC236}">
                <a16:creationId xmlns:a16="http://schemas.microsoft.com/office/drawing/2014/main" id="{E6AE4543-CF58-418D-BB64-FDFF6EE00267}"/>
              </a:ext>
            </a:extLst>
          </p:cNvPr>
          <p:cNvSpPr txBox="1">
            <a:spLocks/>
          </p:cNvSpPr>
          <p:nvPr/>
        </p:nvSpPr>
        <p:spPr>
          <a:xfrm>
            <a:off x="990600" y="517525"/>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Graph of p-values and betas from Mortality of COVID-19 as a function of different demographic variables in the counties of CA over time</a:t>
            </a:r>
          </a:p>
        </p:txBody>
      </p:sp>
      <p:sp>
        <p:nvSpPr>
          <p:cNvPr id="7" name="TextBox 6">
            <a:extLst>
              <a:ext uri="{FF2B5EF4-FFF2-40B4-BE49-F238E27FC236}">
                <a16:creationId xmlns:a16="http://schemas.microsoft.com/office/drawing/2014/main" id="{841D36B8-B0D7-4869-9921-83685DAC0A91}"/>
              </a:ext>
            </a:extLst>
          </p:cNvPr>
          <p:cNvSpPr txBox="1"/>
          <p:nvPr/>
        </p:nvSpPr>
        <p:spPr>
          <a:xfrm>
            <a:off x="9750326" y="1824511"/>
            <a:ext cx="1951349" cy="923330"/>
          </a:xfrm>
          <a:prstGeom prst="rect">
            <a:avLst/>
          </a:prstGeom>
          <a:noFill/>
        </p:spPr>
        <p:txBody>
          <a:bodyPr wrap="square" rtlCol="0">
            <a:spAutoFit/>
          </a:bodyPr>
          <a:lstStyle/>
          <a:p>
            <a:r>
              <a:rPr lang="en-US" dirty="0"/>
              <a:t>Beta blue, p-value black. Red line is p-value = 0.05</a:t>
            </a:r>
          </a:p>
        </p:txBody>
      </p:sp>
      <p:sp>
        <p:nvSpPr>
          <p:cNvPr id="8" name="TextBox 7">
            <a:extLst>
              <a:ext uri="{FF2B5EF4-FFF2-40B4-BE49-F238E27FC236}">
                <a16:creationId xmlns:a16="http://schemas.microsoft.com/office/drawing/2014/main" id="{F02AF052-06F2-4849-9720-3FE67E7E437D}"/>
              </a:ext>
            </a:extLst>
          </p:cNvPr>
          <p:cNvSpPr txBox="1"/>
          <p:nvPr/>
        </p:nvSpPr>
        <p:spPr>
          <a:xfrm>
            <a:off x="9486376" y="2979745"/>
            <a:ext cx="2686637" cy="3108543"/>
          </a:xfrm>
          <a:prstGeom prst="rect">
            <a:avLst/>
          </a:prstGeom>
          <a:noFill/>
        </p:spPr>
        <p:txBody>
          <a:bodyPr wrap="square" rtlCol="0">
            <a:spAutoFit/>
          </a:bodyPr>
          <a:lstStyle/>
          <a:p>
            <a:pPr marL="285750" indent="-285750">
              <a:buFont typeface="Arial" panose="020B0604020202020204" pitchFamily="34" charset="0"/>
              <a:buChar char="•"/>
            </a:pPr>
            <a:r>
              <a:rPr lang="en-US" sz="1400" dirty="0"/>
              <a:t>These variables change overtime. </a:t>
            </a:r>
          </a:p>
          <a:p>
            <a:pPr marL="285750" indent="-285750">
              <a:buFont typeface="Arial" panose="020B0604020202020204" pitchFamily="34" charset="0"/>
              <a:buChar char="•"/>
            </a:pPr>
            <a:r>
              <a:rPr lang="en-US" sz="1400" dirty="0"/>
              <a:t>Similar to Incidence: From August 2021-to today (new wave of Covid), household income, percentage higher education and rurality (RUC codes) are negatively associated with incidence. </a:t>
            </a:r>
          </a:p>
          <a:p>
            <a:pPr marL="285750" indent="-285750">
              <a:buFont typeface="Arial" panose="020B0604020202020204" pitchFamily="34" charset="0"/>
              <a:buChar char="•"/>
            </a:pPr>
            <a:r>
              <a:rPr lang="en-US" sz="1400" dirty="0"/>
              <a:t>Percentage poverty from all populations and under 17, and percentage unemployment are positively associated with Incidence. </a:t>
            </a:r>
          </a:p>
        </p:txBody>
      </p:sp>
    </p:spTree>
    <p:extLst>
      <p:ext uri="{BB962C8B-B14F-4D97-AF65-F5344CB8AC3E}">
        <p14:creationId xmlns:p14="http://schemas.microsoft.com/office/powerpoint/2010/main" val="2041558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C0B3-DFC4-4AA6-9897-97208E9EBDC9}"/>
              </a:ext>
            </a:extLst>
          </p:cNvPr>
          <p:cNvSpPr>
            <a:spLocks noGrp="1"/>
          </p:cNvSpPr>
          <p:nvPr>
            <p:ph type="title"/>
          </p:nvPr>
        </p:nvSpPr>
        <p:spPr/>
        <p:txBody>
          <a:bodyPr/>
          <a:lstStyle/>
          <a:p>
            <a:r>
              <a:rPr lang="en-US" sz="4000" b="1" dirty="0">
                <a:solidFill>
                  <a:schemeClr val="accent1">
                    <a:lumMod val="75000"/>
                  </a:schemeClr>
                </a:solidFill>
              </a:rPr>
              <a:t>Univariate model for Incidence </a:t>
            </a:r>
            <a:br>
              <a:rPr lang="en-US" sz="4000" b="1" dirty="0">
                <a:solidFill>
                  <a:schemeClr val="accent1">
                    <a:lumMod val="75000"/>
                  </a:schemeClr>
                </a:solidFill>
              </a:rPr>
            </a:br>
            <a:r>
              <a:rPr lang="en-US" sz="4000" b="1" dirty="0">
                <a:solidFill>
                  <a:schemeClr val="accent1">
                    <a:lumMod val="75000"/>
                  </a:schemeClr>
                </a:solidFill>
              </a:rPr>
              <a:t>(01Aug to 04Dec21)</a:t>
            </a:r>
          </a:p>
        </p:txBody>
      </p:sp>
      <p:sp>
        <p:nvSpPr>
          <p:cNvPr id="7" name="TextBox 6">
            <a:extLst>
              <a:ext uri="{FF2B5EF4-FFF2-40B4-BE49-F238E27FC236}">
                <a16:creationId xmlns:a16="http://schemas.microsoft.com/office/drawing/2014/main" id="{3BBFB8F1-4B58-4CD9-82E5-2BEC8EA3C494}"/>
              </a:ext>
            </a:extLst>
          </p:cNvPr>
          <p:cNvSpPr txBox="1"/>
          <p:nvPr/>
        </p:nvSpPr>
        <p:spPr>
          <a:xfrm>
            <a:off x="7613992" y="2075652"/>
            <a:ext cx="4659088"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Household income, percentage of people with high education (college), and number of fully vaccinated people (normalized by population) are negatively associated with Incidence of COVID-19</a:t>
            </a:r>
          </a:p>
          <a:p>
            <a:pPr marL="285750" indent="-285750">
              <a:buFont typeface="Arial" panose="020B0604020202020204" pitchFamily="34" charset="0"/>
              <a:buChar char="•"/>
            </a:pPr>
            <a:r>
              <a:rPr lang="en-US" sz="2400" dirty="0"/>
              <a:t>Rurality and percentage of poverty are positively associated with COVID-19 incidence.  </a:t>
            </a:r>
          </a:p>
        </p:txBody>
      </p:sp>
      <p:graphicFrame>
        <p:nvGraphicFramePr>
          <p:cNvPr id="5" name="Table 4">
            <a:extLst>
              <a:ext uri="{FF2B5EF4-FFF2-40B4-BE49-F238E27FC236}">
                <a16:creationId xmlns:a16="http://schemas.microsoft.com/office/drawing/2014/main" id="{0250DA58-8F32-473C-83CF-381345EC7AB6}"/>
              </a:ext>
            </a:extLst>
          </p:cNvPr>
          <p:cNvGraphicFramePr>
            <a:graphicFrameLocks noGrp="1"/>
          </p:cNvGraphicFramePr>
          <p:nvPr>
            <p:extLst>
              <p:ext uri="{D42A27DB-BD31-4B8C-83A1-F6EECF244321}">
                <p14:modId xmlns:p14="http://schemas.microsoft.com/office/powerpoint/2010/main" val="1763127154"/>
              </p:ext>
            </p:extLst>
          </p:nvPr>
        </p:nvGraphicFramePr>
        <p:xfrm>
          <a:off x="566057" y="2249823"/>
          <a:ext cx="6770915" cy="3705054"/>
        </p:xfrm>
        <a:graphic>
          <a:graphicData uri="http://schemas.openxmlformats.org/drawingml/2006/table">
            <a:tbl>
              <a:tblPr/>
              <a:tblGrid>
                <a:gridCol w="2261807">
                  <a:extLst>
                    <a:ext uri="{9D8B030D-6E8A-4147-A177-3AD203B41FA5}">
                      <a16:colId xmlns:a16="http://schemas.microsoft.com/office/drawing/2014/main" val="1226334738"/>
                    </a:ext>
                  </a:extLst>
                </a:gridCol>
                <a:gridCol w="1503036">
                  <a:extLst>
                    <a:ext uri="{9D8B030D-6E8A-4147-A177-3AD203B41FA5}">
                      <a16:colId xmlns:a16="http://schemas.microsoft.com/office/drawing/2014/main" val="4145343779"/>
                    </a:ext>
                  </a:extLst>
                </a:gridCol>
                <a:gridCol w="1503036">
                  <a:extLst>
                    <a:ext uri="{9D8B030D-6E8A-4147-A177-3AD203B41FA5}">
                      <a16:colId xmlns:a16="http://schemas.microsoft.com/office/drawing/2014/main" val="1708639433"/>
                    </a:ext>
                  </a:extLst>
                </a:gridCol>
                <a:gridCol w="1503036">
                  <a:extLst>
                    <a:ext uri="{9D8B030D-6E8A-4147-A177-3AD203B41FA5}">
                      <a16:colId xmlns:a16="http://schemas.microsoft.com/office/drawing/2014/main" val="2424972261"/>
                    </a:ext>
                  </a:extLst>
                </a:gridCol>
              </a:tblGrid>
              <a:tr h="813332">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Beta coefficient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R-squared</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Significance (-LOG10(P-value))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7768964"/>
                  </a:ext>
                </a:extLst>
              </a:tr>
              <a:tr h="465687">
                <a:tc>
                  <a:txBody>
                    <a:bodyPr/>
                    <a:lstStyle/>
                    <a:p>
                      <a:pPr algn="ctr" fontAlgn="b"/>
                      <a:r>
                        <a:rPr lang="en-US" sz="2000" b="0" i="0" u="none" strike="noStrike" dirty="0">
                          <a:solidFill>
                            <a:srgbClr val="000000"/>
                          </a:solidFill>
                          <a:effectLst/>
                          <a:latin typeface="Calibri" panose="020F0502020204030204" pitchFamily="34" charset="0"/>
                        </a:rPr>
                        <a:t>% Unemployment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0.001045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8D8ED"/>
                    </a:solidFill>
                  </a:tcPr>
                </a:tc>
                <a:tc>
                  <a:txBody>
                    <a:bodyPr/>
                    <a:lstStyle/>
                    <a:p>
                      <a:pPr algn="ctr" fontAlgn="b"/>
                      <a:r>
                        <a:rPr lang="en-US" sz="2000" b="0" i="0" u="none" strike="noStrike">
                          <a:solidFill>
                            <a:srgbClr val="000000"/>
                          </a:solidFill>
                          <a:effectLst/>
                          <a:latin typeface="Calibri" panose="020F0502020204030204" pitchFamily="34" charset="0"/>
                        </a:rPr>
                        <a:t>0.004936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F"/>
                    </a:solidFill>
                  </a:tcPr>
                </a:tc>
                <a:tc>
                  <a:txBody>
                    <a:bodyPr/>
                    <a:lstStyle/>
                    <a:p>
                      <a:pPr algn="ctr" fontAlgn="b"/>
                      <a:r>
                        <a:rPr lang="en-US" sz="2000" b="0" i="0" u="none" strike="noStrike">
                          <a:solidFill>
                            <a:srgbClr val="000000"/>
                          </a:solidFill>
                          <a:effectLst/>
                          <a:latin typeface="Calibri" panose="020F0502020204030204" pitchFamily="34" charset="0"/>
                        </a:rPr>
                        <a:t>0.581337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F"/>
                    </a:solidFill>
                  </a:tcPr>
                </a:tc>
                <a:extLst>
                  <a:ext uri="{0D108BD9-81ED-4DB2-BD59-A6C34878D82A}">
                    <a16:rowId xmlns:a16="http://schemas.microsoft.com/office/drawing/2014/main" val="2644266562"/>
                  </a:ext>
                </a:extLst>
              </a:tr>
              <a:tr h="465687">
                <a:tc>
                  <a:txBody>
                    <a:bodyPr/>
                    <a:lstStyle/>
                    <a:p>
                      <a:pPr algn="ctr" fontAlgn="b"/>
                      <a:r>
                        <a:rPr lang="en-US" sz="2000" b="0" i="0" u="none" strike="noStrike">
                          <a:solidFill>
                            <a:srgbClr val="000000"/>
                          </a:solidFill>
                          <a:effectLst/>
                          <a:latin typeface="Calibri" panose="020F0502020204030204" pitchFamily="34" charset="0"/>
                        </a:rPr>
                        <a:t>Household income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-4.24E-07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AEB0"/>
                    </a:solidFill>
                  </a:tcPr>
                </a:tc>
                <a:tc>
                  <a:txBody>
                    <a:bodyPr/>
                    <a:lstStyle/>
                    <a:p>
                      <a:pPr algn="ctr" fontAlgn="b"/>
                      <a:r>
                        <a:rPr lang="en-US" sz="2000" b="0" i="0" u="none" strike="noStrike">
                          <a:solidFill>
                            <a:srgbClr val="000000"/>
                          </a:solidFill>
                          <a:effectLst/>
                          <a:latin typeface="Calibri" panose="020F0502020204030204" pitchFamily="34" charset="0"/>
                        </a:rPr>
                        <a:t>0.379571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6D6F"/>
                    </a:solidFill>
                  </a:tcPr>
                </a:tc>
                <a:tc>
                  <a:txBody>
                    <a:bodyPr/>
                    <a:lstStyle/>
                    <a:p>
                      <a:pPr algn="ctr" fontAlgn="b"/>
                      <a:r>
                        <a:rPr lang="en-US" sz="2000" b="0" i="0" u="none" strike="noStrike">
                          <a:solidFill>
                            <a:srgbClr val="000000"/>
                          </a:solidFill>
                          <a:effectLst/>
                          <a:latin typeface="Calibri" panose="020F0502020204030204" pitchFamily="34" charset="0"/>
                        </a:rPr>
                        <a:t>6.800746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6D6F"/>
                    </a:solidFill>
                  </a:tcPr>
                </a:tc>
                <a:extLst>
                  <a:ext uri="{0D108BD9-81ED-4DB2-BD59-A6C34878D82A}">
                    <a16:rowId xmlns:a16="http://schemas.microsoft.com/office/drawing/2014/main" val="3836550156"/>
                  </a:ext>
                </a:extLst>
              </a:tr>
              <a:tr h="544462">
                <a:tc>
                  <a:txBody>
                    <a:bodyPr/>
                    <a:lstStyle/>
                    <a:p>
                      <a:pPr algn="ctr" fontAlgn="b"/>
                      <a:r>
                        <a:rPr lang="en-US" sz="2000" b="0" i="0" u="none" strike="noStrike">
                          <a:solidFill>
                            <a:srgbClr val="000000"/>
                          </a:solidFill>
                          <a:effectLst/>
                          <a:latin typeface="Calibri" panose="020F0502020204030204" pitchFamily="34" charset="0"/>
                        </a:rPr>
                        <a:t>% Living in poverty (all population)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0.001424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A8AC6"/>
                    </a:solidFill>
                  </a:tcPr>
                </a:tc>
                <a:tc>
                  <a:txBody>
                    <a:bodyPr/>
                    <a:lstStyle/>
                    <a:p>
                      <a:pPr algn="ctr" fontAlgn="b"/>
                      <a:r>
                        <a:rPr lang="en-US" sz="2000" b="0" i="0" u="none" strike="noStrike" dirty="0">
                          <a:solidFill>
                            <a:srgbClr val="000000"/>
                          </a:solidFill>
                          <a:effectLst/>
                          <a:latin typeface="Calibri" panose="020F0502020204030204" pitchFamily="34" charset="0"/>
                        </a:rPr>
                        <a:t>0.140629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C8CB"/>
                    </a:solidFill>
                  </a:tcPr>
                </a:tc>
                <a:tc>
                  <a:txBody>
                    <a:bodyPr/>
                    <a:lstStyle/>
                    <a:p>
                      <a:pPr algn="ctr" fontAlgn="b"/>
                      <a:r>
                        <a:rPr lang="en-US" sz="2000" b="0" i="0" u="none" strike="noStrike">
                          <a:solidFill>
                            <a:srgbClr val="000000"/>
                          </a:solidFill>
                          <a:effectLst/>
                          <a:latin typeface="Calibri" panose="020F0502020204030204" pitchFamily="34" charset="0"/>
                        </a:rPr>
                        <a:t>2.662426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CDCF"/>
                    </a:solidFill>
                  </a:tcPr>
                </a:tc>
                <a:extLst>
                  <a:ext uri="{0D108BD9-81ED-4DB2-BD59-A6C34878D82A}">
                    <a16:rowId xmlns:a16="http://schemas.microsoft.com/office/drawing/2014/main" val="1300554526"/>
                  </a:ext>
                </a:extLst>
              </a:tr>
              <a:tr h="544462">
                <a:tc>
                  <a:txBody>
                    <a:bodyPr/>
                    <a:lstStyle/>
                    <a:p>
                      <a:pPr algn="ctr" fontAlgn="b"/>
                      <a:r>
                        <a:rPr lang="en-US" sz="2000" b="0" i="0" u="none" strike="noStrike">
                          <a:solidFill>
                            <a:srgbClr val="000000"/>
                          </a:solidFill>
                          <a:effectLst/>
                          <a:latin typeface="Calibri" panose="020F0502020204030204" pitchFamily="34" charset="0"/>
                        </a:rPr>
                        <a:t>% Living in poverty (under 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0.000863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F"/>
                    </a:solidFill>
                  </a:tcPr>
                </a:tc>
                <a:tc>
                  <a:txBody>
                    <a:bodyPr/>
                    <a:lstStyle/>
                    <a:p>
                      <a:pPr algn="ctr" fontAlgn="b"/>
                      <a:r>
                        <a:rPr lang="en-US" sz="2000" b="0" i="0" u="none" strike="noStrike" dirty="0">
                          <a:solidFill>
                            <a:srgbClr val="000000"/>
                          </a:solidFill>
                          <a:effectLst/>
                          <a:latin typeface="Calibri" panose="020F0502020204030204" pitchFamily="34" charset="0"/>
                        </a:rPr>
                        <a:t>0.138047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C9CC"/>
                    </a:solidFill>
                  </a:tcPr>
                </a:tc>
                <a:tc>
                  <a:txBody>
                    <a:bodyPr/>
                    <a:lstStyle/>
                    <a:p>
                      <a:pPr algn="ctr" fontAlgn="b"/>
                      <a:r>
                        <a:rPr lang="en-US" sz="2000" b="0" i="0" u="none" strike="noStrike" dirty="0">
                          <a:solidFill>
                            <a:srgbClr val="000000"/>
                          </a:solidFill>
                          <a:effectLst/>
                          <a:latin typeface="Calibri" panose="020F0502020204030204" pitchFamily="34" charset="0"/>
                        </a:rPr>
                        <a:t>2.622942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CDD0"/>
                    </a:solidFill>
                  </a:tcPr>
                </a:tc>
                <a:extLst>
                  <a:ext uri="{0D108BD9-81ED-4DB2-BD59-A6C34878D82A}">
                    <a16:rowId xmlns:a16="http://schemas.microsoft.com/office/drawing/2014/main" val="2121267717"/>
                  </a:ext>
                </a:extLst>
              </a:tr>
              <a:tr h="544462">
                <a:tc>
                  <a:txBody>
                    <a:bodyPr/>
                    <a:lstStyle/>
                    <a:p>
                      <a:pPr algn="ctr" fontAlgn="b"/>
                      <a:r>
                        <a:rPr lang="en-US" sz="2000" b="0" i="0" u="none" strike="noStrike">
                          <a:solidFill>
                            <a:srgbClr val="000000"/>
                          </a:solidFill>
                          <a:effectLst/>
                          <a:latin typeface="Calibri" panose="020F0502020204030204" pitchFamily="34" charset="0"/>
                        </a:rPr>
                        <a:t>% People with college completed</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-0.00077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b"/>
                      <a:r>
                        <a:rPr lang="en-US" sz="2000" b="0" i="0" u="none" strike="noStrike" dirty="0">
                          <a:solidFill>
                            <a:srgbClr val="000000"/>
                          </a:solidFill>
                          <a:effectLst/>
                          <a:latin typeface="Calibri" panose="020F0502020204030204" pitchFamily="34" charset="0"/>
                        </a:rPr>
                        <a:t>0.387562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b"/>
                      <a:r>
                        <a:rPr lang="en-US" sz="2000" b="0" i="0" u="none" strike="noStrike" dirty="0">
                          <a:solidFill>
                            <a:srgbClr val="000000"/>
                          </a:solidFill>
                          <a:effectLst/>
                          <a:latin typeface="Calibri" panose="020F0502020204030204" pitchFamily="34" charset="0"/>
                        </a:rPr>
                        <a:t>6.962361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extLst>
                  <a:ext uri="{0D108BD9-81ED-4DB2-BD59-A6C34878D82A}">
                    <a16:rowId xmlns:a16="http://schemas.microsoft.com/office/drawing/2014/main" val="2863256028"/>
                  </a:ext>
                </a:extLst>
              </a:tr>
            </a:tbl>
          </a:graphicData>
        </a:graphic>
      </p:graphicFrame>
    </p:spTree>
    <p:extLst>
      <p:ext uri="{BB962C8B-B14F-4D97-AF65-F5344CB8AC3E}">
        <p14:creationId xmlns:p14="http://schemas.microsoft.com/office/powerpoint/2010/main" val="2172213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C0B3-DFC4-4AA6-9897-97208E9EBDC9}"/>
              </a:ext>
            </a:extLst>
          </p:cNvPr>
          <p:cNvSpPr>
            <a:spLocks noGrp="1"/>
          </p:cNvSpPr>
          <p:nvPr>
            <p:ph type="title"/>
          </p:nvPr>
        </p:nvSpPr>
        <p:spPr/>
        <p:txBody>
          <a:bodyPr/>
          <a:lstStyle/>
          <a:p>
            <a:r>
              <a:rPr lang="en-US" sz="4000" b="1" dirty="0">
                <a:solidFill>
                  <a:schemeClr val="accent1">
                    <a:lumMod val="75000"/>
                  </a:schemeClr>
                </a:solidFill>
              </a:rPr>
              <a:t>Univariate linear model for incidence of COVID-19 </a:t>
            </a:r>
            <a:br>
              <a:rPr lang="en-US" sz="4000" b="1" dirty="0">
                <a:solidFill>
                  <a:schemeClr val="accent1">
                    <a:lumMod val="75000"/>
                  </a:schemeClr>
                </a:solidFill>
              </a:rPr>
            </a:br>
            <a:r>
              <a:rPr lang="en-US" sz="4000" b="1" dirty="0">
                <a:solidFill>
                  <a:schemeClr val="accent1">
                    <a:lumMod val="75000"/>
                  </a:schemeClr>
                </a:solidFill>
              </a:rPr>
              <a:t>(01Aug to 04Dec21)</a:t>
            </a:r>
          </a:p>
        </p:txBody>
      </p:sp>
      <p:sp>
        <p:nvSpPr>
          <p:cNvPr id="7" name="TextBox 6">
            <a:extLst>
              <a:ext uri="{FF2B5EF4-FFF2-40B4-BE49-F238E27FC236}">
                <a16:creationId xmlns:a16="http://schemas.microsoft.com/office/drawing/2014/main" id="{3BBFB8F1-4B58-4CD9-82E5-2BEC8EA3C494}"/>
              </a:ext>
            </a:extLst>
          </p:cNvPr>
          <p:cNvSpPr txBox="1"/>
          <p:nvPr/>
        </p:nvSpPr>
        <p:spPr>
          <a:xfrm>
            <a:off x="689643" y="5051726"/>
            <a:ext cx="6999516"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%Household income and % people with high education (college), are negatively associated with Incidence of COVID-19</a:t>
            </a:r>
          </a:p>
          <a:p>
            <a:pPr marL="285750" indent="-285750">
              <a:buFont typeface="Arial" panose="020B0604020202020204" pitchFamily="34" charset="0"/>
              <a:buChar char="•"/>
            </a:pPr>
            <a:r>
              <a:rPr lang="en-US" sz="1600" dirty="0"/>
              <a:t>% living in poverty (total and &lt;17) is positively associated with COVID-19 incidence.  </a:t>
            </a:r>
          </a:p>
          <a:p>
            <a:pPr marL="285750" indent="-285750">
              <a:buFont typeface="Arial" panose="020B0604020202020204" pitchFamily="34" charset="0"/>
              <a:buChar char="•"/>
            </a:pPr>
            <a:r>
              <a:rPr lang="en-US" sz="1600" dirty="0"/>
              <a:t>Medium population density has significantly higher incidence of COVID-19 compared with population density</a:t>
            </a:r>
          </a:p>
          <a:p>
            <a:pPr marL="285750" indent="-285750">
              <a:buFont typeface="Arial" panose="020B0604020202020204" pitchFamily="34" charset="0"/>
              <a:buChar char="•"/>
            </a:pPr>
            <a:endParaRPr lang="en-US" sz="1600" dirty="0"/>
          </a:p>
        </p:txBody>
      </p:sp>
      <p:graphicFrame>
        <p:nvGraphicFramePr>
          <p:cNvPr id="3" name="Table 2">
            <a:extLst>
              <a:ext uri="{FF2B5EF4-FFF2-40B4-BE49-F238E27FC236}">
                <a16:creationId xmlns:a16="http://schemas.microsoft.com/office/drawing/2014/main" id="{B145FB93-9379-43B9-9CEE-41CCF259EB8C}"/>
              </a:ext>
            </a:extLst>
          </p:cNvPr>
          <p:cNvGraphicFramePr>
            <a:graphicFrameLocks noGrp="1"/>
          </p:cNvGraphicFramePr>
          <p:nvPr>
            <p:extLst>
              <p:ext uri="{D42A27DB-BD31-4B8C-83A1-F6EECF244321}">
                <p14:modId xmlns:p14="http://schemas.microsoft.com/office/powerpoint/2010/main" val="884930777"/>
              </p:ext>
            </p:extLst>
          </p:nvPr>
        </p:nvGraphicFramePr>
        <p:xfrm>
          <a:off x="664030" y="2095966"/>
          <a:ext cx="6633243" cy="2207570"/>
        </p:xfrm>
        <a:graphic>
          <a:graphicData uri="http://schemas.openxmlformats.org/drawingml/2006/table">
            <a:tbl>
              <a:tblPr/>
              <a:tblGrid>
                <a:gridCol w="2623911">
                  <a:extLst>
                    <a:ext uri="{9D8B030D-6E8A-4147-A177-3AD203B41FA5}">
                      <a16:colId xmlns:a16="http://schemas.microsoft.com/office/drawing/2014/main" val="2542424998"/>
                    </a:ext>
                  </a:extLst>
                </a:gridCol>
                <a:gridCol w="1336444">
                  <a:extLst>
                    <a:ext uri="{9D8B030D-6E8A-4147-A177-3AD203B41FA5}">
                      <a16:colId xmlns:a16="http://schemas.microsoft.com/office/drawing/2014/main" val="2672892142"/>
                    </a:ext>
                  </a:extLst>
                </a:gridCol>
                <a:gridCol w="1336444">
                  <a:extLst>
                    <a:ext uri="{9D8B030D-6E8A-4147-A177-3AD203B41FA5}">
                      <a16:colId xmlns:a16="http://schemas.microsoft.com/office/drawing/2014/main" val="2791287004"/>
                    </a:ext>
                  </a:extLst>
                </a:gridCol>
                <a:gridCol w="1336444">
                  <a:extLst>
                    <a:ext uri="{9D8B030D-6E8A-4147-A177-3AD203B41FA5}">
                      <a16:colId xmlns:a16="http://schemas.microsoft.com/office/drawing/2014/main" val="2747706167"/>
                    </a:ext>
                  </a:extLst>
                </a:gridCol>
              </a:tblGrid>
              <a:tr h="403116">
                <a:tc>
                  <a:txBody>
                    <a:bodyPr/>
                    <a:lstStyle/>
                    <a:p>
                      <a:pPr algn="ctr" fontAlgn="b"/>
                      <a:r>
                        <a:rPr lang="en-US" sz="1600" b="1" i="0" u="none" strike="noStrike" dirty="0">
                          <a:solidFill>
                            <a:srgbClr val="000000"/>
                          </a:solidFill>
                          <a:effectLst/>
                          <a:latin typeface="Calibri" panose="020F0502020204030204" pitchFamily="34" charset="0"/>
                        </a:rPr>
                        <a:t>Incidence ~ variable</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Calibri" panose="020F0502020204030204" pitchFamily="34" charset="0"/>
                        </a:rPr>
                        <a:t>Beta </a:t>
                      </a:r>
                    </a:p>
                    <a:p>
                      <a:pPr algn="ctr" fontAlgn="b"/>
                      <a:r>
                        <a:rPr lang="en-US" sz="1600" b="1" i="0" u="none" strike="noStrike" dirty="0">
                          <a:solidFill>
                            <a:srgbClr val="000000"/>
                          </a:solidFill>
                          <a:effectLst/>
                          <a:latin typeface="Calibri" panose="020F0502020204030204" pitchFamily="34" charset="0"/>
                        </a:rPr>
                        <a:t>coefficient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Calibri" panose="020F0502020204030204" pitchFamily="34" charset="0"/>
                        </a:rPr>
                        <a:t>R-squared</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Calibri" panose="020F0502020204030204" pitchFamily="34" charset="0"/>
                        </a:rPr>
                        <a:t>Significance </a:t>
                      </a:r>
                    </a:p>
                  </a:txBody>
                  <a:tcPr marL="7620" marR="7620" marT="7620"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1969719"/>
                  </a:ext>
                </a:extLst>
              </a:tr>
              <a:tr h="342454">
                <a:tc>
                  <a:txBody>
                    <a:bodyPr/>
                    <a:lstStyle/>
                    <a:p>
                      <a:pPr algn="ctr" fontAlgn="b"/>
                      <a:r>
                        <a:rPr lang="en-US" sz="1400" b="1" i="0" u="none" strike="noStrike" dirty="0">
                          <a:solidFill>
                            <a:srgbClr val="000000"/>
                          </a:solidFill>
                          <a:effectLst/>
                          <a:latin typeface="Calibri" panose="020F0502020204030204" pitchFamily="34" charset="0"/>
                        </a:rPr>
                        <a:t>% Unemployment</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104.502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F"/>
                    </a:solidFill>
                  </a:tcPr>
                </a:tc>
                <a:tc>
                  <a:txBody>
                    <a:bodyPr/>
                    <a:lstStyle/>
                    <a:p>
                      <a:pPr algn="ctr" fontAlgn="b"/>
                      <a:r>
                        <a:rPr lang="en-US" sz="1400" b="0" i="0" u="none" strike="noStrike">
                          <a:solidFill>
                            <a:srgbClr val="000000"/>
                          </a:solidFill>
                          <a:effectLst/>
                          <a:latin typeface="Calibri" panose="020F0502020204030204" pitchFamily="34" charset="0"/>
                        </a:rPr>
                        <a:t>0.005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F"/>
                    </a:solidFill>
                  </a:tcPr>
                </a:tc>
                <a:tc>
                  <a:txBody>
                    <a:bodyPr/>
                    <a:lstStyle/>
                    <a:p>
                      <a:pPr algn="ctr" fontAlgn="b"/>
                      <a:r>
                        <a:rPr lang="en-US" sz="1400" b="0" i="0" u="none" strike="noStrike">
                          <a:solidFill>
                            <a:srgbClr val="000000"/>
                          </a:solidFill>
                          <a:effectLst/>
                          <a:latin typeface="Calibri" panose="020F0502020204030204" pitchFamily="34" charset="0"/>
                        </a:rPr>
                        <a:t>0.581</a:t>
                      </a:r>
                    </a:p>
                  </a:txBody>
                  <a:tcPr marL="7620" marR="7620" marT="762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F"/>
                    </a:solidFill>
                  </a:tcPr>
                </a:tc>
                <a:extLst>
                  <a:ext uri="{0D108BD9-81ED-4DB2-BD59-A6C34878D82A}">
                    <a16:rowId xmlns:a16="http://schemas.microsoft.com/office/drawing/2014/main" val="1271944967"/>
                  </a:ext>
                </a:extLst>
              </a:tr>
              <a:tr h="342454">
                <a:tc>
                  <a:txBody>
                    <a:bodyPr/>
                    <a:lstStyle/>
                    <a:p>
                      <a:pPr algn="ctr" fontAlgn="b"/>
                      <a:r>
                        <a:rPr lang="en-US" sz="1400" b="1" i="0" u="none" strike="noStrike" dirty="0">
                          <a:solidFill>
                            <a:srgbClr val="000000"/>
                          </a:solidFill>
                          <a:effectLst/>
                          <a:latin typeface="Calibri" panose="020F0502020204030204" pitchFamily="34" charset="0"/>
                        </a:rPr>
                        <a:t>% Household income</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-34.060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1D2EA"/>
                    </a:solidFill>
                  </a:tcPr>
                </a:tc>
                <a:tc>
                  <a:txBody>
                    <a:bodyPr/>
                    <a:lstStyle/>
                    <a:p>
                      <a:pPr algn="ctr" fontAlgn="b"/>
                      <a:r>
                        <a:rPr lang="en-US" sz="1400" b="0" i="0" u="none" strike="noStrike">
                          <a:solidFill>
                            <a:srgbClr val="000000"/>
                          </a:solidFill>
                          <a:effectLst/>
                          <a:latin typeface="Calibri" panose="020F0502020204030204" pitchFamily="34" charset="0"/>
                        </a:rPr>
                        <a:t>0.379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7C7E"/>
                    </a:solidFill>
                  </a:tcPr>
                </a:tc>
                <a:tc>
                  <a:txBody>
                    <a:bodyPr/>
                    <a:lstStyle/>
                    <a:p>
                      <a:pPr algn="ctr" fontAlgn="b"/>
                      <a:r>
                        <a:rPr lang="en-US" sz="1400" b="0" i="0" u="none" strike="noStrike">
                          <a:solidFill>
                            <a:srgbClr val="000000"/>
                          </a:solidFill>
                          <a:effectLst/>
                          <a:latin typeface="Calibri" panose="020F0502020204030204" pitchFamily="34" charset="0"/>
                        </a:rPr>
                        <a:t>6.799</a:t>
                      </a:r>
                    </a:p>
                  </a:txBody>
                  <a:tcPr marL="7620" marR="7620" marT="762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7D7F"/>
                    </a:solidFill>
                  </a:tcPr>
                </a:tc>
                <a:extLst>
                  <a:ext uri="{0D108BD9-81ED-4DB2-BD59-A6C34878D82A}">
                    <a16:rowId xmlns:a16="http://schemas.microsoft.com/office/drawing/2014/main" val="480643239"/>
                  </a:ext>
                </a:extLst>
              </a:tr>
              <a:tr h="342454">
                <a:tc>
                  <a:txBody>
                    <a:bodyPr/>
                    <a:lstStyle/>
                    <a:p>
                      <a:pPr algn="ctr" fontAlgn="b"/>
                      <a:r>
                        <a:rPr lang="en-US" sz="1400" b="1" i="0" u="none" strike="noStrike" dirty="0">
                          <a:solidFill>
                            <a:srgbClr val="000000"/>
                          </a:solidFill>
                          <a:effectLst/>
                          <a:latin typeface="Calibri" panose="020F0502020204030204" pitchFamily="34" charset="0"/>
                        </a:rPr>
                        <a:t>% Living in poverty (all population)</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142.442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b"/>
                      <a:r>
                        <a:rPr lang="en-US" sz="1400" b="0" i="0" u="none" strike="noStrike">
                          <a:solidFill>
                            <a:srgbClr val="000000"/>
                          </a:solidFill>
                          <a:effectLst/>
                          <a:latin typeface="Calibri" panose="020F0502020204030204" pitchFamily="34" charset="0"/>
                        </a:rPr>
                        <a:t>0.141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9D9F"/>
                    </a:solidFill>
                  </a:tcPr>
                </a:tc>
                <a:tc>
                  <a:txBody>
                    <a:bodyPr/>
                    <a:lstStyle/>
                    <a:p>
                      <a:pPr algn="ctr" fontAlgn="b"/>
                      <a:r>
                        <a:rPr lang="en-US" sz="1400" b="0" i="0" u="none" strike="noStrike">
                          <a:solidFill>
                            <a:srgbClr val="000000"/>
                          </a:solidFill>
                          <a:effectLst/>
                          <a:latin typeface="Calibri" panose="020F0502020204030204" pitchFamily="34" charset="0"/>
                        </a:rPr>
                        <a:t>2.662</a:t>
                      </a:r>
                    </a:p>
                  </a:txBody>
                  <a:tcPr marL="7620" marR="7620" marT="762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9EA0"/>
                    </a:solidFill>
                  </a:tcPr>
                </a:tc>
                <a:extLst>
                  <a:ext uri="{0D108BD9-81ED-4DB2-BD59-A6C34878D82A}">
                    <a16:rowId xmlns:a16="http://schemas.microsoft.com/office/drawing/2014/main" val="3965658021"/>
                  </a:ext>
                </a:extLst>
              </a:tr>
              <a:tr h="342454">
                <a:tc>
                  <a:txBody>
                    <a:bodyPr/>
                    <a:lstStyle/>
                    <a:p>
                      <a:pPr algn="ctr" fontAlgn="b"/>
                      <a:r>
                        <a:rPr lang="en-US" sz="1400" b="1" i="0" u="none" strike="noStrike" dirty="0">
                          <a:solidFill>
                            <a:srgbClr val="000000"/>
                          </a:solidFill>
                          <a:effectLst/>
                          <a:latin typeface="Calibri" panose="020F0502020204030204" pitchFamily="34" charset="0"/>
                        </a:rPr>
                        <a:t>% Living in poverty (under 17)</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86.301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C3C5"/>
                    </a:solidFill>
                  </a:tcPr>
                </a:tc>
                <a:tc>
                  <a:txBody>
                    <a:bodyPr/>
                    <a:lstStyle/>
                    <a:p>
                      <a:pPr algn="ctr" fontAlgn="b"/>
                      <a:r>
                        <a:rPr lang="en-US" sz="1400" b="0" i="0" u="none" strike="noStrike" dirty="0">
                          <a:solidFill>
                            <a:srgbClr val="000000"/>
                          </a:solidFill>
                          <a:effectLst/>
                          <a:latin typeface="Calibri" panose="020F0502020204030204" pitchFamily="34" charset="0"/>
                        </a:rPr>
                        <a:t>0.138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B3B6"/>
                    </a:solidFill>
                  </a:tcPr>
                </a:tc>
                <a:tc>
                  <a:txBody>
                    <a:bodyPr/>
                    <a:lstStyle/>
                    <a:p>
                      <a:pPr algn="ctr" fontAlgn="b"/>
                      <a:r>
                        <a:rPr lang="en-US" sz="1400" b="0" i="0" u="none" strike="noStrike">
                          <a:solidFill>
                            <a:srgbClr val="000000"/>
                          </a:solidFill>
                          <a:effectLst/>
                          <a:latin typeface="Calibri" panose="020F0502020204030204" pitchFamily="34" charset="0"/>
                        </a:rPr>
                        <a:t>2.623</a:t>
                      </a:r>
                    </a:p>
                  </a:txBody>
                  <a:tcPr marL="7620" marR="7620" marT="762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B3B6"/>
                    </a:solidFill>
                  </a:tcPr>
                </a:tc>
                <a:extLst>
                  <a:ext uri="{0D108BD9-81ED-4DB2-BD59-A6C34878D82A}">
                    <a16:rowId xmlns:a16="http://schemas.microsoft.com/office/drawing/2014/main" val="202603597"/>
                  </a:ext>
                </a:extLst>
              </a:tr>
              <a:tr h="342454">
                <a:tc>
                  <a:txBody>
                    <a:bodyPr/>
                    <a:lstStyle/>
                    <a:p>
                      <a:pPr algn="ctr" fontAlgn="b"/>
                      <a:r>
                        <a:rPr lang="en-US" sz="1400" b="1" i="0" u="none" strike="noStrike" dirty="0">
                          <a:solidFill>
                            <a:srgbClr val="000000"/>
                          </a:solidFill>
                          <a:effectLst/>
                          <a:latin typeface="Calibri" panose="020F0502020204030204" pitchFamily="34" charset="0"/>
                        </a:rPr>
                        <a:t>% People with college completed</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-77.096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5A8AC6"/>
                    </a:solidFill>
                  </a:tcPr>
                </a:tc>
                <a:tc>
                  <a:txBody>
                    <a:bodyPr/>
                    <a:lstStyle/>
                    <a:p>
                      <a:pPr algn="ctr" fontAlgn="b"/>
                      <a:r>
                        <a:rPr lang="en-US" sz="1400" b="0" i="0" u="none" strike="noStrike">
                          <a:solidFill>
                            <a:srgbClr val="000000"/>
                          </a:solidFill>
                          <a:effectLst/>
                          <a:latin typeface="Calibri" panose="020F0502020204030204" pitchFamily="34" charset="0"/>
                        </a:rPr>
                        <a:t>0.388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8696B"/>
                    </a:solidFill>
                  </a:tcPr>
                </a:tc>
                <a:tc>
                  <a:txBody>
                    <a:bodyPr/>
                    <a:lstStyle/>
                    <a:p>
                      <a:pPr algn="ctr" fontAlgn="b"/>
                      <a:r>
                        <a:rPr lang="en-US" sz="1400" b="0" i="0" u="none" strike="noStrike" dirty="0">
                          <a:solidFill>
                            <a:srgbClr val="000000"/>
                          </a:solidFill>
                          <a:effectLst/>
                          <a:latin typeface="Calibri" panose="020F0502020204030204" pitchFamily="34" charset="0"/>
                        </a:rPr>
                        <a:t>6.962</a:t>
                      </a:r>
                    </a:p>
                  </a:txBody>
                  <a:tcPr marL="7620" marR="7620" marT="762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F8696B"/>
                    </a:solidFill>
                  </a:tcPr>
                </a:tc>
                <a:extLst>
                  <a:ext uri="{0D108BD9-81ED-4DB2-BD59-A6C34878D82A}">
                    <a16:rowId xmlns:a16="http://schemas.microsoft.com/office/drawing/2014/main" val="1131776238"/>
                  </a:ext>
                </a:extLst>
              </a:tr>
            </a:tbl>
          </a:graphicData>
        </a:graphic>
      </p:graphicFrame>
      <p:sp>
        <p:nvSpPr>
          <p:cNvPr id="4" name="TextBox 3">
            <a:extLst>
              <a:ext uri="{FF2B5EF4-FFF2-40B4-BE49-F238E27FC236}">
                <a16:creationId xmlns:a16="http://schemas.microsoft.com/office/drawing/2014/main" id="{6EDD5C5F-3C25-4EAB-988E-CD600FC8AF41}"/>
              </a:ext>
            </a:extLst>
          </p:cNvPr>
          <p:cNvSpPr txBox="1"/>
          <p:nvPr/>
        </p:nvSpPr>
        <p:spPr>
          <a:xfrm flipH="1">
            <a:off x="2514600" y="4295050"/>
            <a:ext cx="5029201" cy="338554"/>
          </a:xfrm>
          <a:prstGeom prst="rect">
            <a:avLst/>
          </a:prstGeom>
          <a:noFill/>
        </p:spPr>
        <p:txBody>
          <a:bodyPr wrap="square" rtlCol="0">
            <a:spAutoFit/>
          </a:bodyPr>
          <a:lstStyle/>
          <a:p>
            <a:r>
              <a:rPr lang="en-US" sz="1600" i="0" u="none" strike="noStrike" dirty="0">
                <a:solidFill>
                  <a:srgbClr val="000000"/>
                </a:solidFill>
                <a:effectLst/>
                <a:latin typeface="Calibri" panose="020F0502020204030204" pitchFamily="34" charset="0"/>
              </a:rPr>
              <a:t>Significance = (-LOG10(P-value)), </a:t>
            </a:r>
            <a:r>
              <a:rPr lang="en-US" sz="1600" dirty="0"/>
              <a:t>1.30 = -LOG10(0.05)</a:t>
            </a:r>
          </a:p>
        </p:txBody>
      </p:sp>
      <p:sp>
        <p:nvSpPr>
          <p:cNvPr id="14" name="TextBox 13">
            <a:extLst>
              <a:ext uri="{FF2B5EF4-FFF2-40B4-BE49-F238E27FC236}">
                <a16:creationId xmlns:a16="http://schemas.microsoft.com/office/drawing/2014/main" id="{3631B9C1-8275-4C56-9CA5-52AC10320EB5}"/>
              </a:ext>
            </a:extLst>
          </p:cNvPr>
          <p:cNvSpPr txBox="1"/>
          <p:nvPr/>
        </p:nvSpPr>
        <p:spPr>
          <a:xfrm>
            <a:off x="8470254" y="4590061"/>
            <a:ext cx="3591119" cy="523220"/>
          </a:xfrm>
          <a:prstGeom prst="rect">
            <a:avLst/>
          </a:prstGeom>
          <a:noFill/>
        </p:spPr>
        <p:txBody>
          <a:bodyPr wrap="square">
            <a:spAutoFit/>
          </a:bodyPr>
          <a:lstStyle/>
          <a:p>
            <a:r>
              <a:rPr lang="en-US" sz="1400" dirty="0">
                <a:latin typeface="Consolas" panose="020B0609020204030204" pitchFamily="49" charset="0"/>
              </a:rPr>
              <a:t>Kruskal-Wallis rank sum test</a:t>
            </a:r>
          </a:p>
          <a:p>
            <a:r>
              <a:rPr lang="en-US" sz="1400" dirty="0">
                <a:latin typeface="Consolas" panose="020B0609020204030204" pitchFamily="49" charset="0"/>
              </a:rPr>
              <a:t>p-value = </a:t>
            </a:r>
            <a:r>
              <a:rPr lang="en-US" sz="1400" b="1" dirty="0">
                <a:latin typeface="Consolas" panose="020B0609020204030204" pitchFamily="49" charset="0"/>
              </a:rPr>
              <a:t>1.06e-05</a:t>
            </a:r>
          </a:p>
        </p:txBody>
      </p:sp>
      <p:sp>
        <p:nvSpPr>
          <p:cNvPr id="16" name="TextBox 15">
            <a:extLst>
              <a:ext uri="{FF2B5EF4-FFF2-40B4-BE49-F238E27FC236}">
                <a16:creationId xmlns:a16="http://schemas.microsoft.com/office/drawing/2014/main" id="{ECF4369C-5521-4A79-B4F5-A2CB979C27ED}"/>
              </a:ext>
            </a:extLst>
          </p:cNvPr>
          <p:cNvSpPr txBox="1"/>
          <p:nvPr/>
        </p:nvSpPr>
        <p:spPr>
          <a:xfrm>
            <a:off x="8454357" y="5138813"/>
            <a:ext cx="6096000" cy="1600438"/>
          </a:xfrm>
          <a:prstGeom prst="rect">
            <a:avLst/>
          </a:prstGeom>
          <a:noFill/>
        </p:spPr>
        <p:txBody>
          <a:bodyPr wrap="square">
            <a:spAutoFit/>
          </a:bodyPr>
          <a:lstStyle/>
          <a:p>
            <a:r>
              <a:rPr lang="en-US" sz="1400" dirty="0">
                <a:latin typeface="Consolas" panose="020B0609020204030204" pitchFamily="49" charset="0"/>
              </a:rPr>
              <a:t>Pairwise comparisons using </a:t>
            </a:r>
          </a:p>
          <a:p>
            <a:r>
              <a:rPr lang="en-US" sz="1400" dirty="0">
                <a:latin typeface="Consolas" panose="020B0609020204030204" pitchFamily="49" charset="0"/>
              </a:rPr>
              <a:t>Wilcoxon rank sum exact test </a:t>
            </a:r>
          </a:p>
          <a:p>
            <a:r>
              <a:rPr lang="en-US" sz="1400" dirty="0">
                <a:latin typeface="Consolas" panose="020B0609020204030204" pitchFamily="49" charset="0"/>
              </a:rPr>
              <a:t>  0    1      </a:t>
            </a:r>
          </a:p>
          <a:p>
            <a:r>
              <a:rPr lang="en-US" sz="1400" dirty="0">
                <a:latin typeface="Consolas" panose="020B0609020204030204" pitchFamily="49" charset="0"/>
              </a:rPr>
              <a:t>1 0.28 -      </a:t>
            </a:r>
          </a:p>
          <a:p>
            <a:r>
              <a:rPr lang="en-US" sz="1400" dirty="0">
                <a:latin typeface="Consolas" panose="020B0609020204030204" pitchFamily="49" charset="0"/>
              </a:rPr>
              <a:t>2 0.22 </a:t>
            </a:r>
            <a:r>
              <a:rPr lang="en-US" sz="1400" b="1" dirty="0">
                <a:latin typeface="Consolas" panose="020B0609020204030204" pitchFamily="49" charset="0"/>
              </a:rPr>
              <a:t>1.1e-06</a:t>
            </a:r>
          </a:p>
          <a:p>
            <a:endParaRPr lang="en-US" sz="1400" dirty="0">
              <a:latin typeface="Consolas" panose="020B0609020204030204" pitchFamily="49" charset="0"/>
            </a:endParaRPr>
          </a:p>
          <a:p>
            <a:r>
              <a:rPr lang="en-US" sz="1400" dirty="0">
                <a:latin typeface="Consolas" panose="020B0609020204030204" pitchFamily="49" charset="0"/>
              </a:rPr>
              <a:t>P value adjustment method: BH</a:t>
            </a:r>
          </a:p>
        </p:txBody>
      </p:sp>
      <p:pic>
        <p:nvPicPr>
          <p:cNvPr id="19" name="Picture 18" descr="Chart, box and whisker chart&#10;&#10;Description automatically generated">
            <a:extLst>
              <a:ext uri="{FF2B5EF4-FFF2-40B4-BE49-F238E27FC236}">
                <a16:creationId xmlns:a16="http://schemas.microsoft.com/office/drawing/2014/main" id="{1A942F72-B224-4684-A0A7-370356FDA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1932" y="1244264"/>
            <a:ext cx="3410425" cy="3053188"/>
          </a:xfrm>
          <a:prstGeom prst="rect">
            <a:avLst/>
          </a:prstGeom>
        </p:spPr>
      </p:pic>
    </p:spTree>
    <p:extLst>
      <p:ext uri="{BB962C8B-B14F-4D97-AF65-F5344CB8AC3E}">
        <p14:creationId xmlns:p14="http://schemas.microsoft.com/office/powerpoint/2010/main" val="3885615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C0B3-DFC4-4AA6-9897-97208E9EBDC9}"/>
              </a:ext>
            </a:extLst>
          </p:cNvPr>
          <p:cNvSpPr>
            <a:spLocks noGrp="1"/>
          </p:cNvSpPr>
          <p:nvPr>
            <p:ph type="title"/>
          </p:nvPr>
        </p:nvSpPr>
        <p:spPr/>
        <p:txBody>
          <a:bodyPr/>
          <a:lstStyle/>
          <a:p>
            <a:r>
              <a:rPr lang="en-US" sz="4000" b="1" dirty="0">
                <a:solidFill>
                  <a:schemeClr val="accent1">
                    <a:lumMod val="75000"/>
                  </a:schemeClr>
                </a:solidFill>
              </a:rPr>
              <a:t>Univariate linear model for mortality by COVID-19 </a:t>
            </a:r>
            <a:br>
              <a:rPr lang="en-US" sz="4000" b="1" dirty="0">
                <a:solidFill>
                  <a:schemeClr val="accent1">
                    <a:lumMod val="75000"/>
                  </a:schemeClr>
                </a:solidFill>
              </a:rPr>
            </a:br>
            <a:r>
              <a:rPr lang="en-US" sz="4000" b="1" dirty="0">
                <a:solidFill>
                  <a:schemeClr val="accent1">
                    <a:lumMod val="75000"/>
                  </a:schemeClr>
                </a:solidFill>
              </a:rPr>
              <a:t>(01Aug to 04Dec21)</a:t>
            </a:r>
          </a:p>
        </p:txBody>
      </p:sp>
      <p:sp>
        <p:nvSpPr>
          <p:cNvPr id="7" name="TextBox 6">
            <a:extLst>
              <a:ext uri="{FF2B5EF4-FFF2-40B4-BE49-F238E27FC236}">
                <a16:creationId xmlns:a16="http://schemas.microsoft.com/office/drawing/2014/main" id="{3BBFB8F1-4B58-4CD9-82E5-2BEC8EA3C494}"/>
              </a:ext>
            </a:extLst>
          </p:cNvPr>
          <p:cNvSpPr txBox="1"/>
          <p:nvPr/>
        </p:nvSpPr>
        <p:spPr>
          <a:xfrm>
            <a:off x="689643" y="5073497"/>
            <a:ext cx="6999516"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%Household income and % people with high education (college), are negatively associated with Incidence of COVID-19</a:t>
            </a:r>
          </a:p>
          <a:p>
            <a:pPr marL="285750" indent="-285750">
              <a:buFont typeface="Arial" panose="020B0604020202020204" pitchFamily="34" charset="0"/>
              <a:buChar char="•"/>
            </a:pPr>
            <a:r>
              <a:rPr lang="en-US" sz="1600" dirty="0"/>
              <a:t>% living in poverty (total and &lt;17) is positively associated with COVID-19 incidence.  </a:t>
            </a:r>
          </a:p>
          <a:p>
            <a:pPr marL="285750" indent="-285750">
              <a:buFont typeface="Arial" panose="020B0604020202020204" pitchFamily="34" charset="0"/>
              <a:buChar char="•"/>
            </a:pPr>
            <a:r>
              <a:rPr lang="en-US" sz="1600" dirty="0"/>
              <a:t>Medium population density has significantly higher incidence of COVID-19 compared with population density</a:t>
            </a:r>
          </a:p>
          <a:p>
            <a:pPr marL="285750" indent="-285750">
              <a:buFont typeface="Arial" panose="020B0604020202020204" pitchFamily="34" charset="0"/>
              <a:buChar char="•"/>
            </a:pPr>
            <a:endParaRPr lang="en-US" sz="1600" dirty="0"/>
          </a:p>
        </p:txBody>
      </p:sp>
      <p:sp>
        <p:nvSpPr>
          <p:cNvPr id="4" name="TextBox 3">
            <a:extLst>
              <a:ext uri="{FF2B5EF4-FFF2-40B4-BE49-F238E27FC236}">
                <a16:creationId xmlns:a16="http://schemas.microsoft.com/office/drawing/2014/main" id="{6EDD5C5F-3C25-4EAB-988E-CD600FC8AF41}"/>
              </a:ext>
            </a:extLst>
          </p:cNvPr>
          <p:cNvSpPr txBox="1"/>
          <p:nvPr/>
        </p:nvSpPr>
        <p:spPr>
          <a:xfrm flipH="1">
            <a:off x="2514600" y="4305935"/>
            <a:ext cx="5029201" cy="338554"/>
          </a:xfrm>
          <a:prstGeom prst="rect">
            <a:avLst/>
          </a:prstGeom>
          <a:noFill/>
        </p:spPr>
        <p:txBody>
          <a:bodyPr wrap="square" rtlCol="0">
            <a:spAutoFit/>
          </a:bodyPr>
          <a:lstStyle/>
          <a:p>
            <a:r>
              <a:rPr lang="en-US" sz="1600" i="0" u="none" strike="noStrike" dirty="0">
                <a:solidFill>
                  <a:srgbClr val="000000"/>
                </a:solidFill>
                <a:effectLst/>
                <a:latin typeface="Calibri" panose="020F0502020204030204" pitchFamily="34" charset="0"/>
              </a:rPr>
              <a:t>Significance = (-LOG10(P-value)), </a:t>
            </a:r>
            <a:r>
              <a:rPr lang="en-US" sz="1600" dirty="0"/>
              <a:t>1.30 = -LOG10(0.05)</a:t>
            </a:r>
          </a:p>
        </p:txBody>
      </p:sp>
      <p:sp>
        <p:nvSpPr>
          <p:cNvPr id="16" name="TextBox 15">
            <a:extLst>
              <a:ext uri="{FF2B5EF4-FFF2-40B4-BE49-F238E27FC236}">
                <a16:creationId xmlns:a16="http://schemas.microsoft.com/office/drawing/2014/main" id="{ECF4369C-5521-4A79-B4F5-A2CB979C27ED}"/>
              </a:ext>
            </a:extLst>
          </p:cNvPr>
          <p:cNvSpPr txBox="1"/>
          <p:nvPr/>
        </p:nvSpPr>
        <p:spPr>
          <a:xfrm>
            <a:off x="8552328" y="5138813"/>
            <a:ext cx="3510192" cy="1600438"/>
          </a:xfrm>
          <a:prstGeom prst="rect">
            <a:avLst/>
          </a:prstGeom>
          <a:noFill/>
        </p:spPr>
        <p:txBody>
          <a:bodyPr wrap="square">
            <a:spAutoFit/>
          </a:bodyPr>
          <a:lstStyle/>
          <a:p>
            <a:r>
              <a:rPr lang="en-US" sz="1400" dirty="0">
                <a:latin typeface="Consolas" panose="020B0609020204030204" pitchFamily="49" charset="0"/>
              </a:rPr>
              <a:t>Pairwise comparisons using </a:t>
            </a:r>
          </a:p>
          <a:p>
            <a:r>
              <a:rPr lang="en-US" sz="1400" dirty="0">
                <a:latin typeface="Consolas" panose="020B0609020204030204" pitchFamily="49" charset="0"/>
              </a:rPr>
              <a:t>Wilcoxon rank sum exact test </a:t>
            </a:r>
          </a:p>
          <a:p>
            <a:r>
              <a:rPr lang="en-US" sz="1400" dirty="0">
                <a:latin typeface="Consolas" panose="020B0609020204030204" pitchFamily="49" charset="0"/>
              </a:rPr>
              <a:t> 0     1    </a:t>
            </a:r>
          </a:p>
          <a:p>
            <a:r>
              <a:rPr lang="en-US" sz="1400" dirty="0">
                <a:latin typeface="Consolas" panose="020B0609020204030204" pitchFamily="49" charset="0"/>
              </a:rPr>
              <a:t>1 0.107 -    </a:t>
            </a:r>
          </a:p>
          <a:p>
            <a:r>
              <a:rPr lang="en-US" sz="1400" dirty="0">
                <a:latin typeface="Consolas" panose="020B0609020204030204" pitchFamily="49" charset="0"/>
              </a:rPr>
              <a:t>2 0.116 0.012</a:t>
            </a:r>
          </a:p>
          <a:p>
            <a:endParaRPr lang="en-US" sz="1400" dirty="0">
              <a:latin typeface="Consolas" panose="020B0609020204030204" pitchFamily="49" charset="0"/>
            </a:endParaRPr>
          </a:p>
          <a:p>
            <a:r>
              <a:rPr lang="en-US" sz="1400" dirty="0">
                <a:latin typeface="Consolas" panose="020B0609020204030204" pitchFamily="49" charset="0"/>
              </a:rPr>
              <a:t>P value adjustment method: BH</a:t>
            </a:r>
          </a:p>
        </p:txBody>
      </p:sp>
      <p:graphicFrame>
        <p:nvGraphicFramePr>
          <p:cNvPr id="5" name="Table 4">
            <a:extLst>
              <a:ext uri="{FF2B5EF4-FFF2-40B4-BE49-F238E27FC236}">
                <a16:creationId xmlns:a16="http://schemas.microsoft.com/office/drawing/2014/main" id="{78ED43B0-6802-488B-846B-0AB420E67DBD}"/>
              </a:ext>
            </a:extLst>
          </p:cNvPr>
          <p:cNvGraphicFramePr>
            <a:graphicFrameLocks noGrp="1"/>
          </p:cNvGraphicFramePr>
          <p:nvPr>
            <p:extLst>
              <p:ext uri="{D42A27DB-BD31-4B8C-83A1-F6EECF244321}">
                <p14:modId xmlns:p14="http://schemas.microsoft.com/office/powerpoint/2010/main" val="2394264747"/>
              </p:ext>
            </p:extLst>
          </p:nvPr>
        </p:nvGraphicFramePr>
        <p:xfrm>
          <a:off x="740228" y="2007074"/>
          <a:ext cx="6683830" cy="2247701"/>
        </p:xfrm>
        <a:graphic>
          <a:graphicData uri="http://schemas.openxmlformats.org/drawingml/2006/table">
            <a:tbl>
              <a:tblPr/>
              <a:tblGrid>
                <a:gridCol w="2627437">
                  <a:extLst>
                    <a:ext uri="{9D8B030D-6E8A-4147-A177-3AD203B41FA5}">
                      <a16:colId xmlns:a16="http://schemas.microsoft.com/office/drawing/2014/main" val="35698677"/>
                    </a:ext>
                  </a:extLst>
                </a:gridCol>
                <a:gridCol w="1352131">
                  <a:extLst>
                    <a:ext uri="{9D8B030D-6E8A-4147-A177-3AD203B41FA5}">
                      <a16:colId xmlns:a16="http://schemas.microsoft.com/office/drawing/2014/main" val="389944950"/>
                    </a:ext>
                  </a:extLst>
                </a:gridCol>
                <a:gridCol w="1352131">
                  <a:extLst>
                    <a:ext uri="{9D8B030D-6E8A-4147-A177-3AD203B41FA5}">
                      <a16:colId xmlns:a16="http://schemas.microsoft.com/office/drawing/2014/main" val="2475715603"/>
                    </a:ext>
                  </a:extLst>
                </a:gridCol>
                <a:gridCol w="1352131">
                  <a:extLst>
                    <a:ext uri="{9D8B030D-6E8A-4147-A177-3AD203B41FA5}">
                      <a16:colId xmlns:a16="http://schemas.microsoft.com/office/drawing/2014/main" val="1525685798"/>
                    </a:ext>
                  </a:extLst>
                </a:gridCol>
              </a:tblGrid>
              <a:tr h="422250">
                <a:tc>
                  <a:txBody>
                    <a:bodyPr/>
                    <a:lstStyle/>
                    <a:p>
                      <a:pPr algn="ctr" fontAlgn="b"/>
                      <a:r>
                        <a:rPr lang="en-US" sz="1600" b="1" i="0" u="none" strike="noStrike" dirty="0">
                          <a:solidFill>
                            <a:srgbClr val="000000"/>
                          </a:solidFill>
                          <a:effectLst/>
                          <a:latin typeface="Calibri" panose="020F0502020204030204" pitchFamily="34" charset="0"/>
                        </a:rPr>
                        <a:t>Mortality ~ variable</a:t>
                      </a:r>
                    </a:p>
                  </a:txBody>
                  <a:tcPr marL="7620" marR="7620" marT="7620"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Calibri" panose="020F0502020204030204" pitchFamily="34" charset="0"/>
                        </a:rPr>
                        <a:t>Beta </a:t>
                      </a:r>
                    </a:p>
                    <a:p>
                      <a:pPr algn="ctr" fontAlgn="b"/>
                      <a:r>
                        <a:rPr lang="en-US" sz="1600" b="1" i="0" u="none" strike="noStrike" dirty="0">
                          <a:solidFill>
                            <a:srgbClr val="000000"/>
                          </a:solidFill>
                          <a:effectLst/>
                          <a:latin typeface="Calibri" panose="020F0502020204030204" pitchFamily="34" charset="0"/>
                        </a:rPr>
                        <a:t>coefficient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Calibri" panose="020F0502020204030204" pitchFamily="34" charset="0"/>
                        </a:rPr>
                        <a:t>R-squared</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Calibri" panose="020F0502020204030204" pitchFamily="34" charset="0"/>
                        </a:rPr>
                        <a:t>Significance </a:t>
                      </a:r>
                    </a:p>
                  </a:txBody>
                  <a:tcPr marL="7620" marR="7620" marT="7620"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7329004"/>
                  </a:ext>
                </a:extLst>
              </a:tr>
              <a:tr h="345530">
                <a:tc>
                  <a:txBody>
                    <a:bodyPr/>
                    <a:lstStyle/>
                    <a:p>
                      <a:pPr algn="ctr" fontAlgn="b"/>
                      <a:r>
                        <a:rPr lang="en-US" sz="1400" b="1" i="0" u="none" strike="noStrike">
                          <a:solidFill>
                            <a:srgbClr val="000000"/>
                          </a:solidFill>
                          <a:effectLst/>
                          <a:latin typeface="Calibri" panose="020F0502020204030204" pitchFamily="34" charset="0"/>
                        </a:rPr>
                        <a:t>% Unemployment</a:t>
                      </a:r>
                    </a:p>
                  </a:txBody>
                  <a:tcPr marL="7620" marR="7620" marT="762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0.691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F"/>
                    </a:solidFill>
                  </a:tcPr>
                </a:tc>
                <a:tc>
                  <a:txBody>
                    <a:bodyPr/>
                    <a:lstStyle/>
                    <a:p>
                      <a:pPr algn="ctr" fontAlgn="b"/>
                      <a:r>
                        <a:rPr lang="en-US" sz="1400" b="0" i="0" u="none" strike="noStrike" dirty="0">
                          <a:solidFill>
                            <a:srgbClr val="000000"/>
                          </a:solidFill>
                          <a:effectLst/>
                          <a:latin typeface="Calibri" panose="020F0502020204030204" pitchFamily="34" charset="0"/>
                        </a:rPr>
                        <a:t>-0.015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F"/>
                    </a:solidFill>
                  </a:tcPr>
                </a:tc>
                <a:tc>
                  <a:txBody>
                    <a:bodyPr/>
                    <a:lstStyle/>
                    <a:p>
                      <a:pPr algn="ctr" fontAlgn="b"/>
                      <a:r>
                        <a:rPr lang="en-US" sz="1400" b="0" i="0" u="none" strike="noStrike" dirty="0">
                          <a:solidFill>
                            <a:srgbClr val="000000"/>
                          </a:solidFill>
                          <a:effectLst/>
                          <a:latin typeface="Calibri" panose="020F0502020204030204" pitchFamily="34" charset="0"/>
                        </a:rPr>
                        <a:t>0.158</a:t>
                      </a:r>
                    </a:p>
                  </a:txBody>
                  <a:tcPr marL="7620" marR="7620" marT="762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F"/>
                    </a:solidFill>
                  </a:tcPr>
                </a:tc>
                <a:extLst>
                  <a:ext uri="{0D108BD9-81ED-4DB2-BD59-A6C34878D82A}">
                    <a16:rowId xmlns:a16="http://schemas.microsoft.com/office/drawing/2014/main" val="1793331391"/>
                  </a:ext>
                </a:extLst>
              </a:tr>
              <a:tr h="345530">
                <a:tc>
                  <a:txBody>
                    <a:bodyPr/>
                    <a:lstStyle/>
                    <a:p>
                      <a:pPr algn="ctr" fontAlgn="b"/>
                      <a:r>
                        <a:rPr lang="en-US" sz="1400" b="1" i="0" u="none" strike="noStrike" dirty="0">
                          <a:solidFill>
                            <a:srgbClr val="000000"/>
                          </a:solidFill>
                          <a:effectLst/>
                          <a:latin typeface="Calibri" panose="020F0502020204030204" pitchFamily="34" charset="0"/>
                        </a:rPr>
                        <a:t>% Household income</a:t>
                      </a:r>
                    </a:p>
                  </a:txBody>
                  <a:tcPr marL="7620" marR="7620" marT="762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-0.508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6B4DB"/>
                    </a:solidFill>
                  </a:tcPr>
                </a:tc>
                <a:tc>
                  <a:txBody>
                    <a:bodyPr/>
                    <a:lstStyle/>
                    <a:p>
                      <a:pPr algn="ctr" fontAlgn="b"/>
                      <a:r>
                        <a:rPr lang="en-US" sz="1400" b="0" i="0" u="none" strike="noStrike" dirty="0">
                          <a:solidFill>
                            <a:srgbClr val="000000"/>
                          </a:solidFill>
                          <a:effectLst/>
                          <a:latin typeface="Calibri" panose="020F0502020204030204" pitchFamily="34" charset="0"/>
                        </a:rPr>
                        <a:t>0.231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7C7E"/>
                    </a:solidFill>
                  </a:tcPr>
                </a:tc>
                <a:tc>
                  <a:txBody>
                    <a:bodyPr/>
                    <a:lstStyle/>
                    <a:p>
                      <a:pPr algn="ctr" fontAlgn="b"/>
                      <a:r>
                        <a:rPr lang="en-US" sz="1400" b="0" i="0" u="none" strike="noStrike">
                          <a:solidFill>
                            <a:srgbClr val="000000"/>
                          </a:solidFill>
                          <a:effectLst/>
                          <a:latin typeface="Calibri" panose="020F0502020204030204" pitchFamily="34" charset="0"/>
                        </a:rPr>
                        <a:t>4.106</a:t>
                      </a:r>
                    </a:p>
                  </a:txBody>
                  <a:tcPr marL="7620" marR="7620" marT="762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7D7F"/>
                    </a:solidFill>
                  </a:tcPr>
                </a:tc>
                <a:extLst>
                  <a:ext uri="{0D108BD9-81ED-4DB2-BD59-A6C34878D82A}">
                    <a16:rowId xmlns:a16="http://schemas.microsoft.com/office/drawing/2014/main" val="3376171676"/>
                  </a:ext>
                </a:extLst>
              </a:tr>
              <a:tr h="370281">
                <a:tc>
                  <a:txBody>
                    <a:bodyPr/>
                    <a:lstStyle/>
                    <a:p>
                      <a:pPr algn="ctr" fontAlgn="b"/>
                      <a:r>
                        <a:rPr lang="en-US" sz="1400" b="1" i="0" u="none" strike="noStrike" dirty="0">
                          <a:solidFill>
                            <a:srgbClr val="000000"/>
                          </a:solidFill>
                          <a:effectLst/>
                          <a:latin typeface="Calibri" panose="020F0502020204030204" pitchFamily="34" charset="0"/>
                        </a:rPr>
                        <a:t>% Living in poverty (all population)</a:t>
                      </a:r>
                    </a:p>
                  </a:txBody>
                  <a:tcPr marL="7620" marR="7620" marT="762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2.907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b"/>
                      <a:r>
                        <a:rPr lang="en-US" sz="1400" b="0" i="0" u="none" strike="noStrike" dirty="0">
                          <a:solidFill>
                            <a:srgbClr val="000000"/>
                          </a:solidFill>
                          <a:effectLst/>
                          <a:latin typeface="Calibri" panose="020F0502020204030204" pitchFamily="34" charset="0"/>
                        </a:rPr>
                        <a:t>0.168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9D9F"/>
                    </a:solidFill>
                  </a:tcPr>
                </a:tc>
                <a:tc>
                  <a:txBody>
                    <a:bodyPr/>
                    <a:lstStyle/>
                    <a:p>
                      <a:pPr algn="ctr" fontAlgn="b"/>
                      <a:r>
                        <a:rPr lang="en-US" sz="1400" b="0" i="0" u="none" strike="noStrike" dirty="0">
                          <a:solidFill>
                            <a:srgbClr val="000000"/>
                          </a:solidFill>
                          <a:effectLst/>
                          <a:latin typeface="Calibri" panose="020F0502020204030204" pitchFamily="34" charset="0"/>
                        </a:rPr>
                        <a:t>3.093</a:t>
                      </a:r>
                    </a:p>
                  </a:txBody>
                  <a:tcPr marL="7620" marR="7620" marT="762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9EA0"/>
                    </a:solidFill>
                  </a:tcPr>
                </a:tc>
                <a:extLst>
                  <a:ext uri="{0D108BD9-81ED-4DB2-BD59-A6C34878D82A}">
                    <a16:rowId xmlns:a16="http://schemas.microsoft.com/office/drawing/2014/main" val="2511171105"/>
                  </a:ext>
                </a:extLst>
              </a:tr>
              <a:tr h="345530">
                <a:tc>
                  <a:txBody>
                    <a:bodyPr/>
                    <a:lstStyle/>
                    <a:p>
                      <a:pPr algn="ctr" fontAlgn="b"/>
                      <a:r>
                        <a:rPr lang="en-US" sz="1400" b="1" i="0" u="none" strike="noStrike">
                          <a:solidFill>
                            <a:srgbClr val="000000"/>
                          </a:solidFill>
                          <a:effectLst/>
                          <a:latin typeface="Calibri" panose="020F0502020204030204" pitchFamily="34" charset="0"/>
                        </a:rPr>
                        <a:t>% Living in poverty (under 17)</a:t>
                      </a:r>
                    </a:p>
                  </a:txBody>
                  <a:tcPr marL="7620" marR="7620" marT="762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1.560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C3C5"/>
                    </a:solidFill>
                  </a:tcPr>
                </a:tc>
                <a:tc>
                  <a:txBody>
                    <a:bodyPr/>
                    <a:lstStyle/>
                    <a:p>
                      <a:pPr algn="ctr" fontAlgn="b"/>
                      <a:r>
                        <a:rPr lang="en-US" sz="1400" b="0" i="0" u="none" strike="noStrike" dirty="0">
                          <a:solidFill>
                            <a:srgbClr val="000000"/>
                          </a:solidFill>
                          <a:effectLst/>
                          <a:latin typeface="Calibri" panose="020F0502020204030204" pitchFamily="34" charset="0"/>
                        </a:rPr>
                        <a:t>0.126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B3B6"/>
                    </a:solidFill>
                  </a:tcPr>
                </a:tc>
                <a:tc>
                  <a:txBody>
                    <a:bodyPr/>
                    <a:lstStyle/>
                    <a:p>
                      <a:pPr algn="ctr" fontAlgn="b"/>
                      <a:r>
                        <a:rPr lang="en-US" sz="1400" b="0" i="0" u="none" strike="noStrike" dirty="0">
                          <a:solidFill>
                            <a:srgbClr val="000000"/>
                          </a:solidFill>
                          <a:effectLst/>
                          <a:latin typeface="Calibri" panose="020F0502020204030204" pitchFamily="34" charset="0"/>
                        </a:rPr>
                        <a:t>2.438</a:t>
                      </a:r>
                    </a:p>
                  </a:txBody>
                  <a:tcPr marL="7620" marR="7620" marT="762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B3B6"/>
                    </a:solidFill>
                  </a:tcPr>
                </a:tc>
                <a:extLst>
                  <a:ext uri="{0D108BD9-81ED-4DB2-BD59-A6C34878D82A}">
                    <a16:rowId xmlns:a16="http://schemas.microsoft.com/office/drawing/2014/main" val="2683679357"/>
                  </a:ext>
                </a:extLst>
              </a:tr>
              <a:tr h="345530">
                <a:tc>
                  <a:txBody>
                    <a:bodyPr/>
                    <a:lstStyle/>
                    <a:p>
                      <a:pPr algn="ctr" fontAlgn="b"/>
                      <a:r>
                        <a:rPr lang="en-US" sz="1400" b="1" i="0" u="none" strike="noStrike" dirty="0">
                          <a:solidFill>
                            <a:srgbClr val="000000"/>
                          </a:solidFill>
                          <a:effectLst/>
                          <a:latin typeface="Calibri" panose="020F0502020204030204" pitchFamily="34" charset="0"/>
                        </a:rPr>
                        <a:t>% People with college completed</a:t>
                      </a:r>
                    </a:p>
                  </a:txBody>
                  <a:tcPr marL="7620" marR="7620" marT="762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-1.218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5A8AC6"/>
                    </a:solidFill>
                  </a:tcPr>
                </a:tc>
                <a:tc>
                  <a:txBody>
                    <a:bodyPr/>
                    <a:lstStyle/>
                    <a:p>
                      <a:pPr algn="ctr" fontAlgn="b"/>
                      <a:r>
                        <a:rPr lang="en-US" sz="1400" b="0" i="0" u="none" strike="noStrike">
                          <a:solidFill>
                            <a:srgbClr val="000000"/>
                          </a:solidFill>
                          <a:effectLst/>
                          <a:latin typeface="Calibri" panose="020F0502020204030204" pitchFamily="34" charset="0"/>
                        </a:rPr>
                        <a:t>0.268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8696B"/>
                    </a:solidFill>
                  </a:tcPr>
                </a:tc>
                <a:tc>
                  <a:txBody>
                    <a:bodyPr/>
                    <a:lstStyle/>
                    <a:p>
                      <a:pPr algn="ctr" fontAlgn="b"/>
                      <a:r>
                        <a:rPr lang="en-US" sz="1400" b="0" i="0" u="none" strike="noStrike" dirty="0">
                          <a:solidFill>
                            <a:srgbClr val="000000"/>
                          </a:solidFill>
                          <a:effectLst/>
                          <a:latin typeface="Calibri" panose="020F0502020204030204" pitchFamily="34" charset="0"/>
                        </a:rPr>
                        <a:t>4.718</a:t>
                      </a:r>
                    </a:p>
                  </a:txBody>
                  <a:tcPr marL="7620" marR="7620" marT="762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F8696B"/>
                    </a:solidFill>
                  </a:tcPr>
                </a:tc>
                <a:extLst>
                  <a:ext uri="{0D108BD9-81ED-4DB2-BD59-A6C34878D82A}">
                    <a16:rowId xmlns:a16="http://schemas.microsoft.com/office/drawing/2014/main" val="2413437359"/>
                  </a:ext>
                </a:extLst>
              </a:tr>
            </a:tbl>
          </a:graphicData>
        </a:graphic>
      </p:graphicFrame>
      <p:pic>
        <p:nvPicPr>
          <p:cNvPr id="8" name="Picture 7" descr="Chart, box and whisker chart&#10;&#10;Description automatically generated">
            <a:extLst>
              <a:ext uri="{FF2B5EF4-FFF2-40B4-BE49-F238E27FC236}">
                <a16:creationId xmlns:a16="http://schemas.microsoft.com/office/drawing/2014/main" id="{4D856B4A-9C73-498B-8ABE-410F88071D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5517" y="1223369"/>
            <a:ext cx="3510192" cy="3064064"/>
          </a:xfrm>
          <a:prstGeom prst="rect">
            <a:avLst/>
          </a:prstGeom>
        </p:spPr>
      </p:pic>
      <p:sp>
        <p:nvSpPr>
          <p:cNvPr id="21" name="TextBox 20">
            <a:extLst>
              <a:ext uri="{FF2B5EF4-FFF2-40B4-BE49-F238E27FC236}">
                <a16:creationId xmlns:a16="http://schemas.microsoft.com/office/drawing/2014/main" id="{B5520C27-8F1E-41A9-A503-29DF99FD9150}"/>
              </a:ext>
            </a:extLst>
          </p:cNvPr>
          <p:cNvSpPr txBox="1"/>
          <p:nvPr/>
        </p:nvSpPr>
        <p:spPr>
          <a:xfrm>
            <a:off x="8569780" y="4390400"/>
            <a:ext cx="3510192" cy="523220"/>
          </a:xfrm>
          <a:prstGeom prst="rect">
            <a:avLst/>
          </a:prstGeom>
          <a:noFill/>
        </p:spPr>
        <p:txBody>
          <a:bodyPr wrap="square">
            <a:spAutoFit/>
          </a:bodyPr>
          <a:lstStyle/>
          <a:p>
            <a:r>
              <a:rPr lang="en-US" sz="1400" dirty="0">
                <a:latin typeface="Consolas" panose="020B0609020204030204" pitchFamily="49" charset="0"/>
              </a:rPr>
              <a:t>Kruskal-Wallis rank sum test</a:t>
            </a:r>
          </a:p>
          <a:p>
            <a:r>
              <a:rPr lang="en-US" sz="1400" dirty="0">
                <a:latin typeface="Consolas" panose="020B0609020204030204" pitchFamily="49" charset="0"/>
              </a:rPr>
              <a:t>p-value = 0.005455</a:t>
            </a:r>
          </a:p>
        </p:txBody>
      </p:sp>
    </p:spTree>
    <p:extLst>
      <p:ext uri="{BB962C8B-B14F-4D97-AF65-F5344CB8AC3E}">
        <p14:creationId xmlns:p14="http://schemas.microsoft.com/office/powerpoint/2010/main" val="1093004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3CA93-6C9E-40C8-A7F6-AD5A2009C45B}"/>
              </a:ext>
            </a:extLst>
          </p:cNvPr>
          <p:cNvSpPr>
            <a:spLocks noGrp="1"/>
          </p:cNvSpPr>
          <p:nvPr>
            <p:ph type="title"/>
          </p:nvPr>
        </p:nvSpPr>
        <p:spPr/>
        <p:txBody>
          <a:bodyPr/>
          <a:lstStyle/>
          <a:p>
            <a:r>
              <a:rPr lang="en-US" dirty="0"/>
              <a:t>Between Aug01- Today</a:t>
            </a:r>
            <a:br>
              <a:rPr lang="en-US" dirty="0"/>
            </a:br>
            <a:r>
              <a:rPr lang="en-US" dirty="0"/>
              <a:t>Univariate model for Mortality</a:t>
            </a:r>
          </a:p>
        </p:txBody>
      </p:sp>
      <p:graphicFrame>
        <p:nvGraphicFramePr>
          <p:cNvPr id="4" name="Table 3">
            <a:extLst>
              <a:ext uri="{FF2B5EF4-FFF2-40B4-BE49-F238E27FC236}">
                <a16:creationId xmlns:a16="http://schemas.microsoft.com/office/drawing/2014/main" id="{0F7A2B03-1D85-4EFC-8DDD-5E2FB051D174}"/>
              </a:ext>
            </a:extLst>
          </p:cNvPr>
          <p:cNvGraphicFramePr>
            <a:graphicFrameLocks noGrp="1"/>
          </p:cNvGraphicFramePr>
          <p:nvPr>
            <p:extLst>
              <p:ext uri="{D42A27DB-BD31-4B8C-83A1-F6EECF244321}">
                <p14:modId xmlns:p14="http://schemas.microsoft.com/office/powerpoint/2010/main" val="3337120474"/>
              </p:ext>
            </p:extLst>
          </p:nvPr>
        </p:nvGraphicFramePr>
        <p:xfrm>
          <a:off x="593889" y="2133748"/>
          <a:ext cx="4249134" cy="3501722"/>
        </p:xfrm>
        <a:graphic>
          <a:graphicData uri="http://schemas.openxmlformats.org/drawingml/2006/table">
            <a:tbl>
              <a:tblPr>
                <a:tableStyleId>{5940675A-B579-460E-94D1-54222C63F5DA}</a:tableStyleId>
              </a:tblPr>
              <a:tblGrid>
                <a:gridCol w="1391929">
                  <a:extLst>
                    <a:ext uri="{9D8B030D-6E8A-4147-A177-3AD203B41FA5}">
                      <a16:colId xmlns:a16="http://schemas.microsoft.com/office/drawing/2014/main" val="4133797430"/>
                    </a:ext>
                  </a:extLst>
                </a:gridCol>
                <a:gridCol w="1440827">
                  <a:extLst>
                    <a:ext uri="{9D8B030D-6E8A-4147-A177-3AD203B41FA5}">
                      <a16:colId xmlns:a16="http://schemas.microsoft.com/office/drawing/2014/main" val="2666681474"/>
                    </a:ext>
                  </a:extLst>
                </a:gridCol>
                <a:gridCol w="1416378">
                  <a:extLst>
                    <a:ext uri="{9D8B030D-6E8A-4147-A177-3AD203B41FA5}">
                      <a16:colId xmlns:a16="http://schemas.microsoft.com/office/drawing/2014/main" val="2917010661"/>
                    </a:ext>
                  </a:extLst>
                </a:gridCol>
              </a:tblGrid>
              <a:tr h="333706">
                <a:tc>
                  <a:txBody>
                    <a:bodyPr/>
                    <a:lstStyle/>
                    <a:p>
                      <a:pPr marL="0" algn="ctr" defTabSz="914400" rtl="0" eaLnBrk="1" fontAlgn="b" latinLnBrk="0" hangingPunct="1"/>
                      <a:endParaRPr lang="en-US" sz="1600" b="0" i="0" u="none" strike="noStrike" kern="1200" dirty="0">
                        <a:solidFill>
                          <a:srgbClr val="000000"/>
                        </a:solidFill>
                        <a:effectLst/>
                        <a:latin typeface="Calibri" panose="020F0502020204030204" pitchFamily="34" charset="0"/>
                        <a:ea typeface="+mn-ea"/>
                        <a:cs typeface="+mn-cs"/>
                      </a:endParaRPr>
                    </a:p>
                  </a:txBody>
                  <a:tcPr marL="7620" marR="7620" marT="7620" marB="0" anchor="ctr">
                    <a:solidFill>
                      <a:schemeClr val="bg1">
                        <a:lumMod val="85000"/>
                      </a:schemeClr>
                    </a:solidFill>
                  </a:tcPr>
                </a:tc>
                <a:tc>
                  <a:txBody>
                    <a:bodyPr/>
                    <a:lstStyle/>
                    <a:p>
                      <a:pPr marL="0" algn="ctr" defTabSz="914400" rtl="0" eaLnBrk="1" fontAlgn="b" latinLnBrk="0" hangingPunct="1"/>
                      <a:r>
                        <a:rPr lang="en-US" sz="1600" b="1" u="none" strike="noStrike" kern="1200" dirty="0">
                          <a:solidFill>
                            <a:srgbClr val="000000"/>
                          </a:solidFill>
                          <a:effectLst/>
                        </a:rPr>
                        <a:t>median</a:t>
                      </a:r>
                      <a:endParaRPr lang="en-US" sz="1600" b="1" i="0" u="none" strike="noStrike" kern="1200" dirty="0">
                        <a:solidFill>
                          <a:srgbClr val="000000"/>
                        </a:solidFill>
                        <a:effectLst/>
                        <a:latin typeface="Calibri" panose="020F0502020204030204" pitchFamily="34" charset="0"/>
                        <a:ea typeface="+mn-ea"/>
                        <a:cs typeface="+mn-cs"/>
                      </a:endParaRPr>
                    </a:p>
                  </a:txBody>
                  <a:tcPr marL="7620" marR="7620" marT="7620" marB="0" anchor="ctr">
                    <a:solidFill>
                      <a:schemeClr val="bg1">
                        <a:lumMod val="85000"/>
                      </a:schemeClr>
                    </a:solidFill>
                  </a:tcPr>
                </a:tc>
                <a:tc>
                  <a:txBody>
                    <a:bodyPr/>
                    <a:lstStyle/>
                    <a:p>
                      <a:pPr marL="0" algn="ctr" defTabSz="914400" rtl="0" eaLnBrk="1" fontAlgn="b" latinLnBrk="0" hangingPunct="1"/>
                      <a:r>
                        <a:rPr lang="en-US" sz="1600" b="1" i="0" u="none" strike="noStrike" kern="1200" dirty="0">
                          <a:solidFill>
                            <a:srgbClr val="000000"/>
                          </a:solidFill>
                          <a:effectLst/>
                          <a:latin typeface="Calibri" panose="020F0502020204030204" pitchFamily="34" charset="0"/>
                          <a:ea typeface="+mn-ea"/>
                          <a:cs typeface="+mn-cs"/>
                        </a:rPr>
                        <a:t>IQR</a:t>
                      </a:r>
                    </a:p>
                  </a:txBody>
                  <a:tcPr marL="7620" marR="7620" marT="7620" marB="0" anchor="ctr">
                    <a:solidFill>
                      <a:schemeClr val="bg1">
                        <a:lumMod val="85000"/>
                      </a:schemeClr>
                    </a:solidFill>
                  </a:tcPr>
                </a:tc>
                <a:extLst>
                  <a:ext uri="{0D108BD9-81ED-4DB2-BD59-A6C34878D82A}">
                    <a16:rowId xmlns:a16="http://schemas.microsoft.com/office/drawing/2014/main" val="481273480"/>
                  </a:ext>
                </a:extLst>
              </a:tr>
              <a:tr h="333706">
                <a:tc>
                  <a:txBody>
                    <a:bodyPr/>
                    <a:lstStyle/>
                    <a:p>
                      <a:pPr marL="0" algn="ctr" defTabSz="914400" rtl="0" eaLnBrk="1" fontAlgn="b" latinLnBrk="0" hangingPunct="1"/>
                      <a:r>
                        <a:rPr lang="en-US" sz="1600" b="1" u="none" strike="noStrike" kern="1200" dirty="0" err="1">
                          <a:solidFill>
                            <a:srgbClr val="000000"/>
                          </a:solidFill>
                          <a:effectLst/>
                        </a:rPr>
                        <a:t>diff_ntest</a:t>
                      </a:r>
                      <a:endParaRPr lang="en-US" sz="1600" b="1" i="0" u="none" strike="noStrike" kern="1200" dirty="0">
                        <a:solidFill>
                          <a:srgbClr val="000000"/>
                        </a:solidFill>
                        <a:effectLst/>
                        <a:latin typeface="Calibri" panose="020F0502020204030204" pitchFamily="34" charset="0"/>
                        <a:ea typeface="+mn-ea"/>
                        <a:cs typeface="+mn-cs"/>
                      </a:endParaRPr>
                    </a:p>
                  </a:txBody>
                  <a:tcPr marL="7620" marR="7620" marT="7620" marB="0" anchor="ctr">
                    <a:solidFill>
                      <a:schemeClr val="bg1">
                        <a:lumMod val="85000"/>
                      </a:schemeClr>
                    </a:solidFill>
                  </a:tcPr>
                </a:tc>
                <a:tc>
                  <a:txBody>
                    <a:bodyPr/>
                    <a:lstStyle/>
                    <a:p>
                      <a:pPr marL="0" algn="ctr" defTabSz="914400" rtl="0" eaLnBrk="1" fontAlgn="b" latinLnBrk="0" hangingPunct="1"/>
                      <a:r>
                        <a:rPr lang="en-US" sz="1600" b="0" u="none" strike="noStrike" kern="1200">
                          <a:solidFill>
                            <a:srgbClr val="000000"/>
                          </a:solidFill>
                          <a:effectLst/>
                        </a:rPr>
                        <a:t>0.000108</a:t>
                      </a:r>
                      <a:endParaRPr lang="en-US" sz="1600" b="0" i="0" u="none" strike="noStrike" kern="1200">
                        <a:solidFill>
                          <a:srgbClr val="000000"/>
                        </a:solidFill>
                        <a:effectLst/>
                        <a:latin typeface="Calibri" panose="020F0502020204030204" pitchFamily="34" charset="0"/>
                        <a:ea typeface="+mn-ea"/>
                        <a:cs typeface="+mn-cs"/>
                      </a:endParaRPr>
                    </a:p>
                  </a:txBody>
                  <a:tcPr marL="7620" marR="7620" marT="7620" marB="0" anchor="ctr"/>
                </a:tc>
                <a:tc>
                  <a:txBody>
                    <a:bodyPr/>
                    <a:lstStyle/>
                    <a:p>
                      <a:pPr marL="0" algn="ctr" defTabSz="914400" rtl="0" eaLnBrk="1" fontAlgn="b" latinLnBrk="0" hangingPunct="1"/>
                      <a:r>
                        <a:rPr lang="en-US" sz="1600" b="0" u="none" strike="noStrike" kern="1200">
                          <a:solidFill>
                            <a:srgbClr val="000000"/>
                          </a:solidFill>
                          <a:effectLst/>
                        </a:rPr>
                        <a:t>0.001469</a:t>
                      </a:r>
                      <a:endParaRPr lang="en-US" sz="1600" b="0" i="0" u="none" strike="noStrike" kern="1200">
                        <a:solidFill>
                          <a:srgbClr val="000000"/>
                        </a:solidFill>
                        <a:effectLst/>
                        <a:latin typeface="Calibri" panose="020F0502020204030204" pitchFamily="34" charset="0"/>
                        <a:ea typeface="+mn-ea"/>
                        <a:cs typeface="+mn-cs"/>
                      </a:endParaRPr>
                    </a:p>
                  </a:txBody>
                  <a:tcPr marL="7620" marR="7620" marT="7620" marB="0" anchor="ctr"/>
                </a:tc>
                <a:extLst>
                  <a:ext uri="{0D108BD9-81ED-4DB2-BD59-A6C34878D82A}">
                    <a16:rowId xmlns:a16="http://schemas.microsoft.com/office/drawing/2014/main" val="2125882146"/>
                  </a:ext>
                </a:extLst>
              </a:tr>
              <a:tr h="403953">
                <a:tc>
                  <a:txBody>
                    <a:bodyPr/>
                    <a:lstStyle/>
                    <a:p>
                      <a:pPr marL="0" algn="ctr" defTabSz="914400" rtl="0" eaLnBrk="1" fontAlgn="b" latinLnBrk="0" hangingPunct="1"/>
                      <a:r>
                        <a:rPr lang="en-US" sz="1600" b="1" u="none" strike="noStrike" kern="1200" dirty="0">
                          <a:solidFill>
                            <a:srgbClr val="000000"/>
                          </a:solidFill>
                          <a:effectLst/>
                        </a:rPr>
                        <a:t>unemployment_2020</a:t>
                      </a:r>
                      <a:endParaRPr lang="en-US" sz="1600" b="1" i="0" u="none" strike="noStrike" kern="1200" dirty="0">
                        <a:solidFill>
                          <a:srgbClr val="000000"/>
                        </a:solidFill>
                        <a:effectLst/>
                        <a:latin typeface="Calibri" panose="020F0502020204030204" pitchFamily="34" charset="0"/>
                        <a:ea typeface="+mn-ea"/>
                        <a:cs typeface="+mn-cs"/>
                      </a:endParaRPr>
                    </a:p>
                  </a:txBody>
                  <a:tcPr marL="7620" marR="7620" marT="7620" marB="0" anchor="ctr">
                    <a:solidFill>
                      <a:schemeClr val="bg1">
                        <a:lumMod val="85000"/>
                      </a:schemeClr>
                    </a:solidFill>
                  </a:tcPr>
                </a:tc>
                <a:tc>
                  <a:txBody>
                    <a:bodyPr/>
                    <a:lstStyle/>
                    <a:p>
                      <a:pPr marL="0" algn="ctr" defTabSz="914400" rtl="0" eaLnBrk="1" fontAlgn="b" latinLnBrk="0" hangingPunct="1"/>
                      <a:r>
                        <a:rPr lang="en-US" sz="1600" b="0" u="none" strike="noStrike" kern="1200" dirty="0">
                          <a:solidFill>
                            <a:srgbClr val="000000"/>
                          </a:solidFill>
                          <a:effectLst/>
                        </a:rPr>
                        <a:t>-7.28E-06</a:t>
                      </a:r>
                      <a:endParaRPr lang="en-US" sz="1600" b="0" i="0" u="none" strike="noStrike" kern="1200" dirty="0">
                        <a:solidFill>
                          <a:srgbClr val="000000"/>
                        </a:solidFill>
                        <a:effectLst/>
                        <a:latin typeface="Calibri" panose="020F0502020204030204" pitchFamily="34" charset="0"/>
                        <a:ea typeface="+mn-ea"/>
                        <a:cs typeface="+mn-cs"/>
                      </a:endParaRPr>
                    </a:p>
                  </a:txBody>
                  <a:tcPr marL="7620" marR="7620" marT="7620" marB="0" anchor="ctr"/>
                </a:tc>
                <a:tc>
                  <a:txBody>
                    <a:bodyPr/>
                    <a:lstStyle/>
                    <a:p>
                      <a:pPr marL="0" algn="ctr" defTabSz="914400" rtl="0" eaLnBrk="1" fontAlgn="b" latinLnBrk="0" hangingPunct="1"/>
                      <a:r>
                        <a:rPr lang="en-US" sz="1600" b="0" u="none" strike="noStrike" kern="1200" dirty="0">
                          <a:solidFill>
                            <a:srgbClr val="000000"/>
                          </a:solidFill>
                          <a:effectLst/>
                        </a:rPr>
                        <a:t>-0.01306</a:t>
                      </a:r>
                      <a:endParaRPr lang="en-US" sz="1600" b="0" i="0" u="none" strike="noStrike" kern="1200" dirty="0">
                        <a:solidFill>
                          <a:srgbClr val="000000"/>
                        </a:solidFill>
                        <a:effectLst/>
                        <a:latin typeface="Calibri" panose="020F0502020204030204" pitchFamily="34" charset="0"/>
                        <a:ea typeface="+mn-ea"/>
                        <a:cs typeface="+mn-cs"/>
                      </a:endParaRPr>
                    </a:p>
                  </a:txBody>
                  <a:tcPr marL="7620" marR="7620" marT="7620" marB="0" anchor="ctr"/>
                </a:tc>
                <a:extLst>
                  <a:ext uri="{0D108BD9-81ED-4DB2-BD59-A6C34878D82A}">
                    <a16:rowId xmlns:a16="http://schemas.microsoft.com/office/drawing/2014/main" val="2413004573"/>
                  </a:ext>
                </a:extLst>
              </a:tr>
              <a:tr h="333706">
                <a:tc>
                  <a:txBody>
                    <a:bodyPr/>
                    <a:lstStyle/>
                    <a:p>
                      <a:pPr marL="0" algn="ctr" defTabSz="914400" rtl="0" eaLnBrk="1" fontAlgn="b" latinLnBrk="0" hangingPunct="1"/>
                      <a:r>
                        <a:rPr lang="en-US" sz="1600" b="1" u="none" strike="noStrike" kern="1200" dirty="0" err="1">
                          <a:solidFill>
                            <a:srgbClr val="000000"/>
                          </a:solidFill>
                          <a:effectLst/>
                        </a:rPr>
                        <a:t>perc_income</a:t>
                      </a:r>
                      <a:endParaRPr lang="en-US" sz="1600" b="1" i="0" u="none" strike="noStrike" kern="1200" dirty="0">
                        <a:solidFill>
                          <a:srgbClr val="000000"/>
                        </a:solidFill>
                        <a:effectLst/>
                        <a:latin typeface="Calibri" panose="020F0502020204030204" pitchFamily="34" charset="0"/>
                        <a:ea typeface="+mn-ea"/>
                        <a:cs typeface="+mn-cs"/>
                      </a:endParaRPr>
                    </a:p>
                  </a:txBody>
                  <a:tcPr marL="7620" marR="7620" marT="7620" marB="0" anchor="ctr">
                    <a:solidFill>
                      <a:schemeClr val="bg1">
                        <a:lumMod val="85000"/>
                      </a:schemeClr>
                    </a:solidFill>
                  </a:tcPr>
                </a:tc>
                <a:tc>
                  <a:txBody>
                    <a:bodyPr/>
                    <a:lstStyle/>
                    <a:p>
                      <a:pPr marL="0" algn="ctr" defTabSz="914400" rtl="0" eaLnBrk="1" fontAlgn="b" latinLnBrk="0" hangingPunct="1"/>
                      <a:r>
                        <a:rPr lang="en-US" sz="1600" b="0" u="none" strike="noStrike" kern="1200" dirty="0">
                          <a:solidFill>
                            <a:srgbClr val="000000"/>
                          </a:solidFill>
                          <a:effectLst/>
                        </a:rPr>
                        <a:t>-4.65E-06</a:t>
                      </a:r>
                      <a:endParaRPr lang="en-US" sz="1600" b="0" i="0" u="none" strike="noStrike" kern="1200" dirty="0">
                        <a:solidFill>
                          <a:srgbClr val="000000"/>
                        </a:solidFill>
                        <a:effectLst/>
                        <a:latin typeface="Calibri" panose="020F0502020204030204" pitchFamily="34" charset="0"/>
                        <a:ea typeface="+mn-ea"/>
                        <a:cs typeface="+mn-cs"/>
                      </a:endParaRPr>
                    </a:p>
                  </a:txBody>
                  <a:tcPr marL="7620" marR="7620" marT="7620" marB="0" anchor="ctr"/>
                </a:tc>
                <a:tc>
                  <a:txBody>
                    <a:bodyPr/>
                    <a:lstStyle/>
                    <a:p>
                      <a:pPr marL="0" algn="ctr" defTabSz="914400" rtl="0" eaLnBrk="1" fontAlgn="b" latinLnBrk="0" hangingPunct="1"/>
                      <a:r>
                        <a:rPr lang="en-US" sz="1600" b="0" u="none" strike="noStrike" kern="1200" dirty="0">
                          <a:solidFill>
                            <a:srgbClr val="000000"/>
                          </a:solidFill>
                          <a:effectLst/>
                        </a:rPr>
                        <a:t>0.211877</a:t>
                      </a:r>
                      <a:endParaRPr lang="en-US" sz="1600" b="0" i="0" u="none" strike="noStrike" kern="1200" dirty="0">
                        <a:solidFill>
                          <a:srgbClr val="000000"/>
                        </a:solidFill>
                        <a:effectLst/>
                        <a:latin typeface="Calibri" panose="020F0502020204030204" pitchFamily="34" charset="0"/>
                        <a:ea typeface="+mn-ea"/>
                        <a:cs typeface="+mn-cs"/>
                      </a:endParaRPr>
                    </a:p>
                  </a:txBody>
                  <a:tcPr marL="7620" marR="7620" marT="7620" marB="0" anchor="ctr"/>
                </a:tc>
                <a:extLst>
                  <a:ext uri="{0D108BD9-81ED-4DB2-BD59-A6C34878D82A}">
                    <a16:rowId xmlns:a16="http://schemas.microsoft.com/office/drawing/2014/main" val="2230553975"/>
                  </a:ext>
                </a:extLst>
              </a:tr>
              <a:tr h="336774">
                <a:tc>
                  <a:txBody>
                    <a:bodyPr/>
                    <a:lstStyle/>
                    <a:p>
                      <a:pPr marL="0" algn="ctr" defTabSz="914400" rtl="0" eaLnBrk="1" fontAlgn="b" latinLnBrk="0" hangingPunct="1"/>
                      <a:r>
                        <a:rPr lang="en-US" sz="1600" b="1" u="none" strike="noStrike" kern="1200" dirty="0" err="1">
                          <a:solidFill>
                            <a:srgbClr val="000000"/>
                          </a:solidFill>
                          <a:effectLst/>
                        </a:rPr>
                        <a:t>hhold_income</a:t>
                      </a:r>
                      <a:endParaRPr lang="en-US" sz="1600" b="1" i="0" u="none" strike="noStrike" kern="1200" dirty="0">
                        <a:solidFill>
                          <a:srgbClr val="000000"/>
                        </a:solidFill>
                        <a:effectLst/>
                        <a:latin typeface="Calibri" panose="020F0502020204030204" pitchFamily="34" charset="0"/>
                        <a:ea typeface="+mn-ea"/>
                        <a:cs typeface="+mn-cs"/>
                      </a:endParaRPr>
                    </a:p>
                  </a:txBody>
                  <a:tcPr marL="7620" marR="7620" marT="7620" marB="0" anchor="ctr">
                    <a:solidFill>
                      <a:schemeClr val="bg1">
                        <a:lumMod val="85000"/>
                      </a:schemeClr>
                    </a:solidFill>
                  </a:tcPr>
                </a:tc>
                <a:tc>
                  <a:txBody>
                    <a:bodyPr/>
                    <a:lstStyle/>
                    <a:p>
                      <a:pPr marL="0" algn="ctr" defTabSz="914400" rtl="0" eaLnBrk="1" fontAlgn="b" latinLnBrk="0" hangingPunct="1"/>
                      <a:r>
                        <a:rPr lang="en-US" sz="1600" b="0" u="none" strike="noStrike" kern="1200" dirty="0">
                          <a:solidFill>
                            <a:srgbClr val="000000"/>
                          </a:solidFill>
                          <a:effectLst/>
                        </a:rPr>
                        <a:t>-5.78E-09</a:t>
                      </a:r>
                      <a:endParaRPr lang="en-US" sz="1600" b="0" i="0" u="none" strike="noStrike" kern="1200" dirty="0">
                        <a:solidFill>
                          <a:srgbClr val="000000"/>
                        </a:solidFill>
                        <a:effectLst/>
                        <a:latin typeface="Calibri" panose="020F0502020204030204" pitchFamily="34" charset="0"/>
                        <a:ea typeface="+mn-ea"/>
                        <a:cs typeface="+mn-cs"/>
                      </a:endParaRPr>
                    </a:p>
                  </a:txBody>
                  <a:tcPr marL="7620" marR="7620" marT="7620" marB="0" anchor="ctr"/>
                </a:tc>
                <a:tc>
                  <a:txBody>
                    <a:bodyPr/>
                    <a:lstStyle/>
                    <a:p>
                      <a:pPr marL="0" algn="ctr" defTabSz="914400" rtl="0" eaLnBrk="1" fontAlgn="b" latinLnBrk="0" hangingPunct="1"/>
                      <a:r>
                        <a:rPr lang="en-US" sz="1600" b="0" u="none" strike="noStrike" kern="1200" dirty="0">
                          <a:solidFill>
                            <a:srgbClr val="000000"/>
                          </a:solidFill>
                          <a:effectLst/>
                        </a:rPr>
                        <a:t>0.212069</a:t>
                      </a:r>
                      <a:endParaRPr lang="en-US" sz="1600" b="0" i="0" u="none" strike="noStrike" kern="1200" dirty="0">
                        <a:solidFill>
                          <a:srgbClr val="000000"/>
                        </a:solidFill>
                        <a:effectLst/>
                        <a:latin typeface="Calibri" panose="020F0502020204030204" pitchFamily="34" charset="0"/>
                        <a:ea typeface="+mn-ea"/>
                        <a:cs typeface="+mn-cs"/>
                      </a:endParaRPr>
                    </a:p>
                  </a:txBody>
                  <a:tcPr marL="7620" marR="7620" marT="7620" marB="0" anchor="ctr"/>
                </a:tc>
                <a:extLst>
                  <a:ext uri="{0D108BD9-81ED-4DB2-BD59-A6C34878D82A}">
                    <a16:rowId xmlns:a16="http://schemas.microsoft.com/office/drawing/2014/main" val="818486188"/>
                  </a:ext>
                </a:extLst>
              </a:tr>
              <a:tr h="333706">
                <a:tc>
                  <a:txBody>
                    <a:bodyPr/>
                    <a:lstStyle/>
                    <a:p>
                      <a:pPr marL="0" algn="ctr" defTabSz="914400" rtl="0" eaLnBrk="1" fontAlgn="b" latinLnBrk="0" hangingPunct="1"/>
                      <a:r>
                        <a:rPr lang="en-US" sz="1600" b="1" u="none" strike="noStrike" kern="1200" dirty="0" err="1">
                          <a:solidFill>
                            <a:srgbClr val="000000"/>
                          </a:solidFill>
                          <a:effectLst/>
                        </a:rPr>
                        <a:t>RUC_Code</a:t>
                      </a:r>
                      <a:endParaRPr lang="en-US" sz="1600" b="1" i="0" u="none" strike="noStrike" kern="1200" dirty="0">
                        <a:solidFill>
                          <a:srgbClr val="000000"/>
                        </a:solidFill>
                        <a:effectLst/>
                        <a:latin typeface="Calibri" panose="020F0502020204030204" pitchFamily="34" charset="0"/>
                        <a:ea typeface="+mn-ea"/>
                        <a:cs typeface="+mn-cs"/>
                      </a:endParaRPr>
                    </a:p>
                  </a:txBody>
                  <a:tcPr marL="7620" marR="7620" marT="7620" marB="0" anchor="ctr">
                    <a:solidFill>
                      <a:schemeClr val="bg1">
                        <a:lumMod val="85000"/>
                      </a:schemeClr>
                    </a:solidFill>
                  </a:tcPr>
                </a:tc>
                <a:tc>
                  <a:txBody>
                    <a:bodyPr/>
                    <a:lstStyle/>
                    <a:p>
                      <a:pPr marL="0" algn="ctr" defTabSz="914400" rtl="0" eaLnBrk="1" fontAlgn="b" latinLnBrk="0" hangingPunct="1"/>
                      <a:r>
                        <a:rPr lang="en-US" sz="1600" b="0" u="none" strike="noStrike" kern="1200">
                          <a:solidFill>
                            <a:srgbClr val="000000"/>
                          </a:solidFill>
                          <a:effectLst/>
                        </a:rPr>
                        <a:t>2.42E-05</a:t>
                      </a:r>
                      <a:endParaRPr lang="en-US" sz="1600" b="0" i="0" u="none" strike="noStrike" kern="1200">
                        <a:solidFill>
                          <a:srgbClr val="000000"/>
                        </a:solidFill>
                        <a:effectLst/>
                        <a:latin typeface="Calibri" panose="020F0502020204030204" pitchFamily="34" charset="0"/>
                        <a:ea typeface="+mn-ea"/>
                        <a:cs typeface="+mn-cs"/>
                      </a:endParaRPr>
                    </a:p>
                  </a:txBody>
                  <a:tcPr marL="7620" marR="7620" marT="7620" marB="0" anchor="ctr"/>
                </a:tc>
                <a:tc>
                  <a:txBody>
                    <a:bodyPr/>
                    <a:lstStyle/>
                    <a:p>
                      <a:pPr marL="0" algn="ctr" defTabSz="914400" rtl="0" eaLnBrk="1" fontAlgn="b" latinLnBrk="0" hangingPunct="1"/>
                      <a:r>
                        <a:rPr lang="en-US" sz="1600" b="0" u="none" strike="noStrike" kern="1200" dirty="0">
                          <a:solidFill>
                            <a:srgbClr val="000000"/>
                          </a:solidFill>
                          <a:effectLst/>
                        </a:rPr>
                        <a:t>0.029548</a:t>
                      </a:r>
                      <a:endParaRPr lang="en-US" sz="1600" b="0" i="0" u="none" strike="noStrike" kern="1200" dirty="0">
                        <a:solidFill>
                          <a:srgbClr val="000000"/>
                        </a:solidFill>
                        <a:effectLst/>
                        <a:latin typeface="Calibri" panose="020F0502020204030204" pitchFamily="34" charset="0"/>
                        <a:ea typeface="+mn-ea"/>
                        <a:cs typeface="+mn-cs"/>
                      </a:endParaRPr>
                    </a:p>
                  </a:txBody>
                  <a:tcPr marL="7620" marR="7620" marT="7620" marB="0" anchor="ctr"/>
                </a:tc>
                <a:extLst>
                  <a:ext uri="{0D108BD9-81ED-4DB2-BD59-A6C34878D82A}">
                    <a16:rowId xmlns:a16="http://schemas.microsoft.com/office/drawing/2014/main" val="2711102391"/>
                  </a:ext>
                </a:extLst>
              </a:tr>
              <a:tr h="333706">
                <a:tc>
                  <a:txBody>
                    <a:bodyPr/>
                    <a:lstStyle/>
                    <a:p>
                      <a:pPr marL="0" algn="ctr" defTabSz="914400" rtl="0" eaLnBrk="1" fontAlgn="b" latinLnBrk="0" hangingPunct="1"/>
                      <a:r>
                        <a:rPr lang="en-US" sz="1600" b="1" u="none" strike="noStrike" kern="1200" dirty="0" err="1">
                          <a:solidFill>
                            <a:srgbClr val="000000"/>
                          </a:solidFill>
                          <a:effectLst/>
                        </a:rPr>
                        <a:t>poverty_all</a:t>
                      </a:r>
                      <a:endParaRPr lang="en-US" sz="1600" b="1" i="0" u="none" strike="noStrike" kern="1200" dirty="0">
                        <a:solidFill>
                          <a:srgbClr val="000000"/>
                        </a:solidFill>
                        <a:effectLst/>
                        <a:latin typeface="Calibri" panose="020F0502020204030204" pitchFamily="34" charset="0"/>
                        <a:ea typeface="+mn-ea"/>
                        <a:cs typeface="+mn-cs"/>
                      </a:endParaRPr>
                    </a:p>
                  </a:txBody>
                  <a:tcPr marL="7620" marR="7620" marT="7620" marB="0" anchor="ctr">
                    <a:solidFill>
                      <a:schemeClr val="bg1">
                        <a:lumMod val="85000"/>
                      </a:schemeClr>
                    </a:solidFill>
                  </a:tcPr>
                </a:tc>
                <a:tc>
                  <a:txBody>
                    <a:bodyPr/>
                    <a:lstStyle/>
                    <a:p>
                      <a:pPr marL="0" algn="ctr" defTabSz="914400" rtl="0" eaLnBrk="1" fontAlgn="b" latinLnBrk="0" hangingPunct="1"/>
                      <a:r>
                        <a:rPr lang="en-US" sz="1600" b="0" u="none" strike="noStrike" kern="1200">
                          <a:solidFill>
                            <a:srgbClr val="000000"/>
                          </a:solidFill>
                          <a:effectLst/>
                        </a:rPr>
                        <a:t>2.63E-05</a:t>
                      </a:r>
                      <a:endParaRPr lang="en-US" sz="1600" b="0" i="0" u="none" strike="noStrike" kern="1200">
                        <a:solidFill>
                          <a:srgbClr val="000000"/>
                        </a:solidFill>
                        <a:effectLst/>
                        <a:latin typeface="Calibri" panose="020F0502020204030204" pitchFamily="34" charset="0"/>
                        <a:ea typeface="+mn-ea"/>
                        <a:cs typeface="+mn-cs"/>
                      </a:endParaRPr>
                    </a:p>
                  </a:txBody>
                  <a:tcPr marL="7620" marR="7620" marT="7620" marB="0" anchor="ctr"/>
                </a:tc>
                <a:tc>
                  <a:txBody>
                    <a:bodyPr/>
                    <a:lstStyle/>
                    <a:p>
                      <a:pPr marL="0" algn="ctr" defTabSz="914400" rtl="0" eaLnBrk="1" fontAlgn="b" latinLnBrk="0" hangingPunct="1"/>
                      <a:r>
                        <a:rPr lang="en-US" sz="1600" b="0" u="none" strike="noStrike" kern="1200" dirty="0">
                          <a:solidFill>
                            <a:srgbClr val="000000"/>
                          </a:solidFill>
                          <a:effectLst/>
                        </a:rPr>
                        <a:t>0.149553</a:t>
                      </a:r>
                      <a:endParaRPr lang="en-US" sz="1600" b="0" i="0" u="none" strike="noStrike" kern="1200" dirty="0">
                        <a:solidFill>
                          <a:srgbClr val="000000"/>
                        </a:solidFill>
                        <a:effectLst/>
                        <a:latin typeface="Calibri" panose="020F0502020204030204" pitchFamily="34" charset="0"/>
                        <a:ea typeface="+mn-ea"/>
                        <a:cs typeface="+mn-cs"/>
                      </a:endParaRPr>
                    </a:p>
                  </a:txBody>
                  <a:tcPr marL="7620" marR="7620" marT="7620" marB="0" anchor="ctr"/>
                </a:tc>
                <a:extLst>
                  <a:ext uri="{0D108BD9-81ED-4DB2-BD59-A6C34878D82A}">
                    <a16:rowId xmlns:a16="http://schemas.microsoft.com/office/drawing/2014/main" val="600852096"/>
                  </a:ext>
                </a:extLst>
              </a:tr>
              <a:tr h="333706">
                <a:tc>
                  <a:txBody>
                    <a:bodyPr/>
                    <a:lstStyle/>
                    <a:p>
                      <a:pPr marL="0" algn="ctr" defTabSz="914400" rtl="0" eaLnBrk="1" fontAlgn="b" latinLnBrk="0" hangingPunct="1"/>
                      <a:r>
                        <a:rPr lang="en-US" sz="1600" b="1" u="none" strike="noStrike" kern="1200" dirty="0">
                          <a:solidFill>
                            <a:srgbClr val="000000"/>
                          </a:solidFill>
                          <a:effectLst/>
                        </a:rPr>
                        <a:t>poverty_17</a:t>
                      </a:r>
                      <a:endParaRPr lang="en-US" sz="1600" b="1" i="0" u="none" strike="noStrike" kern="1200" dirty="0">
                        <a:solidFill>
                          <a:srgbClr val="000000"/>
                        </a:solidFill>
                        <a:effectLst/>
                        <a:latin typeface="Calibri" panose="020F0502020204030204" pitchFamily="34" charset="0"/>
                        <a:ea typeface="+mn-ea"/>
                        <a:cs typeface="+mn-cs"/>
                      </a:endParaRPr>
                    </a:p>
                  </a:txBody>
                  <a:tcPr marL="7620" marR="7620" marT="7620" marB="0" anchor="ctr">
                    <a:solidFill>
                      <a:schemeClr val="bg1">
                        <a:lumMod val="85000"/>
                      </a:schemeClr>
                    </a:solidFill>
                  </a:tcPr>
                </a:tc>
                <a:tc>
                  <a:txBody>
                    <a:bodyPr/>
                    <a:lstStyle/>
                    <a:p>
                      <a:pPr marL="0" algn="ctr" defTabSz="914400" rtl="0" eaLnBrk="1" fontAlgn="b" latinLnBrk="0" hangingPunct="1"/>
                      <a:r>
                        <a:rPr lang="en-US" sz="1600" b="0" u="none" strike="noStrike" kern="1200">
                          <a:solidFill>
                            <a:srgbClr val="000000"/>
                          </a:solidFill>
                          <a:effectLst/>
                        </a:rPr>
                        <a:t>1.42E-05</a:t>
                      </a:r>
                      <a:endParaRPr lang="en-US" sz="1600" b="0" i="0" u="none" strike="noStrike" kern="1200">
                        <a:solidFill>
                          <a:srgbClr val="000000"/>
                        </a:solidFill>
                        <a:effectLst/>
                        <a:latin typeface="Calibri" panose="020F0502020204030204" pitchFamily="34" charset="0"/>
                        <a:ea typeface="+mn-ea"/>
                        <a:cs typeface="+mn-cs"/>
                      </a:endParaRPr>
                    </a:p>
                  </a:txBody>
                  <a:tcPr marL="7620" marR="7620" marT="7620" marB="0" anchor="ctr"/>
                </a:tc>
                <a:tc>
                  <a:txBody>
                    <a:bodyPr/>
                    <a:lstStyle/>
                    <a:p>
                      <a:pPr marL="0" algn="ctr" defTabSz="914400" rtl="0" eaLnBrk="1" fontAlgn="b" latinLnBrk="0" hangingPunct="1"/>
                      <a:r>
                        <a:rPr lang="en-US" sz="1600" b="0" u="none" strike="noStrike" kern="1200" dirty="0">
                          <a:solidFill>
                            <a:srgbClr val="000000"/>
                          </a:solidFill>
                          <a:effectLst/>
                        </a:rPr>
                        <a:t>0.113373</a:t>
                      </a:r>
                      <a:endParaRPr lang="en-US" sz="1600" b="0" i="0" u="none" strike="noStrike" kern="1200" dirty="0">
                        <a:solidFill>
                          <a:srgbClr val="000000"/>
                        </a:solidFill>
                        <a:effectLst/>
                        <a:latin typeface="Calibri" panose="020F0502020204030204" pitchFamily="34" charset="0"/>
                        <a:ea typeface="+mn-ea"/>
                        <a:cs typeface="+mn-cs"/>
                      </a:endParaRPr>
                    </a:p>
                  </a:txBody>
                  <a:tcPr marL="7620" marR="7620" marT="7620" marB="0" anchor="ctr"/>
                </a:tc>
                <a:extLst>
                  <a:ext uri="{0D108BD9-81ED-4DB2-BD59-A6C34878D82A}">
                    <a16:rowId xmlns:a16="http://schemas.microsoft.com/office/drawing/2014/main" val="3274858341"/>
                  </a:ext>
                </a:extLst>
              </a:tr>
              <a:tr h="333706">
                <a:tc>
                  <a:txBody>
                    <a:bodyPr/>
                    <a:lstStyle/>
                    <a:p>
                      <a:pPr marL="0" algn="ctr" defTabSz="914400" rtl="0" eaLnBrk="1" fontAlgn="b" latinLnBrk="0" hangingPunct="1"/>
                      <a:r>
                        <a:rPr lang="en-US" sz="1600" b="1" u="none" strike="noStrike" kern="1200" dirty="0" err="1">
                          <a:solidFill>
                            <a:srgbClr val="000000"/>
                          </a:solidFill>
                          <a:effectLst/>
                        </a:rPr>
                        <a:t>hi_edu</a:t>
                      </a:r>
                      <a:endParaRPr lang="en-US" sz="1600" b="1" i="0" u="none" strike="noStrike" kern="1200" dirty="0">
                        <a:solidFill>
                          <a:srgbClr val="000000"/>
                        </a:solidFill>
                        <a:effectLst/>
                        <a:latin typeface="Calibri" panose="020F0502020204030204" pitchFamily="34" charset="0"/>
                        <a:ea typeface="+mn-ea"/>
                        <a:cs typeface="+mn-cs"/>
                      </a:endParaRPr>
                    </a:p>
                  </a:txBody>
                  <a:tcPr marL="7620" marR="7620" marT="7620" marB="0" anchor="ctr">
                    <a:solidFill>
                      <a:schemeClr val="bg1">
                        <a:lumMod val="85000"/>
                      </a:schemeClr>
                    </a:solidFill>
                  </a:tcPr>
                </a:tc>
                <a:tc>
                  <a:txBody>
                    <a:bodyPr/>
                    <a:lstStyle/>
                    <a:p>
                      <a:pPr marL="0" algn="ctr" defTabSz="914400" rtl="0" eaLnBrk="1" fontAlgn="b" latinLnBrk="0" hangingPunct="1"/>
                      <a:r>
                        <a:rPr lang="en-US" sz="1600" b="0" u="none" strike="noStrike" kern="1200">
                          <a:solidFill>
                            <a:srgbClr val="000000"/>
                          </a:solidFill>
                          <a:effectLst/>
                        </a:rPr>
                        <a:t>-1.11E-05</a:t>
                      </a:r>
                      <a:endParaRPr lang="en-US" sz="1600" b="0" i="0" u="none" strike="noStrike" kern="1200">
                        <a:solidFill>
                          <a:srgbClr val="000000"/>
                        </a:solidFill>
                        <a:effectLst/>
                        <a:latin typeface="Calibri" panose="020F0502020204030204" pitchFamily="34" charset="0"/>
                        <a:ea typeface="+mn-ea"/>
                        <a:cs typeface="+mn-cs"/>
                      </a:endParaRPr>
                    </a:p>
                  </a:txBody>
                  <a:tcPr marL="7620" marR="7620" marT="7620" marB="0" anchor="ctr"/>
                </a:tc>
                <a:tc>
                  <a:txBody>
                    <a:bodyPr/>
                    <a:lstStyle/>
                    <a:p>
                      <a:pPr marL="0" algn="ctr" defTabSz="914400" rtl="0" eaLnBrk="1" fontAlgn="b" latinLnBrk="0" hangingPunct="1"/>
                      <a:r>
                        <a:rPr lang="en-US" sz="1600" b="0" u="none" strike="noStrike" kern="1200" dirty="0">
                          <a:solidFill>
                            <a:srgbClr val="000000"/>
                          </a:solidFill>
                          <a:effectLst/>
                        </a:rPr>
                        <a:t>0.241479</a:t>
                      </a:r>
                      <a:endParaRPr lang="en-US" sz="1600" b="0" i="0" u="none" strike="noStrike" kern="1200" dirty="0">
                        <a:solidFill>
                          <a:srgbClr val="000000"/>
                        </a:solidFill>
                        <a:effectLst/>
                        <a:latin typeface="Calibri" panose="020F0502020204030204" pitchFamily="34" charset="0"/>
                        <a:ea typeface="+mn-ea"/>
                        <a:cs typeface="+mn-cs"/>
                      </a:endParaRPr>
                    </a:p>
                  </a:txBody>
                  <a:tcPr marL="7620" marR="7620" marT="7620" marB="0" anchor="ctr"/>
                </a:tc>
                <a:extLst>
                  <a:ext uri="{0D108BD9-81ED-4DB2-BD59-A6C34878D82A}">
                    <a16:rowId xmlns:a16="http://schemas.microsoft.com/office/drawing/2014/main" val="2005124846"/>
                  </a:ext>
                </a:extLst>
              </a:tr>
              <a:tr h="333706">
                <a:tc>
                  <a:txBody>
                    <a:bodyPr/>
                    <a:lstStyle/>
                    <a:p>
                      <a:pPr marL="0" algn="ctr" defTabSz="914400" rtl="0" eaLnBrk="1" fontAlgn="b" latinLnBrk="0" hangingPunct="1"/>
                      <a:r>
                        <a:rPr lang="en-US" sz="1600" b="1" u="none" strike="noStrike" kern="1200" dirty="0" err="1">
                          <a:solidFill>
                            <a:srgbClr val="000000"/>
                          </a:solidFill>
                          <a:effectLst/>
                        </a:rPr>
                        <a:t>nfullyvacc</a:t>
                      </a:r>
                      <a:endParaRPr lang="en-US" sz="1600" b="1" i="0" u="none" strike="noStrike" kern="1200" dirty="0">
                        <a:solidFill>
                          <a:srgbClr val="000000"/>
                        </a:solidFill>
                        <a:effectLst/>
                        <a:latin typeface="Calibri" panose="020F0502020204030204" pitchFamily="34" charset="0"/>
                        <a:ea typeface="+mn-ea"/>
                        <a:cs typeface="+mn-cs"/>
                      </a:endParaRPr>
                    </a:p>
                  </a:txBody>
                  <a:tcPr marL="7620" marR="7620" marT="7620" marB="0" anchor="ctr">
                    <a:solidFill>
                      <a:schemeClr val="bg1">
                        <a:lumMod val="85000"/>
                      </a:schemeClr>
                    </a:solidFill>
                  </a:tcPr>
                </a:tc>
                <a:tc>
                  <a:txBody>
                    <a:bodyPr/>
                    <a:lstStyle/>
                    <a:p>
                      <a:pPr marL="0" algn="ctr" defTabSz="914400" rtl="0" eaLnBrk="1" fontAlgn="b" latinLnBrk="0" hangingPunct="1"/>
                      <a:r>
                        <a:rPr lang="en-US" sz="1600" b="0" u="none" strike="noStrike" kern="1200">
                          <a:solidFill>
                            <a:srgbClr val="000000"/>
                          </a:solidFill>
                          <a:effectLst/>
                        </a:rPr>
                        <a:t>-0.00142</a:t>
                      </a:r>
                      <a:endParaRPr lang="en-US" sz="1600" b="0" i="0" u="none" strike="noStrike" kern="1200">
                        <a:solidFill>
                          <a:srgbClr val="000000"/>
                        </a:solidFill>
                        <a:effectLst/>
                        <a:latin typeface="Calibri" panose="020F0502020204030204" pitchFamily="34" charset="0"/>
                        <a:ea typeface="+mn-ea"/>
                        <a:cs typeface="+mn-cs"/>
                      </a:endParaRPr>
                    </a:p>
                  </a:txBody>
                  <a:tcPr marL="7620" marR="7620" marT="7620" marB="0" anchor="ctr"/>
                </a:tc>
                <a:tc>
                  <a:txBody>
                    <a:bodyPr/>
                    <a:lstStyle/>
                    <a:p>
                      <a:pPr marL="0" algn="ctr" defTabSz="914400" rtl="0" eaLnBrk="1" fontAlgn="b" latinLnBrk="0" hangingPunct="1"/>
                      <a:r>
                        <a:rPr lang="en-US" sz="1600" b="0" u="none" strike="noStrike" kern="1200" dirty="0">
                          <a:solidFill>
                            <a:srgbClr val="000000"/>
                          </a:solidFill>
                          <a:effectLst/>
                        </a:rPr>
                        <a:t>0.377058</a:t>
                      </a:r>
                      <a:endParaRPr lang="en-US" sz="1600" b="0" i="0" u="none" strike="noStrike" kern="1200" dirty="0">
                        <a:solidFill>
                          <a:srgbClr val="000000"/>
                        </a:solidFill>
                        <a:effectLst/>
                        <a:latin typeface="Calibri" panose="020F0502020204030204" pitchFamily="34" charset="0"/>
                        <a:ea typeface="+mn-ea"/>
                        <a:cs typeface="+mn-cs"/>
                      </a:endParaRPr>
                    </a:p>
                  </a:txBody>
                  <a:tcPr marL="7620" marR="7620" marT="7620" marB="0" anchor="ctr"/>
                </a:tc>
                <a:extLst>
                  <a:ext uri="{0D108BD9-81ED-4DB2-BD59-A6C34878D82A}">
                    <a16:rowId xmlns:a16="http://schemas.microsoft.com/office/drawing/2014/main" val="1484811206"/>
                  </a:ext>
                </a:extLst>
              </a:tr>
            </a:tbl>
          </a:graphicData>
        </a:graphic>
      </p:graphicFrame>
      <p:sp>
        <p:nvSpPr>
          <p:cNvPr id="5" name="TextBox 4">
            <a:extLst>
              <a:ext uri="{FF2B5EF4-FFF2-40B4-BE49-F238E27FC236}">
                <a16:creationId xmlns:a16="http://schemas.microsoft.com/office/drawing/2014/main" id="{7C34AB2D-4E0F-4B56-A1EE-12BAEEFB673F}"/>
              </a:ext>
            </a:extLst>
          </p:cNvPr>
          <p:cNvSpPr txBox="1"/>
          <p:nvPr/>
        </p:nvSpPr>
        <p:spPr>
          <a:xfrm>
            <a:off x="7437749" y="2253004"/>
            <a:ext cx="3916052" cy="2862322"/>
          </a:xfrm>
          <a:prstGeom prst="rect">
            <a:avLst/>
          </a:prstGeom>
          <a:noFill/>
        </p:spPr>
        <p:txBody>
          <a:bodyPr wrap="square" rtlCol="0">
            <a:spAutoFit/>
          </a:bodyPr>
          <a:lstStyle/>
          <a:p>
            <a:pPr marL="285750" indent="-285750">
              <a:buFont typeface="Arial" panose="020B0604020202020204" pitchFamily="34" charset="0"/>
              <a:buChar char="•"/>
            </a:pPr>
            <a:r>
              <a:rPr lang="en-US" dirty="0"/>
              <a:t>Household income, percentage of people with high education (college), and number of fully vaccinated people (normalized by population) are negatively associated with mortality of COVID-19</a:t>
            </a:r>
          </a:p>
          <a:p>
            <a:pPr marL="285750" indent="-285750">
              <a:buFont typeface="Arial" panose="020B0604020202020204" pitchFamily="34" charset="0"/>
              <a:buChar char="•"/>
            </a:pPr>
            <a:r>
              <a:rPr lang="en-US" dirty="0"/>
              <a:t>Rurality and percentage of poverty are positively associated with COVID-19 mortality.  </a:t>
            </a:r>
          </a:p>
        </p:txBody>
      </p:sp>
    </p:spTree>
    <p:extLst>
      <p:ext uri="{BB962C8B-B14F-4D97-AF65-F5344CB8AC3E}">
        <p14:creationId xmlns:p14="http://schemas.microsoft.com/office/powerpoint/2010/main" val="1572488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5341</TotalTime>
  <Words>1519</Words>
  <Application>Microsoft Office PowerPoint</Application>
  <PresentationFormat>Widescreen</PresentationFormat>
  <Paragraphs>244</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Consolas</vt:lpstr>
      <vt:lpstr>Office Theme</vt:lpstr>
      <vt:lpstr>PowerPoint Presentation</vt:lpstr>
      <vt:lpstr>We need to pick a time frame to perform the models, we could focus on the last wave from August 2021-to today</vt:lpstr>
      <vt:lpstr>How is the pandemic changing overtime at the county level in CA?</vt:lpstr>
      <vt:lpstr>Graph of p-values and betas from Incidence of COVID-19 as a function of different demographic variables in the counties of CA over time:      incidence ~ demographic variable</vt:lpstr>
      <vt:lpstr>PowerPoint Presentation</vt:lpstr>
      <vt:lpstr>Univariate model for Incidence  (01Aug to 04Dec21)</vt:lpstr>
      <vt:lpstr>Univariate linear model for incidence of COVID-19  (01Aug to 04Dec21)</vt:lpstr>
      <vt:lpstr>Univariate linear model for mortality by COVID-19  (01Aug to 04Dec21)</vt:lpstr>
      <vt:lpstr>Between Aug01- Today Univariate model for Mortality</vt:lpstr>
      <vt:lpstr>Multiple linear regression, Incidence outcome</vt:lpstr>
      <vt:lpstr>Multiple linear regression, Mortality outcome</vt:lpstr>
      <vt:lpstr>Vaccination status is a confounder of demographic variables like Household income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Gisselle Salome Escobar Arrepol (gescobar)</dc:creator>
  <cp:lastModifiedBy>Gisselle Salome Escobar Arrepol (gescobar)</cp:lastModifiedBy>
  <cp:revision>43</cp:revision>
  <dcterms:created xsi:type="dcterms:W3CDTF">2021-11-29T04:03:53Z</dcterms:created>
  <dcterms:modified xsi:type="dcterms:W3CDTF">2021-12-06T10:29:38Z</dcterms:modified>
</cp:coreProperties>
</file>