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266" r:id="rId5"/>
    <p:sldId id="302" r:id="rId6"/>
    <p:sldId id="308" r:id="rId7"/>
    <p:sldId id="303" r:id="rId8"/>
    <p:sldId id="304" r:id="rId9"/>
    <p:sldId id="305" r:id="rId10"/>
    <p:sldId id="306" r:id="rId11"/>
    <p:sldId id="307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3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37" autoAdjust="0"/>
  </p:normalViewPr>
  <p:slideViewPr>
    <p:cSldViewPr>
      <p:cViewPr varScale="1">
        <p:scale>
          <a:sx n="99" d="100"/>
          <a:sy n="99" d="100"/>
        </p:scale>
        <p:origin x="994" y="7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CB159-4812-4CEE-AD9E-7BC578B5BB2A}" type="datetimeFigureOut">
              <a:rPr lang="bg-BG" smtClean="0"/>
              <a:t>28.1.2023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972A-AC19-4E1D-A65D-640F2EEEFA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105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2972A-AC19-4E1D-A65D-640F2EEEFAF9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930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2972A-AC19-4E1D-A65D-640F2EEEFAF9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824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2972A-AC19-4E1D-A65D-640F2EEEFAF9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517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2972A-AC19-4E1D-A65D-640F2EEEFAF9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20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sho99/MDG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47664" y="3127276"/>
            <a:ext cx="7416824" cy="2016224"/>
          </a:xfrm>
        </p:spPr>
        <p:txBody>
          <a:bodyPr/>
          <a:lstStyle/>
          <a:p>
            <a:r>
              <a:rPr lang="bg-BG" altLang="ko-KR" sz="3200" dirty="0"/>
              <a:t>Генериране на графи и максимално покриващи дървета по зададени матрици на корелациите</a:t>
            </a:r>
            <a:endParaRPr lang="en-US" altLang="ko-KR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57CC5-402C-41A9-8807-B0D22913D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4088" y="339502"/>
            <a:ext cx="3541519" cy="2891892"/>
          </a:xfrm>
          <a:prstGeom prst="rect">
            <a:avLst/>
          </a:prstGeom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907" y="3503438"/>
            <a:ext cx="9144000" cy="576063"/>
          </a:xfrm>
        </p:spPr>
        <p:txBody>
          <a:bodyPr/>
          <a:lstStyle/>
          <a:p>
            <a:r>
              <a:rPr lang="bg-BG" altLang="ko-KR" dirty="0"/>
              <a:t>Благодаря ви за вниманието!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B5C68-4C2E-454C-B2CA-5A52C9C65B58}"/>
              </a:ext>
            </a:extLst>
          </p:cNvPr>
          <p:cNvSpPr txBox="1"/>
          <p:nvPr/>
        </p:nvSpPr>
        <p:spPr>
          <a:xfrm>
            <a:off x="230423" y="4083918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Изготвили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Станислав Стоянов,</a:t>
            </a:r>
            <a:r>
              <a:rPr lang="ru-RU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фак.номер: 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791322012</a:t>
            </a:r>
            <a:r>
              <a:rPr lang="bg-BG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Георги Донков, фак.номер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791322016</a:t>
            </a:r>
            <a:endParaRPr lang="bg-BG" sz="1600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Линк към 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 </a:t>
            </a:r>
            <a:r>
              <a:rPr lang="bg-BG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репозитори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https://github.com/gesho99/MDGP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(main branch)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664" y="2597897"/>
            <a:ext cx="83346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При дадени матрици на корелациите да се генерират графи като бъдат премахнати ребрата с малки тегла. Да се намери също така максимално покриващо дърво за дадените матрици. Входните данни се намират в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mtx_correl_ewm_vol</a:t>
            </a:r>
            <a:r>
              <a:rPr lang="bg-BG" altLang="ko-KR" sz="1400" b="1" dirty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csv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и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mtx_correl_log_ret</a:t>
            </a:r>
            <a:r>
              <a:rPr lang="bg-BG" altLang="ko-KR" sz="1400" b="1" dirty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csv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Генерираните графи и дървета да се визуализират с помощта на софтуера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Gephi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като се експортират в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GEXF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формат. Визуализацията да представлява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.PNG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снимки на графите.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Half Frame 6"/>
          <p:cNvSpPr/>
          <p:nvPr/>
        </p:nvSpPr>
        <p:spPr>
          <a:xfrm>
            <a:off x="3801334" y="481706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4420296" y="1209028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EB6795E-033C-4496-896E-1263B3424C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" b="4182"/>
          <a:stretch>
            <a:fillRect/>
          </a:stretch>
        </p:blipFill>
        <p:spPr>
          <a:xfrm>
            <a:off x="3887924" y="555526"/>
            <a:ext cx="1368152" cy="1482165"/>
          </a:xfrm>
        </p:spPr>
      </p:pic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4D001-2A0A-4241-ACD2-1C020171B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bg-BG" dirty="0"/>
              <a:t>Описание на програмата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FC7F6-B396-4353-B918-0C86C274E17E}"/>
              </a:ext>
            </a:extLst>
          </p:cNvPr>
          <p:cNvSpPr txBox="1"/>
          <p:nvPr/>
        </p:nvSpPr>
        <p:spPr>
          <a:xfrm>
            <a:off x="611560" y="1347614"/>
            <a:ext cx="79208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altLang="ko-KR" sz="1400" b="1" dirty="0">
                <a:solidFill>
                  <a:schemeClr val="bg1"/>
                </a:solidFill>
                <a:cs typeface="Arial" pitchFamily="34" charset="0"/>
              </a:rPr>
              <a:t>Програмата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е написана на езика от високо програмно ниво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C#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и се състои от 5 основни класа –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GexfModel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StartUp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Utils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ResultedGraph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и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SpanningTree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bg-BG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GexfModel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съдържа логиката по създаването на граф, първоначалната конфигурация на мета параметрите и логиката за експортиране на графа в </a:t>
            </a:r>
            <a:r>
              <a:rPr lang="ru-RU" altLang="ko-KR" sz="1400" dirty="0">
                <a:solidFill>
                  <a:schemeClr val="bg1"/>
                </a:solidFill>
                <a:cs typeface="Arial" pitchFamily="34" charset="0"/>
              </a:rPr>
              <a:t>GEXF формат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Utils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помощен статичен клас, който съдържа две функции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рекурсивна функция 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static void </a:t>
            </a:r>
            <a:r>
              <a:rPr lang="en-US" altLang="ko-KR" sz="1400" i="1" dirty="0" err="1">
                <a:solidFill>
                  <a:schemeClr val="bg1"/>
                </a:solidFill>
                <a:cs typeface="Arial" pitchFamily="34" charset="0"/>
              </a:rPr>
              <a:t>GetAllDestinationDestinations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()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отговорна за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връщането на всички насочени и ненасочени дестинации на ноуд и функция 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static void </a:t>
            </a:r>
            <a:r>
              <a:rPr lang="en-US" altLang="ko-KR" sz="1400" i="1" dirty="0" err="1">
                <a:solidFill>
                  <a:schemeClr val="bg1"/>
                </a:solidFill>
                <a:cs typeface="Arial" pitchFamily="34" charset="0"/>
              </a:rPr>
              <a:t>SaveGraph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()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, която отговаря за записването на графа в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GEXF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формат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StartUp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съдържа основната функция 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Main()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която прочита входните данни, извиква помощните функции от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Utils,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конструира графите и записва получените резултати в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GEXF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файлове на десктопа на потребителя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;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при успешен запис се изписва съобщение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: “</a:t>
            </a:r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The </a:t>
            </a:r>
            <a:r>
              <a:rPr lang="en-US" altLang="ko-KR" sz="1400" dirty="0" err="1">
                <a:solidFill>
                  <a:schemeClr val="accent2"/>
                </a:solidFill>
                <a:cs typeface="Arial" pitchFamily="34" charset="0"/>
              </a:rPr>
              <a:t>requsted</a:t>
            </a:r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 4 graphs are successfully exported!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1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6E90054-7053-6187-0736-47949315E0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bg-BG" dirty="0"/>
              <a:t>Описание на програмата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6C3C0-AA31-6DD5-0788-C972256DAF46}"/>
              </a:ext>
            </a:extLst>
          </p:cNvPr>
          <p:cNvSpPr txBox="1"/>
          <p:nvPr/>
        </p:nvSpPr>
        <p:spPr>
          <a:xfrm>
            <a:off x="611560" y="1491630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ResultedGraph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съдържа алгоритъма за генериране на граф по зададена матрица на корелациите – </a:t>
            </a:r>
            <a:r>
              <a:rPr lang="en-US" altLang="ko-KR" sz="1400" i="1" dirty="0" err="1">
                <a:solidFill>
                  <a:schemeClr val="bg1"/>
                </a:solidFill>
                <a:cs typeface="Arial" pitchFamily="34" charset="0"/>
              </a:rPr>
              <a:t>RunAlgorithm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()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метода, който получава стойностите от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.csv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файла под формата на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object[,]);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в този клас също се намират и две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private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функции </a:t>
            </a:r>
            <a:r>
              <a:rPr lang="en-US" altLang="ko-KR" sz="1400" i="1" dirty="0" err="1">
                <a:solidFill>
                  <a:schemeClr val="bg1"/>
                </a:solidFill>
                <a:cs typeface="Arial" pitchFamily="34" charset="0"/>
              </a:rPr>
              <a:t>ReconstructEdges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()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и </a:t>
            </a:r>
            <a:r>
              <a:rPr lang="en-US" altLang="ko-KR" sz="1400" i="1" dirty="0" err="1">
                <a:solidFill>
                  <a:schemeClr val="bg1"/>
                </a:solidFill>
                <a:cs typeface="Arial" pitchFamily="34" charset="0"/>
              </a:rPr>
              <a:t>RemoveDuplicatedConnections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()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;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в класа са написани коментари на основните стъпки, които са имплементирани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SpanningTree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съдържа публична функция </a:t>
            </a:r>
            <a:r>
              <a:rPr lang="en-US" altLang="ko-KR" sz="1400" i="1" dirty="0" err="1">
                <a:solidFill>
                  <a:schemeClr val="bg1"/>
                </a:solidFill>
                <a:cs typeface="Arial" pitchFamily="34" charset="0"/>
              </a:rPr>
              <a:t>GenerateSpanningTree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()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която генерира максимално покриващо дърво на база вече получените графи в предишните стъпки на имплементацията</a:t>
            </a:r>
          </a:p>
        </p:txBody>
      </p:sp>
    </p:spTree>
    <p:extLst>
      <p:ext uri="{BB962C8B-B14F-4D97-AF65-F5344CB8AC3E}">
        <p14:creationId xmlns:p14="http://schemas.microsoft.com/office/powerpoint/2010/main" val="202777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F17EF29-3F1F-F13F-85CA-7F4609EB1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9752" y="339502"/>
            <a:ext cx="5904656" cy="576064"/>
          </a:xfrm>
        </p:spPr>
        <p:txBody>
          <a:bodyPr/>
          <a:lstStyle/>
          <a:p>
            <a:pPr algn="ctr"/>
            <a:r>
              <a:rPr lang="bg-BG" altLang="ko-KR" sz="2800" dirty="0">
                <a:solidFill>
                  <a:srgbClr val="FFC000"/>
                </a:solidFill>
              </a:rPr>
              <a:t>Резултати</a:t>
            </a:r>
            <a:endParaRPr lang="ru-RU" altLang="ko-KR" sz="2800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A865C-9A07-9B9C-3C57-0905A6669A4E}"/>
              </a:ext>
            </a:extLst>
          </p:cNvPr>
          <p:cNvSpPr txBox="1"/>
          <p:nvPr/>
        </p:nvSpPr>
        <p:spPr>
          <a:xfrm>
            <a:off x="1907704" y="1110807"/>
            <a:ext cx="6956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Програмата генерира 4 графа във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GEXF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формат, които може да бъдат успешно прочетени от софтуера за визуализация на графи –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Gephi.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Чрез него при използване на определени палитри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/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стилове се експортира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PDF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или снимка във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PNG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формат.</a:t>
            </a:r>
          </a:p>
          <a:p>
            <a:pPr algn="just"/>
            <a:endParaRPr lang="bg-BG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bg-BG" sz="1400" dirty="0">
                <a:solidFill>
                  <a:schemeClr val="bg1"/>
                </a:solidFill>
              </a:rPr>
              <a:t>В следващите слайдове се представят </a:t>
            </a:r>
            <a:r>
              <a:rPr lang="ru-RU" sz="1400" dirty="0">
                <a:solidFill>
                  <a:schemeClr val="bg1"/>
                </a:solidFill>
              </a:rPr>
              <a:t>крайните резултати на получените графи.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C5E8E3-245D-16CB-78DC-748672C55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3768" y="2737830"/>
            <a:ext cx="2543553" cy="2076985"/>
          </a:xfrm>
          <a:prstGeom prst="rect">
            <a:avLst/>
          </a:prstGeom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ign in the desert&#10;&#10;Description automatically generated with medium confidence">
            <a:extLst>
              <a:ext uri="{FF2B5EF4-FFF2-40B4-BE49-F238E27FC236}">
                <a16:creationId xmlns:a16="http://schemas.microsoft.com/office/drawing/2014/main" id="{85BF822C-D5CE-99DA-62A8-E741F45E4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771798"/>
            <a:ext cx="3029786" cy="201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5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6476E77-92EB-13F9-AD79-18D08FE8030E}"/>
              </a:ext>
            </a:extLst>
          </p:cNvPr>
          <p:cNvSpPr txBox="1">
            <a:spLocks/>
          </p:cNvSpPr>
          <p:nvPr/>
        </p:nvSpPr>
        <p:spPr>
          <a:xfrm>
            <a:off x="2339752" y="51470"/>
            <a:ext cx="590465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altLang="ko-KR" sz="2800" dirty="0">
                <a:solidFill>
                  <a:srgbClr val="FFC000"/>
                </a:solidFill>
              </a:rPr>
              <a:t>Резултати</a:t>
            </a:r>
            <a:endParaRPr lang="ru-RU" altLang="ko-KR" sz="2800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EC57F-254E-4ECF-E0D9-FBBACF703296}"/>
              </a:ext>
            </a:extLst>
          </p:cNvPr>
          <p:cNvSpPr txBox="1"/>
          <p:nvPr/>
        </p:nvSpPr>
        <p:spPr>
          <a:xfrm>
            <a:off x="2123728" y="771550"/>
            <a:ext cx="6678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Краен резултат на получените графи от Gephi относно точка 4 и 5 от зададените изисквания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sky, line, day&#10;&#10;Description automatically generated">
            <a:extLst>
              <a:ext uri="{FF2B5EF4-FFF2-40B4-BE49-F238E27FC236}">
                <a16:creationId xmlns:a16="http://schemas.microsoft.com/office/drawing/2014/main" id="{52D9A6FA-CFDA-65D0-2946-46A78A827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50914"/>
            <a:ext cx="3492931" cy="3492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2F0B2F-F954-40CF-0D21-6313F98AFBB2}"/>
              </a:ext>
            </a:extLst>
          </p:cNvPr>
          <p:cNvSpPr txBox="1"/>
          <p:nvPr/>
        </p:nvSpPr>
        <p:spPr>
          <a:xfrm>
            <a:off x="6126854" y="2355726"/>
            <a:ext cx="2664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accent2"/>
                </a:solidFill>
              </a:rPr>
              <a:t>Граф на корелациите</a:t>
            </a:r>
          </a:p>
          <a:p>
            <a:r>
              <a:rPr lang="bg-BG" sz="1600" dirty="0">
                <a:solidFill>
                  <a:schemeClr val="accent2"/>
                </a:solidFill>
              </a:rPr>
              <a:t>за матрицата</a:t>
            </a:r>
          </a:p>
          <a:p>
            <a:r>
              <a:rPr lang="en-US" sz="1600" dirty="0" err="1">
                <a:solidFill>
                  <a:schemeClr val="accent2"/>
                </a:solidFill>
              </a:rPr>
              <a:t>mtx_correl_ewm_vol</a:t>
            </a:r>
            <a:endParaRPr lang="bg-BG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7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2E78AC2-54CD-857C-56C8-F7F6F9F0D962}"/>
              </a:ext>
            </a:extLst>
          </p:cNvPr>
          <p:cNvSpPr txBox="1">
            <a:spLocks/>
          </p:cNvSpPr>
          <p:nvPr/>
        </p:nvSpPr>
        <p:spPr>
          <a:xfrm>
            <a:off x="2339752" y="51470"/>
            <a:ext cx="590465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altLang="ko-KR" sz="2800" dirty="0">
                <a:solidFill>
                  <a:srgbClr val="FFC000"/>
                </a:solidFill>
              </a:rPr>
              <a:t>Резултати</a:t>
            </a:r>
            <a:endParaRPr lang="ru-RU" altLang="ko-KR" sz="2800" dirty="0">
              <a:solidFill>
                <a:srgbClr val="FFC000"/>
              </a:solidFill>
            </a:endParaRPr>
          </a:p>
        </p:txBody>
      </p:sp>
      <p:pic>
        <p:nvPicPr>
          <p:cNvPr id="5" name="Picture 4" descr="A picture containing sky&#10;&#10;Description automatically generated">
            <a:extLst>
              <a:ext uri="{FF2B5EF4-FFF2-40B4-BE49-F238E27FC236}">
                <a16:creationId xmlns:a16="http://schemas.microsoft.com/office/drawing/2014/main" id="{0E9A68FF-A88B-CAF2-1CB4-C633391D7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28345"/>
            <a:ext cx="4337564" cy="4337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F2469-E936-BDF6-70FE-A35E089A1295}"/>
              </a:ext>
            </a:extLst>
          </p:cNvPr>
          <p:cNvSpPr txBox="1"/>
          <p:nvPr/>
        </p:nvSpPr>
        <p:spPr>
          <a:xfrm>
            <a:off x="6516216" y="1989279"/>
            <a:ext cx="2664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accent2"/>
                </a:solidFill>
              </a:rPr>
              <a:t>Граф на корелациите</a:t>
            </a:r>
          </a:p>
          <a:p>
            <a:r>
              <a:rPr lang="bg-BG" sz="1600" dirty="0">
                <a:solidFill>
                  <a:schemeClr val="accent2"/>
                </a:solidFill>
              </a:rPr>
              <a:t>за матрицата</a:t>
            </a:r>
          </a:p>
          <a:p>
            <a:r>
              <a:rPr lang="en-US" sz="1600" dirty="0" err="1">
                <a:solidFill>
                  <a:schemeClr val="accent2"/>
                </a:solidFill>
              </a:rPr>
              <a:t>mtx_correl_log_ret</a:t>
            </a:r>
            <a:endParaRPr lang="bg-BG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9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951CCD90-2F7C-D796-E535-3E51DB32B70B}"/>
              </a:ext>
            </a:extLst>
          </p:cNvPr>
          <p:cNvSpPr txBox="1">
            <a:spLocks/>
          </p:cNvSpPr>
          <p:nvPr/>
        </p:nvSpPr>
        <p:spPr>
          <a:xfrm>
            <a:off x="2339752" y="51470"/>
            <a:ext cx="590465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altLang="ko-KR" sz="2800" dirty="0">
                <a:solidFill>
                  <a:srgbClr val="FFC000"/>
                </a:solidFill>
              </a:rPr>
              <a:t>Резултати</a:t>
            </a:r>
            <a:endParaRPr lang="ru-RU" altLang="ko-KR" sz="2800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1C2DD-98A5-1FAE-701B-CE4564047BDF}"/>
              </a:ext>
            </a:extLst>
          </p:cNvPr>
          <p:cNvSpPr txBox="1"/>
          <p:nvPr/>
        </p:nvSpPr>
        <p:spPr>
          <a:xfrm>
            <a:off x="1979712" y="627534"/>
            <a:ext cx="7398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Краен резултат на получените максимално покриващи</a:t>
            </a:r>
          </a:p>
          <a:p>
            <a:r>
              <a:rPr lang="ru-RU" dirty="0">
                <a:solidFill>
                  <a:schemeClr val="bg1"/>
                </a:solidFill>
              </a:rPr>
              <a:t>дървета от Gephi относно точка 6 и 7 от зададените изисквания: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sky, different, day&#10;&#10;Description automatically generated">
            <a:extLst>
              <a:ext uri="{FF2B5EF4-FFF2-40B4-BE49-F238E27FC236}">
                <a16:creationId xmlns:a16="http://schemas.microsoft.com/office/drawing/2014/main" id="{DAE58FD7-2A6E-603D-CC3B-7378D0DC93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64" y="1419622"/>
            <a:ext cx="3547551" cy="3547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74136A-328F-9C87-E4E6-F2E8474C47E6}"/>
              </a:ext>
            </a:extLst>
          </p:cNvPr>
          <p:cNvSpPr txBox="1"/>
          <p:nvPr/>
        </p:nvSpPr>
        <p:spPr>
          <a:xfrm>
            <a:off x="6084168" y="2355726"/>
            <a:ext cx="28086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accent2"/>
                </a:solidFill>
              </a:rPr>
              <a:t>Максимално покриващо</a:t>
            </a:r>
          </a:p>
          <a:p>
            <a:r>
              <a:rPr lang="bg-BG" sz="1600" dirty="0">
                <a:solidFill>
                  <a:schemeClr val="accent2"/>
                </a:solidFill>
              </a:rPr>
              <a:t>дърво за матрицата</a:t>
            </a:r>
          </a:p>
          <a:p>
            <a:r>
              <a:rPr lang="en-US" sz="1600" dirty="0" err="1">
                <a:solidFill>
                  <a:schemeClr val="accent2"/>
                </a:solidFill>
              </a:rPr>
              <a:t>mtx_correl_ewm_vol</a:t>
            </a:r>
            <a:endParaRPr lang="bg-BG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1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9E97D7A5-553A-6FBF-3046-BDB1B85DAF9F}"/>
              </a:ext>
            </a:extLst>
          </p:cNvPr>
          <p:cNvSpPr txBox="1">
            <a:spLocks/>
          </p:cNvSpPr>
          <p:nvPr/>
        </p:nvSpPr>
        <p:spPr>
          <a:xfrm>
            <a:off x="2339752" y="51470"/>
            <a:ext cx="590465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altLang="ko-KR" sz="2800" dirty="0">
                <a:solidFill>
                  <a:srgbClr val="FFC000"/>
                </a:solidFill>
              </a:rPr>
              <a:t>Резултати</a:t>
            </a:r>
            <a:endParaRPr lang="ru-RU" altLang="ko-KR" sz="2800" dirty="0">
              <a:solidFill>
                <a:srgbClr val="FFC000"/>
              </a:solidFill>
            </a:endParaRPr>
          </a:p>
        </p:txBody>
      </p:sp>
      <p:pic>
        <p:nvPicPr>
          <p:cNvPr id="5" name="Picture 4" descr="A picture containing sky, different, various, day&#10;&#10;Description automatically generated">
            <a:extLst>
              <a:ext uri="{FF2B5EF4-FFF2-40B4-BE49-F238E27FC236}">
                <a16:creationId xmlns:a16="http://schemas.microsoft.com/office/drawing/2014/main" id="{605DDE9D-02E8-CF0A-ED0F-90B7DA869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51717"/>
            <a:ext cx="4360836" cy="4360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4A6E0-2B9B-142A-C5E5-AE106BC2BC14}"/>
              </a:ext>
            </a:extLst>
          </p:cNvPr>
          <p:cNvSpPr txBox="1"/>
          <p:nvPr/>
        </p:nvSpPr>
        <p:spPr>
          <a:xfrm>
            <a:off x="6516216" y="1995686"/>
            <a:ext cx="28086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accent2"/>
                </a:solidFill>
              </a:rPr>
              <a:t>Максимално покриващо</a:t>
            </a:r>
          </a:p>
          <a:p>
            <a:r>
              <a:rPr lang="bg-BG" sz="1600" dirty="0">
                <a:solidFill>
                  <a:schemeClr val="accent2"/>
                </a:solidFill>
              </a:rPr>
              <a:t>дърво за матрицата</a:t>
            </a:r>
          </a:p>
          <a:p>
            <a:r>
              <a:rPr lang="en-US" sz="1600" dirty="0" err="1">
                <a:solidFill>
                  <a:schemeClr val="accent2"/>
                </a:solidFill>
              </a:rPr>
              <a:t>mtx_correl_log_ret</a:t>
            </a:r>
            <a:endParaRPr lang="bg-BG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2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509</Words>
  <Application>Microsoft Office PowerPoint</Application>
  <PresentationFormat>On-screen Show (16:9)</PresentationFormat>
  <Paragraphs>44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Станислав Стоянов</dc:creator>
  <cp:lastModifiedBy>Станислав Стоянов</cp:lastModifiedBy>
  <cp:revision>293</cp:revision>
  <dcterms:created xsi:type="dcterms:W3CDTF">2016-12-05T23:26:54Z</dcterms:created>
  <dcterms:modified xsi:type="dcterms:W3CDTF">2023-01-28T19:56:34Z</dcterms:modified>
</cp:coreProperties>
</file>