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9"/>
  </p:notesMasterIdLst>
  <p:sldIdLst>
    <p:sldId id="256" r:id="rId4"/>
    <p:sldId id="266" r:id="rId5"/>
    <p:sldId id="302" r:id="rId6"/>
    <p:sldId id="303" r:id="rId7"/>
    <p:sldId id="262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34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37" autoAdjust="0"/>
  </p:normalViewPr>
  <p:slideViewPr>
    <p:cSldViewPr>
      <p:cViewPr varScale="1">
        <p:scale>
          <a:sx n="99" d="100"/>
          <a:sy n="99" d="100"/>
        </p:scale>
        <p:origin x="994" y="77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CB159-4812-4CEE-AD9E-7BC578B5BB2A}" type="datetimeFigureOut">
              <a:rPr lang="bg-BG" smtClean="0"/>
              <a:t>28.11.2022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972A-AC19-4E1D-A65D-640F2EEEFA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105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2972A-AC19-4E1D-A65D-640F2EEEFAF9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930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2972A-AC19-4E1D-A65D-640F2EEEFAF9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824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2972A-AC19-4E1D-A65D-640F2EEEFAF9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517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11960" y="3152160"/>
            <a:ext cx="4752528" cy="2016224"/>
          </a:xfrm>
        </p:spPr>
        <p:txBody>
          <a:bodyPr/>
          <a:lstStyle/>
          <a:p>
            <a:r>
              <a:rPr lang="bg-BG" altLang="ko-KR" sz="3200" dirty="0"/>
              <a:t>Прости числа и техните прости фактори</a:t>
            </a:r>
            <a:endParaRPr lang="en-US" altLang="ko-KR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857CC5-402C-41A9-8807-B0D22913D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9622" y="260268"/>
            <a:ext cx="3541519" cy="2891892"/>
          </a:xfrm>
          <a:prstGeom prst="rect">
            <a:avLst/>
          </a:prstGeom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4664" y="2571750"/>
            <a:ext cx="83346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altLang="ko-KR" sz="1400" dirty="0">
                <a:solidFill>
                  <a:schemeClr val="bg1"/>
                </a:solidFill>
                <a:cs typeface="Arial" pitchFamily="34" charset="0"/>
              </a:rPr>
              <a:t>Вземаме предвид, че всяко не-простo число '</a:t>
            </a:r>
            <a:r>
              <a:rPr lang="ko-KR" altLang="ru-RU" sz="1400" dirty="0">
                <a:solidFill>
                  <a:schemeClr val="bg1"/>
                </a:solidFill>
                <a:cs typeface="Arial" pitchFamily="34" charset="0"/>
              </a:rPr>
              <a:t>𝑛</a:t>
            </a:r>
            <a:r>
              <a:rPr lang="ru-RU" altLang="ko-KR" sz="1400" dirty="0">
                <a:solidFill>
                  <a:schemeClr val="bg1"/>
                </a:solidFill>
                <a:cs typeface="Arial" pitchFamily="34" charset="0"/>
              </a:rPr>
              <a:t>' можем да представим като произведение на по-малки от него прости числа, както следва: </a:t>
            </a:r>
            <a:r>
              <a:rPr lang="ko-KR" altLang="ru-RU" sz="1400" dirty="0">
                <a:solidFill>
                  <a:schemeClr val="bg1"/>
                </a:solidFill>
                <a:cs typeface="Arial" pitchFamily="34" charset="0"/>
              </a:rPr>
              <a:t>𝑛 </a:t>
            </a:r>
            <a:r>
              <a:rPr lang="ru-RU" altLang="ko-KR" sz="1400" dirty="0">
                <a:solidFill>
                  <a:schemeClr val="bg1"/>
                </a:solidFill>
                <a:cs typeface="Arial" pitchFamily="34" charset="0"/>
              </a:rPr>
              <a:t>= </a:t>
            </a:r>
            <a:r>
              <a:rPr lang="ko-KR" altLang="ru-RU" sz="1400" dirty="0">
                <a:solidFill>
                  <a:schemeClr val="bg1"/>
                </a:solidFill>
                <a:cs typeface="Arial" pitchFamily="34" charset="0"/>
              </a:rPr>
              <a:t>𝑝</a:t>
            </a:r>
            <a:r>
              <a:rPr lang="ru-RU" altLang="ko-KR" sz="1400" dirty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ko-KR" altLang="ru-RU" sz="1400" dirty="0">
                <a:solidFill>
                  <a:schemeClr val="bg1"/>
                </a:solidFill>
                <a:cs typeface="Arial" pitchFamily="34" charset="0"/>
              </a:rPr>
              <a:t>𝑝</a:t>
            </a:r>
            <a:r>
              <a:rPr lang="ru-RU" altLang="ko-KR" sz="1400" dirty="0">
                <a:solidFill>
                  <a:schemeClr val="bg1"/>
                </a:solidFill>
                <a:cs typeface="Arial" pitchFamily="34" charset="0"/>
              </a:rPr>
              <a:t>2 … </a:t>
            </a:r>
            <a:r>
              <a:rPr lang="ko-KR" altLang="ru-RU" sz="1400" dirty="0">
                <a:solidFill>
                  <a:schemeClr val="bg1"/>
                </a:solidFill>
                <a:cs typeface="Arial" pitchFamily="34" charset="0"/>
              </a:rPr>
              <a:t>𝑝𝑘</a:t>
            </a:r>
            <a:r>
              <a:rPr lang="ru-RU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ru-RU" altLang="ko-KR" sz="1400" dirty="0">
                <a:solidFill>
                  <a:schemeClr val="bg1"/>
                </a:solidFill>
                <a:cs typeface="Arial" pitchFamily="34" charset="0"/>
              </a:rPr>
              <a:t>Нека построим граф, който показва числата до 1000 като върхове, и оцветява простите числа в различен цвят. Ребрата свързват дадено не-просто число със всичките му прости фактори (които, разбира се, трябва да бъдат открити/пресметнати при построяването на графа). Имплементираната програма трябва да поддържа функционалността за експортиране на генерираните графи в GEXF формат, който описва типа граф, множеството от върховете и техните обозначения, както и ребрата (ID на върха-начало и ID на върха-край).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Half Frame 6"/>
          <p:cNvSpPr/>
          <p:nvPr/>
        </p:nvSpPr>
        <p:spPr>
          <a:xfrm>
            <a:off x="3801334" y="481706"/>
            <a:ext cx="914400" cy="91440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/>
          <p:cNvSpPr/>
          <p:nvPr/>
        </p:nvSpPr>
        <p:spPr>
          <a:xfrm rot="10800000">
            <a:off x="4420296" y="1209028"/>
            <a:ext cx="914400" cy="91440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6EB6795E-033C-4496-896E-1263B3424C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2" b="4182"/>
          <a:stretch>
            <a:fillRect/>
          </a:stretch>
        </p:blipFill>
        <p:spPr>
          <a:xfrm>
            <a:off x="3887924" y="555526"/>
            <a:ext cx="1368152" cy="1482165"/>
          </a:xfrm>
        </p:spPr>
      </p:pic>
    </p:spTree>
    <p:extLst>
      <p:ext uri="{BB962C8B-B14F-4D97-AF65-F5344CB8AC3E}">
        <p14:creationId xmlns:p14="http://schemas.microsoft.com/office/powerpoint/2010/main" val="214063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4D001-2A0A-4241-ACD2-1C020171B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bg-BG" dirty="0"/>
              <a:t>Описание на програмата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FC7F6-B396-4353-B918-0C86C274E17E}"/>
              </a:ext>
            </a:extLst>
          </p:cNvPr>
          <p:cNvSpPr txBox="1"/>
          <p:nvPr/>
        </p:nvSpPr>
        <p:spPr>
          <a:xfrm>
            <a:off x="611560" y="1131590"/>
            <a:ext cx="7920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altLang="ko-KR" sz="1600" b="1" dirty="0">
                <a:solidFill>
                  <a:schemeClr val="bg1"/>
                </a:solidFill>
                <a:cs typeface="Arial" pitchFamily="34" charset="0"/>
              </a:rPr>
              <a:t>Програмата</a:t>
            </a:r>
            <a:r>
              <a:rPr lang="bg-BG" altLang="ko-KR" sz="1600" dirty="0">
                <a:solidFill>
                  <a:schemeClr val="bg1"/>
                </a:solidFill>
                <a:cs typeface="Arial" pitchFamily="34" charset="0"/>
              </a:rPr>
              <a:t> е написана на езика от високо програмно ниво 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C#</a:t>
            </a:r>
            <a:r>
              <a:rPr lang="bg-BG" altLang="ko-KR" sz="1600" dirty="0">
                <a:solidFill>
                  <a:schemeClr val="bg1"/>
                </a:solidFill>
                <a:cs typeface="Arial" pitchFamily="34" charset="0"/>
              </a:rPr>
              <a:t> и се състои от 3 основни класа –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GexfModel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StartUp</a:t>
            </a:r>
            <a:r>
              <a:rPr lang="bg-BG" altLang="ko-KR" sz="1600" dirty="0">
                <a:solidFill>
                  <a:schemeClr val="bg1"/>
                </a:solidFill>
                <a:cs typeface="Arial" pitchFamily="34" charset="0"/>
              </a:rPr>
              <a:t> и 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Utils.</a:t>
            </a:r>
            <a:endParaRPr lang="bg-BG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GexfModel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– </a:t>
            </a:r>
            <a:r>
              <a:rPr lang="bg-BG" altLang="ko-KR" sz="1600" dirty="0">
                <a:solidFill>
                  <a:schemeClr val="bg1"/>
                </a:solidFill>
                <a:cs typeface="Arial" pitchFamily="34" charset="0"/>
              </a:rPr>
              <a:t>съдържа логиката по създаването на графа, оцветяването на ноудовете в определен цвят 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bg-BG" altLang="ko-KR" sz="1600" dirty="0">
                <a:solidFill>
                  <a:schemeClr val="bg1"/>
                </a:solidFill>
                <a:cs typeface="Arial" pitchFamily="34" charset="0"/>
              </a:rPr>
              <a:t>зелен и червен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)</a:t>
            </a:r>
            <a:r>
              <a:rPr lang="bg-BG" altLang="ko-KR" sz="1600" dirty="0">
                <a:solidFill>
                  <a:schemeClr val="bg1"/>
                </a:solidFill>
                <a:cs typeface="Arial" pitchFamily="34" charset="0"/>
              </a:rPr>
              <a:t>, първоначалната конфигурация на мета параметрите и логиката за експортиране на графа в </a:t>
            </a:r>
            <a:r>
              <a:rPr lang="ru-RU" altLang="ko-KR" sz="1600" dirty="0">
                <a:solidFill>
                  <a:schemeClr val="bg1"/>
                </a:solidFill>
                <a:cs typeface="Arial" pitchFamily="34" charset="0"/>
              </a:rPr>
              <a:t>GEXF формат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Utils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– </a:t>
            </a:r>
            <a:r>
              <a:rPr lang="bg-BG" altLang="ko-KR" sz="1600" dirty="0">
                <a:solidFill>
                  <a:schemeClr val="bg1"/>
                </a:solidFill>
                <a:cs typeface="Arial" pitchFamily="34" charset="0"/>
              </a:rPr>
              <a:t>помощен статичен клас, който съдържа две функции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:</a:t>
            </a:r>
            <a:r>
              <a:rPr lang="bg-BG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static bool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IsPrime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(int number) – </a:t>
            </a:r>
            <a:r>
              <a:rPr lang="bg-BG" altLang="ko-KR" sz="1600" dirty="0">
                <a:solidFill>
                  <a:schemeClr val="bg1"/>
                </a:solidFill>
                <a:cs typeface="Arial" pitchFamily="34" charset="0"/>
              </a:rPr>
              <a:t>отговорна за проверката дали дадено число е просто и функция 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static List&lt;int&gt;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CalculatePrimeFactors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(int number)</a:t>
            </a:r>
            <a:r>
              <a:rPr lang="bg-BG" altLang="ko-KR" sz="1600" dirty="0">
                <a:solidFill>
                  <a:schemeClr val="bg1"/>
                </a:solidFill>
                <a:cs typeface="Arial" pitchFamily="34" charset="0"/>
              </a:rPr>
              <a:t>, която пресмята прайм факторите на дадено число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bg-BG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StartUp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– </a:t>
            </a:r>
            <a:r>
              <a:rPr lang="bg-BG" altLang="ko-KR" sz="1600" dirty="0">
                <a:solidFill>
                  <a:schemeClr val="bg1"/>
                </a:solidFill>
                <a:cs typeface="Arial" pitchFamily="34" charset="0"/>
              </a:rPr>
              <a:t>съдържа основната функция 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Main(), </a:t>
            </a:r>
            <a:r>
              <a:rPr lang="bg-BG" altLang="ko-KR" sz="1600" dirty="0">
                <a:solidFill>
                  <a:schemeClr val="bg1"/>
                </a:solidFill>
                <a:cs typeface="Arial" pitchFamily="34" charset="0"/>
              </a:rPr>
              <a:t>която прочита входните данни, извиква помощните функции от 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Utils, </a:t>
            </a:r>
            <a:r>
              <a:rPr lang="bg-BG" altLang="ko-KR" sz="1600" dirty="0">
                <a:solidFill>
                  <a:schemeClr val="bg1"/>
                </a:solidFill>
                <a:cs typeface="Arial" pitchFamily="34" charset="0"/>
              </a:rPr>
              <a:t>конструира графа и записва получения резултат в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graph.gexf</a:t>
            </a:r>
            <a:r>
              <a:rPr lang="bg-BG" altLang="ko-KR" sz="1600" dirty="0">
                <a:solidFill>
                  <a:schemeClr val="bg1"/>
                </a:solidFill>
                <a:cs typeface="Arial" pitchFamily="34" charset="0"/>
              </a:rPr>
              <a:t> файл на десктопа на потребителя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11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F17EF29-3F1F-F13F-85CA-7F4609EB1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9752" y="51470"/>
            <a:ext cx="5904656" cy="576064"/>
          </a:xfrm>
        </p:spPr>
        <p:txBody>
          <a:bodyPr/>
          <a:lstStyle/>
          <a:p>
            <a:pPr algn="ctr"/>
            <a:r>
              <a:rPr lang="bg-BG" altLang="ko-KR" sz="2800" dirty="0">
                <a:solidFill>
                  <a:srgbClr val="FFC000"/>
                </a:solidFill>
              </a:rPr>
              <a:t>Резултати</a:t>
            </a:r>
            <a:endParaRPr lang="ru-RU" altLang="ko-KR" sz="2800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A865C-9A07-9B9C-3C57-0905A6669A4E}"/>
              </a:ext>
            </a:extLst>
          </p:cNvPr>
          <p:cNvSpPr txBox="1"/>
          <p:nvPr/>
        </p:nvSpPr>
        <p:spPr>
          <a:xfrm>
            <a:off x="2051720" y="662915"/>
            <a:ext cx="6713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Програмата генерира файл във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GEXF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формат, който може да бъде успешно прочетен от софтуера за визуализация на графи –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Gephi.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Чрез него при използване на определени палитри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/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стилове се експортира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PDF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 или снимка във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PNG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формат. На експортирания граф се виждат ребрата, които </a:t>
            </a:r>
            <a:r>
              <a:rPr lang="ru-RU" altLang="ko-KR" sz="1400" dirty="0">
                <a:solidFill>
                  <a:schemeClr val="bg1"/>
                </a:solidFill>
                <a:cs typeface="Arial" pitchFamily="34" charset="0"/>
              </a:rPr>
              <a:t>свързват дадено не просто число с всичките му прости фактори. Генерирани са числата от 2 до 1000.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F4F211F-28AD-8C64-C765-4782F42E5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944" y="2118391"/>
            <a:ext cx="2956581" cy="295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5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651870"/>
            <a:ext cx="9144000" cy="576063"/>
          </a:xfrm>
        </p:spPr>
        <p:txBody>
          <a:bodyPr/>
          <a:lstStyle/>
          <a:p>
            <a:r>
              <a:rPr lang="bg-BG" altLang="ko-KR" dirty="0"/>
              <a:t>Благодаря ви за вниманието!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B5C68-4C2E-454C-B2CA-5A52C9C65B58}"/>
              </a:ext>
            </a:extLst>
          </p:cNvPr>
          <p:cNvSpPr txBox="1"/>
          <p:nvPr/>
        </p:nvSpPr>
        <p:spPr>
          <a:xfrm>
            <a:off x="215516" y="4371950"/>
            <a:ext cx="8712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Изготвили</a:t>
            </a:r>
            <a:r>
              <a:rPr lang="en-US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bg-BG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Станислав Стоянов,</a:t>
            </a:r>
            <a:r>
              <a:rPr lang="ru-RU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фак.номер: </a:t>
            </a:r>
            <a:r>
              <a:rPr lang="en-US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791322012</a:t>
            </a:r>
            <a:r>
              <a:rPr lang="bg-BG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Георги Донков, фак.номер</a:t>
            </a:r>
            <a:r>
              <a:rPr lang="en-US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791322016</a:t>
            </a:r>
            <a:endParaRPr lang="bg-BG" sz="1600" i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2325</TotalTime>
  <Words>364</Words>
  <Application>Microsoft Office PowerPoint</Application>
  <PresentationFormat>On-screen Show (16:9)</PresentationFormat>
  <Paragraphs>17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Станислав Стоянов</dc:creator>
  <cp:lastModifiedBy>Станислав Стоянов</cp:lastModifiedBy>
  <cp:revision>264</cp:revision>
  <dcterms:created xsi:type="dcterms:W3CDTF">2016-12-05T23:26:54Z</dcterms:created>
  <dcterms:modified xsi:type="dcterms:W3CDTF">2022-11-28T20:39:23Z</dcterms:modified>
</cp:coreProperties>
</file>