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handoutMasterIdLst>
    <p:handoutMasterId r:id="rId32"/>
  </p:handoutMasterIdLst>
  <p:sldIdLst>
    <p:sldId id="297" r:id="rId2"/>
    <p:sldId id="324" r:id="rId3"/>
    <p:sldId id="298" r:id="rId4"/>
    <p:sldId id="313" r:id="rId5"/>
    <p:sldId id="318" r:id="rId6"/>
    <p:sldId id="319" r:id="rId7"/>
    <p:sldId id="314" r:id="rId8"/>
    <p:sldId id="323" r:id="rId9"/>
    <p:sldId id="325" r:id="rId10"/>
    <p:sldId id="299" r:id="rId11"/>
    <p:sldId id="333" r:id="rId12"/>
    <p:sldId id="334" r:id="rId13"/>
    <p:sldId id="331" r:id="rId14"/>
    <p:sldId id="300" r:id="rId15"/>
    <p:sldId id="327" r:id="rId16"/>
    <p:sldId id="328" r:id="rId17"/>
    <p:sldId id="329" r:id="rId18"/>
    <p:sldId id="330" r:id="rId19"/>
    <p:sldId id="326" r:id="rId20"/>
    <p:sldId id="332" r:id="rId21"/>
    <p:sldId id="335" r:id="rId22"/>
    <p:sldId id="336" r:id="rId23"/>
    <p:sldId id="320" r:id="rId24"/>
    <p:sldId id="306" r:id="rId25"/>
    <p:sldId id="311" r:id="rId26"/>
    <p:sldId id="317" r:id="rId27"/>
    <p:sldId id="312" r:id="rId28"/>
    <p:sldId id="316" r:id="rId29"/>
    <p:sldId id="310"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4" autoAdjust="0"/>
    <p:restoredTop sz="94660"/>
  </p:normalViewPr>
  <p:slideViewPr>
    <p:cSldViewPr>
      <p:cViewPr varScale="1">
        <p:scale>
          <a:sx n="66" d="100"/>
          <a:sy n="66" d="100"/>
        </p:scale>
        <p:origin x="-1722" y="-102"/>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41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24037;&#20316;&#31807;2"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燃尽图</a:t>
            </a:r>
          </a:p>
        </c:rich>
      </c:tx>
      <c:layout/>
      <c:overlay val="0"/>
      <c:spPr>
        <a:noFill/>
        <a:ln>
          <a:noFill/>
        </a:ln>
        <a:effectLst/>
      </c:spPr>
    </c:title>
    <c:autoTitleDeleted val="0"/>
    <c:plotArea>
      <c:layout/>
      <c:lineChart>
        <c:grouping val="stacked"/>
        <c:varyColors val="0"/>
        <c:ser>
          <c:idx val="0"/>
          <c:order val="0"/>
          <c:tx>
            <c:v>计划</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Sheet1!$A$1:$K$1</c:f>
              <c:strCache>
                <c:ptCount val="11"/>
                <c:pt idx="0">
                  <c:v>第四周</c:v>
                </c:pt>
                <c:pt idx="1">
                  <c:v>第六周</c:v>
                </c:pt>
                <c:pt idx="2">
                  <c:v>第七周</c:v>
                </c:pt>
                <c:pt idx="3">
                  <c:v>第八周</c:v>
                </c:pt>
                <c:pt idx="4">
                  <c:v>第九周</c:v>
                </c:pt>
                <c:pt idx="5">
                  <c:v>第十周</c:v>
                </c:pt>
                <c:pt idx="6">
                  <c:v>第十一周</c:v>
                </c:pt>
                <c:pt idx="7">
                  <c:v>第十二周</c:v>
                </c:pt>
                <c:pt idx="8">
                  <c:v>第十三周</c:v>
                </c:pt>
                <c:pt idx="9">
                  <c:v>第十四周</c:v>
                </c:pt>
                <c:pt idx="10">
                  <c:v>第十五周</c:v>
                </c:pt>
              </c:strCache>
            </c:strRef>
          </c:cat>
          <c:val>
            <c:numRef>
              <c:f>Sheet1!$A$2:$K$2</c:f>
              <c:numCache>
                <c:formatCode>General</c:formatCode>
                <c:ptCount val="11"/>
                <c:pt idx="0">
                  <c:v>500</c:v>
                </c:pt>
                <c:pt idx="1">
                  <c:v>450</c:v>
                </c:pt>
                <c:pt idx="2">
                  <c:v>400</c:v>
                </c:pt>
                <c:pt idx="3">
                  <c:v>350</c:v>
                </c:pt>
                <c:pt idx="4">
                  <c:v>300</c:v>
                </c:pt>
                <c:pt idx="5">
                  <c:v>250</c:v>
                </c:pt>
                <c:pt idx="6">
                  <c:v>200</c:v>
                </c:pt>
                <c:pt idx="7">
                  <c:v>150</c:v>
                </c:pt>
                <c:pt idx="8">
                  <c:v>100</c:v>
                </c:pt>
                <c:pt idx="9">
                  <c:v>50</c:v>
                </c:pt>
                <c:pt idx="10">
                  <c:v>0</c:v>
                </c:pt>
              </c:numCache>
            </c:numRef>
          </c:val>
          <c:smooth val="0"/>
        </c:ser>
        <c:ser>
          <c:idx val="1"/>
          <c:order val="1"/>
          <c:tx>
            <c:v>实际</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Sheet1!$A$1:$K$1</c:f>
              <c:strCache>
                <c:ptCount val="11"/>
                <c:pt idx="0">
                  <c:v>第四周</c:v>
                </c:pt>
                <c:pt idx="1">
                  <c:v>第六周</c:v>
                </c:pt>
                <c:pt idx="2">
                  <c:v>第七周</c:v>
                </c:pt>
                <c:pt idx="3">
                  <c:v>第八周</c:v>
                </c:pt>
                <c:pt idx="4">
                  <c:v>第九周</c:v>
                </c:pt>
                <c:pt idx="5">
                  <c:v>第十周</c:v>
                </c:pt>
                <c:pt idx="6">
                  <c:v>第十一周</c:v>
                </c:pt>
                <c:pt idx="7">
                  <c:v>第十二周</c:v>
                </c:pt>
                <c:pt idx="8">
                  <c:v>第十三周</c:v>
                </c:pt>
                <c:pt idx="9">
                  <c:v>第十四周</c:v>
                </c:pt>
                <c:pt idx="10">
                  <c:v>第十五周</c:v>
                </c:pt>
              </c:strCache>
            </c:strRef>
          </c:cat>
          <c:val>
            <c:numRef>
              <c:f>Sheet1!$A$3:$K$3</c:f>
              <c:numCache>
                <c:formatCode>General</c:formatCode>
                <c:ptCount val="11"/>
                <c:pt idx="0">
                  <c:v>0</c:v>
                </c:pt>
                <c:pt idx="1">
                  <c:v>24</c:v>
                </c:pt>
                <c:pt idx="2">
                  <c:v>33</c:v>
                </c:pt>
                <c:pt idx="3">
                  <c:v>78</c:v>
                </c:pt>
                <c:pt idx="4">
                  <c:v>64</c:v>
                </c:pt>
                <c:pt idx="5">
                  <c:v>94</c:v>
                </c:pt>
                <c:pt idx="6">
                  <c:v>83</c:v>
                </c:pt>
                <c:pt idx="7">
                  <c:v>76</c:v>
                </c:pt>
                <c:pt idx="8">
                  <c:v>56</c:v>
                </c:pt>
                <c:pt idx="9">
                  <c:v>27</c:v>
                </c:pt>
                <c:pt idx="10">
                  <c:v>13</c:v>
                </c:pt>
              </c:numCache>
            </c:numRef>
          </c:val>
          <c:smooth val="0"/>
        </c:ser>
        <c:dLbls>
          <c:showLegendKey val="0"/>
          <c:showVal val="0"/>
          <c:showCatName val="0"/>
          <c:showSerName val="0"/>
          <c:showPercent val="0"/>
          <c:showBubbleSize val="0"/>
        </c:dLbls>
        <c:marker val="1"/>
        <c:smooth val="0"/>
        <c:axId val="75297920"/>
        <c:axId val="75299840"/>
      </c:lineChart>
      <c:catAx>
        <c:axId val="75297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299840"/>
        <c:crosses val="autoZero"/>
        <c:auto val="1"/>
        <c:lblAlgn val="ctr"/>
        <c:lblOffset val="100"/>
        <c:noMultiLvlLbl val="0"/>
      </c:catAx>
      <c:valAx>
        <c:axId val="75299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297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C4BF8F8-B7B7-4461-B820-9B25E9F65503}" type="slidenum">
              <a:rPr lang="en-US" altLang="zh-CN"/>
              <a:pPr/>
              <a:t>‹#›</a:t>
            </a:fld>
            <a:endParaRPr lang="en-US" altLang="zh-CN"/>
          </a:p>
        </p:txBody>
      </p:sp>
    </p:spTree>
    <p:extLst>
      <p:ext uri="{BB962C8B-B14F-4D97-AF65-F5344CB8AC3E}">
        <p14:creationId xmlns:p14="http://schemas.microsoft.com/office/powerpoint/2010/main" val="299490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lgn="r" eaLnBrk="1" hangingPunct="1">
              <a:defRPr sz="1200"/>
            </a:lvl1pPr>
          </a:lstStyle>
          <a:p>
            <a:fld id="{1873FC38-D265-4A7C-A8A5-427371AA3BAA}" type="slidenum">
              <a:rPr lang="en-US" altLang="zh-CN"/>
              <a:pPr/>
              <a:t>‹#›</a:t>
            </a:fld>
            <a:endParaRPr lang="en-US" altLang="zh-CN"/>
          </a:p>
        </p:txBody>
      </p:sp>
    </p:spTree>
    <p:extLst>
      <p:ext uri="{BB962C8B-B14F-4D97-AF65-F5344CB8AC3E}">
        <p14:creationId xmlns:p14="http://schemas.microsoft.com/office/powerpoint/2010/main" val="178683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descr="CITTEXT"/>
          <p:cNvSpPr>
            <a:spLocks/>
          </p:cNvSpPr>
          <p:nvPr/>
        </p:nvSpPr>
        <p:spPr bwMode="auto">
          <a:xfrm>
            <a:off x="0" y="0"/>
            <a:ext cx="2895600" cy="6858000"/>
          </a:xfrm>
          <a:custGeom>
            <a:avLst/>
            <a:gdLst>
              <a:gd name="T0" fmla="*/ 0 w 1824"/>
              <a:gd name="T1" fmla="*/ 2147483646 h 3840"/>
              <a:gd name="T2" fmla="*/ 0 w 1824"/>
              <a:gd name="T3" fmla="*/ 0 h 3840"/>
              <a:gd name="T4" fmla="*/ 2147483646 w 1824"/>
              <a:gd name="T5" fmla="*/ 0 h 3840"/>
              <a:gd name="T6" fmla="*/ 2147483646 w 1824"/>
              <a:gd name="T7" fmla="*/ 2147483646 h 3840"/>
              <a:gd name="T8" fmla="*/ 0 w 1824"/>
              <a:gd name="T9" fmla="*/ 2147483646 h 3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4" h="3840">
                <a:moveTo>
                  <a:pt x="0" y="3840"/>
                </a:moveTo>
                <a:lnTo>
                  <a:pt x="0" y="0"/>
                </a:lnTo>
                <a:lnTo>
                  <a:pt x="1824" y="0"/>
                </a:lnTo>
                <a:cubicBezTo>
                  <a:pt x="74" y="1204"/>
                  <a:pt x="465" y="3655"/>
                  <a:pt x="583" y="3840"/>
                </a:cubicBezTo>
                <a:cubicBezTo>
                  <a:pt x="291" y="3840"/>
                  <a:pt x="0" y="3840"/>
                  <a:pt x="0" y="3840"/>
                </a:cubicBez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5"/>
          <p:cNvSpPr>
            <a:spLocks noChangeArrowheads="1"/>
          </p:cNvSpPr>
          <p:nvPr/>
        </p:nvSpPr>
        <p:spPr bwMode="auto">
          <a:xfrm>
            <a:off x="1600200" y="352425"/>
            <a:ext cx="75438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nvGrpSpPr>
          <p:cNvPr id="6" name="Group 6"/>
          <p:cNvGrpSpPr>
            <a:grpSpLocks/>
          </p:cNvGrpSpPr>
          <p:nvPr/>
        </p:nvGrpSpPr>
        <p:grpSpPr bwMode="auto">
          <a:xfrm>
            <a:off x="0" y="3567113"/>
            <a:ext cx="5781675" cy="149225"/>
            <a:chOff x="0" y="2256"/>
            <a:chExt cx="3642" cy="94"/>
          </a:xfrm>
        </p:grpSpPr>
        <p:sp>
          <p:nvSpPr>
            <p:cNvPr id="7" name="Freeform 7"/>
            <p:cNvSpPr>
              <a:spLocks/>
            </p:cNvSpPr>
            <p:nvPr userDrawn="1"/>
          </p:nvSpPr>
          <p:spPr bwMode="auto">
            <a:xfrm>
              <a:off x="0" y="2310"/>
              <a:ext cx="3642" cy="1"/>
            </a:xfrm>
            <a:custGeom>
              <a:avLst/>
              <a:gdLst>
                <a:gd name="T0" fmla="*/ 0 w 3642"/>
                <a:gd name="T1" fmla="*/ 0 h 1"/>
                <a:gd name="T2" fmla="*/ 3642 w 3642"/>
                <a:gd name="T3" fmla="*/ 0 h 1"/>
                <a:gd name="T4" fmla="*/ 0 60000 65536"/>
                <a:gd name="T5" fmla="*/ 0 60000 65536"/>
              </a:gdLst>
              <a:ahLst/>
              <a:cxnLst>
                <a:cxn ang="T4">
                  <a:pos x="T0" y="T1"/>
                </a:cxn>
                <a:cxn ang="T5">
                  <a:pos x="T2" y="T3"/>
                </a:cxn>
              </a:cxnLst>
              <a:rect l="0" t="0" r="r" b="b"/>
              <a:pathLst>
                <a:path w="3642" h="1">
                  <a:moveTo>
                    <a:pt x="0" y="0"/>
                  </a:moveTo>
                  <a:lnTo>
                    <a:pt x="3642" y="0"/>
                  </a:ln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8"/>
            <p:cNvGrpSpPr>
              <a:grpSpLocks/>
            </p:cNvGrpSpPr>
            <p:nvPr userDrawn="1"/>
          </p:nvGrpSpPr>
          <p:grpSpPr bwMode="auto">
            <a:xfrm>
              <a:off x="960" y="2256"/>
              <a:ext cx="1678" cy="94"/>
              <a:chOff x="419" y="1193"/>
              <a:chExt cx="1678" cy="94"/>
            </a:xfrm>
          </p:grpSpPr>
          <p:sp>
            <p:nvSpPr>
              <p:cNvPr id="9" name="Oval 9"/>
              <p:cNvSpPr>
                <a:spLocks noChangeArrowheads="1"/>
              </p:cNvSpPr>
              <p:nvPr userDrawn="1"/>
            </p:nvSpPr>
            <p:spPr bwMode="auto">
              <a:xfrm>
                <a:off x="419"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0" name="Oval 10"/>
              <p:cNvSpPr>
                <a:spLocks noChangeArrowheads="1"/>
              </p:cNvSpPr>
              <p:nvPr userDrawn="1"/>
            </p:nvSpPr>
            <p:spPr bwMode="auto">
              <a:xfrm>
                <a:off x="947"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1" name="Oval 11"/>
              <p:cNvSpPr>
                <a:spLocks noChangeArrowheads="1"/>
              </p:cNvSpPr>
              <p:nvPr userDrawn="1"/>
            </p:nvSpPr>
            <p:spPr bwMode="auto">
              <a:xfrm>
                <a:off x="1475"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2" name="Oval 12"/>
              <p:cNvSpPr>
                <a:spLocks noChangeArrowheads="1"/>
              </p:cNvSpPr>
              <p:nvPr userDrawn="1"/>
            </p:nvSpPr>
            <p:spPr bwMode="auto">
              <a:xfrm>
                <a:off x="2003"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grpSp>
      </p:grpSp>
      <p:sp>
        <p:nvSpPr>
          <p:cNvPr id="13" name="Text Box 13"/>
          <p:cNvSpPr txBox="1">
            <a:spLocks noChangeArrowheads="1"/>
          </p:cNvSpPr>
          <p:nvPr userDrawn="1"/>
        </p:nvSpPr>
        <p:spPr bwMode="auto">
          <a:xfrm>
            <a:off x="8147050" y="26988"/>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smtClean="0">
                <a:latin typeface="Book Antiqua" panose="02040602050305030304" pitchFamily="18" charset="0"/>
                <a:ea typeface="楷体_GB2312" panose="02010609030101010101" pitchFamily="49" charset="-122"/>
                <a:cs typeface="Arial" panose="020B0604020202020204" pitchFamily="34" charset="0"/>
              </a:rPr>
              <a:t>软件工程</a:t>
            </a:r>
          </a:p>
        </p:txBody>
      </p:sp>
      <p:pic>
        <p:nvPicPr>
          <p:cNvPr id="14" name="Picture 11" descr="工大标志"/>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43926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3"/>
          <p:cNvSpPr>
            <a:spLocks noGrp="1" noChangeArrowheads="1"/>
          </p:cNvSpPr>
          <p:nvPr>
            <p:ph type="ctrTitle"/>
          </p:nvPr>
        </p:nvSpPr>
        <p:spPr>
          <a:xfrm>
            <a:off x="685800" y="2500313"/>
            <a:ext cx="7772400" cy="641350"/>
          </a:xfrm>
        </p:spPr>
        <p:txBody>
          <a:bodyPr anchor="b">
            <a:spAutoFit/>
          </a:bodyPr>
          <a:lstStyle>
            <a:lvl1pPr algn="ctr">
              <a:defRPr sz="3600"/>
            </a:lvl1pPr>
          </a:lstStyle>
          <a:p>
            <a:pPr lvl="0"/>
            <a:r>
              <a:rPr lang="zh-CN" altLang="en-US" noProof="0" smtClean="0"/>
              <a:t>单击此处编辑母版标题样式</a:t>
            </a:r>
          </a:p>
        </p:txBody>
      </p:sp>
      <p:sp>
        <p:nvSpPr>
          <p:cNvPr id="60420" name="Rectangle 4"/>
          <p:cNvSpPr>
            <a:spLocks noGrp="1" noChangeArrowheads="1"/>
          </p:cNvSpPr>
          <p:nvPr>
            <p:ph type="subTitle" idx="1"/>
          </p:nvPr>
        </p:nvSpPr>
        <p:spPr>
          <a:xfrm>
            <a:off x="1371600" y="4183063"/>
            <a:ext cx="6400800" cy="396875"/>
          </a:xfrm>
        </p:spPr>
        <p:txBody>
          <a:bodyPr>
            <a:spAutoFit/>
          </a:bodyPr>
          <a:lstStyle>
            <a:lvl1pPr marL="0" indent="0" algn="ctr">
              <a:spcBef>
                <a:spcPct val="20000"/>
              </a:spcBef>
              <a:spcAft>
                <a:spcPct val="0"/>
              </a:spcAft>
              <a:buFont typeface="Wingdings" panose="05000000000000000000" pitchFamily="2" charset="2"/>
              <a:buNone/>
              <a:defRPr b="0">
                <a:ea typeface="楷体_GB2312" panose="02010609030101010101" pitchFamily="49" charset="-122"/>
                <a:cs typeface="宋体" panose="02010600030101010101"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60027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078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508000"/>
            <a:ext cx="2124075" cy="6089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3825" y="508000"/>
            <a:ext cx="6219825" cy="60896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53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757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78038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484313"/>
            <a:ext cx="4027487" cy="5113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84313"/>
            <a:ext cx="4029075" cy="5113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14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094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3820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96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9914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114479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23825" y="508000"/>
            <a:ext cx="8496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12"/>
          <p:cNvSpPr>
            <a:spLocks noGrp="1" noChangeArrowheads="1"/>
          </p:cNvSpPr>
          <p:nvPr>
            <p:ph type="body" idx="1"/>
          </p:nvPr>
        </p:nvSpPr>
        <p:spPr bwMode="auto">
          <a:xfrm>
            <a:off x="395288" y="1484313"/>
            <a:ext cx="8208962"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Freeform 13"/>
          <p:cNvSpPr>
            <a:spLocks/>
          </p:cNvSpPr>
          <p:nvPr userDrawn="1"/>
        </p:nvSpPr>
        <p:spPr bwMode="auto">
          <a:xfrm>
            <a:off x="152400" y="1268413"/>
            <a:ext cx="7732713" cy="5589587"/>
          </a:xfrm>
          <a:custGeom>
            <a:avLst/>
            <a:gdLst>
              <a:gd name="T0" fmla="*/ 0 w 4320"/>
              <a:gd name="T1" fmla="*/ 2147483646 h 3264"/>
              <a:gd name="T2" fmla="*/ 0 w 4320"/>
              <a:gd name="T3" fmla="*/ 0 h 3264"/>
              <a:gd name="T4" fmla="*/ 2147483646 w 4320"/>
              <a:gd name="T5" fmla="*/ 0 h 3264"/>
              <a:gd name="T6" fmla="*/ 0 60000 65536"/>
              <a:gd name="T7" fmla="*/ 0 60000 65536"/>
              <a:gd name="T8" fmla="*/ 0 60000 65536"/>
            </a:gdLst>
            <a:ahLst/>
            <a:cxnLst>
              <a:cxn ang="T6">
                <a:pos x="T0" y="T1"/>
              </a:cxn>
              <a:cxn ang="T7">
                <a:pos x="T2" y="T3"/>
              </a:cxn>
              <a:cxn ang="T8">
                <a:pos x="T4" y="T5"/>
              </a:cxn>
            </a:cxnLst>
            <a:rect l="0" t="0" r="r" b="b"/>
            <a:pathLst>
              <a:path w="4320" h="3264">
                <a:moveTo>
                  <a:pt x="0" y="3264"/>
                </a:moveTo>
                <a:lnTo>
                  <a:pt x="0" y="0"/>
                </a:lnTo>
                <a:lnTo>
                  <a:pt x="4320" y="0"/>
                </a:ln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6" name="Oval 14"/>
          <p:cNvSpPr>
            <a:spLocks noChangeArrowheads="1"/>
          </p:cNvSpPr>
          <p:nvPr userDrawn="1"/>
        </p:nvSpPr>
        <p:spPr bwMode="auto">
          <a:xfrm>
            <a:off x="6651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59407" name="Oval 15"/>
          <p:cNvSpPr>
            <a:spLocks noChangeArrowheads="1"/>
          </p:cNvSpPr>
          <p:nvPr userDrawn="1"/>
        </p:nvSpPr>
        <p:spPr bwMode="auto">
          <a:xfrm>
            <a:off x="15033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59408" name="Oval 16"/>
          <p:cNvSpPr>
            <a:spLocks noChangeArrowheads="1"/>
          </p:cNvSpPr>
          <p:nvPr userDrawn="1"/>
        </p:nvSpPr>
        <p:spPr bwMode="auto">
          <a:xfrm>
            <a:off x="23415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59409" name="Oval 17"/>
          <p:cNvSpPr>
            <a:spLocks noChangeArrowheads="1"/>
          </p:cNvSpPr>
          <p:nvPr userDrawn="1"/>
        </p:nvSpPr>
        <p:spPr bwMode="auto">
          <a:xfrm>
            <a:off x="31797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033" name="Rectangle 18"/>
          <p:cNvSpPr>
            <a:spLocks noChangeArrowheads="1"/>
          </p:cNvSpPr>
          <p:nvPr userDrawn="1"/>
        </p:nvSpPr>
        <p:spPr bwMode="auto">
          <a:xfrm>
            <a:off x="1600200" y="352425"/>
            <a:ext cx="75438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4" name="Text Box 19"/>
          <p:cNvSpPr txBox="1">
            <a:spLocks noChangeArrowheads="1"/>
          </p:cNvSpPr>
          <p:nvPr userDrawn="1"/>
        </p:nvSpPr>
        <p:spPr bwMode="auto">
          <a:xfrm>
            <a:off x="6800850" y="14288"/>
            <a:ext cx="234315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700" smtClean="0">
                <a:latin typeface="Book Antiqua" panose="02040602050305030304" pitchFamily="18" charset="0"/>
                <a:ea typeface="楷体_GB2312" panose="02010609030101010101" pitchFamily="49" charset="-122"/>
                <a:cs typeface="Arial" panose="020B0604020202020204" pitchFamily="34" charset="0"/>
              </a:rPr>
              <a:t>综合实践项目结题报告</a:t>
            </a:r>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anose="02010609030101010101"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685800" y="1628775"/>
            <a:ext cx="7772400" cy="1495425"/>
          </a:xfrm>
        </p:spPr>
        <p:txBody>
          <a:bodyPr/>
          <a:lstStyle/>
          <a:p>
            <a:pPr eaLnBrk="1" hangingPunct="1"/>
            <a:r>
              <a:rPr lang="zh-CN" altLang="zh-CN" sz="2800" smtClean="0"/>
              <a:t>哈工大计算机学院</a:t>
            </a:r>
            <a:r>
              <a:rPr lang="en-US" altLang="zh-CN" sz="2800" smtClean="0"/>
              <a:t>2016</a:t>
            </a:r>
            <a:r>
              <a:rPr lang="zh-CN" altLang="en-US" sz="2800" smtClean="0"/>
              <a:t>年秋季学期</a:t>
            </a:r>
            <a:br>
              <a:rPr lang="zh-CN" altLang="en-US" sz="2800" smtClean="0"/>
            </a:br>
            <a:r>
              <a:rPr lang="zh-CN" altLang="en-US" sz="2800" smtClean="0"/>
              <a:t>软件工程课程</a:t>
            </a:r>
            <a:br>
              <a:rPr lang="zh-CN" altLang="en-US" sz="2800" smtClean="0"/>
            </a:br>
            <a:r>
              <a:rPr lang="zh-CN" altLang="en-US" smtClean="0"/>
              <a:t>综合实践项目结题报告</a:t>
            </a:r>
          </a:p>
        </p:txBody>
      </p:sp>
      <p:sp>
        <p:nvSpPr>
          <p:cNvPr id="5123" name="Rectangle 193"/>
          <p:cNvSpPr>
            <a:spLocks noGrp="1" noChangeArrowheads="1"/>
          </p:cNvSpPr>
          <p:nvPr>
            <p:ph type="subTitle" idx="1"/>
          </p:nvPr>
        </p:nvSpPr>
        <p:spPr>
          <a:xfrm>
            <a:off x="1371600" y="4183063"/>
            <a:ext cx="6400800" cy="1508125"/>
          </a:xfrm>
        </p:spPr>
        <p:txBody>
          <a:bodyPr/>
          <a:lstStyle/>
          <a:p>
            <a:pPr eaLnBrk="1" hangingPunct="1"/>
            <a:r>
              <a:rPr lang="zh-CN" altLang="en-US" smtClean="0"/>
              <a:t>班号：</a:t>
            </a:r>
            <a:r>
              <a:rPr lang="en-US" altLang="zh-CN" smtClean="0"/>
              <a:t>1403102</a:t>
            </a:r>
          </a:p>
          <a:p>
            <a:pPr eaLnBrk="1" hangingPunct="1"/>
            <a:r>
              <a:rPr lang="zh-CN" altLang="en-US" smtClean="0"/>
              <a:t>小组名称：银河星</a:t>
            </a:r>
            <a:endParaRPr lang="en-US" altLang="zh-CN" smtClean="0"/>
          </a:p>
          <a:p>
            <a:pPr eaLnBrk="1" hangingPunct="1"/>
            <a:r>
              <a:rPr lang="zh-CN" altLang="en-US" smtClean="0"/>
              <a:t>小组成员：裴彤、陈勃旭、吕绍辉</a:t>
            </a:r>
            <a:endParaRPr lang="en-US" altLang="zh-CN" smtClean="0"/>
          </a:p>
          <a:p>
            <a:pPr eaLnBrk="1" hangingPunct="1"/>
            <a:fld id="{634A5C47-1DA4-4AD3-87C0-D9805D27D56B}" type="datetime2">
              <a:rPr lang="zh-CN" altLang="en-US" smtClean="0"/>
              <a:pPr eaLnBrk="1" hangingPunct="1"/>
              <a:t>2016年12月14日</a:t>
            </a:fld>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项目的业务特色</a:t>
            </a:r>
          </a:p>
        </p:txBody>
      </p:sp>
      <p:sp>
        <p:nvSpPr>
          <p:cNvPr id="14339" name="Rectangle 3"/>
          <p:cNvSpPr>
            <a:spLocks noGrp="1" noChangeArrowheads="1"/>
          </p:cNvSpPr>
          <p:nvPr>
            <p:ph type="body" idx="1"/>
          </p:nvPr>
        </p:nvSpPr>
        <p:spPr>
          <a:xfrm>
            <a:off x="268288" y="1268413"/>
            <a:ext cx="8207375" cy="5113337"/>
          </a:xfrm>
        </p:spPr>
        <p:txBody>
          <a:bodyPr/>
          <a:lstStyle/>
          <a:p>
            <a:pPr marL="0" indent="0">
              <a:buFont typeface="Wingdings" pitchFamily="2" charset="2"/>
              <a:buNone/>
            </a:pPr>
            <a:r>
              <a:rPr lang="zh-CN" altLang="en-US" smtClean="0"/>
              <a:t>项目背景：</a:t>
            </a:r>
            <a:r>
              <a:rPr lang="zh-CN" altLang="en-US" b="0" smtClean="0"/>
              <a:t>研究生在做研究过程中要阅读大量的论文，了解他人的工作，获取自己的研究思路。但论文一多，单靠文件系统管理起来很麻烦。因此我们决定自己开发一个</a:t>
            </a:r>
            <a:r>
              <a:rPr lang="en-US" altLang="zh-CN" b="0" smtClean="0"/>
              <a:t>web</a:t>
            </a:r>
            <a:r>
              <a:rPr lang="zh-CN" altLang="en-US" b="0" smtClean="0"/>
              <a:t>管理系统，将文献进行分类管理，并能够实现对某一特定论文的笔记记录功能。</a:t>
            </a:r>
            <a:endParaRPr lang="en-US" altLang="zh-CN" b="0" smtClean="0"/>
          </a:p>
          <a:p>
            <a:pPr marL="0" indent="0">
              <a:buFont typeface="Wingdings" pitchFamily="2" charset="2"/>
              <a:buNone/>
            </a:pPr>
            <a:r>
              <a:rPr lang="zh-CN" altLang="en-US" smtClean="0"/>
              <a:t>现实意义：</a:t>
            </a:r>
            <a:r>
              <a:rPr lang="zh-CN" altLang="en-US" b="0" smtClean="0"/>
              <a:t>将需要阅读处理的大量文献进行分类管理，方便于定向的查阅。大大方便了研究过程中资料的查找，节省了时间，提升了效率。同时，该项目还拥有笔记记录功能，用户可对文章进行记录，支持结点下项目打包下载、对外分享，对于学生群体及研究人员有着极大的实用价值。</a:t>
            </a:r>
            <a:endParaRPr lang="en-US" altLang="zh-CN" b="0" smtClean="0"/>
          </a:p>
          <a:p>
            <a:pPr marL="0" indent="0">
              <a:buFont typeface="Wingdings" pitchFamily="2" charset="2"/>
              <a:buNone/>
            </a:pPr>
            <a:r>
              <a:rPr lang="zh-CN" altLang="en-US" smtClean="0"/>
              <a:t>潜在用户：</a:t>
            </a:r>
            <a:r>
              <a:rPr lang="zh-CN" altLang="en-US" b="0" smtClean="0"/>
              <a:t>适用于日常需大量阅读并对某一方面进行记录分析的工作人员群体。如进行专科研究需大量阅读相关资料的研究人员，需复习多门课程并对其记录笔记的学生群体等。</a:t>
            </a:r>
            <a:endParaRPr lang="en-US" altLang="zh-CN" b="0" smtClean="0"/>
          </a:p>
          <a:p>
            <a:pPr marL="0" indent="0">
              <a:buFont typeface="Wingdings" pitchFamily="2" charset="2"/>
              <a:buNone/>
            </a:pPr>
            <a:r>
              <a:rPr lang="zh-CN" altLang="en-US" smtClean="0"/>
              <a:t>对用户的独特价值：</a:t>
            </a:r>
            <a:r>
              <a:rPr lang="zh-CN" altLang="en-US" b="0" smtClean="0"/>
              <a:t>文献管理部分极大的方便了用户对于文件的分类整理归纳；笔记记录部分可以使得用户对某一篇特定文档按照自我理解进行记录；结点下项目的打包下载及对外分享可以使用户间进行交流。基本上实现了用户对于文献操作管理的所有需求，极大的节省了时间，提高了效率。</a:t>
            </a:r>
            <a:endParaRPr lang="en-US" altLang="zh-CN" smtClean="0"/>
          </a:p>
          <a:p>
            <a:pPr marL="0" indent="0"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项目的技术特色</a:t>
            </a:r>
          </a:p>
        </p:txBody>
      </p:sp>
      <p:sp>
        <p:nvSpPr>
          <p:cNvPr id="5123" name="Rectangle 3"/>
          <p:cNvSpPr>
            <a:spLocks noGrp="1" noChangeArrowheads="1"/>
          </p:cNvSpPr>
          <p:nvPr>
            <p:ph type="body" idx="1"/>
          </p:nvPr>
        </p:nvSpPr>
        <p:spPr/>
        <p:txBody>
          <a:bodyPr/>
          <a:lstStyle/>
          <a:p>
            <a:pPr eaLnBrk="1" hangingPunct="1"/>
            <a:r>
              <a:rPr lang="zh-CN" altLang="en-US" dirty="0" smtClean="0"/>
              <a:t>简要介绍本系统在软件架构、编程语言、开发环境、运行环境等方面的技术特色，以及这些技术选择是如何帮助提升用户体验、改善系统性能的</a:t>
            </a:r>
            <a:r>
              <a:rPr lang="zh-CN" altLang="en-US" dirty="0" smtClean="0"/>
              <a:t>。</a:t>
            </a:r>
            <a:endParaRPr lang="en-US" altLang="zh-CN" dirty="0" smtClean="0"/>
          </a:p>
          <a:p>
            <a:pPr eaLnBrk="1" hangingPunct="1"/>
            <a:endParaRPr lang="en-US" altLang="zh-CN" dirty="0" smtClean="0"/>
          </a:p>
          <a:p>
            <a:pPr eaLnBrk="1" hangingPunct="1"/>
            <a:r>
              <a:rPr lang="zh-CN" altLang="en-US" dirty="0" smtClean="0"/>
              <a:t>利用</a:t>
            </a:r>
            <a:r>
              <a:rPr lang="en-US" altLang="zh-CN" dirty="0" err="1" smtClean="0"/>
              <a:t>Django</a:t>
            </a:r>
            <a:r>
              <a:rPr lang="zh-CN" altLang="en-US" dirty="0" smtClean="0"/>
              <a:t>进行开发，充分利用了</a:t>
            </a:r>
            <a:r>
              <a:rPr lang="en-US" altLang="zh-CN" dirty="0" err="1" smtClean="0"/>
              <a:t>Django</a:t>
            </a:r>
            <a:r>
              <a:rPr lang="zh-CN" altLang="en-US" dirty="0" smtClean="0"/>
              <a:t>便于快速开发的</a:t>
            </a:r>
            <a:r>
              <a:rPr lang="zh-CN" altLang="en-US" dirty="0" smtClean="0"/>
              <a:t>优点。</a:t>
            </a:r>
            <a:endParaRPr lang="en-US" altLang="zh-CN" dirty="0" smtClean="0"/>
          </a:p>
          <a:p>
            <a:pPr eaLnBrk="1" hangingPunct="1"/>
            <a:r>
              <a:rPr lang="zh-CN" altLang="en-US" dirty="0" smtClean="0"/>
              <a:t>同时</a:t>
            </a:r>
            <a:r>
              <a:rPr lang="en-US" altLang="zh-CN" dirty="0" err="1" smtClean="0"/>
              <a:t>Django</a:t>
            </a:r>
            <a:r>
              <a:rPr lang="zh-CN" altLang="en-US" dirty="0" smtClean="0"/>
              <a:t>也便于团队协作，非常适合团队开发。</a:t>
            </a:r>
            <a:endParaRPr lang="en-US" altLang="zh-CN" dirty="0" smtClean="0"/>
          </a:p>
          <a:p>
            <a:pPr eaLnBrk="1" hangingPunct="1"/>
            <a:r>
              <a:rPr lang="en-US" altLang="zh-CN" dirty="0" err="1" smtClean="0"/>
              <a:t>Django</a:t>
            </a:r>
            <a:r>
              <a:rPr lang="zh-CN" altLang="en-US" dirty="0" smtClean="0"/>
              <a:t>自带的</a:t>
            </a:r>
            <a:r>
              <a:rPr lang="en-US" altLang="zh-CN" dirty="0" smtClean="0"/>
              <a:t>admin</a:t>
            </a:r>
            <a:r>
              <a:rPr lang="zh-CN" altLang="en-US" dirty="0" smtClean="0"/>
              <a:t>模块大大简化了对数据库的管理，也提升了整体系统的性能。</a:t>
            </a:r>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1549463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项目的管理特色</a:t>
            </a:r>
          </a:p>
        </p:txBody>
      </p:sp>
      <p:sp>
        <p:nvSpPr>
          <p:cNvPr id="6147" name="Rectangle 3"/>
          <p:cNvSpPr>
            <a:spLocks noGrp="1" noChangeArrowheads="1"/>
          </p:cNvSpPr>
          <p:nvPr>
            <p:ph type="body" idx="1"/>
          </p:nvPr>
        </p:nvSpPr>
        <p:spPr/>
        <p:txBody>
          <a:bodyPr/>
          <a:lstStyle/>
          <a:p>
            <a:pPr eaLnBrk="1" hangingPunct="1"/>
            <a:r>
              <a:rPr lang="zh-CN" altLang="en-US" dirty="0" smtClean="0"/>
              <a:t>简要介绍本组成员在开发该系统的过程中所使用的项目管理方法、团队合作机制、配置管理</a:t>
            </a:r>
            <a:r>
              <a:rPr lang="en-US" altLang="zh-CN" dirty="0" smtClean="0"/>
              <a:t>(</a:t>
            </a:r>
            <a:r>
              <a:rPr lang="en-US" altLang="zh-CN" dirty="0" err="1" smtClean="0"/>
              <a:t>Git</a:t>
            </a:r>
            <a:r>
              <a:rPr lang="en-US" altLang="zh-CN" dirty="0" smtClean="0"/>
              <a:t>)</a:t>
            </a:r>
            <a:r>
              <a:rPr lang="zh-CN" altLang="en-US" dirty="0" smtClean="0"/>
              <a:t>方式、敏捷开发方法的实践等，以及这些方法对系统开发的效率和质量所带来的效果</a:t>
            </a:r>
            <a:r>
              <a:rPr lang="zh-CN" altLang="en-US" dirty="0" smtClean="0"/>
              <a:t>。</a:t>
            </a:r>
            <a:endParaRPr lang="en-US" altLang="zh-CN" dirty="0" smtClean="0"/>
          </a:p>
          <a:p>
            <a:pPr eaLnBrk="1" hangingPunct="1"/>
            <a:endParaRPr lang="en-US" altLang="zh-CN" dirty="0"/>
          </a:p>
          <a:p>
            <a:pPr eaLnBrk="1" hangingPunct="1"/>
            <a:r>
              <a:rPr lang="zh-CN" altLang="en-US" dirty="0" smtClean="0"/>
              <a:t>利用团队</a:t>
            </a:r>
            <a:r>
              <a:rPr lang="en-US" altLang="zh-CN" dirty="0" err="1" smtClean="0"/>
              <a:t>Github</a:t>
            </a:r>
            <a:r>
              <a:rPr lang="zh-CN" altLang="en-US" dirty="0" smtClean="0"/>
              <a:t>，团队成员分别推送到</a:t>
            </a:r>
            <a:r>
              <a:rPr lang="en-US" altLang="zh-CN" dirty="0" err="1" smtClean="0"/>
              <a:t>github</a:t>
            </a:r>
            <a:r>
              <a:rPr lang="zh-CN" altLang="en-US" dirty="0" smtClean="0"/>
              <a:t>上</a:t>
            </a:r>
            <a:endParaRPr lang="en-US" altLang="zh-CN" dirty="0" smtClean="0"/>
          </a:p>
          <a:p>
            <a:pPr eaLnBrk="1" hangingPunct="1"/>
            <a:r>
              <a:rPr lang="zh-CN" altLang="en-US" dirty="0" smtClean="0"/>
              <a:t>同时利用</a:t>
            </a:r>
            <a:r>
              <a:rPr lang="en-US" altLang="zh-CN" dirty="0" smtClean="0"/>
              <a:t>python</a:t>
            </a:r>
            <a:r>
              <a:rPr lang="zh-CN" altLang="en-US" dirty="0" smtClean="0"/>
              <a:t>的便捷特性，在局域网内建立服务器，团队成员可以直接在服务器上进行代码的合并和管理</a:t>
            </a:r>
            <a:endParaRPr lang="zh-CN" altLang="en-US" dirty="0" smtClean="0"/>
          </a:p>
        </p:txBody>
      </p:sp>
    </p:spTree>
    <p:extLst>
      <p:ext uri="{BB962C8B-B14F-4D97-AF65-F5344CB8AC3E}">
        <p14:creationId xmlns:p14="http://schemas.microsoft.com/office/powerpoint/2010/main" val="4056798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17411" name="Rectangle 3"/>
          <p:cNvSpPr>
            <a:spLocks noGrp="1" noChangeArrowheads="1"/>
          </p:cNvSpPr>
          <p:nvPr>
            <p:ph type="body" idx="1"/>
          </p:nvPr>
        </p:nvSpPr>
        <p:spPr/>
        <p:txBody>
          <a:bodyPr/>
          <a:lstStyle/>
          <a:p>
            <a:pPr marL="0" indent="0" eaLnBrk="1" hangingPunct="1">
              <a:buFont typeface="Wingdings" pitchFamily="2" charset="2"/>
              <a:buNone/>
            </a:pPr>
            <a:r>
              <a:rPr lang="zh-CN" altLang="en-US" b="0" smtClean="0"/>
              <a:t>注册及登录</a:t>
            </a:r>
            <a:endParaRPr lang="en-US" altLang="zh-CN" b="0" smtClean="0"/>
          </a:p>
          <a:p>
            <a:pPr marL="0" indent="0" eaLnBrk="1" hangingPunct="1">
              <a:buFont typeface="Wingdings" pitchFamily="2" charset="2"/>
              <a:buNone/>
            </a:pPr>
            <a:endParaRPr lang="zh-CN" altLang="en-US" b="0" smtClean="0"/>
          </a:p>
        </p:txBody>
      </p:sp>
      <p:pic>
        <p:nvPicPr>
          <p:cNvPr id="17412"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6900" y="1989138"/>
            <a:ext cx="5259388"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250" y="4487863"/>
            <a:ext cx="5253038"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18435" name="Rectangle 3"/>
          <p:cNvSpPr>
            <a:spLocks noGrp="1" noChangeArrowheads="1"/>
          </p:cNvSpPr>
          <p:nvPr>
            <p:ph type="body" idx="1"/>
          </p:nvPr>
        </p:nvSpPr>
        <p:spPr/>
        <p:txBody>
          <a:bodyPr/>
          <a:lstStyle/>
          <a:p>
            <a:pPr marL="0" indent="0">
              <a:buFont typeface="Wingdings" pitchFamily="2" charset="2"/>
              <a:buNone/>
            </a:pPr>
            <a:r>
              <a:rPr lang="zh-CN" altLang="en-US" b="0" smtClean="0"/>
              <a:t>用户可依据自己的需求建立自己的研究分类标签</a:t>
            </a:r>
            <a:r>
              <a:rPr lang="en-US" altLang="zh-CN" b="0" smtClean="0"/>
              <a:t>(</a:t>
            </a:r>
            <a:r>
              <a:rPr lang="zh-CN" altLang="en-US" b="0" smtClean="0"/>
              <a:t>按研究领域从宽到窄，例如：软件工程→配置管理→版本控制→变化分析</a:t>
            </a:r>
            <a:r>
              <a:rPr lang="en-US" altLang="zh-CN" b="0" smtClean="0"/>
              <a:t>)</a:t>
            </a:r>
            <a:r>
              <a:rPr lang="zh-CN" altLang="en-US" b="0" smtClean="0"/>
              <a:t>，并将每一篇论文链接到特定的目录下；</a:t>
            </a:r>
            <a:endParaRPr lang="en-US" altLang="zh-CN" b="0" smtClean="0"/>
          </a:p>
          <a:p>
            <a:pPr marL="0" indent="0">
              <a:buFont typeface="Wingdings" pitchFamily="2" charset="2"/>
              <a:buNone/>
            </a:pPr>
            <a:endParaRPr lang="zh-CN" altLang="en-US" b="0" smtClean="0"/>
          </a:p>
        </p:txBody>
      </p:sp>
      <p:pic>
        <p:nvPicPr>
          <p:cNvPr id="184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92375"/>
            <a:ext cx="63912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4497388"/>
            <a:ext cx="4606925"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19459" name="Rectangle 3"/>
          <p:cNvSpPr>
            <a:spLocks noGrp="1" noChangeArrowheads="1"/>
          </p:cNvSpPr>
          <p:nvPr>
            <p:ph type="body" idx="1"/>
          </p:nvPr>
        </p:nvSpPr>
        <p:spPr/>
        <p:txBody>
          <a:bodyPr/>
          <a:lstStyle/>
          <a:p>
            <a:pPr marL="0" indent="0" eaLnBrk="1" hangingPunct="1">
              <a:buFont typeface="Wingdings" pitchFamily="2" charset="2"/>
              <a:buNone/>
            </a:pPr>
            <a:r>
              <a:rPr lang="zh-CN" altLang="en-US" b="0" smtClean="0"/>
              <a:t>用户可针对某篇论文，记录其阅读笔记</a:t>
            </a:r>
            <a:endParaRPr lang="en-US" altLang="zh-CN" b="0" smtClean="0"/>
          </a:p>
          <a:p>
            <a:pPr marL="0" indent="0" eaLnBrk="1" hangingPunct="1">
              <a:buFont typeface="Wingdings" pitchFamily="2" charset="2"/>
              <a:buNone/>
            </a:pPr>
            <a:endParaRPr lang="zh-CN" altLang="en-US" smtClean="0"/>
          </a:p>
        </p:txBody>
      </p:sp>
      <p:pic>
        <p:nvPicPr>
          <p:cNvPr id="1946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989138"/>
            <a:ext cx="8066088"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4510088"/>
            <a:ext cx="77390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20483" name="Rectangle 3"/>
          <p:cNvSpPr>
            <a:spLocks noGrp="1" noChangeArrowheads="1"/>
          </p:cNvSpPr>
          <p:nvPr>
            <p:ph type="body" idx="1"/>
          </p:nvPr>
        </p:nvSpPr>
        <p:spPr/>
        <p:txBody>
          <a:bodyPr/>
          <a:lstStyle/>
          <a:p>
            <a:pPr marL="0" indent="0">
              <a:buFont typeface="Wingdings" pitchFamily="2" charset="2"/>
              <a:buNone/>
            </a:pPr>
            <a:r>
              <a:rPr lang="zh-CN" altLang="en-US" b="0" smtClean="0"/>
              <a:t>用户可以对阅读过的文献进行标注：未阅读、已精读、粗读，并对其源文件（文件系统的</a:t>
            </a:r>
            <a:r>
              <a:rPr lang="en-US" altLang="zh-CN" b="0" smtClean="0"/>
              <a:t>PDF</a:t>
            </a:r>
            <a:r>
              <a:rPr lang="zh-CN" altLang="en-US" b="0" smtClean="0"/>
              <a:t>、网站链接的</a:t>
            </a:r>
            <a:r>
              <a:rPr lang="en-US" altLang="zh-CN" b="0" smtClean="0"/>
              <a:t>URL</a:t>
            </a:r>
            <a:r>
              <a:rPr lang="zh-CN" altLang="en-US" b="0" smtClean="0"/>
              <a:t>等）进行管理；</a:t>
            </a:r>
          </a:p>
        </p:txBody>
      </p:sp>
      <p:pic>
        <p:nvPicPr>
          <p:cNvPr id="2048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238" y="2565400"/>
            <a:ext cx="7862887"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21507" name="Rectangle 3"/>
          <p:cNvSpPr>
            <a:spLocks noGrp="1" noChangeArrowheads="1"/>
          </p:cNvSpPr>
          <p:nvPr>
            <p:ph type="body" idx="1"/>
          </p:nvPr>
        </p:nvSpPr>
        <p:spPr/>
        <p:txBody>
          <a:bodyPr/>
          <a:lstStyle/>
          <a:p>
            <a:pPr marL="0" indent="0">
              <a:buFont typeface="Wingdings" pitchFamily="2" charset="2"/>
              <a:buNone/>
            </a:pPr>
            <a:r>
              <a:rPr lang="zh-CN" altLang="en-US" b="0" smtClean="0"/>
              <a:t>系统维护用户对论文操作的</a:t>
            </a:r>
            <a:r>
              <a:rPr lang="en-US" altLang="zh-CN" b="0" smtClean="0"/>
              <a:t>log(</a:t>
            </a:r>
            <a:r>
              <a:rPr lang="zh-CN" altLang="en-US" b="0" smtClean="0"/>
              <a:t>加入系统、分类、已粗读、已精读、记录笔记、删除、更改分类、修改笔记等</a:t>
            </a:r>
            <a:r>
              <a:rPr lang="en-US" altLang="zh-CN" b="0" smtClean="0"/>
              <a:t>)</a:t>
            </a:r>
            <a:r>
              <a:rPr lang="zh-CN" altLang="en-US" b="0" smtClean="0"/>
              <a:t>；</a:t>
            </a:r>
          </a:p>
        </p:txBody>
      </p:sp>
      <p:pic>
        <p:nvPicPr>
          <p:cNvPr id="2150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2205038"/>
            <a:ext cx="71913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22531" name="Rectangle 3"/>
          <p:cNvSpPr>
            <a:spLocks noGrp="1" noChangeArrowheads="1"/>
          </p:cNvSpPr>
          <p:nvPr>
            <p:ph type="body" idx="1"/>
          </p:nvPr>
        </p:nvSpPr>
        <p:spPr/>
        <p:txBody>
          <a:bodyPr/>
          <a:lstStyle/>
          <a:p>
            <a:pPr marL="0" indent="0" eaLnBrk="1" hangingPunct="1">
              <a:buFont typeface="Wingdings" pitchFamily="2" charset="2"/>
              <a:buNone/>
            </a:pPr>
            <a:r>
              <a:rPr lang="zh-CN" altLang="en-US" b="0" smtClean="0"/>
              <a:t>针对一篇特定论文，用户可将源文件、阅读笔记、操作</a:t>
            </a:r>
            <a:r>
              <a:rPr lang="en-US" altLang="zh-CN" b="0" smtClean="0"/>
              <a:t>log</a:t>
            </a:r>
            <a:r>
              <a:rPr lang="zh-CN" altLang="en-US" b="0" smtClean="0"/>
              <a:t>汇集到一起，生成标准文档，并可对外分享；</a:t>
            </a:r>
          </a:p>
          <a:p>
            <a:pPr marL="0" indent="0" eaLnBrk="1" hangingPunct="1">
              <a:buFont typeface="Wingdings" pitchFamily="2" charset="2"/>
              <a:buNone/>
            </a:pPr>
            <a:endParaRPr lang="zh-CN" altLang="en-US" smtClean="0"/>
          </a:p>
        </p:txBody>
      </p:sp>
      <p:pic>
        <p:nvPicPr>
          <p:cNvPr id="2253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838041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865563"/>
            <a:ext cx="3851275"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56075" y="3727450"/>
            <a:ext cx="44481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当前版本的主要功能</a:t>
            </a:r>
            <a:r>
              <a:rPr lang="en-US" altLang="zh-CN" smtClean="0"/>
              <a:t>FR</a:t>
            </a:r>
          </a:p>
        </p:txBody>
      </p:sp>
      <p:sp>
        <p:nvSpPr>
          <p:cNvPr id="23555" name="Rectangle 3"/>
          <p:cNvSpPr>
            <a:spLocks noGrp="1" noChangeArrowheads="1"/>
          </p:cNvSpPr>
          <p:nvPr>
            <p:ph type="body" idx="1"/>
          </p:nvPr>
        </p:nvSpPr>
        <p:spPr/>
        <p:txBody>
          <a:bodyPr/>
          <a:lstStyle/>
          <a:p>
            <a:pPr marL="0" indent="0" eaLnBrk="1" hangingPunct="1">
              <a:buFont typeface="Wingdings" pitchFamily="2" charset="2"/>
              <a:buNone/>
            </a:pPr>
            <a:r>
              <a:rPr lang="zh-CN" altLang="en-US" b="0" smtClean="0"/>
              <a:t>针对分类树上的某个非叶节点，系统可提取该节点及其所有后代节点附着的论文源文件，打包下载并对外分享</a:t>
            </a:r>
          </a:p>
          <a:p>
            <a:pPr marL="0" indent="0" eaLnBrk="1" hangingPunct="1">
              <a:buFont typeface="Wingdings" pitchFamily="2" charset="2"/>
              <a:buNone/>
            </a:pPr>
            <a:endParaRPr lang="zh-CN" altLang="en-US" smtClean="0"/>
          </a:p>
        </p:txBody>
      </p:sp>
      <p:pic>
        <p:nvPicPr>
          <p:cNvPr id="2355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5038"/>
            <a:ext cx="73723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775" y="4297363"/>
            <a:ext cx="82819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最终系统的下载、安装和使用方式说明</a:t>
            </a:r>
          </a:p>
        </p:txBody>
      </p:sp>
      <p:sp>
        <p:nvSpPr>
          <p:cNvPr id="6147" name="Rectangle 3"/>
          <p:cNvSpPr>
            <a:spLocks noGrp="1" noChangeArrowheads="1"/>
          </p:cNvSpPr>
          <p:nvPr>
            <p:ph type="body" idx="1"/>
          </p:nvPr>
        </p:nvSpPr>
        <p:spPr/>
        <p:txBody>
          <a:bodyPr/>
          <a:lstStyle/>
          <a:p>
            <a:pPr eaLnBrk="1" hangingPunct="1"/>
            <a:r>
              <a:rPr lang="zh-CN" altLang="en-US" smtClean="0"/>
              <a:t>请在本页详细说明你们所开发的系统如何下载、安装和使用。</a:t>
            </a:r>
          </a:p>
          <a:p>
            <a:pPr lvl="1" eaLnBrk="1" hangingPunct="1"/>
            <a:r>
              <a:rPr lang="zh-CN" altLang="en-US" smtClean="0"/>
              <a:t>对</a:t>
            </a:r>
            <a:r>
              <a:rPr lang="en-US" altLang="zh-CN" smtClean="0"/>
              <a:t>Web</a:t>
            </a:r>
            <a:r>
              <a:rPr lang="zh-CN" altLang="en-US" smtClean="0"/>
              <a:t>应用，请给出你的系统所部署的</a:t>
            </a:r>
            <a:r>
              <a:rPr lang="en-US" altLang="zh-CN" smtClean="0"/>
              <a:t>URL</a:t>
            </a:r>
            <a:r>
              <a:rPr lang="zh-CN" altLang="en-US" smtClean="0"/>
              <a:t>地址；</a:t>
            </a:r>
          </a:p>
          <a:p>
            <a:pPr lvl="1" eaLnBrk="1" hangingPunct="1"/>
            <a:r>
              <a:rPr lang="zh-CN" altLang="en-US" smtClean="0"/>
              <a:t>对</a:t>
            </a:r>
            <a:r>
              <a:rPr lang="en-US" altLang="zh-CN" smtClean="0"/>
              <a:t>Android</a:t>
            </a:r>
            <a:r>
              <a:rPr lang="zh-CN" altLang="en-US" smtClean="0"/>
              <a:t>应用，请告知你的</a:t>
            </a:r>
            <a:r>
              <a:rPr lang="en-US" altLang="zh-CN" smtClean="0"/>
              <a:t>APK</a:t>
            </a:r>
            <a:r>
              <a:rPr lang="zh-CN" altLang="en-US" smtClean="0"/>
              <a:t>文件下载地址，或者你的应用已经发布到了哪个市场中、下载</a:t>
            </a:r>
            <a:r>
              <a:rPr lang="en-US" altLang="zh-CN" smtClean="0"/>
              <a:t>URL</a:t>
            </a:r>
            <a:r>
              <a:rPr lang="zh-CN" altLang="en-US" smtClean="0"/>
              <a:t>是什么。</a:t>
            </a:r>
          </a:p>
          <a:p>
            <a:pPr lvl="1" eaLnBrk="1" hangingPunct="1"/>
            <a:r>
              <a:rPr lang="zh-CN" altLang="en-US" smtClean="0"/>
              <a:t>对</a:t>
            </a:r>
            <a:r>
              <a:rPr lang="en-US" altLang="zh-CN" smtClean="0"/>
              <a:t>iOS</a:t>
            </a:r>
            <a:r>
              <a:rPr lang="zh-CN" altLang="en-US" smtClean="0"/>
              <a:t>应用，请告知你的</a:t>
            </a:r>
            <a:r>
              <a:rPr lang="en-US" altLang="zh-CN" smtClean="0"/>
              <a:t>App</a:t>
            </a:r>
            <a:r>
              <a:rPr lang="zh-CN" altLang="en-US" smtClean="0"/>
              <a:t>发布在</a:t>
            </a:r>
            <a:r>
              <a:rPr lang="en-US" altLang="zh-CN" smtClean="0"/>
              <a:t>AppStore</a:t>
            </a:r>
            <a:r>
              <a:rPr lang="zh-CN" altLang="en-US" smtClean="0"/>
              <a:t>中的名字；</a:t>
            </a:r>
          </a:p>
          <a:p>
            <a:pPr lvl="1" eaLnBrk="1" hangingPunct="1"/>
            <a:r>
              <a:rPr lang="zh-CN" altLang="en-US" smtClean="0"/>
              <a:t>对浏览器插件，请告知你的安装文件的下载地址；</a:t>
            </a:r>
          </a:p>
          <a:p>
            <a:pPr lvl="1" eaLnBrk="1" hangingPunct="1"/>
            <a:r>
              <a:rPr lang="zh-CN" altLang="en-US" smtClean="0"/>
              <a:t>对桌面程序，请告知你的安装文件的</a:t>
            </a:r>
            <a:r>
              <a:rPr lang="en-US" altLang="zh-CN" smtClean="0"/>
              <a:t>URL</a:t>
            </a:r>
            <a:r>
              <a:rPr lang="zh-CN" altLang="en-US" smtClean="0"/>
              <a:t>下载地址。</a:t>
            </a:r>
          </a:p>
          <a:p>
            <a:pPr lvl="1" eaLnBrk="1" hangingPunct="1"/>
            <a:endParaRPr lang="zh-CN" altLang="en-US" smtClean="0"/>
          </a:p>
          <a:p>
            <a:pPr eaLnBrk="1" hangingPunct="1"/>
            <a:r>
              <a:rPr lang="zh-CN" altLang="en-US" smtClean="0"/>
              <a:t>以上任何类型的应用，若需要后台服务器，请保证你的服务器部署在云端，否则外部用户无法正常访问和使用。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当前版本所能达到的</a:t>
            </a:r>
            <a:r>
              <a:rPr lang="en-US" altLang="zh-CN" smtClean="0"/>
              <a:t>NFR</a:t>
            </a:r>
            <a:r>
              <a:rPr lang="zh-CN" altLang="en-US" smtClean="0"/>
              <a:t>指标</a:t>
            </a:r>
          </a:p>
        </p:txBody>
      </p:sp>
      <p:sp>
        <p:nvSpPr>
          <p:cNvPr id="24579" name="Rectangle 3"/>
          <p:cNvSpPr>
            <a:spLocks noGrp="1" noChangeArrowheads="1"/>
          </p:cNvSpPr>
          <p:nvPr>
            <p:ph type="body" idx="1"/>
          </p:nvPr>
        </p:nvSpPr>
        <p:spPr/>
        <p:txBody>
          <a:bodyPr/>
          <a:lstStyle/>
          <a:p>
            <a:pPr eaLnBrk="1" hangingPunct="1">
              <a:defRPr/>
            </a:pPr>
            <a:r>
              <a:rPr lang="zh-CN" altLang="en-US" dirty="0" smtClean="0"/>
              <a:t>简要阐述当前系统所能够达到的性能指标，并给出实测数据加以佐证。</a:t>
            </a:r>
            <a:endParaRPr lang="en-US" altLang="zh-CN" dirty="0" smtClean="0"/>
          </a:p>
          <a:p>
            <a:pPr marL="0" indent="0" latinLnBrk="1">
              <a:buFont typeface="Wingdings" pitchFamily="2" charset="2"/>
              <a:buNone/>
              <a:defRPr/>
            </a:pPr>
            <a:r>
              <a:rPr lang="en-US" altLang="zh-CN" sz="1600" b="0" dirty="0">
                <a:latin typeface="+mn-ea"/>
              </a:rPr>
              <a:t>Web</a:t>
            </a:r>
            <a:r>
              <a:rPr lang="zh-CN" altLang="en-US" sz="1600" b="0" dirty="0">
                <a:latin typeface="+mn-ea"/>
              </a:rPr>
              <a:t>性能测试的部分概况一般来说，一个</a:t>
            </a:r>
            <a:r>
              <a:rPr lang="en-US" altLang="zh-CN" sz="1600" b="0" dirty="0">
                <a:latin typeface="+mn-ea"/>
              </a:rPr>
              <a:t>Web</a:t>
            </a:r>
            <a:r>
              <a:rPr lang="zh-CN" altLang="en-US" sz="1600" b="0" dirty="0">
                <a:latin typeface="+mn-ea"/>
              </a:rPr>
              <a:t>请求的处理包括以下步骤：</a:t>
            </a:r>
          </a:p>
          <a:p>
            <a:pPr marL="0" indent="0" latinLnBrk="1">
              <a:buFont typeface="Wingdings" pitchFamily="2" charset="2"/>
              <a:buNone/>
              <a:defRPr/>
            </a:pPr>
            <a:r>
              <a:rPr lang="zh-CN" altLang="en-US" sz="1600" b="0" dirty="0">
                <a:latin typeface="+mn-ea"/>
              </a:rPr>
              <a:t>（</a:t>
            </a:r>
            <a:r>
              <a:rPr lang="en-US" altLang="zh-CN" sz="1600" b="0" dirty="0">
                <a:latin typeface="+mn-ea"/>
              </a:rPr>
              <a:t>1</a:t>
            </a:r>
            <a:r>
              <a:rPr lang="zh-CN" altLang="en-US" sz="1600" b="0" dirty="0">
                <a:latin typeface="+mn-ea"/>
              </a:rPr>
              <a:t>）客户发送请求</a:t>
            </a:r>
          </a:p>
          <a:p>
            <a:pPr marL="0" indent="0" latinLnBrk="1">
              <a:buFont typeface="Wingdings" pitchFamily="2" charset="2"/>
              <a:buNone/>
              <a:defRPr/>
            </a:pPr>
            <a:r>
              <a:rPr lang="zh-CN" altLang="en-US" sz="1600" b="0" dirty="0">
                <a:latin typeface="+mn-ea"/>
              </a:rPr>
              <a:t>（</a:t>
            </a:r>
            <a:r>
              <a:rPr lang="en-US" altLang="zh-CN" sz="1600" b="0" dirty="0">
                <a:latin typeface="+mn-ea"/>
              </a:rPr>
              <a:t>2</a:t>
            </a:r>
            <a:r>
              <a:rPr lang="zh-CN" altLang="en-US" sz="1600" b="0" dirty="0">
                <a:latin typeface="+mn-ea"/>
              </a:rPr>
              <a:t>）</a:t>
            </a:r>
            <a:r>
              <a:rPr lang="en-US" altLang="zh-CN" sz="1600" b="0" dirty="0">
                <a:latin typeface="+mn-ea"/>
              </a:rPr>
              <a:t>web server</a:t>
            </a:r>
            <a:r>
              <a:rPr lang="zh-CN" altLang="en-US" sz="1600" b="0" dirty="0">
                <a:latin typeface="+mn-ea"/>
              </a:rPr>
              <a:t> 接受到请求，进行处理；</a:t>
            </a:r>
          </a:p>
          <a:p>
            <a:pPr marL="0" indent="0" latinLnBrk="1">
              <a:buFont typeface="Wingdings" pitchFamily="2" charset="2"/>
              <a:buNone/>
              <a:defRPr/>
            </a:pPr>
            <a:r>
              <a:rPr lang="zh-CN" altLang="en-US" sz="1600" b="0" dirty="0">
                <a:latin typeface="+mn-ea"/>
              </a:rPr>
              <a:t>（</a:t>
            </a:r>
            <a:r>
              <a:rPr lang="en-US" altLang="zh-CN" sz="1600" b="0" dirty="0">
                <a:latin typeface="+mn-ea"/>
              </a:rPr>
              <a:t>3</a:t>
            </a:r>
            <a:r>
              <a:rPr lang="zh-CN" altLang="en-US" sz="1600" b="0" dirty="0">
                <a:latin typeface="+mn-ea"/>
              </a:rPr>
              <a:t>）</a:t>
            </a:r>
            <a:r>
              <a:rPr lang="en-US" altLang="zh-CN" sz="1600" b="0" dirty="0">
                <a:latin typeface="+mn-ea"/>
              </a:rPr>
              <a:t>web server </a:t>
            </a:r>
            <a:r>
              <a:rPr lang="zh-CN" altLang="en-US" sz="1600" b="0" dirty="0">
                <a:latin typeface="+mn-ea"/>
              </a:rPr>
              <a:t>向</a:t>
            </a:r>
            <a:r>
              <a:rPr lang="en-US" altLang="zh-CN" sz="1600" b="0" dirty="0">
                <a:latin typeface="+mn-ea"/>
              </a:rPr>
              <a:t>DB</a:t>
            </a:r>
            <a:r>
              <a:rPr lang="zh-CN" altLang="en-US" sz="1600" b="0" dirty="0">
                <a:latin typeface="+mn-ea"/>
              </a:rPr>
              <a:t>获取数据；</a:t>
            </a:r>
          </a:p>
          <a:p>
            <a:pPr marL="0" indent="0" latinLnBrk="1">
              <a:buFont typeface="Wingdings" pitchFamily="2" charset="2"/>
              <a:buNone/>
              <a:defRPr/>
            </a:pPr>
            <a:r>
              <a:rPr lang="zh-CN" altLang="en-US" sz="1600" b="0" dirty="0">
                <a:latin typeface="+mn-ea"/>
              </a:rPr>
              <a:t>（</a:t>
            </a:r>
            <a:r>
              <a:rPr lang="en-US" altLang="zh-CN" sz="1600" b="0" dirty="0">
                <a:latin typeface="+mn-ea"/>
              </a:rPr>
              <a:t>4</a:t>
            </a:r>
            <a:r>
              <a:rPr lang="zh-CN" altLang="en-US" sz="1600" b="0" dirty="0">
                <a:latin typeface="+mn-ea"/>
              </a:rPr>
              <a:t>）</a:t>
            </a:r>
            <a:r>
              <a:rPr lang="en-US" altLang="zh-CN" sz="1600" b="0" dirty="0">
                <a:latin typeface="+mn-ea"/>
              </a:rPr>
              <a:t>web server</a:t>
            </a:r>
            <a:r>
              <a:rPr lang="zh-CN" altLang="en-US" sz="1600" b="0" dirty="0">
                <a:latin typeface="+mn-ea"/>
              </a:rPr>
              <a:t>生成用户的</a:t>
            </a:r>
            <a:r>
              <a:rPr lang="en-US" altLang="zh-CN" sz="1600" b="0" dirty="0">
                <a:latin typeface="+mn-ea"/>
              </a:rPr>
              <a:t>object(</a:t>
            </a:r>
            <a:r>
              <a:rPr lang="zh-CN" altLang="en-US" sz="1600" b="0" dirty="0">
                <a:latin typeface="+mn-ea"/>
              </a:rPr>
              <a:t>页面</a:t>
            </a:r>
            <a:r>
              <a:rPr lang="en-US" altLang="zh-CN" sz="1600" b="0" dirty="0">
                <a:latin typeface="+mn-ea"/>
              </a:rPr>
              <a:t>)</a:t>
            </a:r>
            <a:r>
              <a:rPr lang="zh-CN" altLang="en-US" sz="1600" b="0" dirty="0">
                <a:latin typeface="+mn-ea"/>
              </a:rPr>
              <a:t>，返回给用户。给客户发送请求开始到最后一个字节的时间称为响应时间（第三步不包括在每次请求处理中）</a:t>
            </a:r>
            <a:r>
              <a:rPr lang="zh-CN" altLang="en-US" sz="1600" b="0" dirty="0" smtClean="0">
                <a:latin typeface="+mn-ea"/>
              </a:rPr>
              <a:t>。</a:t>
            </a:r>
            <a:endParaRPr lang="en-US" altLang="zh-CN" sz="1600" b="0" dirty="0" smtClean="0">
              <a:latin typeface="+mn-ea"/>
            </a:endParaRPr>
          </a:p>
          <a:p>
            <a:pPr marL="0" indent="0" latinLnBrk="1">
              <a:buFont typeface="Wingdings" pitchFamily="2" charset="2"/>
              <a:buNone/>
              <a:defRPr/>
            </a:pPr>
            <a:r>
              <a:rPr lang="zh-CN" altLang="en-US" sz="1600" b="0" dirty="0">
                <a:latin typeface="+mn-ea"/>
              </a:rPr>
              <a:t>下</a:t>
            </a:r>
            <a:r>
              <a:rPr lang="zh-CN" altLang="en-US" sz="1600" b="0" dirty="0" smtClean="0">
                <a:latin typeface="+mn-ea"/>
              </a:rPr>
              <a:t>图给出了系统的响应请求时间、并发用户数、吞吐量及点击率：</a:t>
            </a:r>
            <a:endParaRPr lang="zh-CN" altLang="en-US" sz="1600" b="0" dirty="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当前版本所能达到的</a:t>
            </a:r>
            <a:r>
              <a:rPr lang="en-US" altLang="zh-CN" smtClean="0"/>
              <a:t>NFR</a:t>
            </a:r>
            <a:r>
              <a:rPr lang="zh-CN" altLang="en-US" smtClean="0"/>
              <a:t>指标</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71675"/>
            <a:ext cx="39338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3" y="3429000"/>
            <a:ext cx="21812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628775"/>
            <a:ext cx="19050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853373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当前版本所能达到的</a:t>
            </a:r>
            <a:r>
              <a:rPr lang="en-US" altLang="zh-CN" smtClean="0"/>
              <a:t>NFR</a:t>
            </a:r>
            <a:r>
              <a:rPr lang="zh-CN" altLang="en-US" smtClean="0"/>
              <a:t>指标</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054225"/>
            <a:ext cx="691515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361125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当前的真实用户情况</a:t>
            </a:r>
          </a:p>
        </p:txBody>
      </p:sp>
      <p:sp>
        <p:nvSpPr>
          <p:cNvPr id="25603" name="Rectangle 3"/>
          <p:cNvSpPr>
            <a:spLocks noGrp="1" noChangeArrowheads="1"/>
          </p:cNvSpPr>
          <p:nvPr>
            <p:ph type="body" idx="1"/>
          </p:nvPr>
        </p:nvSpPr>
        <p:spPr/>
        <p:txBody>
          <a:bodyPr/>
          <a:lstStyle/>
          <a:p>
            <a:pPr eaLnBrk="1" hangingPunct="1"/>
            <a:r>
              <a:rPr lang="zh-CN" altLang="en-US" smtClean="0"/>
              <a:t>推广软件的方式介绍：</a:t>
            </a:r>
            <a:r>
              <a:rPr lang="zh-CN" altLang="en-US" b="0" smtClean="0"/>
              <a:t>小组项目开发人员对身边同学真人推广以及网上推广</a:t>
            </a:r>
          </a:p>
          <a:p>
            <a:pPr eaLnBrk="1" hangingPunct="1"/>
            <a:r>
              <a:rPr lang="zh-CN" altLang="en-US" smtClean="0"/>
              <a:t>目前软件的真实用户数量：</a:t>
            </a:r>
            <a:r>
              <a:rPr lang="en-US" altLang="zh-CN" b="0" smtClean="0"/>
              <a:t>4</a:t>
            </a:r>
            <a:endParaRPr lang="zh-CN" altLang="en-US" b="0" smtClean="0"/>
          </a:p>
          <a:p>
            <a:pPr eaLnBrk="1" hangingPunct="1"/>
            <a:r>
              <a:rPr lang="zh-CN" altLang="en-US" smtClean="0"/>
              <a:t>真实用户的来源及身份：</a:t>
            </a:r>
            <a:r>
              <a:rPr lang="zh-CN" altLang="en-US" b="0" smtClean="0"/>
              <a:t>身边的同学，社交软件（如</a:t>
            </a:r>
            <a:r>
              <a:rPr lang="en-US" altLang="zh-CN" b="0" smtClean="0"/>
              <a:t>qq</a:t>
            </a:r>
            <a:r>
              <a:rPr lang="zh-CN" altLang="en-US" b="0" smtClean="0"/>
              <a:t>）添加的好友</a:t>
            </a:r>
          </a:p>
          <a:p>
            <a:pPr eaLnBrk="1" hangingPunct="1"/>
            <a:r>
              <a:rPr lang="zh-CN" altLang="en-US" smtClean="0"/>
              <a:t>接下来的两页，选出两个典型真实用户做详细描述。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真实用户评价</a:t>
            </a:r>
            <a:r>
              <a:rPr lang="en-US" altLang="zh-CN" smtClean="0"/>
              <a:t>1</a:t>
            </a:r>
          </a:p>
        </p:txBody>
      </p:sp>
      <p:sp>
        <p:nvSpPr>
          <p:cNvPr id="20483" name="Rectangle 3"/>
          <p:cNvSpPr>
            <a:spLocks noGrp="1" noChangeArrowheads="1"/>
          </p:cNvSpPr>
          <p:nvPr>
            <p:ph type="body" idx="1"/>
          </p:nvPr>
        </p:nvSpPr>
        <p:spPr/>
        <p:txBody>
          <a:bodyPr/>
          <a:lstStyle/>
          <a:p>
            <a:pPr eaLnBrk="1" hangingPunct="1">
              <a:defRPr/>
            </a:pPr>
            <a:r>
              <a:rPr lang="zh-CN" altLang="en-US" dirty="0" smtClean="0"/>
              <a:t>真实用户的自然信息：姓名、所在单位、职业、年龄、性别、照片；</a:t>
            </a:r>
            <a:endParaRPr lang="en-US" altLang="zh-CN" dirty="0" smtClean="0"/>
          </a:p>
          <a:p>
            <a:pPr marL="0" indent="0" eaLnBrk="1" hangingPunct="1">
              <a:buFont typeface="Wingdings" pitchFamily="2" charset="2"/>
              <a:buNone/>
              <a:defRPr/>
            </a:pPr>
            <a:r>
              <a:rPr lang="zh-CN" altLang="en-US" sz="1600" b="0" dirty="0" smtClean="0"/>
              <a:t>姓名：徐福豪</a:t>
            </a:r>
            <a:endParaRPr lang="en-US" altLang="zh-CN" sz="1600" b="0" dirty="0" smtClean="0"/>
          </a:p>
          <a:p>
            <a:pPr marL="0" indent="0" eaLnBrk="1" hangingPunct="1">
              <a:buFont typeface="Wingdings" pitchFamily="2" charset="2"/>
              <a:buNone/>
              <a:defRPr/>
            </a:pPr>
            <a:r>
              <a:rPr lang="zh-CN" altLang="en-US" sz="1600" b="0" dirty="0" smtClean="0"/>
              <a:t>职业：在校本科生</a:t>
            </a:r>
            <a:endParaRPr lang="en-US" altLang="zh-CN" sz="1600" b="0" dirty="0" smtClean="0"/>
          </a:p>
          <a:p>
            <a:pPr marL="0" indent="0" eaLnBrk="1" hangingPunct="1">
              <a:buFont typeface="Wingdings" pitchFamily="2" charset="2"/>
              <a:buNone/>
              <a:defRPr/>
            </a:pPr>
            <a:r>
              <a:rPr lang="zh-CN" altLang="en-US" sz="1600" b="0" dirty="0" smtClean="0"/>
              <a:t>学校：哈尔滨工业大学</a:t>
            </a:r>
            <a:endParaRPr lang="en-US" altLang="zh-CN" sz="1600" b="0" dirty="0" smtClean="0"/>
          </a:p>
          <a:p>
            <a:pPr marL="0" indent="0" eaLnBrk="1" hangingPunct="1">
              <a:buFont typeface="Wingdings" pitchFamily="2" charset="2"/>
              <a:buNone/>
              <a:defRPr/>
            </a:pPr>
            <a:r>
              <a:rPr lang="zh-CN" altLang="en-US" sz="1600" b="0" dirty="0" smtClean="0"/>
              <a:t>年龄：</a:t>
            </a:r>
            <a:r>
              <a:rPr lang="en-US" altLang="zh-CN" sz="1600" b="0" dirty="0" smtClean="0"/>
              <a:t>21</a:t>
            </a:r>
          </a:p>
          <a:p>
            <a:pPr marL="0" indent="0" eaLnBrk="1" hangingPunct="1">
              <a:buFont typeface="Wingdings" pitchFamily="2" charset="2"/>
              <a:buNone/>
              <a:defRPr/>
            </a:pPr>
            <a:r>
              <a:rPr lang="zh-CN" altLang="en-US" sz="1600" b="0" dirty="0" smtClean="0"/>
              <a:t>性别：男</a:t>
            </a:r>
          </a:p>
          <a:p>
            <a:pPr eaLnBrk="1" hangingPunct="1">
              <a:defRPr/>
            </a:pPr>
            <a:r>
              <a:rPr lang="zh-CN" altLang="en-US" dirty="0" smtClean="0"/>
              <a:t>该用户如何成为本系统的真实用户？</a:t>
            </a:r>
            <a:endParaRPr lang="en-US" altLang="zh-CN" dirty="0" smtClean="0"/>
          </a:p>
          <a:p>
            <a:pPr marL="0" indent="0" eaLnBrk="1" hangingPunct="1">
              <a:buFont typeface="Wingdings" pitchFamily="2" charset="2"/>
              <a:buNone/>
              <a:defRPr/>
            </a:pPr>
            <a:r>
              <a:rPr lang="zh-CN" altLang="en-US" sz="1600" b="0" dirty="0" smtClean="0"/>
              <a:t>该用户为工大在校本科生。由开发成员亲自向身边同学推荐成为系统真实用户。</a:t>
            </a:r>
          </a:p>
          <a:p>
            <a:pPr eaLnBrk="1" hangingPunct="1">
              <a:defRPr/>
            </a:pPr>
            <a:r>
              <a:rPr lang="zh-CN" altLang="en-US" dirty="0" smtClean="0"/>
              <a:t>该用户对系统所进行的评价（优点、不足和待改进之处）；</a:t>
            </a:r>
            <a:endParaRPr lang="en-US" altLang="zh-CN" dirty="0" smtClean="0"/>
          </a:p>
          <a:p>
            <a:pPr marL="0" indent="0" eaLnBrk="1" hangingPunct="1">
              <a:buFont typeface="Wingdings" pitchFamily="2" charset="2"/>
              <a:buNone/>
              <a:defRPr/>
            </a:pPr>
            <a:r>
              <a:rPr lang="zh-CN" altLang="en-US" sz="1600" b="0" dirty="0" smtClean="0"/>
              <a:t>系统整体美观大方，使用起来方便快捷，界面友好，操作简单。但是在新增文献时必须要上传实际文件，不能不传文献单纯的直接使用超链接。</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真实用户评价</a:t>
            </a:r>
            <a:r>
              <a:rPr lang="en-US" altLang="zh-CN" smtClean="0"/>
              <a:t>2</a:t>
            </a:r>
          </a:p>
        </p:txBody>
      </p:sp>
      <p:sp>
        <p:nvSpPr>
          <p:cNvPr id="21507" name="Rectangle 3"/>
          <p:cNvSpPr>
            <a:spLocks noGrp="1" noChangeArrowheads="1"/>
          </p:cNvSpPr>
          <p:nvPr>
            <p:ph type="body" idx="1"/>
          </p:nvPr>
        </p:nvSpPr>
        <p:spPr/>
        <p:txBody>
          <a:bodyPr/>
          <a:lstStyle/>
          <a:p>
            <a:pPr eaLnBrk="1" hangingPunct="1">
              <a:defRPr/>
            </a:pPr>
            <a:r>
              <a:rPr lang="zh-CN" altLang="en-US" dirty="0" smtClean="0"/>
              <a:t>真实用户的自然信息：姓名、所在单位、职业、年龄、性别、照片；</a:t>
            </a:r>
            <a:endParaRPr lang="en-US" altLang="zh-CN" dirty="0" smtClean="0"/>
          </a:p>
          <a:p>
            <a:pPr marL="0" indent="0" eaLnBrk="1" hangingPunct="1">
              <a:buFont typeface="Wingdings" pitchFamily="2" charset="2"/>
              <a:buNone/>
              <a:defRPr/>
            </a:pPr>
            <a:r>
              <a:rPr lang="zh-CN" altLang="en-US" sz="1600" b="0" dirty="0" smtClean="0"/>
              <a:t>姓名：杨泽宇</a:t>
            </a:r>
            <a:endParaRPr lang="en-US" altLang="zh-CN" sz="1600" b="0" dirty="0" smtClean="0"/>
          </a:p>
          <a:p>
            <a:pPr marL="0" indent="0" eaLnBrk="1" hangingPunct="1">
              <a:buFont typeface="Wingdings" pitchFamily="2" charset="2"/>
              <a:buNone/>
              <a:defRPr/>
            </a:pPr>
            <a:r>
              <a:rPr lang="zh-CN" altLang="en-US" sz="1600" b="0" dirty="0" smtClean="0"/>
              <a:t>所在单位：上海大学</a:t>
            </a:r>
            <a:endParaRPr lang="en-US" altLang="zh-CN" sz="1600" b="0" dirty="0" smtClean="0"/>
          </a:p>
          <a:p>
            <a:pPr marL="0" indent="0" eaLnBrk="1" hangingPunct="1">
              <a:buFont typeface="Wingdings" pitchFamily="2" charset="2"/>
              <a:buNone/>
              <a:defRPr/>
            </a:pPr>
            <a:r>
              <a:rPr lang="zh-CN" altLang="en-US" sz="1600" b="0" dirty="0" smtClean="0"/>
              <a:t>职业：大三本科生</a:t>
            </a:r>
            <a:endParaRPr lang="en-US" altLang="zh-CN" sz="1600" b="0" dirty="0" smtClean="0"/>
          </a:p>
          <a:p>
            <a:pPr marL="0" indent="0" eaLnBrk="1" hangingPunct="1">
              <a:buFont typeface="Wingdings" pitchFamily="2" charset="2"/>
              <a:buNone/>
              <a:defRPr/>
            </a:pPr>
            <a:r>
              <a:rPr lang="zh-CN" altLang="en-US" sz="1600" b="0" dirty="0" smtClean="0"/>
              <a:t>年龄：</a:t>
            </a:r>
            <a:r>
              <a:rPr lang="en-US" altLang="zh-CN" sz="1600" b="0" dirty="0" smtClean="0"/>
              <a:t>21</a:t>
            </a:r>
          </a:p>
          <a:p>
            <a:pPr marL="0" indent="0" eaLnBrk="1" hangingPunct="1">
              <a:buFont typeface="Wingdings" pitchFamily="2" charset="2"/>
              <a:buNone/>
              <a:defRPr/>
            </a:pPr>
            <a:r>
              <a:rPr lang="zh-CN" altLang="en-US" sz="1600" b="0" dirty="0" smtClean="0"/>
              <a:t>性别：男</a:t>
            </a:r>
          </a:p>
          <a:p>
            <a:pPr eaLnBrk="1" hangingPunct="1">
              <a:defRPr/>
            </a:pPr>
            <a:r>
              <a:rPr lang="zh-CN" altLang="en-US" dirty="0" smtClean="0"/>
              <a:t>该用户如何成为本系统的真实用户？</a:t>
            </a:r>
            <a:endParaRPr lang="en-US" altLang="zh-CN" dirty="0" smtClean="0"/>
          </a:p>
          <a:p>
            <a:pPr marL="0" indent="0" eaLnBrk="1" hangingPunct="1">
              <a:buFont typeface="Wingdings" pitchFamily="2" charset="2"/>
              <a:buNone/>
              <a:defRPr/>
            </a:pPr>
            <a:r>
              <a:rPr lang="zh-CN" altLang="en-US" sz="1600" b="0" dirty="0" smtClean="0"/>
              <a:t>该用户为其他高校在校本科生。由开发成员通过社交软件推荐成为系统真实用户。</a:t>
            </a:r>
            <a:endParaRPr lang="zh-CN" altLang="en-US" sz="1600" dirty="0" smtClean="0"/>
          </a:p>
          <a:p>
            <a:pPr eaLnBrk="1" hangingPunct="1">
              <a:defRPr/>
            </a:pPr>
            <a:r>
              <a:rPr lang="zh-CN" altLang="en-US" dirty="0" smtClean="0"/>
              <a:t>该用户对系统所进行的评价（优点、不足和待改进之处）；</a:t>
            </a:r>
          </a:p>
          <a:p>
            <a:pPr marL="0" indent="0" eaLnBrk="1" hangingPunct="1">
              <a:buFont typeface="Wingdings" pitchFamily="2" charset="2"/>
              <a:buNone/>
              <a:defRPr/>
            </a:pPr>
            <a:r>
              <a:rPr lang="zh-CN" altLang="en-US" sz="1600" b="0" dirty="0" smtClean="0">
                <a:latin typeface="+mn-ea"/>
              </a:rPr>
              <a:t>界面整体布局美观大方，细节设计也十分到位，很多不经意的瞬间都能带给人一种耳目一新的感觉。但是在文献的链接添加时，不能加入</a:t>
            </a:r>
            <a:r>
              <a:rPr lang="en-US" altLang="zh-CN" sz="1600" b="0" dirty="0" smtClean="0">
                <a:latin typeface="+mn-ea"/>
              </a:rPr>
              <a:t>http</a:t>
            </a:r>
            <a:r>
              <a:rPr lang="zh-CN" altLang="en-US" sz="1600" b="0" dirty="0" smtClean="0">
                <a:latin typeface="+mn-ea"/>
              </a:rPr>
              <a:t>，因为系统会在超链接时自动添加，如果自己加入就会报错，建议改为可识别形式，自动添加删减</a:t>
            </a:r>
            <a:r>
              <a:rPr lang="en-US" altLang="zh-CN" sz="1600" b="0" dirty="0" smtClean="0">
                <a:latin typeface="+mn-ea"/>
              </a:rPr>
              <a:t>http</a:t>
            </a:r>
            <a:r>
              <a:rPr lang="zh-CN" altLang="en-US" sz="1600" b="0" dirty="0" smtClean="0">
                <a:latin typeface="+mn-ea"/>
              </a:rPr>
              <a:t>头。</a:t>
            </a:r>
            <a:endParaRPr lang="en-US" altLang="zh-CN" sz="1600" b="0" dirty="0" smtClean="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项目宣传海报</a:t>
            </a:r>
          </a:p>
        </p:txBody>
      </p:sp>
      <p:sp>
        <p:nvSpPr>
          <p:cNvPr id="28675" name="Rectangle 3"/>
          <p:cNvSpPr>
            <a:spLocks noGrp="1" noChangeArrowheads="1"/>
          </p:cNvSpPr>
          <p:nvPr>
            <p:ph type="body" idx="1"/>
          </p:nvPr>
        </p:nvSpPr>
        <p:spPr/>
        <p:txBody>
          <a:bodyPr/>
          <a:lstStyle/>
          <a:p>
            <a:pPr eaLnBrk="1" hangingPunct="1"/>
            <a:r>
              <a:rPr lang="zh-CN" altLang="en-US" smtClean="0"/>
              <a:t>制作一张图文并茂的海报，用于对外宣传你们开发的系统，目标是吸引潜在用户成为你们的真实用户。</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487" y="2291506"/>
            <a:ext cx="5436096" cy="407526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本次项目收获的经验和教训</a:t>
            </a:r>
          </a:p>
        </p:txBody>
      </p:sp>
      <p:sp>
        <p:nvSpPr>
          <p:cNvPr id="29699" name="Rectangle 3"/>
          <p:cNvSpPr>
            <a:spLocks noGrp="1" noChangeArrowheads="1"/>
          </p:cNvSpPr>
          <p:nvPr>
            <p:ph type="body" idx="1"/>
          </p:nvPr>
        </p:nvSpPr>
        <p:spPr/>
        <p:txBody>
          <a:bodyPr/>
          <a:lstStyle/>
          <a:p>
            <a:pPr marL="0" indent="0" eaLnBrk="1" hangingPunct="1">
              <a:buFont typeface="Wingdings" pitchFamily="2" charset="2"/>
              <a:buNone/>
            </a:pPr>
            <a:r>
              <a:rPr lang="en-US" altLang="zh-CN" smtClean="0"/>
              <a:t>      	</a:t>
            </a:r>
            <a:r>
              <a:rPr lang="zh-CN" altLang="en-US" smtClean="0"/>
              <a:t>通过本次试验我们掌握了</a:t>
            </a:r>
            <a:r>
              <a:rPr lang="en-US" altLang="zh-CN" smtClean="0"/>
              <a:t>python</a:t>
            </a:r>
            <a:r>
              <a:rPr lang="zh-CN" altLang="en-US" smtClean="0"/>
              <a:t>、</a:t>
            </a:r>
            <a:r>
              <a:rPr lang="en-US" altLang="zh-CN" smtClean="0"/>
              <a:t>html</a:t>
            </a:r>
            <a:r>
              <a:rPr lang="zh-CN" altLang="en-US" smtClean="0"/>
              <a:t>等语言的使用，对敏捷开发团队合作有了更深此次的认识与体验。</a:t>
            </a:r>
            <a:endParaRPr lang="en-US" altLang="zh-CN" smtClean="0"/>
          </a:p>
          <a:p>
            <a:pPr marL="0" indent="0" eaLnBrk="1" hangingPunct="1">
              <a:buFont typeface="Wingdings" pitchFamily="2" charset="2"/>
              <a:buNone/>
            </a:pPr>
            <a:r>
              <a:rPr lang="en-US" altLang="zh-CN" smtClean="0"/>
              <a:t>	</a:t>
            </a:r>
            <a:r>
              <a:rPr lang="zh-CN" altLang="en-US" smtClean="0"/>
              <a:t>在团队合作的过程中，我们深刻的认识到了每个人都是团队中不可缺少的部分，每个人都在团队的项目开发中扮演着极其重要的角色。偶尔一个人的失误或是完成自己任务的用时稍微的超出，都会对团队的整体计划造成极大的影响，导致项目整体的延误。因此，团队开发中每个人都应该抱着对自己，对团队负责的态度，按计划完成自己应做的任务，这样才能保证整体项目计划的完美完成。同时。小组中的每个人都按照自己的所长进行明确的分工，这样才能保证做出的项目在本组成员的能力范围内达到最完美的状态。</a:t>
            </a:r>
            <a:endParaRPr lang="en-US" altLang="zh-CN" smtClean="0"/>
          </a:p>
          <a:p>
            <a:pPr marL="0" indent="0" eaLnBrk="1" hangingPunct="1">
              <a:buFont typeface="Wingdings" pitchFamily="2" charset="2"/>
              <a:buNone/>
            </a:pPr>
            <a:r>
              <a:rPr lang="en-US" altLang="zh-CN" smtClean="0"/>
              <a:t>	</a:t>
            </a:r>
            <a:r>
              <a:rPr lang="zh-CN" altLang="en-US" smtClean="0"/>
              <a:t>在本次项目开发的团队合作中，我们体会到了团队交流的重要性。当遇到自己的能力无法解决的问题时，多于其他成员交流，往往会收获到意想不到的成果。</a:t>
            </a:r>
            <a:endParaRPr lang="en-US" altLang="zh-CN" smtClean="0"/>
          </a:p>
          <a:p>
            <a:pPr marL="0" indent="0" eaLnBrk="1" hangingPunct="1">
              <a:buFont typeface="Wingdings" pitchFamily="2" charset="2"/>
              <a:buNone/>
            </a:pPr>
            <a:r>
              <a:rPr lang="en-US" altLang="zh-CN" smtClean="0"/>
              <a:t>	</a:t>
            </a:r>
            <a:r>
              <a:rPr lang="zh-CN" altLang="en-US" smtClean="0"/>
              <a:t>另外由于本组成员之间个人能力存在较大的差异，因此在任务的分工上并未实现完美的平均。但团队间按能力分工的协作方式完美解决了这一问题的负面效果，使得项目最终能够得以完美实现。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对软件工程课实践项目环节的建议</a:t>
            </a:r>
          </a:p>
        </p:txBody>
      </p:sp>
      <p:sp>
        <p:nvSpPr>
          <p:cNvPr id="30723" name="Rectangle 3"/>
          <p:cNvSpPr>
            <a:spLocks noGrp="1" noChangeArrowheads="1"/>
          </p:cNvSpPr>
          <p:nvPr>
            <p:ph type="body" idx="1"/>
          </p:nvPr>
        </p:nvSpPr>
        <p:spPr/>
        <p:txBody>
          <a:bodyPr/>
          <a:lstStyle/>
          <a:p>
            <a:pPr marL="0" indent="0" eaLnBrk="1" hangingPunct="1">
              <a:buFont typeface="Wingdings" pitchFamily="2" charset="2"/>
              <a:buNone/>
            </a:pPr>
            <a:r>
              <a:rPr lang="en-US" altLang="zh-CN" smtClean="0"/>
              <a:t>	</a:t>
            </a:r>
            <a:r>
              <a:rPr lang="zh-CN" altLang="en-US" smtClean="0"/>
              <a:t>首先，团队协作的方式使得每个人的能力都得到了锻炼，并且使得同组成员之间的沟通能力得到进一步的加强。但在项目初期需求获取时，建议令同一项目的不同班的两组同学互为用户，这样可以更完美的获取用户需求，并且可以在听取他人想法过程中取长补短，使得自身的想法得到更好地完善。</a:t>
            </a:r>
            <a:endParaRPr lang="en-US" altLang="zh-CN" smtClean="0"/>
          </a:p>
          <a:p>
            <a:pPr marL="0" indent="0" eaLnBrk="1" hangingPunct="1">
              <a:buFont typeface="Wingdings" pitchFamily="2" charset="2"/>
              <a:buNone/>
            </a:pPr>
            <a:r>
              <a:rPr lang="en-US" altLang="zh-CN" smtClean="0"/>
              <a:t>	</a:t>
            </a:r>
            <a:r>
              <a:rPr lang="zh-CN" altLang="en-US" smtClean="0"/>
              <a:t>其次，分批次每个人的推送确实保证了每个人都按照任务参与了项目的编写，但是这样会使得整体的工程量变得略有繁琐，而且往往会因为一个人的原因导致整体项目的延误。建议仍保留分批次每个人推送，但减少推送频率。</a:t>
            </a:r>
            <a:endParaRPr lang="en-US" altLang="zh-CN" smtClean="0"/>
          </a:p>
          <a:p>
            <a:pPr marL="0" indent="0" eaLnBrk="1" hangingPunct="1">
              <a:buFont typeface="Wingdings" pitchFamily="2" charset="2"/>
              <a:buNone/>
            </a:pPr>
            <a:r>
              <a:rPr lang="en-US" altLang="zh-CN" smtClean="0"/>
              <a:t>	</a:t>
            </a:r>
            <a:r>
              <a:rPr lang="zh-CN" altLang="en-US" smtClean="0"/>
              <a:t>最后，用户的寻找建议可以扩展到同班同学。虽然寻找非计软学院的同学进行用户体验可以确保用户体验反应的真实性与准确性并且锻炼了同学们软件推广方面的能力，但是本专业的同学更能提出专业性的建议。同时，可以使得用户群体得到进一步的扩大。</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p:txBody>
          <a:bodyPr/>
          <a:lstStyle/>
          <a:p>
            <a:pPr eaLnBrk="1" hangingPunct="1"/>
            <a:r>
              <a:rPr lang="zh-CN" altLang="en-US" smtClean="0"/>
              <a:t>结束</a:t>
            </a:r>
          </a:p>
        </p:txBody>
      </p:sp>
      <p:sp>
        <p:nvSpPr>
          <p:cNvPr id="31747" name="Rectangle 5"/>
          <p:cNvSpPr>
            <a:spLocks noGrp="1" noChangeArrowheads="1"/>
          </p:cNvSpPr>
          <p:nvPr>
            <p:ph type="subTitle" idx="1"/>
          </p:nvPr>
        </p:nvSpPr>
        <p:spPr/>
        <p:txBody>
          <a:bodyPr/>
          <a:lstStyle/>
          <a:p>
            <a:pPr eaLnBrk="1" hangingPunct="1"/>
            <a:fld id="{F08FC1D8-F9EE-4983-AB2E-128A3EC580D1}" type="datetime2">
              <a:rPr lang="zh-CN" altLang="en-US" smtClean="0"/>
              <a:pPr eaLnBrk="1" hangingPunct="1"/>
              <a:t>2016年12月14日</a:t>
            </a:fld>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题目与分组信息</a:t>
            </a:r>
          </a:p>
        </p:txBody>
      </p:sp>
      <p:graphicFrame>
        <p:nvGraphicFramePr>
          <p:cNvPr id="138308" name="Group 68"/>
          <p:cNvGraphicFramePr>
            <a:graphicFrameLocks noGrp="1"/>
          </p:cNvGraphicFramePr>
          <p:nvPr>
            <p:extLst>
              <p:ext uri="{D42A27DB-BD31-4B8C-83A1-F6EECF244321}">
                <p14:modId xmlns:p14="http://schemas.microsoft.com/office/powerpoint/2010/main" val="607588803"/>
              </p:ext>
            </p:extLst>
          </p:nvPr>
        </p:nvGraphicFramePr>
        <p:xfrm>
          <a:off x="468313" y="1989138"/>
          <a:ext cx="8135937" cy="4918072"/>
        </p:xfrm>
        <a:graphic>
          <a:graphicData uri="http://schemas.openxmlformats.org/drawingml/2006/table">
            <a:tbl>
              <a:tblPr/>
              <a:tblGrid>
                <a:gridCol w="2016125">
                  <a:extLst>
                    <a:ext uri="{9D8B030D-6E8A-4147-A177-3AD203B41FA5}"/>
                  </a:extLst>
                </a:gridCol>
                <a:gridCol w="1295400">
                  <a:extLst>
                    <a:ext uri="{9D8B030D-6E8A-4147-A177-3AD203B41FA5}"/>
                  </a:extLst>
                </a:gridCol>
                <a:gridCol w="2916237">
                  <a:extLst>
                    <a:ext uri="{9D8B030D-6E8A-4147-A177-3AD203B41FA5}"/>
                  </a:extLst>
                </a:gridCol>
                <a:gridCol w="1908175">
                  <a:extLst>
                    <a:ext uri="{9D8B030D-6E8A-4147-A177-3AD203B41FA5}"/>
                  </a:extLst>
                </a:gridCol>
              </a:tblGrid>
              <a:tr h="42706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题    目</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文献阅读笔记</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extLst>
              </a:tr>
              <a:tr h="42706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班    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1403102</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extLst>
              </a:tr>
              <a:tr h="42548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小组名称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银河星</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extLst>
              </a:tr>
              <a:tr h="39842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联系方式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组长</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70324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裴彤</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1140310209</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15645682408</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组长</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70324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陈勃旭</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1140310210</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13263600636</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70324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吕绍辉</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1142800130</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13804605210</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2706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20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手机</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邮件</a:t>
                      </a: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组员</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70324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Github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地址</a:t>
                      </a: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https://github.com/wsc500/DocNote</a:t>
                      </a:r>
                      <a:endPar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4" marB="4680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项目进展过程中的团队分工：成员</a:t>
            </a:r>
            <a:r>
              <a:rPr lang="en-US" altLang="zh-CN" smtClean="0"/>
              <a:t>1</a:t>
            </a:r>
          </a:p>
        </p:txBody>
      </p:sp>
      <p:graphicFrame>
        <p:nvGraphicFramePr>
          <p:cNvPr id="154724" name="Group 100"/>
          <p:cNvGraphicFramePr>
            <a:graphicFrameLocks noGrp="1"/>
          </p:cNvGraphicFramePr>
          <p:nvPr/>
        </p:nvGraphicFramePr>
        <p:xfrm>
          <a:off x="395288" y="1484313"/>
          <a:ext cx="8451850" cy="5041900"/>
        </p:xfrm>
        <a:graphic>
          <a:graphicData uri="http://schemas.openxmlformats.org/drawingml/2006/table">
            <a:tbl>
              <a:tblPr/>
              <a:tblGrid>
                <a:gridCol w="2016125">
                  <a:extLst>
                    <a:ext uri="{9D8B030D-6E8A-4147-A177-3AD203B41FA5}"/>
                  </a:extLst>
                </a:gridCol>
                <a:gridCol w="1295400">
                  <a:extLst>
                    <a:ext uri="{9D8B030D-6E8A-4147-A177-3AD203B41FA5}"/>
                  </a:extLst>
                </a:gridCol>
                <a:gridCol w="3232150">
                  <a:extLst>
                    <a:ext uri="{9D8B030D-6E8A-4147-A177-3AD203B41FA5}"/>
                  </a:extLst>
                </a:gridCol>
                <a:gridCol w="1908175">
                  <a:extLst>
                    <a:ext uri="{9D8B030D-6E8A-4147-A177-3AD203B41FA5}"/>
                  </a:extLst>
                </a:gridCol>
              </a:tblGrid>
              <a:tr h="70112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对项目的贡献（详细阐述）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工作量比例估算（百分比）</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34077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裴彤（组长）</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1140310209</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该同学具有较强的编程能力，在项目开发初期参与了项目的大致框架构建与规划，在项目的开发过程中一力承担了绝大部分代码的编写，为项目的成功实现做出了极大的贡献，在项目后期参与了</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demo</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的设计。</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50%</a:t>
                      </a: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项目进展过程中的团队分工：成员</a:t>
            </a:r>
            <a:r>
              <a:rPr lang="en-US" altLang="zh-CN" smtClean="0"/>
              <a:t>2</a:t>
            </a:r>
          </a:p>
        </p:txBody>
      </p:sp>
      <p:graphicFrame>
        <p:nvGraphicFramePr>
          <p:cNvPr id="159747" name="Group 3"/>
          <p:cNvGraphicFramePr>
            <a:graphicFrameLocks noGrp="1"/>
          </p:cNvGraphicFramePr>
          <p:nvPr/>
        </p:nvGraphicFramePr>
        <p:xfrm>
          <a:off x="395288" y="1484313"/>
          <a:ext cx="8451850" cy="5041900"/>
        </p:xfrm>
        <a:graphic>
          <a:graphicData uri="http://schemas.openxmlformats.org/drawingml/2006/table">
            <a:tbl>
              <a:tblPr/>
              <a:tblGrid>
                <a:gridCol w="2016125">
                  <a:extLst>
                    <a:ext uri="{9D8B030D-6E8A-4147-A177-3AD203B41FA5}"/>
                  </a:extLst>
                </a:gridCol>
                <a:gridCol w="1295400">
                  <a:extLst>
                    <a:ext uri="{9D8B030D-6E8A-4147-A177-3AD203B41FA5}"/>
                  </a:extLst>
                </a:gridCol>
                <a:gridCol w="3232150">
                  <a:extLst>
                    <a:ext uri="{9D8B030D-6E8A-4147-A177-3AD203B41FA5}"/>
                  </a:extLst>
                </a:gridCol>
                <a:gridCol w="1908175">
                  <a:extLst>
                    <a:ext uri="{9D8B030D-6E8A-4147-A177-3AD203B41FA5}"/>
                  </a:extLst>
                </a:gridCol>
              </a:tblGrid>
              <a:tr h="70112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对项目的贡献（详细阐述）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工作量比例估算（百分比）</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34077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陈勃旭（组员）</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1140310210</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在项目初期参与了项目的总体规划设计（包括规划项目进度、功能优先级以及开题报告编写等），项目中期参与了小部分代码的编写工作，项目后期负责结题报告的编写以及用户</a:t>
                      </a:r>
                      <a:r>
                        <a:rPr lang="zh-CN" altLang="en-US" sz="2000" b="0" dirty="0" smtClean="0"/>
                        <a:t>反馈结果的数据整理收集。</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30%</a:t>
                      </a: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项目进展过程中的团队分工：成员</a:t>
            </a:r>
            <a:r>
              <a:rPr lang="en-US" altLang="zh-CN" smtClean="0"/>
              <a:t>3</a:t>
            </a:r>
          </a:p>
        </p:txBody>
      </p:sp>
      <p:graphicFrame>
        <p:nvGraphicFramePr>
          <p:cNvPr id="160771" name="Group 3"/>
          <p:cNvGraphicFramePr>
            <a:graphicFrameLocks noGrp="1"/>
          </p:cNvGraphicFramePr>
          <p:nvPr/>
        </p:nvGraphicFramePr>
        <p:xfrm>
          <a:off x="395288" y="1484313"/>
          <a:ext cx="8451850" cy="5041900"/>
        </p:xfrm>
        <a:graphic>
          <a:graphicData uri="http://schemas.openxmlformats.org/drawingml/2006/table">
            <a:tbl>
              <a:tblPr/>
              <a:tblGrid>
                <a:gridCol w="2016125">
                  <a:extLst>
                    <a:ext uri="{9D8B030D-6E8A-4147-A177-3AD203B41FA5}"/>
                  </a:extLst>
                </a:gridCol>
                <a:gridCol w="1295400">
                  <a:extLst>
                    <a:ext uri="{9D8B030D-6E8A-4147-A177-3AD203B41FA5}"/>
                  </a:extLst>
                </a:gridCol>
                <a:gridCol w="3232150">
                  <a:extLst>
                    <a:ext uri="{9D8B030D-6E8A-4147-A177-3AD203B41FA5}"/>
                  </a:extLst>
                </a:gridCol>
                <a:gridCol w="1908175">
                  <a:extLst>
                    <a:ext uri="{9D8B030D-6E8A-4147-A177-3AD203B41FA5}"/>
                  </a:extLst>
                </a:gridCol>
              </a:tblGrid>
              <a:tr h="70112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对项目的贡献（详细阐述）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工作量比例估算（百分比）</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34077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吕绍辉（组员）</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1142800130</a:t>
                      </a:r>
                      <a:endParaRPr kumimoji="0" lang="zh-CN"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在项目初期参与了项目的总体规划设计（包括项目的优先级等），项目中期参与了小部分代码的编写工作，项目后期负责海报以及</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demo</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的录制。</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项目计划与实际进展</a:t>
            </a:r>
          </a:p>
        </p:txBody>
      </p:sp>
      <p:sp>
        <p:nvSpPr>
          <p:cNvPr id="11267" name="Rectangle 3"/>
          <p:cNvSpPr>
            <a:spLocks noGrp="1" noChangeArrowheads="1"/>
          </p:cNvSpPr>
          <p:nvPr>
            <p:ph type="body" idx="1"/>
          </p:nvPr>
        </p:nvSpPr>
        <p:spPr/>
        <p:txBody>
          <a:bodyPr/>
          <a:lstStyle/>
          <a:p>
            <a:pPr eaLnBrk="1" hangingPunct="1">
              <a:defRPr/>
            </a:pPr>
            <a:r>
              <a:rPr lang="zh-CN" altLang="en-US" dirty="0" smtClean="0"/>
              <a:t>使用敏捷开发中的燃尽图</a:t>
            </a:r>
            <a:r>
              <a:rPr lang="en-US" altLang="zh-CN" dirty="0" smtClean="0"/>
              <a:t>(Burndown Chart)</a:t>
            </a:r>
            <a:r>
              <a:rPr lang="zh-CN" altLang="en-US" dirty="0" smtClean="0"/>
              <a:t>描述项目的最初计划和项目的实际进展情况，起止日期：</a:t>
            </a:r>
            <a:r>
              <a:rPr lang="en-US" altLang="zh-CN" dirty="0" smtClean="0"/>
              <a:t>9</a:t>
            </a:r>
            <a:r>
              <a:rPr lang="zh-CN" altLang="en-US" dirty="0" smtClean="0"/>
              <a:t>月</a:t>
            </a:r>
            <a:r>
              <a:rPr lang="en-US" altLang="zh-CN" dirty="0" smtClean="0"/>
              <a:t>5</a:t>
            </a:r>
            <a:r>
              <a:rPr lang="zh-CN" altLang="en-US" dirty="0" smtClean="0"/>
              <a:t>日</a:t>
            </a:r>
            <a:r>
              <a:rPr lang="en-US" altLang="zh-CN" dirty="0" smtClean="0"/>
              <a:t>-12</a:t>
            </a:r>
            <a:r>
              <a:rPr lang="zh-CN" altLang="en-US" dirty="0" smtClean="0"/>
              <a:t>月</a:t>
            </a:r>
            <a:r>
              <a:rPr lang="en-US" altLang="zh-CN" dirty="0" smtClean="0"/>
              <a:t>13</a:t>
            </a:r>
            <a:r>
              <a:rPr lang="zh-CN" altLang="en-US" dirty="0" smtClean="0"/>
              <a:t>日。可使用</a:t>
            </a:r>
            <a:r>
              <a:rPr lang="en-US" altLang="zh-CN" dirty="0" err="1" smtClean="0"/>
              <a:t>VersionOne</a:t>
            </a:r>
            <a:r>
              <a:rPr lang="zh-CN" altLang="en-US" dirty="0" smtClean="0"/>
              <a:t>建立该图。</a:t>
            </a:r>
            <a:endParaRPr lang="en-US" altLang="zh-CN" dirty="0" smtClean="0"/>
          </a:p>
          <a:p>
            <a:pPr marL="0" indent="0" eaLnBrk="1" hangingPunct="1">
              <a:buFont typeface="Wingdings" pitchFamily="2" charset="2"/>
              <a:buNone/>
              <a:defRPr/>
            </a:pPr>
            <a:endParaRPr lang="zh-CN" altLang="en-US" dirty="0" smtClean="0"/>
          </a:p>
        </p:txBody>
      </p:sp>
      <p:graphicFrame>
        <p:nvGraphicFramePr>
          <p:cNvPr id="4" name="图表 3"/>
          <p:cNvGraphicFramePr>
            <a:graphicFrameLocks/>
          </p:cNvGraphicFramePr>
          <p:nvPr/>
        </p:nvGraphicFramePr>
        <p:xfrm>
          <a:off x="395288" y="2420888"/>
          <a:ext cx="8224837" cy="42484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项目配置管理情况</a:t>
            </a:r>
            <a:r>
              <a:rPr lang="en-US" altLang="zh-CN" smtClean="0"/>
              <a:t>I</a:t>
            </a:r>
            <a:endParaRPr lang="zh-CN" altLang="en-US" smtClean="0"/>
          </a:p>
        </p:txBody>
      </p:sp>
      <p:sp>
        <p:nvSpPr>
          <p:cNvPr id="12291" name="Rectangle 3"/>
          <p:cNvSpPr>
            <a:spLocks noGrp="1" noChangeArrowheads="1"/>
          </p:cNvSpPr>
          <p:nvPr>
            <p:ph type="body" idx="1"/>
          </p:nvPr>
        </p:nvSpPr>
        <p:spPr/>
        <p:txBody>
          <a:bodyPr/>
          <a:lstStyle/>
          <a:p>
            <a:pPr eaLnBrk="1" hangingPunct="1"/>
            <a:r>
              <a:rPr lang="zh-CN" altLang="en-US" smtClean="0"/>
              <a:t>请将</a:t>
            </a:r>
            <a:r>
              <a:rPr lang="en-US" altLang="zh-CN" smtClean="0"/>
              <a:t>Github</a:t>
            </a:r>
            <a:r>
              <a:rPr lang="zh-CN" altLang="en-US" smtClean="0"/>
              <a:t>上维护的项目代码分支情况以截图的方式插入本页，需包含全部历史。</a:t>
            </a:r>
            <a:endParaRPr lang="en-US" altLang="zh-CN" smtClean="0"/>
          </a:p>
          <a:p>
            <a:pPr eaLnBrk="1" hangingPunct="1"/>
            <a:r>
              <a:rPr lang="zh-CN" altLang="en-US" smtClean="0"/>
              <a:t>下图的形式：</a:t>
            </a:r>
          </a:p>
        </p:txBody>
      </p:sp>
      <p:pic>
        <p:nvPicPr>
          <p:cNvPr id="2" name="图片 1"/>
          <p:cNvPicPr>
            <a:picLocks noChangeAspect="1"/>
          </p:cNvPicPr>
          <p:nvPr/>
        </p:nvPicPr>
        <p:blipFill>
          <a:blip r:embed="rId2"/>
          <a:stretch>
            <a:fillRect/>
          </a:stretch>
        </p:blipFill>
        <p:spPr>
          <a:xfrm>
            <a:off x="2309813" y="2708275"/>
            <a:ext cx="6778625" cy="408781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项目配置管理情况</a:t>
            </a:r>
            <a:r>
              <a:rPr lang="en-US" altLang="zh-CN" smtClean="0"/>
              <a:t>II</a:t>
            </a:r>
            <a:endParaRPr lang="zh-CN" altLang="en-US" smtClean="0"/>
          </a:p>
        </p:txBody>
      </p:sp>
      <p:sp>
        <p:nvSpPr>
          <p:cNvPr id="13315" name="Rectangle 3"/>
          <p:cNvSpPr>
            <a:spLocks noGrp="1" noChangeArrowheads="1"/>
          </p:cNvSpPr>
          <p:nvPr>
            <p:ph type="body" idx="1"/>
          </p:nvPr>
        </p:nvSpPr>
        <p:spPr/>
        <p:txBody>
          <a:bodyPr/>
          <a:lstStyle/>
          <a:p>
            <a:pPr eaLnBrk="1" hangingPunct="1"/>
            <a:r>
              <a:rPr lang="zh-CN" altLang="en-US" smtClean="0"/>
              <a:t>请将</a:t>
            </a:r>
            <a:r>
              <a:rPr lang="en-US" altLang="zh-CN" smtClean="0"/>
              <a:t>Github</a:t>
            </a:r>
            <a:r>
              <a:rPr lang="zh-CN" altLang="en-US" smtClean="0"/>
              <a:t>上各成员的贡献量分布以截图的方式插入本页，需包含全部历史。</a:t>
            </a:r>
            <a:endParaRPr lang="en-US" altLang="zh-CN" smtClean="0"/>
          </a:p>
          <a:p>
            <a:pPr eaLnBrk="1" hangingPunct="1"/>
            <a:r>
              <a:rPr lang="zh-CN" altLang="en-US" smtClean="0"/>
              <a:t>下图的形式：</a:t>
            </a:r>
          </a:p>
        </p:txBody>
      </p:sp>
      <p:pic>
        <p:nvPicPr>
          <p:cNvPr id="2" name="图片 1"/>
          <p:cNvPicPr>
            <a:picLocks noChangeAspect="1"/>
          </p:cNvPicPr>
          <p:nvPr/>
        </p:nvPicPr>
        <p:blipFill>
          <a:blip r:embed="rId2"/>
          <a:stretch>
            <a:fillRect/>
          </a:stretch>
        </p:blipFill>
        <p:spPr>
          <a:xfrm>
            <a:off x="3230563" y="1819275"/>
            <a:ext cx="5878512" cy="49942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1727</TotalTime>
  <Words>1733</Words>
  <Application>Microsoft Office PowerPoint</Application>
  <PresentationFormat>全屏显示(4:3)</PresentationFormat>
  <Paragraphs>159</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vt:lpstr>
      <vt:lpstr>宋体</vt:lpstr>
      <vt:lpstr>Book Antiqua</vt:lpstr>
      <vt:lpstr>楷体_GB2312</vt:lpstr>
      <vt:lpstr>Wingdings</vt:lpstr>
      <vt:lpstr>Times New Roman</vt:lpstr>
      <vt:lpstr>1_CITRUS</vt:lpstr>
      <vt:lpstr>哈工大计算机学院2016年秋季学期 软件工程课程 综合实践项目结题报告</vt:lpstr>
      <vt:lpstr>最终系统的下载、安装和使用方式说明</vt:lpstr>
      <vt:lpstr>题目与分组信息</vt:lpstr>
      <vt:lpstr>项目进展过程中的团队分工：成员1</vt:lpstr>
      <vt:lpstr>项目进展过程中的团队分工：成员2</vt:lpstr>
      <vt:lpstr>项目进展过程中的团队分工：成员3</vt:lpstr>
      <vt:lpstr>项目计划与实际进展</vt:lpstr>
      <vt:lpstr>项目配置管理情况I</vt:lpstr>
      <vt:lpstr>项目配置管理情况II</vt:lpstr>
      <vt:lpstr>项目的业务特色</vt:lpstr>
      <vt:lpstr>项目的技术特色</vt:lpstr>
      <vt:lpstr>项目的管理特色</vt:lpstr>
      <vt:lpstr>当前版本的主要功能FR</vt:lpstr>
      <vt:lpstr>当前版本的主要功能FR</vt:lpstr>
      <vt:lpstr>当前版本的主要功能FR</vt:lpstr>
      <vt:lpstr>当前版本的主要功能FR</vt:lpstr>
      <vt:lpstr>当前版本的主要功能FR</vt:lpstr>
      <vt:lpstr>当前版本的主要功能FR</vt:lpstr>
      <vt:lpstr>当前版本的主要功能FR</vt:lpstr>
      <vt:lpstr>当前版本所能达到的NFR指标</vt:lpstr>
      <vt:lpstr>当前版本所能达到的NFR指标</vt:lpstr>
      <vt:lpstr>当前版本所能达到的NFR指标</vt:lpstr>
      <vt:lpstr>当前的真实用户情况</vt:lpstr>
      <vt:lpstr>真实用户评价1</vt:lpstr>
      <vt:lpstr>真实用户评价2</vt:lpstr>
      <vt:lpstr>项目宣传海报</vt:lpstr>
      <vt:lpstr>本次项目收获的经验和教训</vt:lpstr>
      <vt:lpstr>对软件工程课实践项目环节的建议</vt:lpstr>
      <vt:lpstr>结束</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哈尔滨工业大学计算机科学与技术学院 07-08春季学期2005级本科必修课程 软件工程 Software Engineering</dc:title>
  <dc:creator>Wang Zhongjie</dc:creator>
  <cp:lastModifiedBy>wsc500</cp:lastModifiedBy>
  <cp:revision>526</cp:revision>
  <dcterms:created xsi:type="dcterms:W3CDTF">2007-06-25T09:21:56Z</dcterms:created>
  <dcterms:modified xsi:type="dcterms:W3CDTF">2016-12-14T03:02:04Z</dcterms:modified>
</cp:coreProperties>
</file>