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1"/>
  </p:sldMasterIdLst>
  <p:notesMasterIdLst>
    <p:notesMasterId r:id="rId29"/>
  </p:notesMasterIdLst>
  <p:sldIdLst>
    <p:sldId id="925" r:id="rId2"/>
    <p:sldId id="926" r:id="rId3"/>
    <p:sldId id="927" r:id="rId4"/>
    <p:sldId id="928" r:id="rId5"/>
    <p:sldId id="942" r:id="rId6"/>
    <p:sldId id="944" r:id="rId7"/>
    <p:sldId id="945" r:id="rId8"/>
    <p:sldId id="946" r:id="rId9"/>
    <p:sldId id="962" r:id="rId10"/>
    <p:sldId id="947" r:id="rId11"/>
    <p:sldId id="948" r:id="rId12"/>
    <p:sldId id="949" r:id="rId13"/>
    <p:sldId id="929" r:id="rId14"/>
    <p:sldId id="950" r:id="rId15"/>
    <p:sldId id="951" r:id="rId16"/>
    <p:sldId id="952" r:id="rId17"/>
    <p:sldId id="953" r:id="rId18"/>
    <p:sldId id="954" r:id="rId19"/>
    <p:sldId id="955" r:id="rId20"/>
    <p:sldId id="956" r:id="rId21"/>
    <p:sldId id="957" r:id="rId22"/>
    <p:sldId id="930" r:id="rId23"/>
    <p:sldId id="958" r:id="rId24"/>
    <p:sldId id="959" r:id="rId25"/>
    <p:sldId id="960" r:id="rId26"/>
    <p:sldId id="961" r:id="rId27"/>
    <p:sldId id="933" r:id="rId28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FF66"/>
    <a:srgbClr val="FFCCFF"/>
    <a:srgbClr val="CC0099"/>
    <a:srgbClr val="FF0066"/>
    <a:srgbClr val="FF6600"/>
    <a:srgbClr val="006600"/>
    <a:srgbClr val="0000FF"/>
    <a:srgbClr val="C3D650"/>
    <a:srgbClr val="EE7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45" autoAdjust="0"/>
  </p:normalViewPr>
  <p:slideViewPr>
    <p:cSldViewPr snapToObjects="1">
      <p:cViewPr varScale="1">
        <p:scale>
          <a:sx n="61" d="100"/>
          <a:sy n="61" d="100"/>
        </p:scale>
        <p:origin x="-1038" y="-78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3CB02FFF-BB1E-4D88-804E-92D75E01329E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333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5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94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10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2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24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48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30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6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72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42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6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6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44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6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8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8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1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dirty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40043"/>
            <a:ext cx="8624401" cy="3962757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628175"/>
            <a:ext cx="3877200" cy="3577425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628175"/>
            <a:ext cx="3877200" cy="3577425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0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8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49459" y="619713"/>
            <a:ext cx="8715993" cy="720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66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53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8" r:id="rId3"/>
    <p:sldLayoutId id="2147484040" r:id="rId4"/>
    <p:sldLayoutId id="214748404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期末复习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2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8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文件操作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FileList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对象与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Blob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FileReader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实现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图片预览的例子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7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9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拖放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实现拖放的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步骤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拖放的相关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事件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5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10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~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第</a:t>
            </a:r>
            <a:r>
              <a:rPr lang="en-US" altLang="zh-CN" sz="4000" dirty="0" smtClean="0"/>
              <a:t>12</a:t>
            </a:r>
            <a:r>
              <a:rPr lang="zh-CN" altLang="en-US" sz="4000" dirty="0" smtClean="0"/>
              <a:t>章  画布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Canvas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元素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Canvas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绘制直线、多边形、填充、圆弧、矩形、文字的方法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画布转换和状态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保存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平移、旋转、缩放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0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理论知识回顾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54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13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 CSS3</a:t>
            </a:r>
            <a:r>
              <a:rPr lang="zh-CN" altLang="en-US" sz="4000" dirty="0"/>
              <a:t>概述及选择器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选择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器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结构性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伪类选择器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8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14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文本</a:t>
            </a:r>
            <a:r>
              <a:rPr lang="zh-CN" altLang="en-US" sz="4000" dirty="0"/>
              <a:t>、字体与颜色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文本样式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文本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阴影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颜色样式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5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15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背景</a:t>
            </a:r>
            <a:r>
              <a:rPr lang="zh-CN" altLang="en-US" sz="4000" dirty="0"/>
              <a:t>与边框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背景样式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背景图片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尺寸、背景图片的定位区域、多个背景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图像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边框样式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圆角边框、图像边框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3.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阴影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3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16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渐变与变形处理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transform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属性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移动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—translate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旋转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—rotate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缩放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—scale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倾斜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—skew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17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 CSS3</a:t>
            </a:r>
            <a:r>
              <a:rPr lang="zh-CN" altLang="en-US" sz="4000" dirty="0" smtClean="0"/>
              <a:t>动画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过渡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transition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动画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animation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keyframes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规则，创建关键帧集合实例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7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18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 CSS3</a:t>
            </a:r>
            <a:r>
              <a:rPr lang="zh-CN" altLang="en-US" sz="4000" dirty="0"/>
              <a:t>多列布局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设置多列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布局的相关属性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创建多列布局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内容提纲</a:t>
            </a:r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1" y="1698151"/>
            <a:ext cx="511599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+mn-ea"/>
              </a:rPr>
              <a:t>HTML5</a:t>
            </a:r>
            <a:r>
              <a:rPr lang="zh-CN" altLang="en-US" sz="2800" dirty="0" smtClean="0">
                <a:solidFill>
                  <a:srgbClr val="000000"/>
                </a:solidFill>
                <a:latin typeface="+mn-lt"/>
                <a:ea typeface="+mn-ea"/>
              </a:rPr>
              <a:t>理论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n-ea"/>
              </a:rPr>
              <a:t>知识回顾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 smtClean="0">
                  <a:solidFill>
                    <a:srgbClr val="000000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+mn-lt"/>
                  <a:ea typeface="+mn-ea"/>
                </a:rPr>
                <a:t>理论知识回顾</a:t>
              </a:r>
              <a:endParaRPr lang="zh-CN" altLang="en-US" sz="28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rgbClr val="000000"/>
                  </a:solidFill>
                  <a:latin typeface="+mn-lt"/>
                  <a:ea typeface="+mn-ea"/>
                </a:rPr>
                <a:t>Bootstrap</a:t>
              </a:r>
              <a:r>
                <a:rPr lang="zh-CN" alt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理论知识回顾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9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19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 </a:t>
            </a:r>
            <a:r>
              <a:rPr lang="en-US" altLang="zh-CN" sz="4000" dirty="0" smtClean="0"/>
              <a:t>CSS3</a:t>
            </a:r>
            <a:r>
              <a:rPr lang="zh-CN" altLang="en-US" sz="4000" dirty="0"/>
              <a:t>盒布局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55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弹性盒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布局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6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20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 </a:t>
            </a:r>
            <a:r>
              <a:rPr lang="en-US" altLang="zh-CN" sz="4000" dirty="0" smtClean="0"/>
              <a:t>CSS3</a:t>
            </a:r>
            <a:r>
              <a:rPr lang="zh-CN" altLang="en-US" sz="4000" dirty="0"/>
              <a:t>媒体查询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理解自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适应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网页、响应式布局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使用媒体查询实现响应式布局的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步骤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响应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式布局实例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1" y="2314578"/>
            <a:ext cx="9647847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078652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057858" y="2117725"/>
              <a:ext cx="4585131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Bootstrap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理论知识回顾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0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21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 </a:t>
            </a:r>
            <a:r>
              <a:rPr lang="en-US" altLang="zh-CN" sz="4000" dirty="0" smtClean="0"/>
              <a:t>Bootstrap</a:t>
            </a:r>
            <a:r>
              <a:rPr lang="zh-CN" altLang="en-US" sz="4000" dirty="0" smtClean="0"/>
              <a:t>概览及栅格系统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理解栅格系统的设计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原理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栅格系统的标准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用法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Bootstrap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栅格系统进行网页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布局的实例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5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22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~</a:t>
            </a:r>
            <a:r>
              <a:rPr lang="zh-CN" altLang="en-US" sz="4000" dirty="0" smtClean="0"/>
              <a:t>第</a:t>
            </a:r>
            <a:r>
              <a:rPr lang="en-US" altLang="zh-CN" sz="4000" dirty="0" smtClean="0"/>
              <a:t>23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全局</a:t>
            </a:r>
            <a:r>
              <a:rPr lang="en-US" altLang="zh-CN" sz="4000" dirty="0" smtClean="0"/>
              <a:t>CSS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文字排版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表格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单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24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</a:t>
            </a:r>
            <a:r>
              <a:rPr lang="zh-CN" altLang="en-US" sz="4000" dirty="0" smtClean="0"/>
              <a:t> 组件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导航，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实例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分页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缩略图，实例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9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25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</a:t>
            </a:r>
            <a:r>
              <a:rPr lang="zh-CN" altLang="en-US" sz="4000" dirty="0" smtClean="0"/>
              <a:t> 插件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站点引用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Bootstrap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插件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的两种方式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模态框，实例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2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理论知识回顾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93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 </a:t>
            </a:r>
            <a:r>
              <a:rPr lang="en-US" altLang="zh-CN" sz="4000" dirty="0" smtClean="0"/>
              <a:t>HTML5</a:t>
            </a:r>
            <a:r>
              <a:rPr lang="zh-CN" altLang="en-US" sz="4000" dirty="0"/>
              <a:t>标签及</a:t>
            </a:r>
            <a:r>
              <a:rPr lang="zh-CN" altLang="en-US" sz="4000" dirty="0" smtClean="0"/>
              <a:t>特性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1. HTML5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的新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标签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结构性元素：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&lt;header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&lt;footer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nav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&lt;article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&gt;…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功能性元素：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&lt;video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&lt;audio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&gt;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新标签的使用方法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音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视频格式兼容性解决方案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音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视频操作相关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API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2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表单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新增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input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输入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类型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number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email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tel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range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date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color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date…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.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新增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元素属性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formaction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formmethod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37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/>
              <a:t>4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地理位置</a:t>
            </a:r>
            <a:r>
              <a:rPr lang="zh-CN" altLang="en-US" sz="4000" dirty="0"/>
              <a:t>定位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643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地理位置定位的作用、地理位置的获取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方式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HTML5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地理位置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定位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Geolocation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Geolocation API</a:t>
            </a: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能够获取到的数据信息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getCurrentPosition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()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获取当前地理位置</a:t>
            </a: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watchPosition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()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持续监视当前地理位置</a:t>
            </a: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clearWatch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()   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清除监视</a:t>
            </a: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2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/>
              <a:t>5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离线应用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离线应用的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特点和应用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离线浏览、加快速度、减少服务器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负载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创建离线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应用程序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Manifest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文件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离线应用的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更新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3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/>
              <a:t>6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 Web</a:t>
            </a:r>
            <a:r>
              <a:rPr lang="zh-CN" altLang="en-US" sz="4000" dirty="0"/>
              <a:t>存储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HTML5 Web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存储的优点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存储提供两种存储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机制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LocalStorage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Session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Storage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LocalStorage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方法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数据项的存储、读取、删除等方法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4.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SessionStorage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使用方法</a:t>
            </a:r>
          </a:p>
          <a:p>
            <a:pPr marL="0"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数据的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存储、读取、删除等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方法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1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 smtClean="0"/>
              <a:t>数据通信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20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WebSocket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原理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WebSocket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特点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7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157258504</TotalTime>
  <Pages>0</Pages>
  <Words>517</Words>
  <Characters>0</Characters>
  <Application>Microsoft Office PowerPoint</Application>
  <DocSecurity>0</DocSecurity>
  <PresentationFormat>自定义</PresentationFormat>
  <Lines>0</Lines>
  <Paragraphs>142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4_A000120141114A19PWBG</vt:lpstr>
      <vt:lpstr>HTML5程序设计基础</vt:lpstr>
      <vt:lpstr>PowerPoint 演示文稿</vt:lpstr>
      <vt:lpstr>PowerPoint 演示文稿</vt:lpstr>
      <vt:lpstr>第2章 – HTML5标签及特性</vt:lpstr>
      <vt:lpstr>第3章 – 表单</vt:lpstr>
      <vt:lpstr>第4章 – 地理位置定位</vt:lpstr>
      <vt:lpstr>第5章 – 离线应用</vt:lpstr>
      <vt:lpstr>第6章 – Web存储</vt:lpstr>
      <vt:lpstr>第7章 – 数据通信</vt:lpstr>
      <vt:lpstr>第8章 – 文件操作</vt:lpstr>
      <vt:lpstr>第9章 – 拖放</vt:lpstr>
      <vt:lpstr>第10章 ~ 第12章  画布</vt:lpstr>
      <vt:lpstr>PowerPoint 演示文稿</vt:lpstr>
      <vt:lpstr>第13章 – CSS3概述及选择器</vt:lpstr>
      <vt:lpstr>第14章 – 文本、字体与颜色</vt:lpstr>
      <vt:lpstr>第15章 – 背景与边框</vt:lpstr>
      <vt:lpstr>第16章 – 渐变与变形处理</vt:lpstr>
      <vt:lpstr>第17章 – CSS3动画</vt:lpstr>
      <vt:lpstr>第18章 – CSS3多列布局</vt:lpstr>
      <vt:lpstr>第19章 – CSS3盒布局</vt:lpstr>
      <vt:lpstr>第20章 – CSS3媒体查询</vt:lpstr>
      <vt:lpstr>PowerPoint 演示文稿</vt:lpstr>
      <vt:lpstr>第21章 – Bootstrap概览及栅格系统</vt:lpstr>
      <vt:lpstr>第22章 ~第23章  全局CSS</vt:lpstr>
      <vt:lpstr>第24章 – 组件</vt:lpstr>
      <vt:lpstr>第25章 – 插件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2841</cp:revision>
  <cp:lastPrinted>1899-12-30T00:00:00Z</cp:lastPrinted>
  <dcterms:created xsi:type="dcterms:W3CDTF">2003-05-12T10:17:00Z</dcterms:created>
  <dcterms:modified xsi:type="dcterms:W3CDTF">2018-12-26T00:15:56Z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