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handoutMasterIdLst>
    <p:handoutMasterId r:id="rId8"/>
  </p:handoutMasterIdLst>
  <p:sldIdLst>
    <p:sldId id="305"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an" initials="JD" lastIdx="4" clrIdx="0">
    <p:extLst>
      <p:ext uri="{19B8F6BF-5375-455C-9EA6-DF929625EA0E}">
        <p15:presenceInfo xmlns:p15="http://schemas.microsoft.com/office/powerpoint/2012/main" userId="S::jdean@theadditiveagency.com::48d7c856-aa91-4f9a-9c9d-c7de74b978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780"/>
    <a:srgbClr val="D74100"/>
    <a:srgbClr val="000000"/>
    <a:srgbClr val="404040"/>
    <a:srgbClr val="6D777E"/>
    <a:srgbClr val="F76900"/>
    <a:srgbClr val="F768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365EE-DF43-4BF9-99C5-69C1E3AA2CEF}" v="2" dt="2021-12-05T21:08:07.758"/>
  </p1510:revLst>
</p1510:revInfo>
</file>

<file path=ppt/tableStyles.xml><?xml version="1.0" encoding="utf-8"?>
<a:tblStyleLst xmlns:a="http://schemas.openxmlformats.org/drawingml/2006/main" def="{10A1B5D5-9B99-4C35-A422-299274C87663}">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5"/>
    <p:restoredTop sz="89439"/>
  </p:normalViewPr>
  <p:slideViewPr>
    <p:cSldViewPr snapToGrid="0" snapToObjects="1">
      <p:cViewPr varScale="1">
        <p:scale>
          <a:sx n="101" d="100"/>
          <a:sy n="101" d="100"/>
        </p:scale>
        <p:origin x="1428" y="108"/>
      </p:cViewPr>
      <p:guideLst/>
    </p:cSldViewPr>
  </p:slideViewPr>
  <p:outlineViewPr>
    <p:cViewPr>
      <p:scale>
        <a:sx n="33" d="100"/>
        <a:sy n="33" d="100"/>
      </p:scale>
      <p:origin x="0" y="-1272"/>
    </p:cViewPr>
  </p:outlineViewPr>
  <p:notesTextViewPr>
    <p:cViewPr>
      <p:scale>
        <a:sx n="1" d="1"/>
        <a:sy n="1" d="1"/>
      </p:scale>
      <p:origin x="0" y="0"/>
    </p:cViewPr>
  </p:notesTextViewPr>
  <p:sorterViewPr>
    <p:cViewPr>
      <p:scale>
        <a:sx n="152" d="100"/>
        <a:sy n="152" d="100"/>
      </p:scale>
      <p:origin x="0" y="0"/>
    </p:cViewPr>
  </p:sorterViewPr>
  <p:notesViewPr>
    <p:cSldViewPr snapToGrid="0" snapToObjects="1">
      <p:cViewPr varScale="1">
        <p:scale>
          <a:sx n="114" d="100"/>
          <a:sy n="114" d="100"/>
        </p:scale>
        <p:origin x="354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Paradis" userId="dd8e55f4-e91a-4446-b220-31c24f5d5786" providerId="ADAL" clId="{169365EE-DF43-4BF9-99C5-69C1E3AA2CEF}"/>
    <pc:docChg chg="undo custSel modSld">
      <pc:chgData name="Mark Paradis" userId="dd8e55f4-e91a-4446-b220-31c24f5d5786" providerId="ADAL" clId="{169365EE-DF43-4BF9-99C5-69C1E3AA2CEF}" dt="2021-12-05T21:14:23.772" v="2117" actId="20577"/>
      <pc:docMkLst>
        <pc:docMk/>
      </pc:docMkLst>
      <pc:sldChg chg="modSp mod">
        <pc:chgData name="Mark Paradis" userId="dd8e55f4-e91a-4446-b220-31c24f5d5786" providerId="ADAL" clId="{169365EE-DF43-4BF9-99C5-69C1E3AA2CEF}" dt="2021-12-05T21:14:23.772" v="2117" actId="20577"/>
        <pc:sldMkLst>
          <pc:docMk/>
          <pc:sldMk cId="2178992827" sldId="282"/>
        </pc:sldMkLst>
        <pc:spChg chg="mod">
          <ac:chgData name="Mark Paradis" userId="dd8e55f4-e91a-4446-b220-31c24f5d5786" providerId="ADAL" clId="{169365EE-DF43-4BF9-99C5-69C1E3AA2CEF}" dt="2021-12-05T20:58:06.926" v="837" actId="113"/>
          <ac:spMkLst>
            <pc:docMk/>
            <pc:sldMk cId="2178992827" sldId="282"/>
            <ac:spMk id="4" creationId="{238E84D0-709D-2548-8705-59A7130F89AA}"/>
          </ac:spMkLst>
        </pc:spChg>
        <pc:spChg chg="mod">
          <ac:chgData name="Mark Paradis" userId="dd8e55f4-e91a-4446-b220-31c24f5d5786" providerId="ADAL" clId="{169365EE-DF43-4BF9-99C5-69C1E3AA2CEF}" dt="2021-12-05T20:52:49.481" v="547" actId="113"/>
          <ac:spMkLst>
            <pc:docMk/>
            <pc:sldMk cId="2178992827" sldId="282"/>
            <ac:spMk id="5" creationId="{F96204B0-923A-6247-8934-21FEF704B8C2}"/>
          </ac:spMkLst>
        </pc:spChg>
        <pc:spChg chg="mod">
          <ac:chgData name="Mark Paradis" userId="dd8e55f4-e91a-4446-b220-31c24f5d5786" providerId="ADAL" clId="{169365EE-DF43-4BF9-99C5-69C1E3AA2CEF}" dt="2021-12-05T21:11:39.271" v="1535" actId="1076"/>
          <ac:spMkLst>
            <pc:docMk/>
            <pc:sldMk cId="2178992827" sldId="282"/>
            <ac:spMk id="6" creationId="{DD021968-6439-A64C-8550-BAB180079A78}"/>
          </ac:spMkLst>
        </pc:spChg>
        <pc:spChg chg="mod">
          <ac:chgData name="Mark Paradis" userId="dd8e55f4-e91a-4446-b220-31c24f5d5786" providerId="ADAL" clId="{169365EE-DF43-4BF9-99C5-69C1E3AA2CEF}" dt="2021-12-05T21:14:23.772" v="2117" actId="20577"/>
          <ac:spMkLst>
            <pc:docMk/>
            <pc:sldMk cId="2178992827" sldId="282"/>
            <ac:spMk id="7" creationId="{219040A8-DCBD-7849-86CB-2DED9C18FD21}"/>
          </ac:spMkLst>
        </pc:spChg>
        <pc:graphicFrameChg chg="mod modGraphic">
          <ac:chgData name="Mark Paradis" userId="dd8e55f4-e91a-4446-b220-31c24f5d5786" providerId="ADAL" clId="{169365EE-DF43-4BF9-99C5-69C1E3AA2CEF}" dt="2021-12-05T21:09:17.133" v="1119" actId="20577"/>
          <ac:graphicFrameMkLst>
            <pc:docMk/>
            <pc:sldMk cId="2178992827" sldId="282"/>
            <ac:graphicFrameMk id="10" creationId="{E01DA61B-1D4E-774A-BD2C-F7F0346BA512}"/>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01379A-EF37-704C-8538-D0F73F424F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C2CBE97-3D0C-5045-9FE9-7F95CA6BE3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CE2166-158B-7043-BC3D-862E3961C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20385E-9AEC-AE4B-9F29-034FFD6546A1}" type="slidenum">
              <a:rPr lang="en-US" smtClean="0"/>
              <a:t>‹#›</a:t>
            </a:fld>
            <a:endParaRPr lang="en-US"/>
          </a:p>
        </p:txBody>
      </p:sp>
      <p:sp>
        <p:nvSpPr>
          <p:cNvPr id="6" name="Date Placeholder 5">
            <a:extLst>
              <a:ext uri="{FF2B5EF4-FFF2-40B4-BE49-F238E27FC236}">
                <a16:creationId xmlns:a16="http://schemas.microsoft.com/office/drawing/2014/main" id="{37B6664E-7B47-9F48-A0F4-96D7B082EC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E0C87-C4B2-804D-A271-30F16C3C06F1}" type="datetimeFigureOut">
              <a:rPr lang="en-US" smtClean="0"/>
              <a:t>12/5/2021</a:t>
            </a:fld>
            <a:endParaRPr lang="en-US"/>
          </a:p>
        </p:txBody>
      </p:sp>
    </p:spTree>
    <p:extLst>
      <p:ext uri="{BB962C8B-B14F-4D97-AF65-F5344CB8AC3E}">
        <p14:creationId xmlns:p14="http://schemas.microsoft.com/office/powerpoint/2010/main" val="3024254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088AB-38D9-574D-9FE4-C1ABD659377A}"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9CC7F-D7FD-7142-9894-9CD0A54CFBFA}" type="slidenum">
              <a:rPr lang="en-US" smtClean="0"/>
              <a:t>‹#›</a:t>
            </a:fld>
            <a:endParaRPr lang="en-US"/>
          </a:p>
        </p:txBody>
      </p:sp>
    </p:spTree>
    <p:extLst>
      <p:ext uri="{BB962C8B-B14F-4D97-AF65-F5344CB8AC3E}">
        <p14:creationId xmlns:p14="http://schemas.microsoft.com/office/powerpoint/2010/main" val="429217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a:t>
            </a:fld>
            <a:endParaRPr lang="en-US"/>
          </a:p>
        </p:txBody>
      </p:sp>
    </p:spTree>
    <p:extLst>
      <p:ext uri="{BB962C8B-B14F-4D97-AF65-F5344CB8AC3E}">
        <p14:creationId xmlns:p14="http://schemas.microsoft.com/office/powerpoint/2010/main" val="123107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2</a:t>
            </a:fld>
            <a:endParaRPr lang="en-US"/>
          </a:p>
        </p:txBody>
      </p:sp>
    </p:spTree>
    <p:extLst>
      <p:ext uri="{BB962C8B-B14F-4D97-AF65-F5344CB8AC3E}">
        <p14:creationId xmlns:p14="http://schemas.microsoft.com/office/powerpoint/2010/main" val="1799569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3" descr="Syracuse University is presented next to a block S in orange on a white background." title="Syracuse University Logo">
            <a:extLst>
              <a:ext uri="{FF2B5EF4-FFF2-40B4-BE49-F238E27FC236}">
                <a16:creationId xmlns:a16="http://schemas.microsoft.com/office/drawing/2014/main" id="{45EA3A71-4B99-694C-96D0-5C3A8731AD4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8" name="Picture 4" descr="Large orange blocky &quot;S&quot; placed on the bottom right corner of the slide. " title="Syracuse University Block S">
            <a:extLst>
              <a:ext uri="{FF2B5EF4-FFF2-40B4-BE49-F238E27FC236}">
                <a16:creationId xmlns:a16="http://schemas.microsoft.com/office/drawing/2014/main" id="{D1E18515-35BE-7644-8158-2284E6C0A6F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2" r="11376" b="6722"/>
          <a:stretch/>
        </p:blipFill>
        <p:spPr>
          <a:xfrm>
            <a:off x="7772400" y="457200"/>
            <a:ext cx="4416552" cy="6400800"/>
          </a:xfrm>
          <a:prstGeom prst="rect">
            <a:avLst/>
          </a:prstGeom>
        </p:spPr>
      </p:pic>
    </p:spTree>
    <p:extLst>
      <p:ext uri="{BB962C8B-B14F-4D97-AF65-F5344CB8AC3E}">
        <p14:creationId xmlns:p14="http://schemas.microsoft.com/office/powerpoint/2010/main" val="384275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US" dirty="0"/>
              <a:t>Click to edit Master title style</a:t>
            </a:r>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endParaRPr lang="en-US" dirty="0"/>
          </a:p>
        </p:txBody>
      </p:sp>
    </p:spTree>
    <p:extLst>
      <p:ext uri="{BB962C8B-B14F-4D97-AF65-F5344CB8AC3E}">
        <p14:creationId xmlns:p14="http://schemas.microsoft.com/office/powerpoint/2010/main" val="165214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dirty="0"/>
              <a:t>Click to edit Master title style</a:t>
            </a:r>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endParaRPr lang="en-US" dirty="0"/>
          </a:p>
        </p:txBody>
      </p:sp>
    </p:spTree>
    <p:extLst>
      <p:ext uri="{BB962C8B-B14F-4D97-AF65-F5344CB8AC3E}">
        <p14:creationId xmlns:p14="http://schemas.microsoft.com/office/powerpoint/2010/main" val="301055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5559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10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endParaRPr lang="en-US" dirty="0"/>
          </a:p>
        </p:txBody>
      </p:sp>
    </p:spTree>
    <p:extLst>
      <p:ext uri="{BB962C8B-B14F-4D97-AF65-F5344CB8AC3E}">
        <p14:creationId xmlns:p14="http://schemas.microsoft.com/office/powerpoint/2010/main" val="26704062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endParaRPr lang="en-US" dirty="0"/>
          </a:p>
        </p:txBody>
      </p:sp>
    </p:spTree>
    <p:extLst>
      <p:ext uri="{BB962C8B-B14F-4D97-AF65-F5344CB8AC3E}">
        <p14:creationId xmlns:p14="http://schemas.microsoft.com/office/powerpoint/2010/main" val="226817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1710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87574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600">
                <a:solidFill>
                  <a:schemeClr val="tx1"/>
                </a:solidFill>
              </a:defRPr>
            </a:lvl1pPr>
          </a:lstStyle>
          <a:p>
            <a:endParaRPr lang="en-US" dirty="0"/>
          </a:p>
        </p:txBody>
      </p:sp>
      <p:pic>
        <p:nvPicPr>
          <p:cNvPr id="5" name="Picture 2" descr="Syracuse University is presented next to a block S in orange on a white background." title="Syracuse University Logo">
            <a:extLst>
              <a:ext uri="{FF2B5EF4-FFF2-40B4-BE49-F238E27FC236}">
                <a16:creationId xmlns:a16="http://schemas.microsoft.com/office/drawing/2014/main" id="{DB50F347-9886-324C-A880-F8E9B3A822C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0" r="-90"/>
          <a:stretch/>
        </p:blipFill>
        <p:spPr>
          <a:xfrm>
            <a:off x="696058" y="365760"/>
            <a:ext cx="2418374" cy="457200"/>
          </a:xfrm>
          <a:prstGeom prst="rect">
            <a:avLst/>
          </a:prstGeom>
        </p:spPr>
      </p:pic>
    </p:spTree>
    <p:extLst>
      <p:ext uri="{BB962C8B-B14F-4D97-AF65-F5344CB8AC3E}">
        <p14:creationId xmlns:p14="http://schemas.microsoft.com/office/powerpoint/2010/main" val="306598615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600">
                <a:solidFill>
                  <a:schemeClr val="tx1"/>
                </a:solidFill>
              </a:defRPr>
            </a:lvl1pPr>
          </a:lstStyle>
          <a:p>
            <a:endParaRPr lang="en-US" dirty="0"/>
          </a:p>
        </p:txBody>
      </p:sp>
      <p:pic>
        <p:nvPicPr>
          <p:cNvPr id="6" name="Picture 3" descr="Syracuse University is presented next to a block S in white on an orange background." title="Syracuse University Logo">
            <a:extLst>
              <a:ext uri="{FF2B5EF4-FFF2-40B4-BE49-F238E27FC236}">
                <a16:creationId xmlns:a16="http://schemas.microsoft.com/office/drawing/2014/main" id="{041D6A3C-A6D7-5C40-8DB1-7F7F93BCA5D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269314339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3" descr="Syracuse University is presented next to a block S in orange on a white background." title="Syracuse University Logo">
            <a:extLst>
              <a:ext uri="{FF2B5EF4-FFF2-40B4-BE49-F238E27FC236}">
                <a16:creationId xmlns:a16="http://schemas.microsoft.com/office/drawing/2014/main" id="{33CC16B8-858B-E641-A281-B2BCE05C59E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069354DE-56C0-484E-A9B2-526150D0EC7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301394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600">
                <a:solidFill>
                  <a:schemeClr val="tx2"/>
                </a:solidFill>
              </a:defRPr>
            </a:lvl1pPr>
          </a:lstStyle>
          <a:p>
            <a:endParaRPr lang="en-US" dirty="0"/>
          </a:p>
        </p:txBody>
      </p:sp>
      <p:pic>
        <p:nvPicPr>
          <p:cNvPr id="6" name="Picture 3" descr="Syracuse University is presented next to a block S in orange on a navy background." title="Syracuse University Logo">
            <a:extLst>
              <a:ext uri="{FF2B5EF4-FFF2-40B4-BE49-F238E27FC236}">
                <a16:creationId xmlns:a16="http://schemas.microsoft.com/office/drawing/2014/main" id="{AA5B4474-4214-1746-A7BA-39AF0E90AC9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361153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3" descr="Syracuse University is presented next to a block S in white on an orange background" title="Syracuse University Logo">
            <a:extLst>
              <a:ext uri="{FF2B5EF4-FFF2-40B4-BE49-F238E27FC236}">
                <a16:creationId xmlns:a16="http://schemas.microsoft.com/office/drawing/2014/main" id="{7CF03E9B-FCD7-F442-A254-65ABE0B4FC5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1EBB5EBE-9943-6946-A35D-110561847CDA}"/>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88493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7" name="Picture 4" descr="Syracuse University is presented next to a block S in white on an orange background" title="Syracuse University Logo">
            <a:extLst>
              <a:ext uri="{FF2B5EF4-FFF2-40B4-BE49-F238E27FC236}">
                <a16:creationId xmlns:a16="http://schemas.microsoft.com/office/drawing/2014/main" id="{DE7701AA-76BC-3943-BF2D-8660BCB5DAE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735" b="735"/>
          <a:stretch/>
        </p:blipFill>
        <p:spPr>
          <a:xfrm>
            <a:off x="457200" y="457200"/>
            <a:ext cx="3300984" cy="621792"/>
          </a:xfrm>
          <a:prstGeom prst="rect">
            <a:avLst/>
          </a:prstGeom>
        </p:spPr>
      </p:pic>
    </p:spTree>
    <p:extLst>
      <p:ext uri="{BB962C8B-B14F-4D97-AF65-F5344CB8AC3E}">
        <p14:creationId xmlns:p14="http://schemas.microsoft.com/office/powerpoint/2010/main" val="2401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6" name="Picture 4" descr="Syracuse University is presented next to a block S in orange on a navy background. " title="Syracuse University Logo">
            <a:extLst>
              <a:ext uri="{FF2B5EF4-FFF2-40B4-BE49-F238E27FC236}">
                <a16:creationId xmlns:a16="http://schemas.microsoft.com/office/drawing/2014/main" id="{BAA10509-61C6-614C-9E42-CC55FDFFA38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57200" y="457200"/>
            <a:ext cx="3300984" cy="621792"/>
          </a:xfrm>
          <a:prstGeom prst="rect">
            <a:avLst/>
          </a:prstGeom>
        </p:spPr>
      </p:pic>
    </p:spTree>
    <p:extLst>
      <p:ext uri="{BB962C8B-B14F-4D97-AF65-F5344CB8AC3E}">
        <p14:creationId xmlns:p14="http://schemas.microsoft.com/office/powerpoint/2010/main" val="56986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sz="3200"/>
            </a:lvl1pPr>
            <a:lvl2pPr marL="9525" indent="0">
              <a:buNone/>
              <a:tabLst/>
              <a:defRPr sz="2800"/>
            </a:lvl2pPr>
            <a:lvl3pPr marL="9525" indent="0">
              <a:buNone/>
              <a:tabLst/>
              <a:defRPr sz="2800"/>
            </a:lvl3pPr>
            <a:lvl4pPr marL="9525" indent="0">
              <a:buNone/>
              <a:tabLst/>
              <a:defRPr sz="2400"/>
            </a:lvl4pPr>
            <a:lvl5pPr marL="9525" indent="0">
              <a:buNone/>
              <a:tabLst/>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47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3200"/>
            </a:lvl1pPr>
            <a:lvl2pPr>
              <a:defRPr sz="2800"/>
            </a:lvl2pPr>
            <a:lvl3pPr>
              <a:defRPr sz="28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71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US" dirty="0"/>
              <a:t>Click to edit Master title style</a:t>
            </a:r>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461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US" dirty="0"/>
              <a:t>Click to edit Master title style</a:t>
            </a:r>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61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100" dirty="0">
                <a:solidFill>
                  <a:schemeClr val="tx2"/>
                </a:solidFill>
                <a:latin typeface="Sherman Serif Book" pitchFamily="2" charset="77"/>
                <a:ea typeface="Sherman Serif Book" pitchFamily="2" charset="77"/>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1000" b="0" smtClean="0">
                <a:solidFill>
                  <a:schemeClr val="tx2"/>
                </a:solidFill>
                <a:latin typeface="Sherman Sans Book" pitchFamily="2" charset="77"/>
                <a:ea typeface="Sherman Sans Book" pitchFamily="2" charset="77"/>
                <a:cs typeface="Verdana" panose="020B0604030504040204" pitchFamily="34" charset="0"/>
              </a:rPr>
              <a:t>‹#›</a:t>
            </a:fld>
            <a:endParaRPr lang="en-US" sz="1000" b="0" dirty="0">
              <a:solidFill>
                <a:schemeClr val="tx2"/>
              </a:solidFill>
              <a:latin typeface="Sherman Sans Book" pitchFamily="2" charset="77"/>
              <a:ea typeface="Sherman Sans Book" pitchFamily="2" charset="77"/>
              <a:cs typeface="Verdana" panose="020B0604030504040204" pitchFamily="34" charset="0"/>
            </a:endParaRPr>
          </a:p>
        </p:txBody>
      </p:sp>
    </p:spTree>
    <p:extLst>
      <p:ext uri="{BB962C8B-B14F-4D97-AF65-F5344CB8AC3E}">
        <p14:creationId xmlns:p14="http://schemas.microsoft.com/office/powerpoint/2010/main" val="3668965934"/>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8" r:id="rId5"/>
    <p:sldLayoutId id="2147483671" r:id="rId6"/>
    <p:sldLayoutId id="2147483650" r:id="rId7"/>
    <p:sldLayoutId id="2147483652" r:id="rId8"/>
    <p:sldLayoutId id="2147483653" r:id="rId9"/>
    <p:sldLayoutId id="2147483672" r:id="rId10"/>
    <p:sldLayoutId id="2147483655" r:id="rId11"/>
    <p:sldLayoutId id="2147483654" r:id="rId12"/>
    <p:sldLayoutId id="2147483673" r:id="rId13"/>
    <p:sldLayoutId id="2147483658" r:id="rId14"/>
    <p:sldLayoutId id="2147483657" r:id="rId15"/>
    <p:sldLayoutId id="2147483662" r:id="rId16"/>
    <p:sldLayoutId id="2147483663" r:id="rId17"/>
    <p:sldLayoutId id="2147483656" r:id="rId18"/>
    <p:sldLayoutId id="2147483660" r:id="rId19"/>
    <p:sldLayoutId id="2147483661" r:id="rId20"/>
  </p:sldLayoutIdLst>
  <p:txStyles>
    <p:titleStyle>
      <a:lvl1pPr algn="l" defTabSz="914400" rtl="0" eaLnBrk="1" latinLnBrk="0" hangingPunct="1">
        <a:lnSpc>
          <a:spcPct val="90000"/>
        </a:lnSpc>
        <a:spcBef>
          <a:spcPct val="0"/>
        </a:spcBef>
        <a:buNone/>
        <a:defRPr sz="3600" kern="1200">
          <a:solidFill>
            <a:schemeClr val="tx2"/>
          </a:solidFill>
          <a:latin typeface="Sherman Sans Book" pitchFamily="2" charset="77"/>
          <a:ea typeface="Sherman Sans Book" pitchFamily="2" charset="77"/>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32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8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8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E55E-EDF7-E644-84E6-C1119470A93D}"/>
              </a:ext>
            </a:extLst>
          </p:cNvPr>
          <p:cNvSpPr>
            <a:spLocks noGrp="1"/>
          </p:cNvSpPr>
          <p:nvPr>
            <p:ph type="ctrTitle"/>
          </p:nvPr>
        </p:nvSpPr>
        <p:spPr>
          <a:xfrm>
            <a:off x="457199" y="1293542"/>
            <a:ext cx="4390103" cy="1390032"/>
          </a:xfrm>
        </p:spPr>
        <p:txBody>
          <a:bodyPr>
            <a:normAutofit fontScale="90000"/>
          </a:bodyPr>
          <a:lstStyle/>
          <a:p>
            <a:r>
              <a:rPr lang="en-US" sz="4800" dirty="0"/>
              <a:t>IST 718 Project Update 2</a:t>
            </a:r>
          </a:p>
        </p:txBody>
      </p:sp>
      <p:sp>
        <p:nvSpPr>
          <p:cNvPr id="3" name="Subtitle 2">
            <a:extLst>
              <a:ext uri="{FF2B5EF4-FFF2-40B4-BE49-F238E27FC236}">
                <a16:creationId xmlns:a16="http://schemas.microsoft.com/office/drawing/2014/main" id="{55BA4CB0-D0A9-144F-A7C7-33FCA2E2E798}"/>
              </a:ext>
            </a:extLst>
          </p:cNvPr>
          <p:cNvSpPr>
            <a:spLocks noGrp="1"/>
          </p:cNvSpPr>
          <p:nvPr>
            <p:ph type="subTitle" idx="1"/>
          </p:nvPr>
        </p:nvSpPr>
        <p:spPr>
          <a:xfrm>
            <a:off x="457199" y="3023658"/>
            <a:ext cx="4390103" cy="1039761"/>
          </a:xfrm>
        </p:spPr>
        <p:txBody>
          <a:bodyPr>
            <a:normAutofit fontScale="70000" lnSpcReduction="20000"/>
          </a:bodyPr>
          <a:lstStyle/>
          <a:p>
            <a:pPr>
              <a:spcBef>
                <a:spcPts val="600"/>
              </a:spcBef>
            </a:pPr>
            <a:r>
              <a:rPr lang="en-US" sz="11200" b="1" dirty="0"/>
              <a:t>Team</a:t>
            </a:r>
            <a:endParaRPr lang="en-US" dirty="0"/>
          </a:p>
        </p:txBody>
      </p:sp>
      <p:pic>
        <p:nvPicPr>
          <p:cNvPr id="6" name="Picture Placeholder 3" descr="Photo of Syracuse University Quad. The photo is taken from the roof of Link Hall looking down at the grassy quad. Hendricks Chapel, the Dome, and Crouse can be seen in the background with a blue clear sky behind them. " title="Syracuse University Quad">
            <a:extLst>
              <a:ext uri="{FF2B5EF4-FFF2-40B4-BE49-F238E27FC236}">
                <a16:creationId xmlns:a16="http://schemas.microsoft.com/office/drawing/2014/main" id="{FD1CF538-E0B5-CC4F-9D75-F21B62A53CCC}"/>
              </a:ext>
            </a:extLst>
          </p:cNvPr>
          <p:cNvPicPr>
            <a:picLocks noGrp="1" noChangeAspect="1"/>
          </p:cNvPicPr>
          <p:nvPr>
            <p:ph type="pic" sz="quarter" idx="10"/>
          </p:nvPr>
        </p:nvPicPr>
        <p:blipFill rotWithShape="1">
          <a:blip r:embed="rId3" cstate="hqprint">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70849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pPr algn="ctr"/>
            <a:r>
              <a:rPr lang="en-US" sz="4800" dirty="0"/>
              <a:t>Project Update One Summary</a:t>
            </a:r>
          </a:p>
        </p:txBody>
      </p:sp>
      <p:sp>
        <p:nvSpPr>
          <p:cNvPr id="4" name="TextBox 3">
            <a:extLst>
              <a:ext uri="{FF2B5EF4-FFF2-40B4-BE49-F238E27FC236}">
                <a16:creationId xmlns:a16="http://schemas.microsoft.com/office/drawing/2014/main" id="{238E84D0-709D-2548-8705-59A7130F89AA}"/>
              </a:ext>
            </a:extLst>
          </p:cNvPr>
          <p:cNvSpPr txBox="1"/>
          <p:nvPr/>
        </p:nvSpPr>
        <p:spPr>
          <a:xfrm>
            <a:off x="6286579" y="1916109"/>
            <a:ext cx="3990894" cy="1200329"/>
          </a:xfrm>
          <a:prstGeom prst="rect">
            <a:avLst/>
          </a:prstGeom>
          <a:noFill/>
        </p:spPr>
        <p:txBody>
          <a:bodyPr wrap="square" rtlCol="0">
            <a:spAutoFit/>
          </a:bodyPr>
          <a:lstStyle/>
          <a:p>
            <a:r>
              <a:rPr lang="en-US" sz="1200" b="1" dirty="0"/>
              <a:t>Observation</a:t>
            </a:r>
          </a:p>
          <a:p>
            <a:endParaRPr lang="en-US" sz="1200" b="1" dirty="0"/>
          </a:p>
          <a:p>
            <a:r>
              <a:rPr lang="en-US" sz="1200" dirty="0"/>
              <a:t>Typical sports betting prediction is usually 5-10% better than flipping a count, we need to aim to get our model to predict higher than this in order to consider our model strategy profitable</a:t>
            </a:r>
          </a:p>
        </p:txBody>
      </p:sp>
      <p:sp>
        <p:nvSpPr>
          <p:cNvPr id="5" name="TextBox 4">
            <a:extLst>
              <a:ext uri="{FF2B5EF4-FFF2-40B4-BE49-F238E27FC236}">
                <a16:creationId xmlns:a16="http://schemas.microsoft.com/office/drawing/2014/main" id="{F96204B0-923A-6247-8934-21FEF704B8C2}"/>
              </a:ext>
            </a:extLst>
          </p:cNvPr>
          <p:cNvSpPr txBox="1"/>
          <p:nvPr/>
        </p:nvSpPr>
        <p:spPr>
          <a:xfrm>
            <a:off x="2204224" y="1916109"/>
            <a:ext cx="3729851" cy="1384995"/>
          </a:xfrm>
          <a:prstGeom prst="rect">
            <a:avLst/>
          </a:prstGeom>
          <a:noFill/>
        </p:spPr>
        <p:txBody>
          <a:bodyPr wrap="square" rtlCol="0">
            <a:spAutoFit/>
          </a:bodyPr>
          <a:lstStyle/>
          <a:p>
            <a:r>
              <a:rPr lang="en-US" sz="1200" b="1" dirty="0"/>
              <a:t>Specification</a:t>
            </a:r>
          </a:p>
          <a:p>
            <a:endParaRPr lang="en-US" sz="1200" b="1" dirty="0"/>
          </a:p>
          <a:p>
            <a:r>
              <a:rPr lang="en-US" sz="1200" dirty="0"/>
              <a:t>The “problem” our group is trying to solve is to create a model that is can be used to produce predictions of fight wins in order to create a second source of income for our team</a:t>
            </a:r>
          </a:p>
        </p:txBody>
      </p:sp>
      <p:sp>
        <p:nvSpPr>
          <p:cNvPr id="6" name="TextBox 5">
            <a:extLst>
              <a:ext uri="{FF2B5EF4-FFF2-40B4-BE49-F238E27FC236}">
                <a16:creationId xmlns:a16="http://schemas.microsoft.com/office/drawing/2014/main" id="{DD021968-6439-A64C-8550-BAB180079A78}"/>
              </a:ext>
            </a:extLst>
          </p:cNvPr>
          <p:cNvSpPr txBox="1"/>
          <p:nvPr/>
        </p:nvSpPr>
        <p:spPr>
          <a:xfrm>
            <a:off x="2204223" y="3535322"/>
            <a:ext cx="3729851" cy="1569660"/>
          </a:xfrm>
          <a:prstGeom prst="rect">
            <a:avLst/>
          </a:prstGeom>
          <a:noFill/>
        </p:spPr>
        <p:txBody>
          <a:bodyPr wrap="square" lIns="91440" tIns="45720" rIns="91440" bIns="45720" rtlCol="0" anchor="t">
            <a:spAutoFit/>
          </a:bodyPr>
          <a:lstStyle/>
          <a:p>
            <a:r>
              <a:rPr lang="en-US" sz="1200" b="1" dirty="0"/>
              <a:t>Analysis</a:t>
            </a:r>
          </a:p>
          <a:p>
            <a:endParaRPr lang="en-US" sz="1200" dirty="0">
              <a:cs typeface="Calibri"/>
            </a:endParaRPr>
          </a:p>
          <a:p>
            <a:r>
              <a:rPr lang="en-US" sz="1200" dirty="0">
                <a:cs typeface="Calibri"/>
              </a:rPr>
              <a:t>We started to identify the essential predictive features of our model. Many of the features surrounding strikes and attempts to ground the opponent and the importance of lower body strikes Additionally features such as reach are far less predictive </a:t>
            </a:r>
          </a:p>
        </p:txBody>
      </p:sp>
      <p:sp>
        <p:nvSpPr>
          <p:cNvPr id="7" name="TextBox 6">
            <a:extLst>
              <a:ext uri="{FF2B5EF4-FFF2-40B4-BE49-F238E27FC236}">
                <a16:creationId xmlns:a16="http://schemas.microsoft.com/office/drawing/2014/main" id="{219040A8-DCBD-7849-86CB-2DED9C18FD21}"/>
              </a:ext>
            </a:extLst>
          </p:cNvPr>
          <p:cNvSpPr txBox="1"/>
          <p:nvPr/>
        </p:nvSpPr>
        <p:spPr>
          <a:xfrm>
            <a:off x="6286579" y="3535322"/>
            <a:ext cx="4005997" cy="1384995"/>
          </a:xfrm>
          <a:prstGeom prst="rect">
            <a:avLst/>
          </a:prstGeom>
          <a:noFill/>
        </p:spPr>
        <p:txBody>
          <a:bodyPr wrap="square" lIns="91440" tIns="45720" rIns="91440" bIns="45720" rtlCol="0" anchor="t">
            <a:spAutoFit/>
          </a:bodyPr>
          <a:lstStyle/>
          <a:p>
            <a:r>
              <a:rPr lang="en-US" sz="1200" b="1" dirty="0"/>
              <a:t>Recommendation</a:t>
            </a:r>
          </a:p>
          <a:p>
            <a:endParaRPr lang="en-US" sz="1200" dirty="0"/>
          </a:p>
          <a:p>
            <a:r>
              <a:rPr lang="en-US" sz="1200" dirty="0"/>
              <a:t>Once we have finalized our model, utilizing the fight data has produced </a:t>
            </a:r>
            <a:r>
              <a:rPr lang="en-US" sz="1200"/>
              <a:t>well performing models </a:t>
            </a:r>
            <a:r>
              <a:rPr lang="en-US" sz="1200" dirty="0"/>
              <a:t>but including other feature such as money line odds may be the key to giving our model the edge over standard betting odds. </a:t>
            </a:r>
          </a:p>
        </p:txBody>
      </p:sp>
      <p:cxnSp>
        <p:nvCxnSpPr>
          <p:cNvPr id="8" name="Straight Connector 7">
            <a:extLst>
              <a:ext uri="{FF2B5EF4-FFF2-40B4-BE49-F238E27FC236}">
                <a16:creationId xmlns:a16="http://schemas.microsoft.com/office/drawing/2014/main" id="{3FBA8533-3627-9943-BE51-3B02E47E45B0}"/>
              </a:ext>
            </a:extLst>
          </p:cNvPr>
          <p:cNvCxnSpPr/>
          <p:nvPr/>
        </p:nvCxnSpPr>
        <p:spPr>
          <a:xfrm>
            <a:off x="1899424" y="3535322"/>
            <a:ext cx="822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8FE9B9D-3D72-0749-BCD9-DD1074043BD7}"/>
              </a:ext>
            </a:extLst>
          </p:cNvPr>
          <p:cNvCxnSpPr/>
          <p:nvPr/>
        </p:nvCxnSpPr>
        <p:spPr>
          <a:xfrm>
            <a:off x="6014224" y="1700904"/>
            <a:ext cx="0" cy="320040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0" name="Content Placeholder 3">
            <a:extLst>
              <a:ext uri="{FF2B5EF4-FFF2-40B4-BE49-F238E27FC236}">
                <a16:creationId xmlns:a16="http://schemas.microsoft.com/office/drawing/2014/main" id="{E01DA61B-1D4E-774A-BD2C-F7F0346BA512}"/>
              </a:ext>
            </a:extLst>
          </p:cNvPr>
          <p:cNvGraphicFramePr>
            <a:graphicFrameLocks noGrp="1"/>
          </p:cNvGraphicFramePr>
          <p:nvPr>
            <p:ph idx="1"/>
            <p:extLst>
              <p:ext uri="{D42A27DB-BD31-4B8C-83A1-F6EECF244321}">
                <p14:modId xmlns:p14="http://schemas.microsoft.com/office/powerpoint/2010/main" val="1179017742"/>
              </p:ext>
            </p:extLst>
          </p:nvPr>
        </p:nvGraphicFramePr>
        <p:xfrm>
          <a:off x="1899424" y="5157096"/>
          <a:ext cx="8229600" cy="914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447040">
                <a:tc>
                  <a:txBody>
                    <a:bodyPr/>
                    <a:lstStyle/>
                    <a:p>
                      <a:r>
                        <a:rPr lang="en-US" sz="1200" dirty="0"/>
                        <a:t>Data Understanding</a:t>
                      </a:r>
                    </a:p>
                  </a:txBody>
                  <a:tcPr/>
                </a:tc>
                <a:tc>
                  <a:txBody>
                    <a:bodyPr/>
                    <a:lstStyle/>
                    <a:p>
                      <a:r>
                        <a:rPr lang="en-US" sz="1200" dirty="0"/>
                        <a:t>Preprocessing</a:t>
                      </a:r>
                    </a:p>
                  </a:txBody>
                  <a:tcPr/>
                </a:tc>
                <a:tc>
                  <a:txBody>
                    <a:bodyPr/>
                    <a:lstStyle/>
                    <a:p>
                      <a:r>
                        <a:rPr lang="en-US" sz="1200" dirty="0"/>
                        <a:t>Analysis</a:t>
                      </a:r>
                    </a:p>
                  </a:txBody>
                  <a:tcPr/>
                </a:tc>
                <a:tc>
                  <a:txBody>
                    <a:bodyPr/>
                    <a:lstStyle/>
                    <a:p>
                      <a:r>
                        <a:rPr lang="en-US" sz="1200" dirty="0"/>
                        <a:t>Testing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Communicating Results</a:t>
                      </a:r>
                    </a:p>
                  </a:txBody>
                  <a:tcPr/>
                </a:tc>
                <a:extLst>
                  <a:ext uri="{0D108BD9-81ED-4DB2-BD59-A6C34878D82A}">
                    <a16:rowId xmlns:a16="http://schemas.microsoft.com/office/drawing/2014/main" val="10000"/>
                  </a:ext>
                </a:extLst>
              </a:tr>
              <a:tr h="370840">
                <a:tc>
                  <a:txBody>
                    <a:bodyPr/>
                    <a:lstStyle/>
                    <a:p>
                      <a:r>
                        <a:rPr lang="en-US" sz="1200" dirty="0"/>
                        <a:t>5% of time /</a:t>
                      </a:r>
                      <a:r>
                        <a:rPr lang="en-US" sz="1200" baseline="0" dirty="0"/>
                        <a:t>  4</a:t>
                      </a:r>
                      <a:r>
                        <a:rPr lang="en-US" sz="1200" dirty="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 of time /</a:t>
                      </a:r>
                      <a:r>
                        <a:rPr lang="en-US" sz="1200" baseline="0" dirty="0"/>
                        <a:t>  4</a:t>
                      </a:r>
                      <a:r>
                        <a:rPr lang="en-US" sz="1200" dirty="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40% of time /</a:t>
                      </a:r>
                      <a:r>
                        <a:rPr lang="en-US" sz="1200" baseline="0" dirty="0"/>
                        <a:t>  4</a:t>
                      </a:r>
                      <a:r>
                        <a:rPr lang="en-US" sz="1200" dirty="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40% of time /</a:t>
                      </a:r>
                      <a:r>
                        <a:rPr lang="en-US" sz="1200" baseline="0" dirty="0"/>
                        <a:t>  4</a:t>
                      </a:r>
                      <a:r>
                        <a:rPr lang="en-US" sz="1200" dirty="0"/>
                        <a:t> people </a:t>
                      </a:r>
                    </a:p>
                  </a:txBody>
                  <a:tcPr/>
                </a:tc>
                <a:tc>
                  <a:txBody>
                    <a:bodyPr/>
                    <a:lstStyle/>
                    <a:p>
                      <a:r>
                        <a:rPr lang="en-US" sz="1200" dirty="0"/>
                        <a:t>5 % of time /</a:t>
                      </a:r>
                      <a:r>
                        <a:rPr lang="en-US" sz="1200" baseline="0" dirty="0"/>
                        <a:t>  4</a:t>
                      </a:r>
                      <a:r>
                        <a:rPr lang="en-US" sz="1200" dirty="0"/>
                        <a:t> people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8992827"/>
      </p:ext>
    </p:extLst>
  </p:cSld>
  <p:clrMapOvr>
    <a:masterClrMapping/>
  </p:clrMapOvr>
</p:sld>
</file>

<file path=ppt/theme/theme1.xml><?xml version="1.0" encoding="utf-8"?>
<a:theme xmlns:a="http://schemas.openxmlformats.org/drawingml/2006/main" name="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BB9154A1C10647AE30D8FB18779949" ma:contentTypeVersion="8" ma:contentTypeDescription="Create a new document." ma:contentTypeScope="" ma:versionID="25367b8a42a5a31bb85b0813f73368ca">
  <xsd:schema xmlns:xsd="http://www.w3.org/2001/XMLSchema" xmlns:xs="http://www.w3.org/2001/XMLSchema" xmlns:p="http://schemas.microsoft.com/office/2006/metadata/properties" xmlns:ns2="2b137884-b0a6-4167-bf34-9394986bb76d" targetNamespace="http://schemas.microsoft.com/office/2006/metadata/properties" ma:root="true" ma:fieldsID="443d3387d9b61bf0061d28ec812e9bb0" ns2:_="">
    <xsd:import namespace="2b137884-b0a6-4167-bf34-9394986bb7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137884-b0a6-4167-bf34-9394986bb7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DECC46-90D5-4BC0-A300-561A158B35A2}">
  <ds:schemaRefs>
    <ds:schemaRef ds:uri="http://schemas.microsoft.com/sharepoint/v3/contenttype/forms"/>
  </ds:schemaRefs>
</ds:datastoreItem>
</file>

<file path=customXml/itemProps2.xml><?xml version="1.0" encoding="utf-8"?>
<ds:datastoreItem xmlns:ds="http://schemas.openxmlformats.org/officeDocument/2006/customXml" ds:itemID="{95FC7838-2762-45D7-A9D5-C5DC5CDE372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63EC87C-0487-4F7A-9154-42E0FC1677B0}"/>
</file>

<file path=docProps/app.xml><?xml version="1.0" encoding="utf-8"?>
<Properties xmlns="http://schemas.openxmlformats.org/officeDocument/2006/extended-properties" xmlns:vt="http://schemas.openxmlformats.org/officeDocument/2006/docPropsVTypes">
  <TotalTime>8595</TotalTime>
  <Words>211</Words>
  <Application>Microsoft Office PowerPoint</Application>
  <PresentationFormat>Widescreen</PresentationFormat>
  <Paragraphs>27</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Sherman Sans</vt:lpstr>
      <vt:lpstr>Sherman Sans Book</vt:lpstr>
      <vt:lpstr>Sherman Serif Book</vt:lpstr>
      <vt:lpstr>System Font Regular</vt:lpstr>
      <vt:lpstr>Verdana</vt:lpstr>
      <vt:lpstr>Wingdings</vt:lpstr>
      <vt:lpstr>Office Theme</vt:lpstr>
      <vt:lpstr>IST 718 Project Update 2</vt:lpstr>
      <vt:lpstr>Project Update One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De La Vega</dc:creator>
  <cp:lastModifiedBy>Mark Paradis</cp:lastModifiedBy>
  <cp:revision>153</cp:revision>
  <dcterms:created xsi:type="dcterms:W3CDTF">2019-07-05T14:23:44Z</dcterms:created>
  <dcterms:modified xsi:type="dcterms:W3CDTF">2021-12-05T21:14:25Z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0x0101008EBB9154A1C10647AE30D8FB18779949</vt:lpwstr>
  </property>
</Properties>
</file>