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4.xml" ContentType="application/vnd.openxmlformats-officedocument.presentationml.notesSl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67" r:id="rId14"/>
    <p:sldId id="266"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F39FA3-D828-4DC9-AC65-1D5E880F5E09}">
  <a:tblStyle styleId="{A3F39FA3-D828-4DC9-AC65-1D5E880F5E0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GeorgeSmith\Downloads\Fitbit%20Experimen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GeorgeSmith\Downloads\Fitbit%20Experimen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GeorgeSmith\Downloads\Fitbit%20Experime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Exponential Smoothing (.2)</a:t>
            </a:r>
          </a:p>
        </c:rich>
      </c:tx>
      <c:overlay val="0"/>
    </c:title>
    <c:autoTitleDeleted val="0"/>
    <c:plotArea>
      <c:layout/>
      <c:lineChart>
        <c:grouping val="standard"/>
        <c:varyColors val="0"/>
        <c:ser>
          <c:idx val="0"/>
          <c:order val="0"/>
          <c:tx>
            <c:v>Actual</c:v>
          </c:tx>
          <c:val>
            <c:numRef>
              <c:f>'New Exponential Smoothing '!$C$2:$C$36</c:f>
              <c:numCache>
                <c:formatCode>General</c:formatCode>
                <c:ptCount val="35"/>
                <c:pt idx="0">
                  <c:v>403</c:v>
                </c:pt>
                <c:pt idx="1">
                  <c:v>428</c:v>
                </c:pt>
                <c:pt idx="2">
                  <c:v>410</c:v>
                </c:pt>
                <c:pt idx="3">
                  <c:v>391</c:v>
                </c:pt>
                <c:pt idx="4">
                  <c:v>408</c:v>
                </c:pt>
                <c:pt idx="5">
                  <c:v>230</c:v>
                </c:pt>
                <c:pt idx="6">
                  <c:v>423</c:v>
                </c:pt>
                <c:pt idx="7">
                  <c:v>399</c:v>
                </c:pt>
                <c:pt idx="8">
                  <c:v>408</c:v>
                </c:pt>
                <c:pt idx="9">
                  <c:v>389</c:v>
                </c:pt>
                <c:pt idx="10">
                  <c:v>455</c:v>
                </c:pt>
                <c:pt idx="11">
                  <c:v>395</c:v>
                </c:pt>
                <c:pt idx="12">
                  <c:v>305</c:v>
                </c:pt>
                <c:pt idx="13">
                  <c:v>409</c:v>
                </c:pt>
                <c:pt idx="14">
                  <c:v>398</c:v>
                </c:pt>
                <c:pt idx="15">
                  <c:v>383</c:v>
                </c:pt>
                <c:pt idx="16">
                  <c:v>389</c:v>
                </c:pt>
                <c:pt idx="17">
                  <c:v>399</c:v>
                </c:pt>
                <c:pt idx="18">
                  <c:v>389</c:v>
                </c:pt>
                <c:pt idx="19">
                  <c:v>319</c:v>
                </c:pt>
                <c:pt idx="20">
                  <c:v>406</c:v>
                </c:pt>
                <c:pt idx="21">
                  <c:v>431</c:v>
                </c:pt>
                <c:pt idx="22">
                  <c:v>420</c:v>
                </c:pt>
                <c:pt idx="23">
                  <c:v>389</c:v>
                </c:pt>
                <c:pt idx="24">
                  <c:v>174</c:v>
                </c:pt>
                <c:pt idx="25">
                  <c:v>352</c:v>
                </c:pt>
                <c:pt idx="26">
                  <c:v>218</c:v>
                </c:pt>
                <c:pt idx="27">
                  <c:v>389</c:v>
                </c:pt>
                <c:pt idx="28">
                  <c:v>389</c:v>
                </c:pt>
                <c:pt idx="29">
                  <c:v>455</c:v>
                </c:pt>
                <c:pt idx="30">
                  <c:v>355</c:v>
                </c:pt>
                <c:pt idx="31">
                  <c:v>459</c:v>
                </c:pt>
                <c:pt idx="32">
                  <c:v>402</c:v>
                </c:pt>
                <c:pt idx="33">
                  <c:v>480</c:v>
                </c:pt>
                <c:pt idx="34">
                  <c:v>360</c:v>
                </c:pt>
              </c:numCache>
            </c:numRef>
          </c:val>
          <c:smooth val="0"/>
          <c:extLst>
            <c:ext xmlns:c16="http://schemas.microsoft.com/office/drawing/2014/chart" uri="{C3380CC4-5D6E-409C-BE32-E72D297353CC}">
              <c16:uniqueId val="{00000000-EFA5-4E50-AE70-10CB482ECA2E}"/>
            </c:ext>
          </c:extLst>
        </c:ser>
        <c:ser>
          <c:idx val="1"/>
          <c:order val="1"/>
          <c:tx>
            <c:v>Forecast</c:v>
          </c:tx>
          <c:val>
            <c:numRef>
              <c:f>'New Exponential Smoothing '!$E$2:$E$36</c:f>
              <c:numCache>
                <c:formatCode>General</c:formatCode>
                <c:ptCount val="35"/>
                <c:pt idx="0">
                  <c:v>#N/A</c:v>
                </c:pt>
                <c:pt idx="1">
                  <c:v>403</c:v>
                </c:pt>
                <c:pt idx="2">
                  <c:v>423.00000000000006</c:v>
                </c:pt>
                <c:pt idx="3">
                  <c:v>412.6</c:v>
                </c:pt>
                <c:pt idx="4">
                  <c:v>395.32000000000005</c:v>
                </c:pt>
                <c:pt idx="5">
                  <c:v>405.46400000000006</c:v>
                </c:pt>
                <c:pt idx="6">
                  <c:v>265.09280000000001</c:v>
                </c:pt>
                <c:pt idx="7">
                  <c:v>391.41856000000007</c:v>
                </c:pt>
                <c:pt idx="8">
                  <c:v>397.48371200000008</c:v>
                </c:pt>
                <c:pt idx="9">
                  <c:v>405.89674240000005</c:v>
                </c:pt>
                <c:pt idx="10">
                  <c:v>392.37934848000009</c:v>
                </c:pt>
                <c:pt idx="11">
                  <c:v>442.47586969600002</c:v>
                </c:pt>
                <c:pt idx="12">
                  <c:v>404.49517393920001</c:v>
                </c:pt>
                <c:pt idx="13">
                  <c:v>324.89903478784004</c:v>
                </c:pt>
                <c:pt idx="14">
                  <c:v>392.17980695756808</c:v>
                </c:pt>
                <c:pt idx="15">
                  <c:v>396.83596139151365</c:v>
                </c:pt>
                <c:pt idx="16">
                  <c:v>385.76719227830279</c:v>
                </c:pt>
                <c:pt idx="17">
                  <c:v>388.35343845566058</c:v>
                </c:pt>
                <c:pt idx="18">
                  <c:v>396.87068769113216</c:v>
                </c:pt>
                <c:pt idx="19">
                  <c:v>390.57413753822647</c:v>
                </c:pt>
                <c:pt idx="20">
                  <c:v>333.3148275076453</c:v>
                </c:pt>
                <c:pt idx="21">
                  <c:v>391.46296550152908</c:v>
                </c:pt>
                <c:pt idx="22">
                  <c:v>423.09259310030586</c:v>
                </c:pt>
                <c:pt idx="23">
                  <c:v>420.6185186200612</c:v>
                </c:pt>
                <c:pt idx="24">
                  <c:v>395.32370372401226</c:v>
                </c:pt>
                <c:pt idx="25">
                  <c:v>218.26474074480248</c:v>
                </c:pt>
                <c:pt idx="26">
                  <c:v>325.25294814896051</c:v>
                </c:pt>
                <c:pt idx="27">
                  <c:v>239.45058962979209</c:v>
                </c:pt>
                <c:pt idx="28">
                  <c:v>359.09011792595845</c:v>
                </c:pt>
                <c:pt idx="29">
                  <c:v>383.01802358519171</c:v>
                </c:pt>
                <c:pt idx="30">
                  <c:v>440.60360471703837</c:v>
                </c:pt>
                <c:pt idx="31">
                  <c:v>372.12072094340766</c:v>
                </c:pt>
                <c:pt idx="32">
                  <c:v>441.62414418868161</c:v>
                </c:pt>
                <c:pt idx="33">
                  <c:v>409.92482883773636</c:v>
                </c:pt>
                <c:pt idx="34">
                  <c:v>465.98496576754729</c:v>
                </c:pt>
              </c:numCache>
            </c:numRef>
          </c:val>
          <c:smooth val="0"/>
          <c:extLst>
            <c:ext xmlns:c16="http://schemas.microsoft.com/office/drawing/2014/chart" uri="{C3380CC4-5D6E-409C-BE32-E72D297353CC}">
              <c16:uniqueId val="{00000001-EFA5-4E50-AE70-10CB482ECA2E}"/>
            </c:ext>
          </c:extLst>
        </c:ser>
        <c:dLbls>
          <c:showLegendKey val="0"/>
          <c:showVal val="0"/>
          <c:showCatName val="0"/>
          <c:showSerName val="0"/>
          <c:showPercent val="0"/>
          <c:showBubbleSize val="0"/>
        </c:dLbls>
        <c:marker val="1"/>
        <c:smooth val="0"/>
        <c:axId val="820194895"/>
        <c:axId val="820185327"/>
      </c:lineChart>
      <c:catAx>
        <c:axId val="820194895"/>
        <c:scaling>
          <c:orientation val="minMax"/>
        </c:scaling>
        <c:delete val="0"/>
        <c:axPos val="b"/>
        <c:title>
          <c:tx>
            <c:rich>
              <a:bodyPr/>
              <a:lstStyle/>
              <a:p>
                <a:pPr>
                  <a:defRPr/>
                </a:pPr>
                <a:r>
                  <a:rPr lang="en-US" dirty="0"/>
                  <a:t>Data Point</a:t>
                </a:r>
              </a:p>
            </c:rich>
          </c:tx>
          <c:overlay val="0"/>
        </c:title>
        <c:majorTickMark val="out"/>
        <c:minorTickMark val="none"/>
        <c:tickLblPos val="nextTo"/>
        <c:crossAx val="820185327"/>
        <c:crosses val="autoZero"/>
        <c:auto val="1"/>
        <c:lblAlgn val="ctr"/>
        <c:lblOffset val="100"/>
        <c:noMultiLvlLbl val="0"/>
      </c:catAx>
      <c:valAx>
        <c:axId val="820185327"/>
        <c:scaling>
          <c:orientation val="minMax"/>
        </c:scaling>
        <c:delete val="0"/>
        <c:axPos val="l"/>
        <c:title>
          <c:tx>
            <c:rich>
              <a:bodyPr/>
              <a:lstStyle/>
              <a:p>
                <a:pPr>
                  <a:defRPr/>
                </a:pPr>
                <a:r>
                  <a:rPr lang="en-US" dirty="0"/>
                  <a:t>Value</a:t>
                </a:r>
              </a:p>
            </c:rich>
          </c:tx>
          <c:overlay val="0"/>
        </c:title>
        <c:numFmt formatCode="General" sourceLinked="1"/>
        <c:majorTickMark val="out"/>
        <c:minorTickMark val="none"/>
        <c:tickLblPos val="nextTo"/>
        <c:crossAx val="820194895"/>
        <c:crosses val="autoZero"/>
        <c:crossBetween val="midCat"/>
      </c:valAx>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Exponential Smoothing (.8)</a:t>
            </a:r>
          </a:p>
        </c:rich>
      </c:tx>
      <c:overlay val="0"/>
    </c:title>
    <c:autoTitleDeleted val="0"/>
    <c:plotArea>
      <c:layout/>
      <c:lineChart>
        <c:grouping val="standard"/>
        <c:varyColors val="0"/>
        <c:ser>
          <c:idx val="0"/>
          <c:order val="0"/>
          <c:tx>
            <c:v>Actual</c:v>
          </c:tx>
          <c:val>
            <c:numRef>
              <c:f>'New Exponential Smoothing '!$C$2:$C$36</c:f>
              <c:numCache>
                <c:formatCode>General</c:formatCode>
                <c:ptCount val="35"/>
                <c:pt idx="0">
                  <c:v>403</c:v>
                </c:pt>
                <c:pt idx="1">
                  <c:v>428</c:v>
                </c:pt>
                <c:pt idx="2">
                  <c:v>410</c:v>
                </c:pt>
                <c:pt idx="3">
                  <c:v>391</c:v>
                </c:pt>
                <c:pt idx="4">
                  <c:v>408</c:v>
                </c:pt>
                <c:pt idx="5">
                  <c:v>230</c:v>
                </c:pt>
                <c:pt idx="6">
                  <c:v>423</c:v>
                </c:pt>
                <c:pt idx="7">
                  <c:v>399</c:v>
                </c:pt>
                <c:pt idx="8">
                  <c:v>408</c:v>
                </c:pt>
                <c:pt idx="9">
                  <c:v>389</c:v>
                </c:pt>
                <c:pt idx="10">
                  <c:v>455</c:v>
                </c:pt>
                <c:pt idx="11">
                  <c:v>395</c:v>
                </c:pt>
                <c:pt idx="12">
                  <c:v>305</c:v>
                </c:pt>
                <c:pt idx="13">
                  <c:v>409</c:v>
                </c:pt>
                <c:pt idx="14">
                  <c:v>398</c:v>
                </c:pt>
                <c:pt idx="15">
                  <c:v>383</c:v>
                </c:pt>
                <c:pt idx="16">
                  <c:v>389</c:v>
                </c:pt>
                <c:pt idx="17">
                  <c:v>399</c:v>
                </c:pt>
                <c:pt idx="18">
                  <c:v>389</c:v>
                </c:pt>
                <c:pt idx="19">
                  <c:v>319</c:v>
                </c:pt>
                <c:pt idx="20">
                  <c:v>406</c:v>
                </c:pt>
                <c:pt idx="21">
                  <c:v>431</c:v>
                </c:pt>
                <c:pt idx="22">
                  <c:v>420</c:v>
                </c:pt>
                <c:pt idx="23">
                  <c:v>389</c:v>
                </c:pt>
                <c:pt idx="24">
                  <c:v>174</c:v>
                </c:pt>
                <c:pt idx="25">
                  <c:v>352</c:v>
                </c:pt>
                <c:pt idx="26">
                  <c:v>218</c:v>
                </c:pt>
                <c:pt idx="27">
                  <c:v>389</c:v>
                </c:pt>
                <c:pt idx="28">
                  <c:v>389</c:v>
                </c:pt>
                <c:pt idx="29">
                  <c:v>455</c:v>
                </c:pt>
                <c:pt idx="30">
                  <c:v>355</c:v>
                </c:pt>
                <c:pt idx="31">
                  <c:v>459</c:v>
                </c:pt>
                <c:pt idx="32">
                  <c:v>402</c:v>
                </c:pt>
                <c:pt idx="33">
                  <c:v>480</c:v>
                </c:pt>
                <c:pt idx="34">
                  <c:v>360</c:v>
                </c:pt>
              </c:numCache>
            </c:numRef>
          </c:val>
          <c:smooth val="0"/>
          <c:extLst>
            <c:ext xmlns:c16="http://schemas.microsoft.com/office/drawing/2014/chart" uri="{C3380CC4-5D6E-409C-BE32-E72D297353CC}">
              <c16:uniqueId val="{00000000-9268-408E-BA65-18490F16E05E}"/>
            </c:ext>
          </c:extLst>
        </c:ser>
        <c:ser>
          <c:idx val="1"/>
          <c:order val="1"/>
          <c:tx>
            <c:v>Forecast</c:v>
          </c:tx>
          <c:val>
            <c:numRef>
              <c:f>'New Exponential Smoothing '!$D$2:$D$36</c:f>
              <c:numCache>
                <c:formatCode>General</c:formatCode>
                <c:ptCount val="35"/>
                <c:pt idx="0">
                  <c:v>#N/A</c:v>
                </c:pt>
                <c:pt idx="1">
                  <c:v>403</c:v>
                </c:pt>
                <c:pt idx="2">
                  <c:v>408.00000000000006</c:v>
                </c:pt>
                <c:pt idx="3">
                  <c:v>408.40000000000009</c:v>
                </c:pt>
                <c:pt idx="4">
                  <c:v>404.92000000000007</c:v>
                </c:pt>
                <c:pt idx="5">
                  <c:v>405.53600000000012</c:v>
                </c:pt>
                <c:pt idx="6">
                  <c:v>370.42880000000014</c:v>
                </c:pt>
                <c:pt idx="7">
                  <c:v>380.94304000000017</c:v>
                </c:pt>
                <c:pt idx="8">
                  <c:v>384.55443200000013</c:v>
                </c:pt>
                <c:pt idx="9">
                  <c:v>389.24354560000017</c:v>
                </c:pt>
                <c:pt idx="10">
                  <c:v>389.19483648000016</c:v>
                </c:pt>
                <c:pt idx="11">
                  <c:v>402.35586918400014</c:v>
                </c:pt>
                <c:pt idx="12">
                  <c:v>400.88469534720014</c:v>
                </c:pt>
                <c:pt idx="13">
                  <c:v>381.70775627776015</c:v>
                </c:pt>
                <c:pt idx="14">
                  <c:v>387.16620502220815</c:v>
                </c:pt>
                <c:pt idx="15">
                  <c:v>389.33296401776659</c:v>
                </c:pt>
                <c:pt idx="16">
                  <c:v>388.06637121421329</c:v>
                </c:pt>
                <c:pt idx="17">
                  <c:v>388.25309697137067</c:v>
                </c:pt>
                <c:pt idx="18">
                  <c:v>390.40247757709659</c:v>
                </c:pt>
                <c:pt idx="19">
                  <c:v>390.12198206167733</c:v>
                </c:pt>
                <c:pt idx="20">
                  <c:v>375.89758564934192</c:v>
                </c:pt>
                <c:pt idx="21">
                  <c:v>381.91806851947354</c:v>
                </c:pt>
                <c:pt idx="22">
                  <c:v>391.73445481557883</c:v>
                </c:pt>
                <c:pt idx="23">
                  <c:v>397.38756385246307</c:v>
                </c:pt>
                <c:pt idx="24">
                  <c:v>395.71005108197051</c:v>
                </c:pt>
                <c:pt idx="25">
                  <c:v>351.36804086557646</c:v>
                </c:pt>
                <c:pt idx="26">
                  <c:v>351.49443269246115</c:v>
                </c:pt>
                <c:pt idx="27">
                  <c:v>324.79554615396893</c:v>
                </c:pt>
                <c:pt idx="28">
                  <c:v>337.63643692317515</c:v>
                </c:pt>
                <c:pt idx="29">
                  <c:v>347.90914953854013</c:v>
                </c:pt>
                <c:pt idx="30">
                  <c:v>369.32731963083211</c:v>
                </c:pt>
                <c:pt idx="31">
                  <c:v>366.46185570466571</c:v>
                </c:pt>
                <c:pt idx="32">
                  <c:v>384.96948456373258</c:v>
                </c:pt>
                <c:pt idx="33">
                  <c:v>388.37558765098606</c:v>
                </c:pt>
                <c:pt idx="34">
                  <c:v>406.70047012078885</c:v>
                </c:pt>
              </c:numCache>
            </c:numRef>
          </c:val>
          <c:smooth val="0"/>
          <c:extLst>
            <c:ext xmlns:c16="http://schemas.microsoft.com/office/drawing/2014/chart" uri="{C3380CC4-5D6E-409C-BE32-E72D297353CC}">
              <c16:uniqueId val="{00000001-9268-408E-BA65-18490F16E05E}"/>
            </c:ext>
          </c:extLst>
        </c:ser>
        <c:dLbls>
          <c:showLegendKey val="0"/>
          <c:showVal val="0"/>
          <c:showCatName val="0"/>
          <c:showSerName val="0"/>
          <c:showPercent val="0"/>
          <c:showBubbleSize val="0"/>
        </c:dLbls>
        <c:marker val="1"/>
        <c:smooth val="0"/>
        <c:axId val="781191455"/>
        <c:axId val="781192287"/>
      </c:lineChart>
      <c:catAx>
        <c:axId val="781191455"/>
        <c:scaling>
          <c:orientation val="minMax"/>
        </c:scaling>
        <c:delete val="0"/>
        <c:axPos val="b"/>
        <c:title>
          <c:tx>
            <c:rich>
              <a:bodyPr/>
              <a:lstStyle/>
              <a:p>
                <a:pPr>
                  <a:defRPr/>
                </a:pPr>
                <a:r>
                  <a:rPr lang="en-US" dirty="0"/>
                  <a:t>Data Point</a:t>
                </a:r>
              </a:p>
            </c:rich>
          </c:tx>
          <c:overlay val="0"/>
        </c:title>
        <c:majorTickMark val="out"/>
        <c:minorTickMark val="none"/>
        <c:tickLblPos val="nextTo"/>
        <c:crossAx val="781192287"/>
        <c:crosses val="autoZero"/>
        <c:auto val="1"/>
        <c:lblAlgn val="ctr"/>
        <c:lblOffset val="100"/>
        <c:noMultiLvlLbl val="0"/>
      </c:catAx>
      <c:valAx>
        <c:axId val="781192287"/>
        <c:scaling>
          <c:orientation val="minMax"/>
        </c:scaling>
        <c:delete val="0"/>
        <c:axPos val="l"/>
        <c:title>
          <c:tx>
            <c:rich>
              <a:bodyPr/>
              <a:lstStyle/>
              <a:p>
                <a:pPr>
                  <a:defRPr/>
                </a:pPr>
                <a:r>
                  <a:rPr lang="en-US" dirty="0"/>
                  <a:t>Value</a:t>
                </a:r>
              </a:p>
            </c:rich>
          </c:tx>
          <c:overlay val="0"/>
        </c:title>
        <c:numFmt formatCode="General" sourceLinked="1"/>
        <c:majorTickMark val="out"/>
        <c:minorTickMark val="none"/>
        <c:tickLblPos val="nextTo"/>
        <c:crossAx val="781191455"/>
        <c:crosses val="autoZero"/>
        <c:crossBetween val="midCat"/>
      </c:valAx>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Moving Average</a:t>
            </a:r>
          </a:p>
        </c:rich>
      </c:tx>
      <c:overlay val="0"/>
    </c:title>
    <c:autoTitleDeleted val="0"/>
    <c:plotArea>
      <c:layout/>
      <c:lineChart>
        <c:grouping val="standard"/>
        <c:varyColors val="0"/>
        <c:ser>
          <c:idx val="0"/>
          <c:order val="0"/>
          <c:tx>
            <c:v>Actual</c:v>
          </c:tx>
          <c:val>
            <c:numRef>
              <c:f>'Moving average '!$C$4:$C$37</c:f>
              <c:numCache>
                <c:formatCode>General</c:formatCode>
                <c:ptCount val="34"/>
                <c:pt idx="0">
                  <c:v>428</c:v>
                </c:pt>
                <c:pt idx="1">
                  <c:v>410</c:v>
                </c:pt>
                <c:pt idx="2">
                  <c:v>391</c:v>
                </c:pt>
                <c:pt idx="3">
                  <c:v>408</c:v>
                </c:pt>
                <c:pt idx="4">
                  <c:v>230</c:v>
                </c:pt>
                <c:pt idx="5">
                  <c:v>423</c:v>
                </c:pt>
                <c:pt idx="6">
                  <c:v>399</c:v>
                </c:pt>
                <c:pt idx="7">
                  <c:v>408</c:v>
                </c:pt>
                <c:pt idx="8">
                  <c:v>389</c:v>
                </c:pt>
                <c:pt idx="9">
                  <c:v>455</c:v>
                </c:pt>
                <c:pt idx="10">
                  <c:v>395</c:v>
                </c:pt>
                <c:pt idx="11">
                  <c:v>305</c:v>
                </c:pt>
                <c:pt idx="12">
                  <c:v>409</c:v>
                </c:pt>
                <c:pt idx="13">
                  <c:v>398</c:v>
                </c:pt>
                <c:pt idx="14">
                  <c:v>383</c:v>
                </c:pt>
                <c:pt idx="15">
                  <c:v>389</c:v>
                </c:pt>
                <c:pt idx="16">
                  <c:v>399</c:v>
                </c:pt>
                <c:pt idx="17">
                  <c:v>389</c:v>
                </c:pt>
                <c:pt idx="18">
                  <c:v>319</c:v>
                </c:pt>
                <c:pt idx="19">
                  <c:v>406</c:v>
                </c:pt>
                <c:pt idx="20">
                  <c:v>431</c:v>
                </c:pt>
                <c:pt idx="21">
                  <c:v>420</c:v>
                </c:pt>
                <c:pt idx="22">
                  <c:v>389</c:v>
                </c:pt>
                <c:pt idx="23">
                  <c:v>174</c:v>
                </c:pt>
                <c:pt idx="24">
                  <c:v>352</c:v>
                </c:pt>
                <c:pt idx="25">
                  <c:v>218</c:v>
                </c:pt>
                <c:pt idx="26">
                  <c:v>389</c:v>
                </c:pt>
                <c:pt idx="27">
                  <c:v>389</c:v>
                </c:pt>
                <c:pt idx="28">
                  <c:v>455</c:v>
                </c:pt>
                <c:pt idx="29">
                  <c:v>355</c:v>
                </c:pt>
                <c:pt idx="30">
                  <c:v>459</c:v>
                </c:pt>
                <c:pt idx="31">
                  <c:v>402</c:v>
                </c:pt>
                <c:pt idx="32">
                  <c:v>480</c:v>
                </c:pt>
                <c:pt idx="33">
                  <c:v>360</c:v>
                </c:pt>
              </c:numCache>
            </c:numRef>
          </c:val>
          <c:smooth val="0"/>
          <c:extLst>
            <c:ext xmlns:c16="http://schemas.microsoft.com/office/drawing/2014/chart" uri="{C3380CC4-5D6E-409C-BE32-E72D297353CC}">
              <c16:uniqueId val="{00000000-A03B-4C65-8035-1842FDBE74CA}"/>
            </c:ext>
          </c:extLst>
        </c:ser>
        <c:ser>
          <c:idx val="1"/>
          <c:order val="1"/>
          <c:tx>
            <c:v>Forecast</c:v>
          </c:tx>
          <c:val>
            <c:numRef>
              <c:f>'Moving average '!$D$4:$D$37</c:f>
              <c:numCache>
                <c:formatCode>General</c:formatCode>
                <c:ptCount val="34"/>
                <c:pt idx="0">
                  <c:v>#N/A</c:v>
                </c:pt>
                <c:pt idx="1">
                  <c:v>#N/A</c:v>
                </c:pt>
                <c:pt idx="2">
                  <c:v>#N/A</c:v>
                </c:pt>
                <c:pt idx="3">
                  <c:v>#N/A</c:v>
                </c:pt>
                <c:pt idx="4">
                  <c:v>373.4</c:v>
                </c:pt>
                <c:pt idx="5">
                  <c:v>372.4</c:v>
                </c:pt>
                <c:pt idx="6">
                  <c:v>370.2</c:v>
                </c:pt>
                <c:pt idx="7">
                  <c:v>373.6</c:v>
                </c:pt>
                <c:pt idx="8">
                  <c:v>369.8</c:v>
                </c:pt>
                <c:pt idx="9">
                  <c:v>414.8</c:v>
                </c:pt>
                <c:pt idx="10">
                  <c:v>409.2</c:v>
                </c:pt>
                <c:pt idx="11">
                  <c:v>390.4</c:v>
                </c:pt>
                <c:pt idx="12">
                  <c:v>390.6</c:v>
                </c:pt>
                <c:pt idx="13">
                  <c:v>392.4</c:v>
                </c:pt>
                <c:pt idx="14">
                  <c:v>378</c:v>
                </c:pt>
                <c:pt idx="15">
                  <c:v>376.8</c:v>
                </c:pt>
                <c:pt idx="16">
                  <c:v>395.6</c:v>
                </c:pt>
                <c:pt idx="17">
                  <c:v>391.6</c:v>
                </c:pt>
                <c:pt idx="18">
                  <c:v>375.8</c:v>
                </c:pt>
                <c:pt idx="19">
                  <c:v>380.4</c:v>
                </c:pt>
                <c:pt idx="20">
                  <c:v>388.8</c:v>
                </c:pt>
                <c:pt idx="21">
                  <c:v>393</c:v>
                </c:pt>
                <c:pt idx="22">
                  <c:v>393</c:v>
                </c:pt>
                <c:pt idx="23">
                  <c:v>364</c:v>
                </c:pt>
                <c:pt idx="24">
                  <c:v>353.2</c:v>
                </c:pt>
                <c:pt idx="25">
                  <c:v>310.60000000000002</c:v>
                </c:pt>
                <c:pt idx="26">
                  <c:v>304.39999999999998</c:v>
                </c:pt>
                <c:pt idx="27">
                  <c:v>304.39999999999998</c:v>
                </c:pt>
                <c:pt idx="28">
                  <c:v>360.6</c:v>
                </c:pt>
                <c:pt idx="29">
                  <c:v>361.2</c:v>
                </c:pt>
                <c:pt idx="30">
                  <c:v>409.4</c:v>
                </c:pt>
                <c:pt idx="31">
                  <c:v>412</c:v>
                </c:pt>
                <c:pt idx="32">
                  <c:v>430.2</c:v>
                </c:pt>
                <c:pt idx="33">
                  <c:v>411.2</c:v>
                </c:pt>
              </c:numCache>
            </c:numRef>
          </c:val>
          <c:smooth val="0"/>
          <c:extLst>
            <c:ext xmlns:c16="http://schemas.microsoft.com/office/drawing/2014/chart" uri="{C3380CC4-5D6E-409C-BE32-E72D297353CC}">
              <c16:uniqueId val="{00000001-A03B-4C65-8035-1842FDBE74CA}"/>
            </c:ext>
          </c:extLst>
        </c:ser>
        <c:dLbls>
          <c:showLegendKey val="0"/>
          <c:showVal val="0"/>
          <c:showCatName val="0"/>
          <c:showSerName val="0"/>
          <c:showPercent val="0"/>
          <c:showBubbleSize val="0"/>
        </c:dLbls>
        <c:marker val="1"/>
        <c:smooth val="0"/>
        <c:axId val="821592175"/>
        <c:axId val="821597167"/>
      </c:lineChart>
      <c:catAx>
        <c:axId val="821592175"/>
        <c:scaling>
          <c:orientation val="minMax"/>
        </c:scaling>
        <c:delete val="0"/>
        <c:axPos val="b"/>
        <c:title>
          <c:tx>
            <c:rich>
              <a:bodyPr/>
              <a:lstStyle/>
              <a:p>
                <a:pPr>
                  <a:defRPr/>
                </a:pPr>
                <a:r>
                  <a:rPr lang="en-US" dirty="0"/>
                  <a:t>Data Point</a:t>
                </a:r>
              </a:p>
            </c:rich>
          </c:tx>
          <c:overlay val="0"/>
        </c:title>
        <c:majorTickMark val="out"/>
        <c:minorTickMark val="none"/>
        <c:tickLblPos val="nextTo"/>
        <c:crossAx val="821597167"/>
        <c:crosses val="autoZero"/>
        <c:auto val="1"/>
        <c:lblAlgn val="ctr"/>
        <c:lblOffset val="100"/>
        <c:noMultiLvlLbl val="0"/>
      </c:catAx>
      <c:valAx>
        <c:axId val="821597167"/>
        <c:scaling>
          <c:orientation val="minMax"/>
        </c:scaling>
        <c:delete val="0"/>
        <c:axPos val="l"/>
        <c:title>
          <c:tx>
            <c:rich>
              <a:bodyPr/>
              <a:lstStyle/>
              <a:p>
                <a:pPr>
                  <a:defRPr/>
                </a:pPr>
                <a:r>
                  <a:rPr lang="en-US" dirty="0"/>
                  <a:t>Value</a:t>
                </a:r>
              </a:p>
            </c:rich>
          </c:tx>
          <c:overlay val="0"/>
        </c:title>
        <c:numFmt formatCode="General" sourceLinked="1"/>
        <c:majorTickMark val="out"/>
        <c:minorTickMark val="none"/>
        <c:tickLblPos val="nextTo"/>
        <c:crossAx val="821592175"/>
        <c:crosses val="autoZero"/>
        <c:crossBetween val="midCat"/>
      </c:valAx>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c5a7755a78_0_0:notes"/>
          <p:cNvSpPr txBox="1"/>
          <p:nvPr/>
        </p:nvSpPr>
        <p:spPr>
          <a:xfrm>
            <a:off x="3887131" y="8687425"/>
            <a:ext cx="2970900" cy="456600"/>
          </a:xfrm>
          <a:prstGeom prst="rect">
            <a:avLst/>
          </a:prstGeom>
          <a:noFill/>
          <a:ln>
            <a:noFill/>
          </a:ln>
        </p:spPr>
        <p:txBody>
          <a:bodyPr spcFirstLastPara="1" wrap="square" lIns="91250" tIns="45625" rIns="91250" bIns="4562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 sz="1200" b="0" i="0" u="none">
                <a:solidFill>
                  <a:srgbClr val="000000"/>
                </a:solidFill>
                <a:latin typeface="Times New Roman"/>
                <a:ea typeface="Times New Roman"/>
                <a:cs typeface="Times New Roman"/>
                <a:sym typeface="Times New Roman"/>
              </a:rPr>
              <a:t>1</a:t>
            </a:fld>
            <a:endParaRPr sz="1400" dirty="0"/>
          </a:p>
        </p:txBody>
      </p:sp>
      <p:sp>
        <p:nvSpPr>
          <p:cNvPr id="54" name="Google Shape;54;gc5a7755a78_0_0:notes"/>
          <p:cNvSpPr txBox="1">
            <a:spLocks noGrp="1"/>
          </p:cNvSpPr>
          <p:nvPr>
            <p:ph type="body" idx="1"/>
          </p:nvPr>
        </p:nvSpPr>
        <p:spPr>
          <a:xfrm>
            <a:off x="911604" y="4343713"/>
            <a:ext cx="5030100" cy="4110900"/>
          </a:xfrm>
          <a:prstGeom prst="rect">
            <a:avLst/>
          </a:prstGeom>
          <a:noFill/>
          <a:ln>
            <a:noFill/>
          </a:ln>
        </p:spPr>
        <p:txBody>
          <a:bodyPr spcFirstLastPara="1" wrap="square" lIns="99825" tIns="50700" rIns="99825" bIns="50700" anchor="t" anchorCtr="0">
            <a:noAutofit/>
          </a:bodyPr>
          <a:lstStyle/>
          <a:p>
            <a:pPr marL="0" lvl="0" indent="0" algn="l" rtl="0">
              <a:spcBef>
                <a:spcPts val="0"/>
              </a:spcBef>
              <a:spcAft>
                <a:spcPts val="0"/>
              </a:spcAft>
              <a:buNone/>
            </a:pPr>
            <a:endParaRPr dirty="0"/>
          </a:p>
        </p:txBody>
      </p:sp>
      <p:sp>
        <p:nvSpPr>
          <p:cNvPr id="55" name="Google Shape;55;gc5a7755a78_0_0:notes"/>
          <p:cNvSpPr>
            <a:spLocks noGrp="1" noRot="1" noChangeAspect="1"/>
          </p:cNvSpPr>
          <p:nvPr>
            <p:ph type="sldImg" idx="2"/>
          </p:nvPr>
        </p:nvSpPr>
        <p:spPr>
          <a:xfrm>
            <a:off x="406400" y="698500"/>
            <a:ext cx="6049963" cy="34036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c5a7755a78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c5a7755a78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c5a7755a78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c5a7755a78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c5a7755a78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c5a7755a78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c9061bd45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c9061bd45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c5a7755a78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c5a7755a78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c5a7755a78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c5a7755a78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c5a7755a78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c5a7755a78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c5a7755a78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c5a7755a78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6b668015c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6b668015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c5a7755a78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c5a7755a78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c9061bd45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c9061bd45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c5a7755a78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c5a7755a78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50"/>
        <p:cNvGrpSpPr/>
        <p:nvPr/>
      </p:nvGrpSpPr>
      <p:grpSpPr>
        <a:xfrm>
          <a:off x="0" y="0"/>
          <a:ext cx="0" cy="0"/>
          <a:chOff x="0" y="0"/>
          <a:chExt cx="0" cy="0"/>
        </a:xfrm>
      </p:grpSpPr>
      <p:sp>
        <p:nvSpPr>
          <p:cNvPr id="51" name="Google Shape;51;p13"/>
          <p:cNvSpPr txBox="1">
            <a:spLocks noGrp="1"/>
          </p:cNvSpPr>
          <p:nvPr>
            <p:ph type="body" idx="1"/>
          </p:nvPr>
        </p:nvSpPr>
        <p:spPr>
          <a:xfrm>
            <a:off x="685800" y="457200"/>
            <a:ext cx="7772400" cy="4114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p:nvPr/>
        </p:nvSpPr>
        <p:spPr>
          <a:xfrm>
            <a:off x="0" y="742950"/>
            <a:ext cx="9144000" cy="285900"/>
          </a:xfrm>
          <a:prstGeom prst="rect">
            <a:avLst/>
          </a:prstGeom>
          <a:solidFill>
            <a:srgbClr val="B7B7B7"/>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dirty="0">
              <a:solidFill>
                <a:schemeClr val="dk1"/>
              </a:solidFill>
              <a:latin typeface="Times New Roman"/>
              <a:ea typeface="Times New Roman"/>
              <a:cs typeface="Times New Roman"/>
              <a:sym typeface="Times New Roman"/>
            </a:endParaRPr>
          </a:p>
        </p:txBody>
      </p:sp>
      <p:cxnSp>
        <p:nvCxnSpPr>
          <p:cNvPr id="58" name="Google Shape;58;p14"/>
          <p:cNvCxnSpPr/>
          <p:nvPr/>
        </p:nvCxnSpPr>
        <p:spPr>
          <a:xfrm>
            <a:off x="4203700" y="1047750"/>
            <a:ext cx="0" cy="3505200"/>
          </a:xfrm>
          <a:prstGeom prst="straightConnector1">
            <a:avLst/>
          </a:prstGeom>
          <a:noFill/>
          <a:ln w="12700" cap="rnd" cmpd="sng">
            <a:solidFill>
              <a:schemeClr val="dk1"/>
            </a:solidFill>
            <a:prstDash val="solid"/>
            <a:miter lim="800000"/>
            <a:headEnd type="none" w="med" len="med"/>
            <a:tailEnd type="none" w="med" len="med"/>
          </a:ln>
        </p:spPr>
      </p:cxnSp>
      <p:cxnSp>
        <p:nvCxnSpPr>
          <p:cNvPr id="59" name="Google Shape;59;p14"/>
          <p:cNvCxnSpPr/>
          <p:nvPr/>
        </p:nvCxnSpPr>
        <p:spPr>
          <a:xfrm>
            <a:off x="0" y="4533900"/>
            <a:ext cx="9144000" cy="0"/>
          </a:xfrm>
          <a:prstGeom prst="straightConnector1">
            <a:avLst/>
          </a:prstGeom>
          <a:noFill/>
          <a:ln w="12700" cap="rnd" cmpd="sng">
            <a:solidFill>
              <a:schemeClr val="dk1"/>
            </a:solidFill>
            <a:prstDash val="solid"/>
            <a:miter lim="800000"/>
            <a:headEnd type="none" w="med" len="med"/>
            <a:tailEnd type="none" w="med" len="med"/>
          </a:ln>
        </p:spPr>
      </p:cxnSp>
      <p:sp>
        <p:nvSpPr>
          <p:cNvPr id="60" name="Google Shape;60;p14"/>
          <p:cNvSpPr txBox="1"/>
          <p:nvPr/>
        </p:nvSpPr>
        <p:spPr>
          <a:xfrm>
            <a:off x="363900" y="1104900"/>
            <a:ext cx="1447800" cy="289800"/>
          </a:xfrm>
          <a:prstGeom prst="rect">
            <a:avLst/>
          </a:prstGeom>
          <a:noFill/>
          <a:ln>
            <a:noFill/>
          </a:ln>
        </p:spPr>
        <p:txBody>
          <a:bodyPr spcFirstLastPara="1" wrap="square" lIns="88900" tIns="44450" rIns="88900" bIns="44450" anchor="t" anchorCtr="0">
            <a:spAutoFit/>
          </a:bodyPr>
          <a:lstStyle/>
          <a:p>
            <a:pPr marL="0" marR="0" lvl="0" indent="0" algn="ctr" rtl="0">
              <a:lnSpc>
                <a:spcPct val="100000"/>
              </a:lnSpc>
              <a:spcBef>
                <a:spcPts val="0"/>
              </a:spcBef>
              <a:spcAft>
                <a:spcPts val="0"/>
              </a:spcAft>
              <a:buClr>
                <a:schemeClr val="dk1"/>
              </a:buClr>
              <a:buSzPts val="1300"/>
              <a:buFont typeface="Arial"/>
              <a:buNone/>
            </a:pPr>
            <a:r>
              <a:rPr lang="en" sz="1300" b="1" i="0" u="sng">
                <a:solidFill>
                  <a:schemeClr val="dk1"/>
                </a:solidFill>
                <a:latin typeface="Arial"/>
                <a:ea typeface="Arial"/>
                <a:cs typeface="Arial"/>
                <a:sym typeface="Arial"/>
              </a:rPr>
              <a:t>DEFINE</a:t>
            </a:r>
            <a:endParaRPr dirty="0"/>
          </a:p>
        </p:txBody>
      </p:sp>
      <p:sp>
        <p:nvSpPr>
          <p:cNvPr id="61" name="Google Shape;61;p14"/>
          <p:cNvSpPr txBox="1"/>
          <p:nvPr/>
        </p:nvSpPr>
        <p:spPr>
          <a:xfrm>
            <a:off x="2451100" y="1104900"/>
            <a:ext cx="1371600" cy="289800"/>
          </a:xfrm>
          <a:prstGeom prst="rect">
            <a:avLst/>
          </a:prstGeom>
          <a:noFill/>
          <a:ln>
            <a:noFill/>
          </a:ln>
        </p:spPr>
        <p:txBody>
          <a:bodyPr spcFirstLastPara="1" wrap="square" lIns="88900" tIns="44450" rIns="88900" bIns="44450" anchor="t" anchorCtr="0">
            <a:spAutoFit/>
          </a:bodyPr>
          <a:lstStyle/>
          <a:p>
            <a:pPr marL="0" marR="0" lvl="0" indent="0" algn="ctr" rtl="0">
              <a:lnSpc>
                <a:spcPct val="100000"/>
              </a:lnSpc>
              <a:spcBef>
                <a:spcPts val="0"/>
              </a:spcBef>
              <a:spcAft>
                <a:spcPts val="0"/>
              </a:spcAft>
              <a:buClr>
                <a:schemeClr val="dk1"/>
              </a:buClr>
              <a:buSzPts val="1300"/>
              <a:buFont typeface="Arial"/>
              <a:buNone/>
            </a:pPr>
            <a:r>
              <a:rPr lang="en" sz="1300" b="1" i="0" u="sng">
                <a:solidFill>
                  <a:schemeClr val="dk1"/>
                </a:solidFill>
                <a:latin typeface="Arial"/>
                <a:ea typeface="Arial"/>
                <a:cs typeface="Arial"/>
                <a:sym typeface="Arial"/>
              </a:rPr>
              <a:t>MEASURE</a:t>
            </a:r>
            <a:endParaRPr dirty="0"/>
          </a:p>
        </p:txBody>
      </p:sp>
      <p:sp>
        <p:nvSpPr>
          <p:cNvPr id="62" name="Google Shape;62;p14"/>
          <p:cNvSpPr txBox="1"/>
          <p:nvPr/>
        </p:nvSpPr>
        <p:spPr>
          <a:xfrm>
            <a:off x="3965575" y="1072753"/>
            <a:ext cx="985800" cy="205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dirty="0">
              <a:solidFill>
                <a:schemeClr val="dk1"/>
              </a:solidFill>
              <a:latin typeface="Times New Roman"/>
              <a:ea typeface="Times New Roman"/>
              <a:cs typeface="Times New Roman"/>
              <a:sym typeface="Times New Roman"/>
            </a:endParaRPr>
          </a:p>
        </p:txBody>
      </p:sp>
      <p:sp>
        <p:nvSpPr>
          <p:cNvPr id="63" name="Google Shape;63;p14"/>
          <p:cNvSpPr txBox="1"/>
          <p:nvPr/>
        </p:nvSpPr>
        <p:spPr>
          <a:xfrm>
            <a:off x="7708900" y="948928"/>
            <a:ext cx="796800" cy="180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dirty="0">
              <a:solidFill>
                <a:schemeClr val="dk1"/>
              </a:solidFill>
              <a:latin typeface="Times New Roman"/>
              <a:ea typeface="Times New Roman"/>
              <a:cs typeface="Times New Roman"/>
              <a:sym typeface="Times New Roman"/>
            </a:endParaRPr>
          </a:p>
        </p:txBody>
      </p:sp>
      <p:sp>
        <p:nvSpPr>
          <p:cNvPr id="64" name="Google Shape;64;p14"/>
          <p:cNvSpPr txBox="1"/>
          <p:nvPr/>
        </p:nvSpPr>
        <p:spPr>
          <a:xfrm>
            <a:off x="6059487" y="939403"/>
            <a:ext cx="796800" cy="180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dirty="0">
              <a:solidFill>
                <a:schemeClr val="dk1"/>
              </a:solidFill>
              <a:latin typeface="Times New Roman"/>
              <a:ea typeface="Times New Roman"/>
              <a:cs typeface="Times New Roman"/>
              <a:sym typeface="Times New Roman"/>
            </a:endParaRPr>
          </a:p>
        </p:txBody>
      </p:sp>
      <p:sp>
        <p:nvSpPr>
          <p:cNvPr id="65" name="Google Shape;65;p14"/>
          <p:cNvSpPr txBox="1"/>
          <p:nvPr/>
        </p:nvSpPr>
        <p:spPr>
          <a:xfrm>
            <a:off x="228600" y="76200"/>
            <a:ext cx="8763000" cy="461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316A1"/>
              </a:buClr>
              <a:buSzPts val="2400"/>
              <a:buFont typeface="Arial"/>
              <a:buNone/>
            </a:pPr>
            <a:r>
              <a:rPr lang="en" sz="2400" b="1"/>
              <a:t>Project - Increasing Time Asleep</a:t>
            </a:r>
            <a:endParaRPr dirty="0"/>
          </a:p>
        </p:txBody>
      </p:sp>
      <p:sp>
        <p:nvSpPr>
          <p:cNvPr id="66" name="Google Shape;66;p14"/>
          <p:cNvSpPr txBox="1"/>
          <p:nvPr/>
        </p:nvSpPr>
        <p:spPr>
          <a:xfrm>
            <a:off x="8547100" y="948928"/>
            <a:ext cx="796800" cy="180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dirty="0">
              <a:solidFill>
                <a:schemeClr val="dk1"/>
              </a:solidFill>
              <a:latin typeface="Times New Roman"/>
              <a:ea typeface="Times New Roman"/>
              <a:cs typeface="Times New Roman"/>
              <a:sym typeface="Times New Roman"/>
            </a:endParaRPr>
          </a:p>
        </p:txBody>
      </p:sp>
      <p:sp>
        <p:nvSpPr>
          <p:cNvPr id="67" name="Google Shape;67;p14"/>
          <p:cNvSpPr txBox="1"/>
          <p:nvPr/>
        </p:nvSpPr>
        <p:spPr>
          <a:xfrm>
            <a:off x="8551862" y="956072"/>
            <a:ext cx="796800" cy="180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dirty="0">
              <a:solidFill>
                <a:schemeClr val="dk1"/>
              </a:solidFill>
              <a:latin typeface="Times New Roman"/>
              <a:ea typeface="Times New Roman"/>
              <a:cs typeface="Times New Roman"/>
              <a:sym typeface="Times New Roman"/>
            </a:endParaRPr>
          </a:p>
        </p:txBody>
      </p:sp>
      <p:sp>
        <p:nvSpPr>
          <p:cNvPr id="68" name="Google Shape;68;p14"/>
          <p:cNvSpPr txBox="1"/>
          <p:nvPr/>
        </p:nvSpPr>
        <p:spPr>
          <a:xfrm>
            <a:off x="2438400" y="731044"/>
            <a:ext cx="5715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000"/>
              <a:buFont typeface="Arial"/>
              <a:buNone/>
            </a:pPr>
            <a:r>
              <a:rPr lang="en" sz="1000" b="1" i="0" u="none">
                <a:solidFill>
                  <a:schemeClr val="lt1"/>
                </a:solidFill>
                <a:latin typeface="Arial"/>
                <a:ea typeface="Arial"/>
                <a:cs typeface="Arial"/>
                <a:sym typeface="Arial"/>
              </a:rPr>
              <a:t>Define</a:t>
            </a:r>
            <a:endParaRPr dirty="0"/>
          </a:p>
          <a:p>
            <a:pPr marL="0" marR="0" lvl="0" indent="0" algn="l" rtl="0">
              <a:lnSpc>
                <a:spcPct val="100000"/>
              </a:lnSpc>
              <a:spcBef>
                <a:spcPts val="0"/>
              </a:spcBef>
              <a:spcAft>
                <a:spcPts val="0"/>
              </a:spcAft>
              <a:buNone/>
            </a:pPr>
            <a:endParaRPr sz="1000" b="1" i="0" u="none" dirty="0">
              <a:solidFill>
                <a:schemeClr val="lt1"/>
              </a:solidFill>
              <a:latin typeface="Arial"/>
              <a:ea typeface="Arial"/>
              <a:cs typeface="Arial"/>
              <a:sym typeface="Arial"/>
            </a:endParaRPr>
          </a:p>
        </p:txBody>
      </p:sp>
      <p:sp>
        <p:nvSpPr>
          <p:cNvPr id="69" name="Google Shape;69;p14"/>
          <p:cNvSpPr txBox="1"/>
          <p:nvPr/>
        </p:nvSpPr>
        <p:spPr>
          <a:xfrm>
            <a:off x="3733800" y="731050"/>
            <a:ext cx="9096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000"/>
              <a:buFont typeface="Arial"/>
              <a:buNone/>
            </a:pPr>
            <a:r>
              <a:rPr lang="en" sz="1000" b="1" i="0" u="none">
                <a:solidFill>
                  <a:schemeClr val="lt1"/>
                </a:solidFill>
                <a:latin typeface="Arial"/>
                <a:ea typeface="Arial"/>
                <a:cs typeface="Arial"/>
                <a:sym typeface="Arial"/>
              </a:rPr>
              <a:t>Measure</a:t>
            </a:r>
            <a:endParaRPr dirty="0"/>
          </a:p>
          <a:p>
            <a:pPr marL="0" marR="0" lvl="0" indent="0" algn="l" rtl="0">
              <a:lnSpc>
                <a:spcPct val="100000"/>
              </a:lnSpc>
              <a:spcBef>
                <a:spcPts val="0"/>
              </a:spcBef>
              <a:spcAft>
                <a:spcPts val="0"/>
              </a:spcAft>
              <a:buNone/>
            </a:pPr>
            <a:endParaRPr sz="1000" b="1" i="0" u="none" dirty="0">
              <a:solidFill>
                <a:schemeClr val="lt1"/>
              </a:solidFill>
              <a:latin typeface="Arial"/>
              <a:ea typeface="Arial"/>
              <a:cs typeface="Arial"/>
              <a:sym typeface="Arial"/>
            </a:endParaRPr>
          </a:p>
        </p:txBody>
      </p:sp>
      <p:sp>
        <p:nvSpPr>
          <p:cNvPr id="70" name="Google Shape;70;p14"/>
          <p:cNvSpPr txBox="1"/>
          <p:nvPr/>
        </p:nvSpPr>
        <p:spPr>
          <a:xfrm>
            <a:off x="5105400" y="731050"/>
            <a:ext cx="9096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000"/>
              <a:buFont typeface="Arial"/>
              <a:buNone/>
            </a:pPr>
            <a:r>
              <a:rPr lang="en" sz="1000" b="1" i="0" u="none">
                <a:solidFill>
                  <a:schemeClr val="lt1"/>
                </a:solidFill>
                <a:latin typeface="Arial"/>
                <a:ea typeface="Arial"/>
                <a:cs typeface="Arial"/>
                <a:sym typeface="Arial"/>
              </a:rPr>
              <a:t>Analyze</a:t>
            </a:r>
            <a:endParaRPr dirty="0"/>
          </a:p>
          <a:p>
            <a:pPr marL="0" marR="0" lvl="0" indent="0" algn="l" rtl="0">
              <a:lnSpc>
                <a:spcPct val="100000"/>
              </a:lnSpc>
              <a:spcBef>
                <a:spcPts val="0"/>
              </a:spcBef>
              <a:spcAft>
                <a:spcPts val="0"/>
              </a:spcAft>
              <a:buNone/>
            </a:pPr>
            <a:endParaRPr sz="1000" b="1" i="0" u="none" dirty="0">
              <a:solidFill>
                <a:schemeClr val="lt1"/>
              </a:solidFill>
              <a:latin typeface="Arial"/>
              <a:ea typeface="Arial"/>
              <a:cs typeface="Arial"/>
              <a:sym typeface="Arial"/>
            </a:endParaRPr>
          </a:p>
        </p:txBody>
      </p:sp>
      <p:sp>
        <p:nvSpPr>
          <p:cNvPr id="71" name="Google Shape;71;p14"/>
          <p:cNvSpPr txBox="1"/>
          <p:nvPr/>
        </p:nvSpPr>
        <p:spPr>
          <a:xfrm>
            <a:off x="7696200" y="731044"/>
            <a:ext cx="6366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000"/>
              <a:buFont typeface="Arial"/>
              <a:buNone/>
            </a:pPr>
            <a:r>
              <a:rPr lang="en" sz="1000" b="1" i="0" u="none">
                <a:solidFill>
                  <a:schemeClr val="lt1"/>
                </a:solidFill>
                <a:latin typeface="Arial"/>
                <a:ea typeface="Arial"/>
                <a:cs typeface="Arial"/>
                <a:sym typeface="Arial"/>
              </a:rPr>
              <a:t>Control</a:t>
            </a:r>
            <a:endParaRPr dirty="0"/>
          </a:p>
          <a:p>
            <a:pPr marL="0" marR="0" lvl="0" indent="0" algn="l" rtl="0">
              <a:lnSpc>
                <a:spcPct val="100000"/>
              </a:lnSpc>
              <a:spcBef>
                <a:spcPts val="0"/>
              </a:spcBef>
              <a:spcAft>
                <a:spcPts val="0"/>
              </a:spcAft>
              <a:buNone/>
            </a:pPr>
            <a:endParaRPr sz="1000" b="1" i="0" u="none" dirty="0">
              <a:solidFill>
                <a:schemeClr val="lt1"/>
              </a:solidFill>
              <a:latin typeface="Arial"/>
              <a:ea typeface="Arial"/>
              <a:cs typeface="Arial"/>
              <a:sym typeface="Arial"/>
            </a:endParaRPr>
          </a:p>
        </p:txBody>
      </p:sp>
      <p:sp>
        <p:nvSpPr>
          <p:cNvPr id="72" name="Google Shape;72;p14"/>
          <p:cNvSpPr txBox="1"/>
          <p:nvPr/>
        </p:nvSpPr>
        <p:spPr>
          <a:xfrm>
            <a:off x="6400800" y="731050"/>
            <a:ext cx="7938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000"/>
              <a:buFont typeface="Arial"/>
              <a:buNone/>
            </a:pPr>
            <a:r>
              <a:rPr lang="en" sz="1000" b="1" i="0" u="none">
                <a:solidFill>
                  <a:schemeClr val="lt1"/>
                </a:solidFill>
                <a:latin typeface="Arial"/>
                <a:ea typeface="Arial"/>
                <a:cs typeface="Arial"/>
                <a:sym typeface="Arial"/>
              </a:rPr>
              <a:t>Improve</a:t>
            </a:r>
            <a:endParaRPr dirty="0"/>
          </a:p>
          <a:p>
            <a:pPr marL="0" marR="0" lvl="0" indent="0" algn="l" rtl="0">
              <a:lnSpc>
                <a:spcPct val="100000"/>
              </a:lnSpc>
              <a:spcBef>
                <a:spcPts val="0"/>
              </a:spcBef>
              <a:spcAft>
                <a:spcPts val="0"/>
              </a:spcAft>
              <a:buNone/>
            </a:pPr>
            <a:endParaRPr sz="1000" b="1" i="0" u="none" dirty="0">
              <a:solidFill>
                <a:schemeClr val="lt1"/>
              </a:solidFill>
              <a:latin typeface="Arial"/>
              <a:ea typeface="Arial"/>
              <a:cs typeface="Arial"/>
              <a:sym typeface="Arial"/>
            </a:endParaRPr>
          </a:p>
        </p:txBody>
      </p:sp>
      <p:sp>
        <p:nvSpPr>
          <p:cNvPr id="73" name="Google Shape;73;p14"/>
          <p:cNvSpPr txBox="1"/>
          <p:nvPr/>
        </p:nvSpPr>
        <p:spPr>
          <a:xfrm>
            <a:off x="76200" y="788194"/>
            <a:ext cx="10335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000"/>
              <a:buFont typeface="Arial"/>
              <a:buNone/>
            </a:pPr>
            <a:r>
              <a:rPr lang="en" sz="1000" b="1" i="0" u="none">
                <a:solidFill>
                  <a:schemeClr val="lt1"/>
                </a:solidFill>
                <a:latin typeface="Arial"/>
                <a:ea typeface="Arial"/>
                <a:cs typeface="Arial"/>
                <a:sym typeface="Arial"/>
              </a:rPr>
              <a:t>Key Dates ---&gt;</a:t>
            </a:r>
            <a:endParaRPr dirty="0"/>
          </a:p>
        </p:txBody>
      </p:sp>
      <p:cxnSp>
        <p:nvCxnSpPr>
          <p:cNvPr id="74" name="Google Shape;74;p14"/>
          <p:cNvCxnSpPr/>
          <p:nvPr/>
        </p:nvCxnSpPr>
        <p:spPr>
          <a:xfrm>
            <a:off x="2362200" y="742950"/>
            <a:ext cx="0" cy="285900"/>
          </a:xfrm>
          <a:prstGeom prst="straightConnector1">
            <a:avLst/>
          </a:prstGeom>
          <a:noFill/>
          <a:ln w="25400" cap="flat" cmpd="sng">
            <a:solidFill>
              <a:schemeClr val="dk1"/>
            </a:solidFill>
            <a:prstDash val="solid"/>
            <a:miter lim="800000"/>
            <a:headEnd type="none" w="med" len="med"/>
            <a:tailEnd type="none" w="med" len="med"/>
          </a:ln>
        </p:spPr>
      </p:cxnSp>
      <p:cxnSp>
        <p:nvCxnSpPr>
          <p:cNvPr id="75" name="Google Shape;75;p14"/>
          <p:cNvCxnSpPr/>
          <p:nvPr/>
        </p:nvCxnSpPr>
        <p:spPr>
          <a:xfrm>
            <a:off x="7696200" y="742950"/>
            <a:ext cx="0" cy="285900"/>
          </a:xfrm>
          <a:prstGeom prst="straightConnector1">
            <a:avLst/>
          </a:prstGeom>
          <a:noFill/>
          <a:ln w="25400" cap="flat" cmpd="sng">
            <a:solidFill>
              <a:schemeClr val="dk1"/>
            </a:solidFill>
            <a:prstDash val="solid"/>
            <a:miter lim="800000"/>
            <a:headEnd type="none" w="med" len="med"/>
            <a:tailEnd type="none" w="med" len="med"/>
          </a:ln>
        </p:spPr>
      </p:cxnSp>
      <p:cxnSp>
        <p:nvCxnSpPr>
          <p:cNvPr id="76" name="Google Shape;76;p14"/>
          <p:cNvCxnSpPr/>
          <p:nvPr/>
        </p:nvCxnSpPr>
        <p:spPr>
          <a:xfrm>
            <a:off x="6400800" y="742950"/>
            <a:ext cx="0" cy="285900"/>
          </a:xfrm>
          <a:prstGeom prst="straightConnector1">
            <a:avLst/>
          </a:prstGeom>
          <a:noFill/>
          <a:ln w="25400" cap="flat" cmpd="sng">
            <a:solidFill>
              <a:schemeClr val="dk1"/>
            </a:solidFill>
            <a:prstDash val="solid"/>
            <a:miter lim="800000"/>
            <a:headEnd type="none" w="med" len="med"/>
            <a:tailEnd type="none" w="med" len="med"/>
          </a:ln>
        </p:spPr>
      </p:cxnSp>
      <p:cxnSp>
        <p:nvCxnSpPr>
          <p:cNvPr id="77" name="Google Shape;77;p14"/>
          <p:cNvCxnSpPr/>
          <p:nvPr/>
        </p:nvCxnSpPr>
        <p:spPr>
          <a:xfrm>
            <a:off x="5029200" y="742950"/>
            <a:ext cx="0" cy="285900"/>
          </a:xfrm>
          <a:prstGeom prst="straightConnector1">
            <a:avLst/>
          </a:prstGeom>
          <a:noFill/>
          <a:ln w="25400" cap="flat" cmpd="sng">
            <a:solidFill>
              <a:schemeClr val="dk1"/>
            </a:solidFill>
            <a:prstDash val="solid"/>
            <a:miter lim="800000"/>
            <a:headEnd type="none" w="med" len="med"/>
            <a:tailEnd type="none" w="med" len="med"/>
          </a:ln>
        </p:spPr>
      </p:cxnSp>
      <p:cxnSp>
        <p:nvCxnSpPr>
          <p:cNvPr id="78" name="Google Shape;78;p14"/>
          <p:cNvCxnSpPr/>
          <p:nvPr/>
        </p:nvCxnSpPr>
        <p:spPr>
          <a:xfrm>
            <a:off x="3657600" y="742950"/>
            <a:ext cx="0" cy="285900"/>
          </a:xfrm>
          <a:prstGeom prst="straightConnector1">
            <a:avLst/>
          </a:prstGeom>
          <a:noFill/>
          <a:ln w="25400" cap="flat" cmpd="sng">
            <a:solidFill>
              <a:schemeClr val="dk1"/>
            </a:solidFill>
            <a:prstDash val="solid"/>
            <a:miter lim="800000"/>
            <a:headEnd type="none" w="med" len="med"/>
            <a:tailEnd type="none" w="med" len="med"/>
          </a:ln>
        </p:spPr>
      </p:cxnSp>
      <p:sp>
        <p:nvSpPr>
          <p:cNvPr id="79" name="Google Shape;79;p14"/>
          <p:cNvSpPr txBox="1"/>
          <p:nvPr/>
        </p:nvSpPr>
        <p:spPr>
          <a:xfrm>
            <a:off x="4648200" y="1066800"/>
            <a:ext cx="1371600" cy="289800"/>
          </a:xfrm>
          <a:prstGeom prst="rect">
            <a:avLst/>
          </a:prstGeom>
          <a:noFill/>
          <a:ln>
            <a:noFill/>
          </a:ln>
        </p:spPr>
        <p:txBody>
          <a:bodyPr spcFirstLastPara="1" wrap="square" lIns="88900" tIns="44450" rIns="88900" bIns="44450" anchor="t" anchorCtr="0">
            <a:spAutoFit/>
          </a:bodyPr>
          <a:lstStyle/>
          <a:p>
            <a:pPr marL="0" marR="0" lvl="0" indent="0" algn="ctr" rtl="0">
              <a:lnSpc>
                <a:spcPct val="100000"/>
              </a:lnSpc>
              <a:spcBef>
                <a:spcPts val="0"/>
              </a:spcBef>
              <a:spcAft>
                <a:spcPts val="0"/>
              </a:spcAft>
              <a:buClr>
                <a:schemeClr val="dk1"/>
              </a:buClr>
              <a:buSzPts val="1300"/>
              <a:buFont typeface="Arial"/>
              <a:buNone/>
            </a:pPr>
            <a:r>
              <a:rPr lang="en" sz="1300" b="1" i="0" u="sng">
                <a:solidFill>
                  <a:schemeClr val="dk1"/>
                </a:solidFill>
                <a:latin typeface="Arial"/>
                <a:ea typeface="Arial"/>
                <a:cs typeface="Arial"/>
                <a:sym typeface="Arial"/>
              </a:rPr>
              <a:t>ANALYZE</a:t>
            </a:r>
            <a:endParaRPr dirty="0"/>
          </a:p>
        </p:txBody>
      </p:sp>
      <p:sp>
        <p:nvSpPr>
          <p:cNvPr id="80" name="Google Shape;80;p14"/>
          <p:cNvSpPr txBox="1"/>
          <p:nvPr/>
        </p:nvSpPr>
        <p:spPr>
          <a:xfrm>
            <a:off x="7162800" y="1047750"/>
            <a:ext cx="1371600" cy="289800"/>
          </a:xfrm>
          <a:prstGeom prst="rect">
            <a:avLst/>
          </a:prstGeom>
          <a:noFill/>
          <a:ln>
            <a:noFill/>
          </a:ln>
        </p:spPr>
        <p:txBody>
          <a:bodyPr spcFirstLastPara="1" wrap="square" lIns="88900" tIns="44450" rIns="88900" bIns="44450" anchor="t" anchorCtr="0">
            <a:spAutoFit/>
          </a:bodyPr>
          <a:lstStyle/>
          <a:p>
            <a:pPr marL="0" marR="0" lvl="0" indent="0" algn="ctr" rtl="0">
              <a:lnSpc>
                <a:spcPct val="100000"/>
              </a:lnSpc>
              <a:spcBef>
                <a:spcPts val="0"/>
              </a:spcBef>
              <a:spcAft>
                <a:spcPts val="0"/>
              </a:spcAft>
              <a:buClr>
                <a:schemeClr val="dk1"/>
              </a:buClr>
              <a:buSzPts val="1300"/>
              <a:buFont typeface="Arial"/>
              <a:buNone/>
            </a:pPr>
            <a:r>
              <a:rPr lang="en" sz="1300" b="1" i="0" u="sng">
                <a:solidFill>
                  <a:schemeClr val="dk1"/>
                </a:solidFill>
                <a:latin typeface="Arial"/>
                <a:ea typeface="Arial"/>
                <a:cs typeface="Arial"/>
                <a:sym typeface="Arial"/>
              </a:rPr>
              <a:t>IMPROVE</a:t>
            </a:r>
            <a:endParaRPr dirty="0"/>
          </a:p>
        </p:txBody>
      </p:sp>
      <p:cxnSp>
        <p:nvCxnSpPr>
          <p:cNvPr id="81" name="Google Shape;81;p14"/>
          <p:cNvCxnSpPr/>
          <p:nvPr/>
        </p:nvCxnSpPr>
        <p:spPr>
          <a:xfrm>
            <a:off x="6477000" y="1085850"/>
            <a:ext cx="38100" cy="3448200"/>
          </a:xfrm>
          <a:prstGeom prst="straightConnector1">
            <a:avLst/>
          </a:prstGeom>
          <a:noFill/>
          <a:ln w="12700" cap="rnd" cmpd="sng">
            <a:solidFill>
              <a:schemeClr val="dk1"/>
            </a:solidFill>
            <a:prstDash val="solid"/>
            <a:miter lim="800000"/>
            <a:headEnd type="none" w="med" len="med"/>
            <a:tailEnd type="none" w="med" len="med"/>
          </a:ln>
        </p:spPr>
      </p:cxnSp>
      <p:sp>
        <p:nvSpPr>
          <p:cNvPr id="82" name="Google Shape;82;p14"/>
          <p:cNvSpPr txBox="1"/>
          <p:nvPr/>
        </p:nvSpPr>
        <p:spPr>
          <a:xfrm>
            <a:off x="6019800" y="457200"/>
            <a:ext cx="2971800" cy="2769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2"/>
              </a:buClr>
              <a:buSzPts val="1200"/>
              <a:buFont typeface="Arial"/>
              <a:buNone/>
            </a:pPr>
            <a:r>
              <a:rPr lang="en" sz="1200" b="0" i="0" u="none">
                <a:solidFill>
                  <a:schemeClr val="dk2"/>
                </a:solidFill>
                <a:latin typeface="Arial"/>
                <a:ea typeface="Arial"/>
                <a:cs typeface="Arial"/>
                <a:sym typeface="Arial"/>
              </a:rPr>
              <a:t>Process </a:t>
            </a:r>
            <a:r>
              <a:rPr lang="en" sz="1200">
                <a:solidFill>
                  <a:schemeClr val="dk2"/>
                </a:solidFill>
              </a:rPr>
              <a:t>O</a:t>
            </a:r>
            <a:r>
              <a:rPr lang="en" sz="1200" b="0" i="0" u="none">
                <a:solidFill>
                  <a:schemeClr val="dk2"/>
                </a:solidFill>
                <a:latin typeface="Arial"/>
                <a:ea typeface="Arial"/>
                <a:cs typeface="Arial"/>
                <a:sym typeface="Arial"/>
              </a:rPr>
              <a:t>wner: </a:t>
            </a:r>
            <a:r>
              <a:rPr lang="en" sz="1200">
                <a:solidFill>
                  <a:schemeClr val="dk2"/>
                </a:solidFill>
              </a:rPr>
              <a:t>George Smith</a:t>
            </a:r>
            <a:endParaRPr dirty="0"/>
          </a:p>
        </p:txBody>
      </p:sp>
      <p:cxnSp>
        <p:nvCxnSpPr>
          <p:cNvPr id="83" name="Google Shape;83;p14"/>
          <p:cNvCxnSpPr/>
          <p:nvPr/>
        </p:nvCxnSpPr>
        <p:spPr>
          <a:xfrm>
            <a:off x="2108200" y="1009650"/>
            <a:ext cx="0" cy="3543300"/>
          </a:xfrm>
          <a:prstGeom prst="straightConnector1">
            <a:avLst/>
          </a:prstGeom>
          <a:noFill/>
          <a:ln w="12700" cap="rnd" cmpd="sng">
            <a:solidFill>
              <a:schemeClr val="dk1"/>
            </a:solidFill>
            <a:prstDash val="solid"/>
            <a:miter lim="800000"/>
            <a:headEnd type="none" w="med" len="med"/>
            <a:tailEnd type="none" w="med" len="med"/>
          </a:ln>
        </p:spPr>
      </p:cxnSp>
      <p:cxnSp>
        <p:nvCxnSpPr>
          <p:cNvPr id="84" name="Google Shape;84;p14"/>
          <p:cNvCxnSpPr/>
          <p:nvPr/>
        </p:nvCxnSpPr>
        <p:spPr>
          <a:xfrm>
            <a:off x="6514500" y="2942300"/>
            <a:ext cx="2629500" cy="29700"/>
          </a:xfrm>
          <a:prstGeom prst="straightConnector1">
            <a:avLst/>
          </a:prstGeom>
          <a:noFill/>
          <a:ln w="12700" cap="flat" cmpd="sng">
            <a:solidFill>
              <a:schemeClr val="dk1"/>
            </a:solidFill>
            <a:prstDash val="solid"/>
            <a:miter lim="800000"/>
            <a:headEnd type="none" w="med" len="med"/>
            <a:tailEnd type="none" w="med" len="med"/>
          </a:ln>
        </p:spPr>
      </p:cxnSp>
      <p:sp>
        <p:nvSpPr>
          <p:cNvPr id="85" name="Google Shape;85;p14"/>
          <p:cNvSpPr txBox="1"/>
          <p:nvPr/>
        </p:nvSpPr>
        <p:spPr>
          <a:xfrm>
            <a:off x="7162800" y="2971800"/>
            <a:ext cx="1371600" cy="289800"/>
          </a:xfrm>
          <a:prstGeom prst="rect">
            <a:avLst/>
          </a:prstGeom>
          <a:noFill/>
          <a:ln>
            <a:noFill/>
          </a:ln>
        </p:spPr>
        <p:txBody>
          <a:bodyPr spcFirstLastPara="1" wrap="square" lIns="88900" tIns="44450" rIns="88900" bIns="44450" anchor="t" anchorCtr="0">
            <a:spAutoFit/>
          </a:bodyPr>
          <a:lstStyle/>
          <a:p>
            <a:pPr marL="0" marR="0" lvl="0" indent="0" algn="ctr" rtl="0">
              <a:lnSpc>
                <a:spcPct val="100000"/>
              </a:lnSpc>
              <a:spcBef>
                <a:spcPts val="0"/>
              </a:spcBef>
              <a:spcAft>
                <a:spcPts val="0"/>
              </a:spcAft>
              <a:buClr>
                <a:schemeClr val="dk1"/>
              </a:buClr>
              <a:buSzPts val="1300"/>
              <a:buFont typeface="Arial"/>
              <a:buNone/>
            </a:pPr>
            <a:r>
              <a:rPr lang="en" sz="1300" b="1" i="0" u="sng" dirty="0">
                <a:solidFill>
                  <a:schemeClr val="dk1"/>
                </a:solidFill>
                <a:latin typeface="Arial"/>
                <a:ea typeface="Arial"/>
                <a:cs typeface="Arial"/>
                <a:sym typeface="Arial"/>
              </a:rPr>
              <a:t>CONTROL</a:t>
            </a:r>
            <a:endParaRPr dirty="0"/>
          </a:p>
        </p:txBody>
      </p:sp>
      <p:sp>
        <p:nvSpPr>
          <p:cNvPr id="86" name="Google Shape;86;p14"/>
          <p:cNvSpPr txBox="1"/>
          <p:nvPr/>
        </p:nvSpPr>
        <p:spPr>
          <a:xfrm>
            <a:off x="2438400" y="857250"/>
            <a:ext cx="12573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000"/>
              <a:buFont typeface="Times New Roman"/>
              <a:buNone/>
            </a:pPr>
            <a:r>
              <a:rPr lang="en" sz="1000" b="1">
                <a:solidFill>
                  <a:schemeClr val="lt1"/>
                </a:solidFill>
                <a:latin typeface="Times New Roman"/>
                <a:ea typeface="Times New Roman"/>
                <a:cs typeface="Times New Roman"/>
                <a:sym typeface="Times New Roman"/>
              </a:rPr>
              <a:t>Week 1 </a:t>
            </a:r>
            <a:endParaRPr dirty="0"/>
          </a:p>
        </p:txBody>
      </p:sp>
      <p:sp>
        <p:nvSpPr>
          <p:cNvPr id="87" name="Google Shape;87;p14"/>
          <p:cNvSpPr txBox="1"/>
          <p:nvPr/>
        </p:nvSpPr>
        <p:spPr>
          <a:xfrm>
            <a:off x="3733800" y="857250"/>
            <a:ext cx="7890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000"/>
              <a:buFont typeface="Times New Roman"/>
              <a:buNone/>
            </a:pPr>
            <a:r>
              <a:rPr lang="en" sz="1000" b="1">
                <a:solidFill>
                  <a:schemeClr val="lt1"/>
                </a:solidFill>
                <a:latin typeface="Times New Roman"/>
                <a:ea typeface="Times New Roman"/>
                <a:cs typeface="Times New Roman"/>
                <a:sym typeface="Times New Roman"/>
              </a:rPr>
              <a:t>Week  2 </a:t>
            </a:r>
            <a:endParaRPr dirty="0"/>
          </a:p>
        </p:txBody>
      </p:sp>
      <p:sp>
        <p:nvSpPr>
          <p:cNvPr id="88" name="Google Shape;88;p14"/>
          <p:cNvSpPr txBox="1"/>
          <p:nvPr/>
        </p:nvSpPr>
        <p:spPr>
          <a:xfrm>
            <a:off x="5105400" y="857250"/>
            <a:ext cx="9096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000"/>
              <a:buFont typeface="Times New Roman"/>
              <a:buNone/>
            </a:pPr>
            <a:r>
              <a:rPr lang="en" sz="1000" b="1">
                <a:solidFill>
                  <a:schemeClr val="lt1"/>
                </a:solidFill>
                <a:latin typeface="Times New Roman"/>
                <a:ea typeface="Times New Roman"/>
                <a:cs typeface="Times New Roman"/>
                <a:sym typeface="Times New Roman"/>
              </a:rPr>
              <a:t>Week 3-7</a:t>
            </a:r>
            <a:endParaRPr dirty="0"/>
          </a:p>
        </p:txBody>
      </p:sp>
      <p:sp>
        <p:nvSpPr>
          <p:cNvPr id="89" name="Google Shape;89;p14"/>
          <p:cNvSpPr txBox="1"/>
          <p:nvPr/>
        </p:nvSpPr>
        <p:spPr>
          <a:xfrm>
            <a:off x="7696200" y="857250"/>
            <a:ext cx="7938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000"/>
              <a:buFont typeface="Times New Roman"/>
              <a:buNone/>
            </a:pPr>
            <a:r>
              <a:rPr lang="en" sz="1000" b="1">
                <a:solidFill>
                  <a:schemeClr val="lt1"/>
                </a:solidFill>
                <a:latin typeface="Times New Roman"/>
                <a:ea typeface="Times New Roman"/>
                <a:cs typeface="Times New Roman"/>
                <a:sym typeface="Times New Roman"/>
              </a:rPr>
              <a:t>Week 9 </a:t>
            </a:r>
            <a:endParaRPr dirty="0"/>
          </a:p>
        </p:txBody>
      </p:sp>
      <p:sp>
        <p:nvSpPr>
          <p:cNvPr id="90" name="Google Shape;90;p14"/>
          <p:cNvSpPr txBox="1"/>
          <p:nvPr/>
        </p:nvSpPr>
        <p:spPr>
          <a:xfrm>
            <a:off x="0" y="1510903"/>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2400" b="0" i="0" u="none" dirty="0">
              <a:solidFill>
                <a:schemeClr val="dk1"/>
              </a:solidFill>
              <a:latin typeface="Times New Roman"/>
              <a:ea typeface="Times New Roman"/>
              <a:cs typeface="Times New Roman"/>
              <a:sym typeface="Times New Roman"/>
            </a:endParaRPr>
          </a:p>
        </p:txBody>
      </p:sp>
      <p:sp>
        <p:nvSpPr>
          <p:cNvPr id="91" name="Google Shape;91;p14"/>
          <p:cNvSpPr txBox="1"/>
          <p:nvPr/>
        </p:nvSpPr>
        <p:spPr>
          <a:xfrm>
            <a:off x="0" y="4533900"/>
            <a:ext cx="1811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Project Team: George Smith </a:t>
            </a:r>
            <a:endParaRPr dirty="0"/>
          </a:p>
        </p:txBody>
      </p:sp>
      <p:sp>
        <p:nvSpPr>
          <p:cNvPr id="92" name="Google Shape;92;p14"/>
          <p:cNvSpPr txBox="1"/>
          <p:nvPr/>
        </p:nvSpPr>
        <p:spPr>
          <a:xfrm>
            <a:off x="100" y="1394700"/>
            <a:ext cx="21081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dirty="0"/>
              <a:t>Purpose</a:t>
            </a:r>
            <a:r>
              <a:rPr lang="en" sz="1000" dirty="0"/>
              <a:t>: </a:t>
            </a:r>
            <a:r>
              <a:rPr lang="en" sz="800" dirty="0">
                <a:solidFill>
                  <a:schemeClr val="dk1"/>
                </a:solidFill>
              </a:rPr>
              <a:t>Sleep deprivation has been proven to have longtime adverse effects on memory, mood, immune system, blood pressure, weight, and heart disease.</a:t>
            </a:r>
            <a:r>
              <a:rPr lang="en" sz="1100" dirty="0">
                <a:solidFill>
                  <a:schemeClr val="dk1"/>
                </a:solidFill>
                <a:latin typeface="Calibri"/>
                <a:ea typeface="Calibri"/>
                <a:cs typeface="Calibri"/>
                <a:sym typeface="Calibri"/>
              </a:rPr>
              <a:t> </a:t>
            </a:r>
            <a:endParaRPr sz="1000" dirty="0"/>
          </a:p>
        </p:txBody>
      </p:sp>
      <p:sp>
        <p:nvSpPr>
          <p:cNvPr id="93" name="Google Shape;93;p14"/>
          <p:cNvSpPr txBox="1"/>
          <p:nvPr/>
        </p:nvSpPr>
        <p:spPr>
          <a:xfrm>
            <a:off x="100" y="2090100"/>
            <a:ext cx="21081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dirty="0"/>
              <a:t>Impact</a:t>
            </a:r>
            <a:r>
              <a:rPr lang="en" sz="1000" dirty="0"/>
              <a:t>: </a:t>
            </a:r>
            <a:r>
              <a:rPr lang="en" sz="800" dirty="0">
                <a:solidFill>
                  <a:schemeClr val="dk1"/>
                </a:solidFill>
              </a:rPr>
              <a:t>Increased time slept per night has been proven to have positive effects on cognitive function, mood, health, and physical prowess. </a:t>
            </a:r>
            <a:endParaRPr sz="700" dirty="0"/>
          </a:p>
        </p:txBody>
      </p:sp>
      <p:sp>
        <p:nvSpPr>
          <p:cNvPr id="94" name="Google Shape;94;p14"/>
          <p:cNvSpPr txBox="1"/>
          <p:nvPr/>
        </p:nvSpPr>
        <p:spPr>
          <a:xfrm>
            <a:off x="100" y="3933325"/>
            <a:ext cx="2108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dirty="0"/>
              <a:t>Goal</a:t>
            </a:r>
            <a:r>
              <a:rPr lang="en" sz="1000" dirty="0"/>
              <a:t>: </a:t>
            </a:r>
            <a:r>
              <a:rPr lang="en" sz="800" dirty="0">
                <a:solidFill>
                  <a:schemeClr val="dk1"/>
                </a:solidFill>
              </a:rPr>
              <a:t>Increase sleep by an average of 15 minutes per night  </a:t>
            </a:r>
            <a:endParaRPr sz="700" dirty="0"/>
          </a:p>
        </p:txBody>
      </p:sp>
      <p:pic>
        <p:nvPicPr>
          <p:cNvPr id="95" name="Google Shape;95;p14"/>
          <p:cNvPicPr preferRelativeResize="0"/>
          <p:nvPr/>
        </p:nvPicPr>
        <p:blipFill>
          <a:blip r:embed="rId3">
            <a:alphaModFix/>
          </a:blip>
          <a:stretch>
            <a:fillRect/>
          </a:stretch>
        </p:blipFill>
        <p:spPr>
          <a:xfrm>
            <a:off x="34925" y="18226"/>
            <a:ext cx="789000" cy="699579"/>
          </a:xfrm>
          <a:prstGeom prst="rect">
            <a:avLst/>
          </a:prstGeom>
          <a:noFill/>
          <a:ln>
            <a:noFill/>
          </a:ln>
        </p:spPr>
      </p:pic>
      <p:sp>
        <p:nvSpPr>
          <p:cNvPr id="96" name="Google Shape;96;p14"/>
          <p:cNvSpPr txBox="1"/>
          <p:nvPr/>
        </p:nvSpPr>
        <p:spPr>
          <a:xfrm>
            <a:off x="2095600" y="1401691"/>
            <a:ext cx="21081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dirty="0"/>
              <a:t>Type of Data: </a:t>
            </a:r>
            <a:r>
              <a:rPr lang="en" sz="800" dirty="0"/>
              <a:t>Time, Continuous </a:t>
            </a:r>
            <a:endParaRPr sz="800" dirty="0"/>
          </a:p>
        </p:txBody>
      </p:sp>
      <p:sp>
        <p:nvSpPr>
          <p:cNvPr id="97" name="Google Shape;97;p14"/>
          <p:cNvSpPr txBox="1"/>
          <p:nvPr/>
        </p:nvSpPr>
        <p:spPr>
          <a:xfrm>
            <a:off x="6400800" y="857250"/>
            <a:ext cx="9096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000"/>
              <a:buFont typeface="Times New Roman"/>
              <a:buNone/>
            </a:pPr>
            <a:r>
              <a:rPr lang="en" sz="1000" b="1">
                <a:solidFill>
                  <a:schemeClr val="lt1"/>
                </a:solidFill>
                <a:latin typeface="Times New Roman"/>
                <a:ea typeface="Times New Roman"/>
                <a:cs typeface="Times New Roman"/>
                <a:sym typeface="Times New Roman"/>
              </a:rPr>
              <a:t>Week 8-9</a:t>
            </a:r>
            <a:endParaRPr dirty="0"/>
          </a:p>
        </p:txBody>
      </p:sp>
      <p:sp>
        <p:nvSpPr>
          <p:cNvPr id="98" name="Google Shape;98;p14"/>
          <p:cNvSpPr txBox="1"/>
          <p:nvPr/>
        </p:nvSpPr>
        <p:spPr>
          <a:xfrm>
            <a:off x="2096231" y="1591069"/>
            <a:ext cx="21081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dirty="0"/>
              <a:t>Inputs(x) : </a:t>
            </a:r>
            <a:r>
              <a:rPr lang="en" sz="800" dirty="0"/>
              <a:t>Calories Burned, Steps, Distance, Minutes Sedentary, Minutes Lightly Active, Minutes Fairly Active,  Minutes Very Active, Activity Calories, Time in Bed </a:t>
            </a:r>
            <a:endParaRPr sz="800" dirty="0"/>
          </a:p>
        </p:txBody>
      </p:sp>
      <p:sp>
        <p:nvSpPr>
          <p:cNvPr id="99" name="Google Shape;99;p14"/>
          <p:cNvSpPr txBox="1"/>
          <p:nvPr/>
        </p:nvSpPr>
        <p:spPr>
          <a:xfrm>
            <a:off x="2095600" y="2265370"/>
            <a:ext cx="21081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dirty="0"/>
              <a:t>Output (y) : </a:t>
            </a:r>
            <a:r>
              <a:rPr lang="en" sz="800" dirty="0"/>
              <a:t>Minutes slept per night </a:t>
            </a:r>
            <a:endParaRPr sz="800" dirty="0"/>
          </a:p>
        </p:txBody>
      </p:sp>
      <p:pic>
        <p:nvPicPr>
          <p:cNvPr id="100" name="Google Shape;100;p14"/>
          <p:cNvPicPr preferRelativeResize="0"/>
          <p:nvPr/>
        </p:nvPicPr>
        <p:blipFill>
          <a:blip r:embed="rId4">
            <a:alphaModFix/>
          </a:blip>
          <a:stretch>
            <a:fillRect/>
          </a:stretch>
        </p:blipFill>
        <p:spPr>
          <a:xfrm>
            <a:off x="76200" y="2723550"/>
            <a:ext cx="1894876" cy="1236700"/>
          </a:xfrm>
          <a:prstGeom prst="rect">
            <a:avLst/>
          </a:prstGeom>
          <a:noFill/>
          <a:ln>
            <a:noFill/>
          </a:ln>
        </p:spPr>
      </p:pic>
      <p:graphicFrame>
        <p:nvGraphicFramePr>
          <p:cNvPr id="101" name="Google Shape;101;p14"/>
          <p:cNvGraphicFramePr/>
          <p:nvPr/>
        </p:nvGraphicFramePr>
        <p:xfrm>
          <a:off x="2231050" y="3261600"/>
          <a:ext cx="1811700" cy="1150433"/>
        </p:xfrm>
        <a:graphic>
          <a:graphicData uri="http://schemas.openxmlformats.org/drawingml/2006/table">
            <a:tbl>
              <a:tblPr>
                <a:noFill/>
                <a:tableStyleId>{A3F39FA3-D828-4DC9-AC65-1D5E880F5E09}</a:tableStyleId>
              </a:tblPr>
              <a:tblGrid>
                <a:gridCol w="981050">
                  <a:extLst>
                    <a:ext uri="{9D8B030D-6E8A-4147-A177-3AD203B41FA5}">
                      <a16:colId xmlns:a16="http://schemas.microsoft.com/office/drawing/2014/main" val="20000"/>
                    </a:ext>
                  </a:extLst>
                </a:gridCol>
                <a:gridCol w="431425">
                  <a:extLst>
                    <a:ext uri="{9D8B030D-6E8A-4147-A177-3AD203B41FA5}">
                      <a16:colId xmlns:a16="http://schemas.microsoft.com/office/drawing/2014/main" val="20001"/>
                    </a:ext>
                  </a:extLst>
                </a:gridCol>
                <a:gridCol w="399225">
                  <a:extLst>
                    <a:ext uri="{9D8B030D-6E8A-4147-A177-3AD203B41FA5}">
                      <a16:colId xmlns:a16="http://schemas.microsoft.com/office/drawing/2014/main" val="20002"/>
                    </a:ext>
                  </a:extLst>
                </a:gridCol>
              </a:tblGrid>
              <a:tr h="219075">
                <a:tc>
                  <a:txBody>
                    <a:bodyPr/>
                    <a:lstStyle/>
                    <a:p>
                      <a:pPr marL="0" lvl="0" indent="0" algn="l" rtl="0">
                        <a:lnSpc>
                          <a:spcPct val="115000"/>
                        </a:lnSpc>
                        <a:spcBef>
                          <a:spcPts val="0"/>
                        </a:spcBef>
                        <a:spcAft>
                          <a:spcPts val="0"/>
                        </a:spcAft>
                        <a:buNone/>
                      </a:pPr>
                      <a:r>
                        <a:rPr lang="en" sz="600" b="1"/>
                        <a:t>Defect opportunity per Measurement</a:t>
                      </a:r>
                      <a:endParaRPr sz="600" b="1"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D</a:t>
                      </a:r>
                      <a:endParaRPr sz="6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30</a:t>
                      </a:r>
                      <a:endParaRPr sz="6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128525">
                <a:tc>
                  <a:txBody>
                    <a:bodyPr/>
                    <a:lstStyle/>
                    <a:p>
                      <a:pPr marL="0" lvl="0" indent="0" algn="l" rtl="0">
                        <a:lnSpc>
                          <a:spcPct val="115000"/>
                        </a:lnSpc>
                        <a:spcBef>
                          <a:spcPts val="0"/>
                        </a:spcBef>
                        <a:spcAft>
                          <a:spcPts val="0"/>
                        </a:spcAft>
                        <a:buNone/>
                      </a:pPr>
                      <a:r>
                        <a:rPr lang="en" sz="600" b="1"/>
                        <a:t>Measurements</a:t>
                      </a:r>
                      <a:endParaRPr sz="600" b="1"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U</a:t>
                      </a:r>
                      <a:endParaRPr sz="6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4</a:t>
                      </a:r>
                      <a:endParaRPr sz="6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128525">
                <a:tc>
                  <a:txBody>
                    <a:bodyPr/>
                    <a:lstStyle/>
                    <a:p>
                      <a:pPr marL="0" lvl="0" indent="0" algn="l" rtl="0">
                        <a:lnSpc>
                          <a:spcPct val="115000"/>
                        </a:lnSpc>
                        <a:spcBef>
                          <a:spcPts val="0"/>
                        </a:spcBef>
                        <a:spcAft>
                          <a:spcPts val="0"/>
                        </a:spcAft>
                        <a:buNone/>
                      </a:pPr>
                      <a:r>
                        <a:rPr lang="en" sz="600" b="1"/>
                        <a:t>Total Possible Defects</a:t>
                      </a:r>
                      <a:endParaRPr sz="600" b="1"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D x U</a:t>
                      </a:r>
                      <a:endParaRPr sz="6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120</a:t>
                      </a:r>
                      <a:endParaRPr sz="6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128525">
                <a:tc>
                  <a:txBody>
                    <a:bodyPr/>
                    <a:lstStyle/>
                    <a:p>
                      <a:pPr marL="0" lvl="0" indent="0" algn="l" rtl="0">
                        <a:lnSpc>
                          <a:spcPct val="115000"/>
                        </a:lnSpc>
                        <a:spcBef>
                          <a:spcPts val="0"/>
                        </a:spcBef>
                        <a:spcAft>
                          <a:spcPts val="0"/>
                        </a:spcAft>
                        <a:buNone/>
                      </a:pPr>
                      <a:r>
                        <a:rPr lang="en" sz="600" b="1"/>
                        <a:t>Total Actual Defects</a:t>
                      </a:r>
                      <a:endParaRPr sz="600" b="1"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A</a:t>
                      </a:r>
                      <a:endParaRPr sz="6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9</a:t>
                      </a:r>
                      <a:endParaRPr sz="6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219075">
                <a:tc>
                  <a:txBody>
                    <a:bodyPr/>
                    <a:lstStyle/>
                    <a:p>
                      <a:pPr marL="0" lvl="0" indent="0" algn="l" rtl="0">
                        <a:lnSpc>
                          <a:spcPct val="115000"/>
                        </a:lnSpc>
                        <a:spcBef>
                          <a:spcPts val="0"/>
                        </a:spcBef>
                        <a:spcAft>
                          <a:spcPts val="0"/>
                        </a:spcAft>
                        <a:buNone/>
                      </a:pPr>
                      <a:r>
                        <a:rPr lang="en" sz="600" b="1"/>
                        <a:t>Defect Per Opportunity Rate</a:t>
                      </a:r>
                      <a:endParaRPr sz="600" b="1"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A/DU = DPO</a:t>
                      </a:r>
                      <a:endParaRPr sz="6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7.5%</a:t>
                      </a:r>
                      <a:endParaRPr sz="6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128525">
                <a:tc>
                  <a:txBody>
                    <a:bodyPr/>
                    <a:lstStyle/>
                    <a:p>
                      <a:pPr marL="0" lvl="0" indent="0" algn="l" rtl="0">
                        <a:lnSpc>
                          <a:spcPct val="115000"/>
                        </a:lnSpc>
                        <a:spcBef>
                          <a:spcPts val="0"/>
                        </a:spcBef>
                        <a:spcAft>
                          <a:spcPts val="0"/>
                        </a:spcAft>
                        <a:buNone/>
                      </a:pPr>
                      <a:r>
                        <a:rPr lang="en" sz="600" b="1"/>
                        <a:t>Defects Per Million</a:t>
                      </a:r>
                      <a:endParaRPr sz="600" b="1"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DPMO</a:t>
                      </a:r>
                      <a:endParaRPr sz="6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75,000</a:t>
                      </a:r>
                      <a:endParaRPr sz="6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128525">
                <a:tc>
                  <a:txBody>
                    <a:bodyPr/>
                    <a:lstStyle/>
                    <a:p>
                      <a:pPr marL="0" lvl="0" indent="0" algn="l" rtl="0">
                        <a:lnSpc>
                          <a:spcPct val="115000"/>
                        </a:lnSpc>
                        <a:spcBef>
                          <a:spcPts val="0"/>
                        </a:spcBef>
                        <a:spcAft>
                          <a:spcPts val="0"/>
                        </a:spcAft>
                        <a:buNone/>
                      </a:pPr>
                      <a:r>
                        <a:rPr lang="en" sz="600" b="1"/>
                        <a:t>Sigma Quality Level </a:t>
                      </a:r>
                      <a:endParaRPr sz="600" b="1"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SQL</a:t>
                      </a:r>
                      <a:endParaRPr sz="6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2.9</a:t>
                      </a:r>
                      <a:endParaRPr sz="6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pic>
        <p:nvPicPr>
          <p:cNvPr id="49" name="Google Shape;238;p22">
            <a:extLst>
              <a:ext uri="{FF2B5EF4-FFF2-40B4-BE49-F238E27FC236}">
                <a16:creationId xmlns:a16="http://schemas.microsoft.com/office/drawing/2014/main" id="{A60D4B7E-A7B9-4DE0-BB7F-405F394468D3}"/>
              </a:ext>
            </a:extLst>
          </p:cNvPr>
          <p:cNvPicPr preferRelativeResize="0"/>
          <p:nvPr/>
        </p:nvPicPr>
        <p:blipFill>
          <a:blip r:embed="rId5">
            <a:alphaModFix/>
          </a:blip>
          <a:stretch>
            <a:fillRect/>
          </a:stretch>
        </p:blipFill>
        <p:spPr>
          <a:xfrm>
            <a:off x="4243750" y="3648269"/>
            <a:ext cx="2232619" cy="637981"/>
          </a:xfrm>
          <a:prstGeom prst="rect">
            <a:avLst/>
          </a:prstGeom>
          <a:noFill/>
          <a:ln>
            <a:noFill/>
          </a:ln>
        </p:spPr>
      </p:pic>
      <p:pic>
        <p:nvPicPr>
          <p:cNvPr id="50" name="Google Shape;252;p23">
            <a:extLst>
              <a:ext uri="{FF2B5EF4-FFF2-40B4-BE49-F238E27FC236}">
                <a16:creationId xmlns:a16="http://schemas.microsoft.com/office/drawing/2014/main" id="{75756637-43B6-4DCD-907D-5D1327272A50}"/>
              </a:ext>
            </a:extLst>
          </p:cNvPr>
          <p:cNvPicPr preferRelativeResize="0"/>
          <p:nvPr/>
        </p:nvPicPr>
        <p:blipFill>
          <a:blip r:embed="rId6">
            <a:alphaModFix/>
          </a:blip>
          <a:stretch>
            <a:fillRect/>
          </a:stretch>
        </p:blipFill>
        <p:spPr>
          <a:xfrm>
            <a:off x="4241200" y="2273043"/>
            <a:ext cx="2126319" cy="1055678"/>
          </a:xfrm>
          <a:prstGeom prst="rect">
            <a:avLst/>
          </a:prstGeom>
          <a:noFill/>
          <a:ln>
            <a:noFill/>
          </a:ln>
        </p:spPr>
      </p:pic>
      <p:pic>
        <p:nvPicPr>
          <p:cNvPr id="53" name="Google Shape;310;p27">
            <a:extLst>
              <a:ext uri="{FF2B5EF4-FFF2-40B4-BE49-F238E27FC236}">
                <a16:creationId xmlns:a16="http://schemas.microsoft.com/office/drawing/2014/main" id="{1285DB9F-6E1C-4C93-845A-EBAB68E9639F}"/>
              </a:ext>
            </a:extLst>
          </p:cNvPr>
          <p:cNvPicPr preferRelativeResize="0"/>
          <p:nvPr/>
        </p:nvPicPr>
        <p:blipFill>
          <a:blip r:embed="rId7">
            <a:alphaModFix/>
          </a:blip>
          <a:stretch>
            <a:fillRect/>
          </a:stretch>
        </p:blipFill>
        <p:spPr>
          <a:xfrm>
            <a:off x="6533026" y="1307130"/>
            <a:ext cx="1001638" cy="1486465"/>
          </a:xfrm>
          <a:prstGeom prst="rect">
            <a:avLst/>
          </a:prstGeom>
          <a:noFill/>
          <a:ln>
            <a:noFill/>
          </a:ln>
        </p:spPr>
      </p:pic>
      <p:graphicFrame>
        <p:nvGraphicFramePr>
          <p:cNvPr id="54" name="Google Shape;304;p27">
            <a:extLst>
              <a:ext uri="{FF2B5EF4-FFF2-40B4-BE49-F238E27FC236}">
                <a16:creationId xmlns:a16="http://schemas.microsoft.com/office/drawing/2014/main" id="{3616EBEF-41F9-4B0B-8FE2-20FDEA13084B}"/>
              </a:ext>
            </a:extLst>
          </p:cNvPr>
          <p:cNvGraphicFramePr/>
          <p:nvPr>
            <p:extLst>
              <p:ext uri="{D42A27DB-BD31-4B8C-83A1-F6EECF244321}">
                <p14:modId xmlns:p14="http://schemas.microsoft.com/office/powerpoint/2010/main" val="2935134604"/>
              </p:ext>
            </p:extLst>
          </p:nvPr>
        </p:nvGraphicFramePr>
        <p:xfrm>
          <a:off x="7628326" y="1352207"/>
          <a:ext cx="1510665" cy="1550156"/>
        </p:xfrm>
        <a:graphic>
          <a:graphicData uri="http://schemas.openxmlformats.org/drawingml/2006/table">
            <a:tbl>
              <a:tblPr>
                <a:noFill/>
                <a:tableStyleId>{A3F39FA3-D828-4DC9-AC65-1D5E880F5E09}</a:tableStyleId>
              </a:tblPr>
              <a:tblGrid>
                <a:gridCol w="796405">
                  <a:extLst>
                    <a:ext uri="{9D8B030D-6E8A-4147-A177-3AD203B41FA5}">
                      <a16:colId xmlns:a16="http://schemas.microsoft.com/office/drawing/2014/main" val="20000"/>
                    </a:ext>
                  </a:extLst>
                </a:gridCol>
                <a:gridCol w="357130">
                  <a:extLst>
                    <a:ext uri="{9D8B030D-6E8A-4147-A177-3AD203B41FA5}">
                      <a16:colId xmlns:a16="http://schemas.microsoft.com/office/drawing/2014/main" val="20001"/>
                    </a:ext>
                  </a:extLst>
                </a:gridCol>
                <a:gridCol w="357130">
                  <a:extLst>
                    <a:ext uri="{9D8B030D-6E8A-4147-A177-3AD203B41FA5}">
                      <a16:colId xmlns:a16="http://schemas.microsoft.com/office/drawing/2014/main" val="20002"/>
                    </a:ext>
                  </a:extLst>
                </a:gridCol>
              </a:tblGrid>
              <a:tr h="275590">
                <a:tc>
                  <a:txBody>
                    <a:bodyPr/>
                    <a:lstStyle/>
                    <a:p>
                      <a:pPr marL="0" lvl="0" indent="0" algn="l" rtl="0">
                        <a:lnSpc>
                          <a:spcPct val="115000"/>
                        </a:lnSpc>
                        <a:spcBef>
                          <a:spcPts val="0"/>
                        </a:spcBef>
                        <a:spcAft>
                          <a:spcPts val="0"/>
                        </a:spcAft>
                        <a:buNone/>
                      </a:pPr>
                      <a:r>
                        <a:rPr lang="en" sz="600" b="1" dirty="0"/>
                        <a:t>Defect Opportunity Per Measurement</a:t>
                      </a:r>
                      <a:endParaRPr sz="600" b="1"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D</a:t>
                      </a:r>
                      <a:endParaRPr sz="6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5</a:t>
                      </a:r>
                      <a:endParaRPr sz="6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131760">
                <a:tc>
                  <a:txBody>
                    <a:bodyPr/>
                    <a:lstStyle/>
                    <a:p>
                      <a:pPr marL="0" lvl="0" indent="0" algn="l" rtl="0">
                        <a:lnSpc>
                          <a:spcPct val="115000"/>
                        </a:lnSpc>
                        <a:spcBef>
                          <a:spcPts val="0"/>
                        </a:spcBef>
                        <a:spcAft>
                          <a:spcPts val="0"/>
                        </a:spcAft>
                        <a:buNone/>
                      </a:pPr>
                      <a:r>
                        <a:rPr lang="en" sz="600" b="1" dirty="0"/>
                        <a:t>Measurements</a:t>
                      </a:r>
                      <a:endParaRPr sz="600" b="1"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U</a:t>
                      </a:r>
                      <a:endParaRPr sz="6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4</a:t>
                      </a:r>
                      <a:endParaRPr sz="6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234924">
                <a:tc>
                  <a:txBody>
                    <a:bodyPr/>
                    <a:lstStyle/>
                    <a:p>
                      <a:pPr marL="0" lvl="0" indent="0" algn="l" rtl="0">
                        <a:lnSpc>
                          <a:spcPct val="115000"/>
                        </a:lnSpc>
                        <a:spcBef>
                          <a:spcPts val="0"/>
                        </a:spcBef>
                        <a:spcAft>
                          <a:spcPts val="0"/>
                        </a:spcAft>
                        <a:buNone/>
                      </a:pPr>
                      <a:r>
                        <a:rPr lang="en" sz="600" b="1" dirty="0"/>
                        <a:t>Total Possible Defects</a:t>
                      </a:r>
                      <a:endParaRPr sz="600" b="1"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dirty="0"/>
                        <a:t>D x U</a:t>
                      </a:r>
                      <a:endParaRPr sz="6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20</a:t>
                      </a:r>
                      <a:endParaRPr sz="6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234924">
                <a:tc>
                  <a:txBody>
                    <a:bodyPr/>
                    <a:lstStyle/>
                    <a:p>
                      <a:pPr marL="0" lvl="0" indent="0" algn="l" rtl="0">
                        <a:lnSpc>
                          <a:spcPct val="115000"/>
                        </a:lnSpc>
                        <a:spcBef>
                          <a:spcPts val="0"/>
                        </a:spcBef>
                        <a:spcAft>
                          <a:spcPts val="0"/>
                        </a:spcAft>
                        <a:buNone/>
                      </a:pPr>
                      <a:r>
                        <a:rPr lang="en" sz="600" b="1" dirty="0"/>
                        <a:t>Total Actual Defects</a:t>
                      </a:r>
                      <a:endParaRPr sz="600" b="1"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dirty="0"/>
                        <a:t>A</a:t>
                      </a:r>
                      <a:endParaRPr sz="6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dirty="0"/>
                        <a:t>0</a:t>
                      </a:r>
                      <a:endParaRPr sz="6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234924">
                <a:tc>
                  <a:txBody>
                    <a:bodyPr/>
                    <a:lstStyle/>
                    <a:p>
                      <a:pPr marL="0" lvl="0" indent="0" algn="l" rtl="0">
                        <a:lnSpc>
                          <a:spcPct val="115000"/>
                        </a:lnSpc>
                        <a:spcBef>
                          <a:spcPts val="0"/>
                        </a:spcBef>
                        <a:spcAft>
                          <a:spcPts val="0"/>
                        </a:spcAft>
                        <a:buNone/>
                      </a:pPr>
                      <a:r>
                        <a:rPr lang="en" sz="600" b="1" dirty="0"/>
                        <a:t>Defect Per Opportunity Rate</a:t>
                      </a:r>
                      <a:endParaRPr sz="600" b="1"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dirty="0"/>
                        <a:t>A/DU = DPO</a:t>
                      </a:r>
                      <a:endParaRPr sz="6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dirty="0"/>
                        <a:t>0%</a:t>
                      </a:r>
                      <a:endParaRPr sz="6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191497">
                <a:tc>
                  <a:txBody>
                    <a:bodyPr/>
                    <a:lstStyle/>
                    <a:p>
                      <a:pPr marL="0" lvl="0" indent="0" algn="l" rtl="0">
                        <a:lnSpc>
                          <a:spcPct val="115000"/>
                        </a:lnSpc>
                        <a:spcBef>
                          <a:spcPts val="0"/>
                        </a:spcBef>
                        <a:spcAft>
                          <a:spcPts val="0"/>
                        </a:spcAft>
                        <a:buNone/>
                      </a:pPr>
                      <a:r>
                        <a:rPr lang="en" sz="600" b="1" dirty="0"/>
                        <a:t>Defects Per Million</a:t>
                      </a:r>
                      <a:endParaRPr sz="600" b="1"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lgn="ctr">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DPMO</a:t>
                      </a:r>
                      <a:endParaRPr sz="6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lgn="ctr">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dirty="0"/>
                        <a:t>0</a:t>
                      </a:r>
                      <a:endParaRPr sz="6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lgn="ctr">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234924">
                <a:tc>
                  <a:txBody>
                    <a:bodyPr/>
                    <a:lstStyle/>
                    <a:p>
                      <a:pPr marL="0" lvl="0" indent="0" algn="l" rtl="0">
                        <a:lnSpc>
                          <a:spcPct val="115000"/>
                        </a:lnSpc>
                        <a:spcBef>
                          <a:spcPts val="0"/>
                        </a:spcBef>
                        <a:spcAft>
                          <a:spcPts val="0"/>
                        </a:spcAft>
                        <a:buNone/>
                      </a:pPr>
                      <a:r>
                        <a:rPr lang="en-US" sz="600" b="1" dirty="0"/>
                        <a:t>Sigma Quality Level </a:t>
                      </a:r>
                      <a:endParaRPr sz="600" b="1" dirty="0"/>
                    </a:p>
                  </a:txBody>
                  <a:tcPr marL="28575" marR="28575" marT="19050" marB="19050" anchor="b">
                    <a:lnL w="10575" cap="flat" cmpd="sng">
                      <a:solidFill>
                        <a:srgbClr val="CCCCCC"/>
                      </a:solidFill>
                      <a:prstDash val="solid"/>
                      <a:round/>
                      <a:headEnd type="none" w="sm" len="sm"/>
                      <a:tailEnd type="none" w="sm" len="sm"/>
                    </a:lnL>
                    <a:lnR w="10575" cap="flat" cmpd="sng" algn="ctr">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dirty="0"/>
                        <a:t>SQL</a:t>
                      </a:r>
                      <a:endParaRPr sz="600" dirty="0"/>
                    </a:p>
                  </a:txBody>
                  <a:tcPr marL="28575" marR="28575" marT="19050" marB="19050" anchor="b">
                    <a:lnL w="10575" cap="flat" cmpd="sng" algn="ctr">
                      <a:solidFill>
                        <a:srgbClr val="CCCCCC"/>
                      </a:solidFill>
                      <a:prstDash val="solid"/>
                      <a:round/>
                      <a:headEnd type="none" w="sm" len="sm"/>
                      <a:tailEnd type="none" w="sm" len="sm"/>
                    </a:lnL>
                    <a:lnR w="10575" cap="flat" cmpd="sng" algn="ctr">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600" dirty="0"/>
                        <a:t>6.0</a:t>
                      </a:r>
                      <a:endParaRPr sz="600" dirty="0"/>
                    </a:p>
                  </a:txBody>
                  <a:tcPr marL="28575" marR="28575" marT="19050" marB="19050" anchor="b">
                    <a:lnL w="10575" cap="flat" cmpd="sng" algn="ctr">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extLst>
                  <a:ext uri="{0D108BD9-81ED-4DB2-BD59-A6C34878D82A}">
                    <a16:rowId xmlns:a16="http://schemas.microsoft.com/office/drawing/2014/main" val="1571378348"/>
                  </a:ext>
                </a:extLst>
              </a:tr>
            </a:tbl>
          </a:graphicData>
        </a:graphic>
      </p:graphicFrame>
      <p:pic>
        <p:nvPicPr>
          <p:cNvPr id="55" name="Google Shape;255;p23">
            <a:extLst>
              <a:ext uri="{FF2B5EF4-FFF2-40B4-BE49-F238E27FC236}">
                <a16:creationId xmlns:a16="http://schemas.microsoft.com/office/drawing/2014/main" id="{8D70EBF8-8A21-4733-8C5A-F471019802A9}"/>
              </a:ext>
            </a:extLst>
          </p:cNvPr>
          <p:cNvPicPr preferRelativeResize="0"/>
          <p:nvPr/>
        </p:nvPicPr>
        <p:blipFill>
          <a:blip r:embed="rId8">
            <a:alphaModFix/>
          </a:blip>
          <a:stretch>
            <a:fillRect/>
          </a:stretch>
        </p:blipFill>
        <p:spPr>
          <a:xfrm>
            <a:off x="4222262" y="1351200"/>
            <a:ext cx="1698125" cy="912580"/>
          </a:xfrm>
          <a:prstGeom prst="rect">
            <a:avLst/>
          </a:prstGeom>
          <a:noFill/>
          <a:ln>
            <a:noFill/>
          </a:ln>
        </p:spPr>
      </p:pic>
      <p:pic>
        <p:nvPicPr>
          <p:cNvPr id="4" name="Picture 3">
            <a:extLst>
              <a:ext uri="{FF2B5EF4-FFF2-40B4-BE49-F238E27FC236}">
                <a16:creationId xmlns:a16="http://schemas.microsoft.com/office/drawing/2014/main" id="{9DD40CB3-1981-456C-A2FC-B507FD21E46E}"/>
              </a:ext>
            </a:extLst>
          </p:cNvPr>
          <p:cNvPicPr>
            <a:picLocks noChangeAspect="1"/>
          </p:cNvPicPr>
          <p:nvPr/>
        </p:nvPicPr>
        <p:blipFill>
          <a:blip r:embed="rId9"/>
          <a:stretch>
            <a:fillRect/>
          </a:stretch>
        </p:blipFill>
        <p:spPr>
          <a:xfrm>
            <a:off x="6518886" y="3225720"/>
            <a:ext cx="1468797" cy="702579"/>
          </a:xfrm>
          <a:prstGeom prst="rect">
            <a:avLst/>
          </a:prstGeom>
        </p:spPr>
      </p:pic>
      <p:pic>
        <p:nvPicPr>
          <p:cNvPr id="6" name="Picture 5">
            <a:extLst>
              <a:ext uri="{FF2B5EF4-FFF2-40B4-BE49-F238E27FC236}">
                <a16:creationId xmlns:a16="http://schemas.microsoft.com/office/drawing/2014/main" id="{66FC7BE1-1E73-434B-A6B4-1ACA9C47EE84}"/>
              </a:ext>
            </a:extLst>
          </p:cNvPr>
          <p:cNvPicPr>
            <a:picLocks noChangeAspect="1"/>
          </p:cNvPicPr>
          <p:nvPr/>
        </p:nvPicPr>
        <p:blipFill>
          <a:blip r:embed="rId10"/>
          <a:stretch>
            <a:fillRect/>
          </a:stretch>
        </p:blipFill>
        <p:spPr>
          <a:xfrm>
            <a:off x="7716981" y="3838278"/>
            <a:ext cx="1382997" cy="686359"/>
          </a:xfrm>
          <a:prstGeom prst="rect">
            <a:avLst/>
          </a:prstGeom>
        </p:spPr>
      </p:pic>
      <p:sp>
        <p:nvSpPr>
          <p:cNvPr id="7" name="Speech Bubble: Rectangle 6">
            <a:extLst>
              <a:ext uri="{FF2B5EF4-FFF2-40B4-BE49-F238E27FC236}">
                <a16:creationId xmlns:a16="http://schemas.microsoft.com/office/drawing/2014/main" id="{AA80A459-FB87-4D7E-AD4C-6A554EA50874}"/>
              </a:ext>
            </a:extLst>
          </p:cNvPr>
          <p:cNvSpPr/>
          <p:nvPr/>
        </p:nvSpPr>
        <p:spPr>
          <a:xfrm>
            <a:off x="8292239" y="3246704"/>
            <a:ext cx="806190" cy="417936"/>
          </a:xfrm>
          <a:prstGeom prst="wedgeRectCallout">
            <a:avLst>
              <a:gd name="adj1" fmla="val -110345"/>
              <a:gd name="adj2" fmla="val 377"/>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Damping factor of .2 had better results than .8</a:t>
            </a:r>
          </a:p>
        </p:txBody>
      </p:sp>
      <p:sp>
        <p:nvSpPr>
          <p:cNvPr id="103" name="Speech Bubble: Rectangle 102">
            <a:extLst>
              <a:ext uri="{FF2B5EF4-FFF2-40B4-BE49-F238E27FC236}">
                <a16:creationId xmlns:a16="http://schemas.microsoft.com/office/drawing/2014/main" id="{39C9FC8F-98DD-4EDC-9CA2-25B52B55B732}"/>
              </a:ext>
            </a:extLst>
          </p:cNvPr>
          <p:cNvSpPr/>
          <p:nvPr/>
        </p:nvSpPr>
        <p:spPr>
          <a:xfrm>
            <a:off x="6699510" y="3967259"/>
            <a:ext cx="806190" cy="417936"/>
          </a:xfrm>
          <a:prstGeom prst="wedgeRectCallout">
            <a:avLst>
              <a:gd name="adj1" fmla="val 82307"/>
              <a:gd name="adj2" fmla="val 53466"/>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Estimated output of 360.6</a:t>
            </a:r>
          </a:p>
        </p:txBody>
      </p:sp>
      <p:sp>
        <p:nvSpPr>
          <p:cNvPr id="104" name="Speech Bubble: Rectangle 103">
            <a:extLst>
              <a:ext uri="{FF2B5EF4-FFF2-40B4-BE49-F238E27FC236}">
                <a16:creationId xmlns:a16="http://schemas.microsoft.com/office/drawing/2014/main" id="{52A31F34-37FB-4CFA-A885-1DC3E8AE40A1}"/>
              </a:ext>
            </a:extLst>
          </p:cNvPr>
          <p:cNvSpPr/>
          <p:nvPr/>
        </p:nvSpPr>
        <p:spPr>
          <a:xfrm>
            <a:off x="2663955" y="4632732"/>
            <a:ext cx="806190" cy="417936"/>
          </a:xfrm>
          <a:prstGeom prst="wedgeRectCallout">
            <a:avLst>
              <a:gd name="adj1" fmla="val 98987"/>
              <a:gd name="adj2" fmla="val -91321"/>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Baseline SQL of 2.9</a:t>
            </a:r>
          </a:p>
        </p:txBody>
      </p:sp>
      <p:sp>
        <p:nvSpPr>
          <p:cNvPr id="105" name="Speech Bubble: Rectangle 104">
            <a:extLst>
              <a:ext uri="{FF2B5EF4-FFF2-40B4-BE49-F238E27FC236}">
                <a16:creationId xmlns:a16="http://schemas.microsoft.com/office/drawing/2014/main" id="{F3198B8E-FE60-41CB-B2AB-F749BD2FE9DB}"/>
              </a:ext>
            </a:extLst>
          </p:cNvPr>
          <p:cNvSpPr/>
          <p:nvPr/>
        </p:nvSpPr>
        <p:spPr>
          <a:xfrm>
            <a:off x="6521037" y="2899450"/>
            <a:ext cx="888292" cy="262028"/>
          </a:xfrm>
          <a:prstGeom prst="wedgeRectCallout">
            <a:avLst>
              <a:gd name="adj1" fmla="val 32478"/>
              <a:gd name="adj2" fmla="val -117492"/>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Two tailed hypothesis test</a:t>
            </a:r>
          </a:p>
        </p:txBody>
      </p:sp>
      <p:sp>
        <p:nvSpPr>
          <p:cNvPr id="106" name="Speech Bubble: Rectangle 105">
            <a:extLst>
              <a:ext uri="{FF2B5EF4-FFF2-40B4-BE49-F238E27FC236}">
                <a16:creationId xmlns:a16="http://schemas.microsoft.com/office/drawing/2014/main" id="{C9A4FAF0-977F-42BF-B9CC-5B8FAC4A74EC}"/>
              </a:ext>
            </a:extLst>
          </p:cNvPr>
          <p:cNvSpPr/>
          <p:nvPr/>
        </p:nvSpPr>
        <p:spPr>
          <a:xfrm>
            <a:off x="8370374" y="2990366"/>
            <a:ext cx="649919" cy="208245"/>
          </a:xfrm>
          <a:prstGeom prst="wedgeRectCallout">
            <a:avLst>
              <a:gd name="adj1" fmla="val 33812"/>
              <a:gd name="adj2" fmla="val -123608"/>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New SQL</a:t>
            </a:r>
          </a:p>
        </p:txBody>
      </p:sp>
      <p:sp>
        <p:nvSpPr>
          <p:cNvPr id="107" name="Speech Bubble: Rectangle 106">
            <a:extLst>
              <a:ext uri="{FF2B5EF4-FFF2-40B4-BE49-F238E27FC236}">
                <a16:creationId xmlns:a16="http://schemas.microsoft.com/office/drawing/2014/main" id="{BD7D139B-09EC-4B0C-B6BF-47EE7AF34009}"/>
              </a:ext>
            </a:extLst>
          </p:cNvPr>
          <p:cNvSpPr/>
          <p:nvPr/>
        </p:nvSpPr>
        <p:spPr>
          <a:xfrm>
            <a:off x="5993903" y="1047456"/>
            <a:ext cx="967295" cy="252388"/>
          </a:xfrm>
          <a:prstGeom prst="wedgeRectCallout">
            <a:avLst>
              <a:gd name="adj1" fmla="val -71172"/>
              <a:gd name="adj2" fmla="val 151100"/>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Regression analysis gone wrong</a:t>
            </a:r>
          </a:p>
        </p:txBody>
      </p:sp>
      <p:sp>
        <p:nvSpPr>
          <p:cNvPr id="108" name="Speech Bubble: Rectangle 107">
            <a:extLst>
              <a:ext uri="{FF2B5EF4-FFF2-40B4-BE49-F238E27FC236}">
                <a16:creationId xmlns:a16="http://schemas.microsoft.com/office/drawing/2014/main" id="{7A23D92F-7D19-4E78-92AA-8530B7002AA9}"/>
              </a:ext>
            </a:extLst>
          </p:cNvPr>
          <p:cNvSpPr/>
          <p:nvPr/>
        </p:nvSpPr>
        <p:spPr>
          <a:xfrm>
            <a:off x="5517292" y="3348110"/>
            <a:ext cx="806190" cy="295528"/>
          </a:xfrm>
          <a:prstGeom prst="wedgeRectCallout">
            <a:avLst>
              <a:gd name="adj1" fmla="val 28932"/>
              <a:gd name="adj2" fmla="val -166465"/>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Scatter plot details accurate predicted output </a:t>
            </a:r>
          </a:p>
        </p:txBody>
      </p:sp>
      <p:sp>
        <p:nvSpPr>
          <p:cNvPr id="109" name="Speech Bubble: Rectangle 108">
            <a:extLst>
              <a:ext uri="{FF2B5EF4-FFF2-40B4-BE49-F238E27FC236}">
                <a16:creationId xmlns:a16="http://schemas.microsoft.com/office/drawing/2014/main" id="{88B0BE62-8365-48DC-A1E5-4E3A43FDEAAB}"/>
              </a:ext>
            </a:extLst>
          </p:cNvPr>
          <p:cNvSpPr/>
          <p:nvPr/>
        </p:nvSpPr>
        <p:spPr>
          <a:xfrm>
            <a:off x="4652365" y="4581156"/>
            <a:ext cx="1136594" cy="417905"/>
          </a:xfrm>
          <a:prstGeom prst="wedgeRectCallout">
            <a:avLst>
              <a:gd name="adj1" fmla="val -40967"/>
              <a:gd name="adj2" fmla="val -159640"/>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Correlation analysis shows minutes sedentary as what I should focus on improving </a:t>
            </a:r>
          </a:p>
        </p:txBody>
      </p:sp>
      <p:pic>
        <p:nvPicPr>
          <p:cNvPr id="9" name="Picture 8">
            <a:extLst>
              <a:ext uri="{FF2B5EF4-FFF2-40B4-BE49-F238E27FC236}">
                <a16:creationId xmlns:a16="http://schemas.microsoft.com/office/drawing/2014/main" id="{2FE855A0-83F9-4C4D-9DDE-BE706CE9D08C}"/>
              </a:ext>
            </a:extLst>
          </p:cNvPr>
          <p:cNvPicPr>
            <a:picLocks noChangeAspect="1"/>
          </p:cNvPicPr>
          <p:nvPr/>
        </p:nvPicPr>
        <p:blipFill>
          <a:blip r:embed="rId11"/>
          <a:stretch>
            <a:fillRect/>
          </a:stretch>
        </p:blipFill>
        <p:spPr>
          <a:xfrm>
            <a:off x="2182327" y="2499348"/>
            <a:ext cx="1449273" cy="702579"/>
          </a:xfrm>
          <a:prstGeom prst="rect">
            <a:avLst/>
          </a:prstGeom>
        </p:spPr>
      </p:pic>
      <p:sp>
        <p:nvSpPr>
          <p:cNvPr id="110" name="Speech Bubble: Rectangle 109">
            <a:extLst>
              <a:ext uri="{FF2B5EF4-FFF2-40B4-BE49-F238E27FC236}">
                <a16:creationId xmlns:a16="http://schemas.microsoft.com/office/drawing/2014/main" id="{B86399A6-C2F4-4469-9D1F-676F66A78E9E}"/>
              </a:ext>
            </a:extLst>
          </p:cNvPr>
          <p:cNvSpPr/>
          <p:nvPr/>
        </p:nvSpPr>
        <p:spPr>
          <a:xfrm>
            <a:off x="3642528" y="2817857"/>
            <a:ext cx="580746" cy="406631"/>
          </a:xfrm>
          <a:prstGeom prst="wedgeRectCallout">
            <a:avLst>
              <a:gd name="adj1" fmla="val -55888"/>
              <a:gd name="adj2" fmla="val -99588"/>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Baseline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3"/>
          <p:cNvSpPr txBox="1">
            <a:spLocks noGrp="1"/>
          </p:cNvSpPr>
          <p:nvPr>
            <p:ph type="ctrTitle"/>
          </p:nvPr>
        </p:nvSpPr>
        <p:spPr>
          <a:xfrm>
            <a:off x="311700" y="130425"/>
            <a:ext cx="8520600" cy="675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400" b="1" dirty="0"/>
              <a:t>ANALYZE</a:t>
            </a:r>
            <a:endParaRPr sz="2400" b="1" dirty="0"/>
          </a:p>
        </p:txBody>
      </p:sp>
      <p:sp>
        <p:nvSpPr>
          <p:cNvPr id="248" name="Google Shape;248;p23"/>
          <p:cNvSpPr txBox="1">
            <a:spLocks noGrp="1"/>
          </p:cNvSpPr>
          <p:nvPr>
            <p:ph type="subTitle" idx="1"/>
          </p:nvPr>
        </p:nvSpPr>
        <p:spPr>
          <a:xfrm>
            <a:off x="365425" y="753700"/>
            <a:ext cx="8520600" cy="4440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800" dirty="0"/>
              <a:t>Regression Analysis </a:t>
            </a:r>
            <a:endParaRPr sz="1800" dirty="0"/>
          </a:p>
        </p:txBody>
      </p:sp>
      <p:sp>
        <p:nvSpPr>
          <p:cNvPr id="249" name="Google Shape;249;p23"/>
          <p:cNvSpPr/>
          <p:nvPr/>
        </p:nvSpPr>
        <p:spPr>
          <a:xfrm rot="5400693">
            <a:off x="-137926" y="138150"/>
            <a:ext cx="1489200" cy="12129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23"/>
          <p:cNvSpPr/>
          <p:nvPr/>
        </p:nvSpPr>
        <p:spPr>
          <a:xfrm rot="-5399307">
            <a:off x="7792799" y="3792450"/>
            <a:ext cx="1489200" cy="1212900"/>
          </a:xfrm>
          <a:prstGeom prst="rtTriangl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51" name="Google Shape;251;p23"/>
          <p:cNvPicPr preferRelativeResize="0"/>
          <p:nvPr/>
        </p:nvPicPr>
        <p:blipFill>
          <a:blip r:embed="rId3">
            <a:alphaModFix/>
          </a:blip>
          <a:stretch>
            <a:fillRect/>
          </a:stretch>
        </p:blipFill>
        <p:spPr>
          <a:xfrm>
            <a:off x="5045176" y="3779425"/>
            <a:ext cx="2713926" cy="1301775"/>
          </a:xfrm>
          <a:prstGeom prst="rect">
            <a:avLst/>
          </a:prstGeom>
          <a:noFill/>
          <a:ln>
            <a:noFill/>
          </a:ln>
        </p:spPr>
      </p:pic>
      <p:pic>
        <p:nvPicPr>
          <p:cNvPr id="252" name="Google Shape;252;p23"/>
          <p:cNvPicPr preferRelativeResize="0"/>
          <p:nvPr/>
        </p:nvPicPr>
        <p:blipFill>
          <a:blip r:embed="rId4">
            <a:alphaModFix/>
          </a:blip>
          <a:stretch>
            <a:fillRect/>
          </a:stretch>
        </p:blipFill>
        <p:spPr>
          <a:xfrm>
            <a:off x="55175" y="2622200"/>
            <a:ext cx="4818301" cy="2459000"/>
          </a:xfrm>
          <a:prstGeom prst="rect">
            <a:avLst/>
          </a:prstGeom>
          <a:noFill/>
          <a:ln>
            <a:noFill/>
          </a:ln>
        </p:spPr>
      </p:pic>
      <p:sp>
        <p:nvSpPr>
          <p:cNvPr id="253" name="Google Shape;253;p23"/>
          <p:cNvSpPr/>
          <p:nvPr/>
        </p:nvSpPr>
        <p:spPr>
          <a:xfrm>
            <a:off x="5063250" y="1234425"/>
            <a:ext cx="3992400" cy="24591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I conducted a Regression analysis to see which of my input variables I should work on improving. I included all of my input variables in my regression analysis, as a result it is important to look at the R squared value for the relationship between my input variables to my output variable minutes asleep. A .98 R squared value represents a strong relationship between my input and output variables. The reason I was able to get such a high r squared is most likely a result of time in bed being directly related to my minutes slept per night. Because of this strong relationship I was able to accurately predict my minutes spent asleep per night. This can be seen in the Actual Vs Predicted Minutes asleep graph.  </a:t>
            </a:r>
            <a:endParaRPr sz="1000" dirty="0"/>
          </a:p>
        </p:txBody>
      </p:sp>
      <p:sp>
        <p:nvSpPr>
          <p:cNvPr id="254" name="Google Shape;254;p23"/>
          <p:cNvSpPr/>
          <p:nvPr/>
        </p:nvSpPr>
        <p:spPr>
          <a:xfrm>
            <a:off x="5968700" y="1029850"/>
            <a:ext cx="2345100" cy="367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SLEEP TIME PREDICTED </a:t>
            </a:r>
            <a:endParaRPr b="1" dirty="0"/>
          </a:p>
        </p:txBody>
      </p:sp>
      <p:pic>
        <p:nvPicPr>
          <p:cNvPr id="255" name="Google Shape;255;p23"/>
          <p:cNvPicPr preferRelativeResize="0"/>
          <p:nvPr/>
        </p:nvPicPr>
        <p:blipFill>
          <a:blip r:embed="rId5">
            <a:alphaModFix/>
          </a:blip>
          <a:stretch>
            <a:fillRect/>
          </a:stretch>
        </p:blipFill>
        <p:spPr>
          <a:xfrm>
            <a:off x="572625" y="834625"/>
            <a:ext cx="2759050" cy="1758975"/>
          </a:xfrm>
          <a:prstGeom prst="rect">
            <a:avLst/>
          </a:prstGeom>
          <a:noFill/>
          <a:ln>
            <a:noFill/>
          </a:ln>
        </p:spPr>
      </p:pic>
      <p:sp>
        <p:nvSpPr>
          <p:cNvPr id="256" name="Google Shape;256;p23"/>
          <p:cNvSpPr/>
          <p:nvPr/>
        </p:nvSpPr>
        <p:spPr>
          <a:xfrm>
            <a:off x="3379475" y="1197700"/>
            <a:ext cx="1242900" cy="746400"/>
          </a:xfrm>
          <a:prstGeom prst="wedgeRectCallout">
            <a:avLst>
              <a:gd name="adj1" fmla="val -56966"/>
              <a:gd name="adj2" fmla="val 80004"/>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t>6 variables have a p-value less than .05. These are the variables I should focus on improving</a:t>
            </a:r>
            <a:endParaRPr sz="800" dirty="0"/>
          </a:p>
        </p:txBody>
      </p:sp>
      <p:sp>
        <p:nvSpPr>
          <p:cNvPr id="257" name="Google Shape;257;p23"/>
          <p:cNvSpPr/>
          <p:nvPr/>
        </p:nvSpPr>
        <p:spPr>
          <a:xfrm>
            <a:off x="3930500" y="2022200"/>
            <a:ext cx="998100" cy="600000"/>
          </a:xfrm>
          <a:prstGeom prst="wedgeRectCallout">
            <a:avLst>
              <a:gd name="adj1" fmla="val -46318"/>
              <a:gd name="adj2" fmla="val 84979"/>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t>Scatter Plot </a:t>
            </a:r>
            <a:endParaRPr sz="800" dirty="0"/>
          </a:p>
        </p:txBody>
      </p:sp>
      <p:sp>
        <p:nvSpPr>
          <p:cNvPr id="258" name="Google Shape;258;p23"/>
          <p:cNvSpPr/>
          <p:nvPr/>
        </p:nvSpPr>
        <p:spPr>
          <a:xfrm>
            <a:off x="5908300" y="41375"/>
            <a:ext cx="1304400" cy="675600"/>
          </a:xfrm>
          <a:prstGeom prst="wedgeRectCallout">
            <a:avLst>
              <a:gd name="adj1" fmla="val -66071"/>
              <a:gd name="adj2" fmla="val 99911"/>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dirty="0"/>
              <a:t>Discussed in my what I did wrong section on the next slide </a:t>
            </a:r>
            <a:endParaRPr sz="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6"/>
          <p:cNvSpPr txBox="1">
            <a:spLocks noGrp="1"/>
          </p:cNvSpPr>
          <p:nvPr>
            <p:ph type="ctrTitle"/>
          </p:nvPr>
        </p:nvSpPr>
        <p:spPr>
          <a:xfrm>
            <a:off x="311700" y="130425"/>
            <a:ext cx="8520600" cy="675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400" b="1"/>
              <a:t>IMPROVE</a:t>
            </a:r>
            <a:endParaRPr sz="2400" b="1" dirty="0"/>
          </a:p>
        </p:txBody>
      </p:sp>
      <p:sp>
        <p:nvSpPr>
          <p:cNvPr id="288" name="Google Shape;288;p26"/>
          <p:cNvSpPr txBox="1">
            <a:spLocks noGrp="1"/>
          </p:cNvSpPr>
          <p:nvPr>
            <p:ph type="subTitle" idx="1"/>
          </p:nvPr>
        </p:nvSpPr>
        <p:spPr>
          <a:xfrm>
            <a:off x="365425" y="753700"/>
            <a:ext cx="8520600" cy="4440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800"/>
              <a:t>Implement a Solution</a:t>
            </a:r>
            <a:endParaRPr sz="1800" dirty="0"/>
          </a:p>
        </p:txBody>
      </p:sp>
      <p:sp>
        <p:nvSpPr>
          <p:cNvPr id="289" name="Google Shape;289;p26"/>
          <p:cNvSpPr/>
          <p:nvPr/>
        </p:nvSpPr>
        <p:spPr>
          <a:xfrm rot="5400693">
            <a:off x="-137926" y="138150"/>
            <a:ext cx="1489200" cy="12129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26"/>
          <p:cNvSpPr/>
          <p:nvPr/>
        </p:nvSpPr>
        <p:spPr>
          <a:xfrm rot="-5399307">
            <a:off x="7792799" y="3792450"/>
            <a:ext cx="1489200" cy="1212900"/>
          </a:xfrm>
          <a:prstGeom prst="rtTriangl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26"/>
          <p:cNvSpPr/>
          <p:nvPr/>
        </p:nvSpPr>
        <p:spPr>
          <a:xfrm>
            <a:off x="408300" y="1565375"/>
            <a:ext cx="3785400" cy="2307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dirty="0">
                <a:solidFill>
                  <a:schemeClr val="dk1"/>
                </a:solidFill>
              </a:rPr>
              <a:t>In order to reach my goal of increasing my hours spent asleep per night. I decided to focus on increasing my time sedentary per day, and replacing my light exercise activity with heavy exercise activity. I came to this decision by analyzing my correlation analysis. There was a positive correlation between minutes sedentary and my minutes slept per night. My minutes lightly active had a negative correlation with my minutes spent asleep per night. By replacing light activity with heavy activity, I hope to be able to reach my exercise goals, while leaving more time for me to relax later in the day. My mean minutes sedentary was 674, I used this to develop my baseline of 690 for the minimum amount of time I should spend sedentary per day.  </a:t>
            </a:r>
            <a:endParaRPr sz="1000" dirty="0">
              <a:solidFill>
                <a:schemeClr val="dk1"/>
              </a:solidFill>
            </a:endParaRPr>
          </a:p>
        </p:txBody>
      </p:sp>
      <p:sp>
        <p:nvSpPr>
          <p:cNvPr id="292" name="Google Shape;292;p26"/>
          <p:cNvSpPr/>
          <p:nvPr/>
        </p:nvSpPr>
        <p:spPr>
          <a:xfrm>
            <a:off x="1514100" y="1357425"/>
            <a:ext cx="1573800" cy="367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MY SOLUTION</a:t>
            </a:r>
            <a:endParaRPr b="1" dirty="0"/>
          </a:p>
        </p:txBody>
      </p:sp>
      <p:sp>
        <p:nvSpPr>
          <p:cNvPr id="293" name="Google Shape;293;p26"/>
          <p:cNvSpPr/>
          <p:nvPr/>
        </p:nvSpPr>
        <p:spPr>
          <a:xfrm>
            <a:off x="4534675" y="1565375"/>
            <a:ext cx="3785400" cy="2307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dk1"/>
                </a:solidFill>
              </a:rPr>
              <a:t>When identifying my solution you may notice I did not reference my regression analysis at all. In fact, my regression analysis and correlation analysis appear to contradict each other. When conducting my regression analysis I forgot the fundamental rule, are these relationships graphical? I assumed that all of my inputs would be linked to my output and because of this I incorrectly conducted a regression analysis on all variables. </a:t>
            </a:r>
            <a:endParaRPr sz="1000" dirty="0">
              <a:solidFill>
                <a:schemeClr val="dk1"/>
              </a:solidFill>
            </a:endParaRPr>
          </a:p>
        </p:txBody>
      </p:sp>
      <p:sp>
        <p:nvSpPr>
          <p:cNvPr id="294" name="Google Shape;294;p26"/>
          <p:cNvSpPr/>
          <p:nvPr/>
        </p:nvSpPr>
        <p:spPr>
          <a:xfrm>
            <a:off x="5451625" y="1357425"/>
            <a:ext cx="1951500" cy="367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WHAT I DID WRONG </a:t>
            </a:r>
            <a:endParaRPr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7"/>
          <p:cNvSpPr/>
          <p:nvPr/>
        </p:nvSpPr>
        <p:spPr>
          <a:xfrm>
            <a:off x="5155150" y="1393125"/>
            <a:ext cx="3704400" cy="1915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27"/>
          <p:cNvSpPr txBox="1">
            <a:spLocks noGrp="1"/>
          </p:cNvSpPr>
          <p:nvPr>
            <p:ph type="ctrTitle"/>
          </p:nvPr>
        </p:nvSpPr>
        <p:spPr>
          <a:xfrm>
            <a:off x="311700" y="130425"/>
            <a:ext cx="8520600" cy="675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400" b="1"/>
              <a:t>IMPROVE</a:t>
            </a:r>
            <a:endParaRPr sz="2400" b="1" dirty="0"/>
          </a:p>
        </p:txBody>
      </p:sp>
      <p:sp>
        <p:nvSpPr>
          <p:cNvPr id="301" name="Google Shape;301;p27"/>
          <p:cNvSpPr txBox="1">
            <a:spLocks noGrp="1"/>
          </p:cNvSpPr>
          <p:nvPr>
            <p:ph type="subTitle" idx="1"/>
          </p:nvPr>
        </p:nvSpPr>
        <p:spPr>
          <a:xfrm>
            <a:off x="365425" y="753700"/>
            <a:ext cx="8520600" cy="4440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800"/>
              <a:t>New SQL and Hypothesis Test</a:t>
            </a:r>
            <a:endParaRPr sz="1800" dirty="0"/>
          </a:p>
        </p:txBody>
      </p:sp>
      <p:sp>
        <p:nvSpPr>
          <p:cNvPr id="302" name="Google Shape;302;p27"/>
          <p:cNvSpPr/>
          <p:nvPr/>
        </p:nvSpPr>
        <p:spPr>
          <a:xfrm rot="5400693">
            <a:off x="-137926" y="138150"/>
            <a:ext cx="1489200" cy="12129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27"/>
          <p:cNvSpPr/>
          <p:nvPr/>
        </p:nvSpPr>
        <p:spPr>
          <a:xfrm rot="-5399307">
            <a:off x="7792799" y="3792450"/>
            <a:ext cx="1489200" cy="1212900"/>
          </a:xfrm>
          <a:prstGeom prst="rtTriangl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aphicFrame>
        <p:nvGraphicFramePr>
          <p:cNvPr id="304" name="Google Shape;304;p27"/>
          <p:cNvGraphicFramePr/>
          <p:nvPr/>
        </p:nvGraphicFramePr>
        <p:xfrm>
          <a:off x="5280025" y="1639750"/>
          <a:ext cx="3454650" cy="1601925"/>
        </p:xfrm>
        <a:graphic>
          <a:graphicData uri="http://schemas.openxmlformats.org/drawingml/2006/table">
            <a:tbl>
              <a:tblPr>
                <a:noFill/>
                <a:tableStyleId>{A3F39FA3-D828-4DC9-AC65-1D5E880F5E09}</a:tableStyleId>
              </a:tblPr>
              <a:tblGrid>
                <a:gridCol w="1821250">
                  <a:extLst>
                    <a:ext uri="{9D8B030D-6E8A-4147-A177-3AD203B41FA5}">
                      <a16:colId xmlns:a16="http://schemas.microsoft.com/office/drawing/2014/main" val="20000"/>
                    </a:ext>
                  </a:extLst>
                </a:gridCol>
                <a:gridCol w="816700">
                  <a:extLst>
                    <a:ext uri="{9D8B030D-6E8A-4147-A177-3AD203B41FA5}">
                      <a16:colId xmlns:a16="http://schemas.microsoft.com/office/drawing/2014/main" val="20001"/>
                    </a:ext>
                  </a:extLst>
                </a:gridCol>
                <a:gridCol w="816700">
                  <a:extLst>
                    <a:ext uri="{9D8B030D-6E8A-4147-A177-3AD203B41FA5}">
                      <a16:colId xmlns:a16="http://schemas.microsoft.com/office/drawing/2014/main" val="20002"/>
                    </a:ext>
                  </a:extLst>
                </a:gridCol>
              </a:tblGrid>
              <a:tr h="427175">
                <a:tc>
                  <a:txBody>
                    <a:bodyPr/>
                    <a:lstStyle/>
                    <a:p>
                      <a:pPr marL="0" lvl="0" indent="0" algn="l" rtl="0">
                        <a:lnSpc>
                          <a:spcPct val="115000"/>
                        </a:lnSpc>
                        <a:spcBef>
                          <a:spcPts val="0"/>
                        </a:spcBef>
                        <a:spcAft>
                          <a:spcPts val="0"/>
                        </a:spcAft>
                        <a:buNone/>
                      </a:pPr>
                      <a:r>
                        <a:rPr lang="en" sz="1000" b="1"/>
                        <a:t>Defect Opportunity Per Measurement</a:t>
                      </a:r>
                      <a:endParaRPr sz="1000" b="1"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D</a:t>
                      </a:r>
                      <a:endParaRPr sz="10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5</a:t>
                      </a:r>
                      <a:endParaRPr sz="10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234950">
                <a:tc>
                  <a:txBody>
                    <a:bodyPr/>
                    <a:lstStyle/>
                    <a:p>
                      <a:pPr marL="0" lvl="0" indent="0" algn="l" rtl="0">
                        <a:lnSpc>
                          <a:spcPct val="115000"/>
                        </a:lnSpc>
                        <a:spcBef>
                          <a:spcPts val="0"/>
                        </a:spcBef>
                        <a:spcAft>
                          <a:spcPts val="0"/>
                        </a:spcAft>
                        <a:buNone/>
                      </a:pPr>
                      <a:r>
                        <a:rPr lang="en" sz="1000" b="1"/>
                        <a:t>Measurements</a:t>
                      </a:r>
                      <a:endParaRPr sz="1000" b="1"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U</a:t>
                      </a:r>
                      <a:endParaRPr sz="10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4</a:t>
                      </a:r>
                      <a:endParaRPr sz="10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234950">
                <a:tc>
                  <a:txBody>
                    <a:bodyPr/>
                    <a:lstStyle/>
                    <a:p>
                      <a:pPr marL="0" lvl="0" indent="0" algn="l" rtl="0">
                        <a:lnSpc>
                          <a:spcPct val="115000"/>
                        </a:lnSpc>
                        <a:spcBef>
                          <a:spcPts val="0"/>
                        </a:spcBef>
                        <a:spcAft>
                          <a:spcPts val="0"/>
                        </a:spcAft>
                        <a:buNone/>
                      </a:pPr>
                      <a:r>
                        <a:rPr lang="en" sz="1000" b="1"/>
                        <a:t>Total Possible Defects</a:t>
                      </a:r>
                      <a:endParaRPr sz="1000" b="1"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D x U</a:t>
                      </a:r>
                      <a:endParaRPr sz="10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20</a:t>
                      </a:r>
                      <a:endParaRPr sz="10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234950">
                <a:tc>
                  <a:txBody>
                    <a:bodyPr/>
                    <a:lstStyle/>
                    <a:p>
                      <a:pPr marL="0" lvl="0" indent="0" algn="l" rtl="0">
                        <a:lnSpc>
                          <a:spcPct val="115000"/>
                        </a:lnSpc>
                        <a:spcBef>
                          <a:spcPts val="0"/>
                        </a:spcBef>
                        <a:spcAft>
                          <a:spcPts val="0"/>
                        </a:spcAft>
                        <a:buNone/>
                      </a:pPr>
                      <a:r>
                        <a:rPr lang="en" sz="1000" b="1" dirty="0"/>
                        <a:t>Total Actual Defects</a:t>
                      </a:r>
                      <a:endParaRPr sz="1000" b="1"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A</a:t>
                      </a:r>
                      <a:endParaRPr sz="10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0</a:t>
                      </a:r>
                      <a:endParaRPr sz="10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234950">
                <a:tc>
                  <a:txBody>
                    <a:bodyPr/>
                    <a:lstStyle/>
                    <a:p>
                      <a:pPr marL="0" lvl="0" indent="0" algn="l" rtl="0">
                        <a:lnSpc>
                          <a:spcPct val="115000"/>
                        </a:lnSpc>
                        <a:spcBef>
                          <a:spcPts val="0"/>
                        </a:spcBef>
                        <a:spcAft>
                          <a:spcPts val="0"/>
                        </a:spcAft>
                        <a:buNone/>
                      </a:pPr>
                      <a:r>
                        <a:rPr lang="en" sz="1000" b="1"/>
                        <a:t>Defect Per Opportunity Rate</a:t>
                      </a:r>
                      <a:endParaRPr sz="1000" b="1"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A/DU = DPO</a:t>
                      </a:r>
                      <a:endParaRPr sz="10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0%</a:t>
                      </a:r>
                      <a:endParaRPr sz="10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234950">
                <a:tc>
                  <a:txBody>
                    <a:bodyPr/>
                    <a:lstStyle/>
                    <a:p>
                      <a:pPr marL="0" lvl="0" indent="0" algn="l" rtl="0">
                        <a:lnSpc>
                          <a:spcPct val="115000"/>
                        </a:lnSpc>
                        <a:spcBef>
                          <a:spcPts val="0"/>
                        </a:spcBef>
                        <a:spcAft>
                          <a:spcPts val="0"/>
                        </a:spcAft>
                        <a:buNone/>
                      </a:pPr>
                      <a:r>
                        <a:rPr lang="en" sz="1000" b="1"/>
                        <a:t>Defects Per Million</a:t>
                      </a:r>
                      <a:endParaRPr sz="1000" b="1"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DPMO</a:t>
                      </a:r>
                      <a:endParaRPr sz="10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dirty="0"/>
                        <a:t>0</a:t>
                      </a:r>
                      <a:endParaRPr sz="10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05" name="Google Shape;305;p27"/>
          <p:cNvSpPr/>
          <p:nvPr/>
        </p:nvSpPr>
        <p:spPr>
          <a:xfrm>
            <a:off x="5795050" y="1206500"/>
            <a:ext cx="2424600" cy="367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NEW SQL CALCULATION </a:t>
            </a:r>
            <a:endParaRPr b="1" dirty="0"/>
          </a:p>
        </p:txBody>
      </p:sp>
      <p:sp>
        <p:nvSpPr>
          <p:cNvPr id="306" name="Google Shape;306;p27"/>
          <p:cNvSpPr/>
          <p:nvPr/>
        </p:nvSpPr>
        <p:spPr>
          <a:xfrm>
            <a:off x="611050" y="1393125"/>
            <a:ext cx="4360500" cy="957962"/>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After implementing my potential solution I received a new SQL of 6.0. I believe this is somewhat misleading as my sample size was very small compared to my initial measurements, which lead to a much smaller chance of receiving defects.  </a:t>
            </a:r>
            <a:endParaRPr sz="1000" dirty="0"/>
          </a:p>
        </p:txBody>
      </p:sp>
      <p:sp>
        <p:nvSpPr>
          <p:cNvPr id="307" name="Google Shape;307;p27"/>
          <p:cNvSpPr/>
          <p:nvPr/>
        </p:nvSpPr>
        <p:spPr>
          <a:xfrm>
            <a:off x="2259700" y="1206500"/>
            <a:ext cx="1063200" cy="367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NEW SQL</a:t>
            </a:r>
            <a:endParaRPr b="1" dirty="0"/>
          </a:p>
        </p:txBody>
      </p:sp>
      <p:sp>
        <p:nvSpPr>
          <p:cNvPr id="308" name="Google Shape;308;p27"/>
          <p:cNvSpPr/>
          <p:nvPr/>
        </p:nvSpPr>
        <p:spPr>
          <a:xfrm>
            <a:off x="611050" y="2564646"/>
            <a:ext cx="4360500" cy="2455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309" name="Google Shape;309;p27"/>
          <p:cNvSpPr/>
          <p:nvPr/>
        </p:nvSpPr>
        <p:spPr>
          <a:xfrm>
            <a:off x="1716700" y="2380959"/>
            <a:ext cx="2149200" cy="367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t>HYPOTHESIS TEST </a:t>
            </a:r>
            <a:endParaRPr b="1" dirty="0"/>
          </a:p>
        </p:txBody>
      </p:sp>
      <p:pic>
        <p:nvPicPr>
          <p:cNvPr id="310" name="Google Shape;310;p27"/>
          <p:cNvPicPr preferRelativeResize="0"/>
          <p:nvPr/>
        </p:nvPicPr>
        <p:blipFill>
          <a:blip r:embed="rId3">
            <a:alphaModFix/>
          </a:blip>
          <a:stretch>
            <a:fillRect/>
          </a:stretch>
        </p:blipFill>
        <p:spPr>
          <a:xfrm>
            <a:off x="716725" y="2876633"/>
            <a:ext cx="1188525" cy="1773325"/>
          </a:xfrm>
          <a:prstGeom prst="rect">
            <a:avLst/>
          </a:prstGeom>
          <a:noFill/>
          <a:ln>
            <a:noFill/>
          </a:ln>
        </p:spPr>
      </p:pic>
      <p:sp>
        <p:nvSpPr>
          <p:cNvPr id="311" name="Google Shape;311;p27"/>
          <p:cNvSpPr txBox="1"/>
          <p:nvPr/>
        </p:nvSpPr>
        <p:spPr>
          <a:xfrm>
            <a:off x="2001700" y="2748471"/>
            <a:ext cx="29085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t>I conducted a two-sample, continuous, right-tailed hypothesis test with an alpha value of .05 to see if my new mean value was meaningfully different from my original mean. I got a P-value of .88 which was not less than alpha. Because of this I cannot reject the null hypothesis and concluded the new mean is not meaningfully different from my previous mean. I believe my small sample size had an effect on my P-value and if I had gathered more data I expect to receive a much lower P-value.  </a:t>
            </a:r>
            <a:endParaRPr sz="1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p:nvPr>
        </p:nvSpPr>
        <p:spPr>
          <a:xfrm>
            <a:off x="311700" y="130425"/>
            <a:ext cx="8520600" cy="675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sz="2400" b="1" dirty="0"/>
              <a:t>CONTROL</a:t>
            </a:r>
            <a:endParaRPr sz="2400" b="1" dirty="0"/>
          </a:p>
        </p:txBody>
      </p:sp>
      <p:sp>
        <p:nvSpPr>
          <p:cNvPr id="276" name="Google Shape;276;p25"/>
          <p:cNvSpPr txBox="1">
            <a:spLocks noGrp="1"/>
          </p:cNvSpPr>
          <p:nvPr>
            <p:ph type="subTitle" idx="1"/>
          </p:nvPr>
        </p:nvSpPr>
        <p:spPr>
          <a:xfrm>
            <a:off x="365425" y="753700"/>
            <a:ext cx="8520600" cy="4440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800"/>
              <a:t>Exponential Smoothing </a:t>
            </a:r>
            <a:endParaRPr sz="1800" dirty="0"/>
          </a:p>
        </p:txBody>
      </p:sp>
      <p:sp>
        <p:nvSpPr>
          <p:cNvPr id="277" name="Google Shape;277;p25"/>
          <p:cNvSpPr/>
          <p:nvPr/>
        </p:nvSpPr>
        <p:spPr>
          <a:xfrm rot="5400693">
            <a:off x="-137926" y="138150"/>
            <a:ext cx="1489200" cy="12129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25"/>
          <p:cNvSpPr/>
          <p:nvPr/>
        </p:nvSpPr>
        <p:spPr>
          <a:xfrm rot="-5399307">
            <a:off x="7792799" y="3792450"/>
            <a:ext cx="1489200" cy="1212900"/>
          </a:xfrm>
          <a:prstGeom prst="rtTriangl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25"/>
          <p:cNvSpPr/>
          <p:nvPr/>
        </p:nvSpPr>
        <p:spPr>
          <a:xfrm>
            <a:off x="4806125" y="1701625"/>
            <a:ext cx="3784200" cy="2422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The exponential smoothing model uses all available data to forecast a future output value. A damping factor is used to weight the data. A factor closer to 0 applies more weight to the most recent data (.2). A factor closer to 1 provides a smoother forecast (.8). I predicted a future output value of 369.33 using the damping factor of .8 and a value of 440.6 using a damping value of .2. Based on the graphical data I would be more likely to use the predicted value of 440.6 because the graph with damping value of .2 appears to more accurately forecast my actual output values. My mean hours slept was originally 378, if we use the predicted value from the exponential smoothing model (.2) I would have reached my goal of having an extra 15 minutes per night slept. </a:t>
            </a:r>
            <a:endParaRPr sz="1000" dirty="0"/>
          </a:p>
        </p:txBody>
      </p:sp>
      <p:sp>
        <p:nvSpPr>
          <p:cNvPr id="282" name="Google Shape;282;p25"/>
          <p:cNvSpPr/>
          <p:nvPr/>
        </p:nvSpPr>
        <p:spPr>
          <a:xfrm>
            <a:off x="5265400" y="1510500"/>
            <a:ext cx="3122700" cy="367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DAMPING FACTOR SELECTION</a:t>
            </a:r>
            <a:endParaRPr b="1" dirty="0"/>
          </a:p>
        </p:txBody>
      </p:sp>
      <p:graphicFrame>
        <p:nvGraphicFramePr>
          <p:cNvPr id="10" name="Chart 9">
            <a:extLst>
              <a:ext uri="{FF2B5EF4-FFF2-40B4-BE49-F238E27FC236}">
                <a16:creationId xmlns:a16="http://schemas.microsoft.com/office/drawing/2014/main" id="{F9D2242D-0E6D-4537-B5D7-71A9B4D1974B}"/>
              </a:ext>
            </a:extLst>
          </p:cNvPr>
          <p:cNvGraphicFramePr>
            <a:graphicFrameLocks/>
          </p:cNvGraphicFramePr>
          <p:nvPr>
            <p:extLst>
              <p:ext uri="{D42A27DB-BD31-4B8C-83A1-F6EECF244321}">
                <p14:modId xmlns:p14="http://schemas.microsoft.com/office/powerpoint/2010/main" val="3740654644"/>
              </p:ext>
            </p:extLst>
          </p:nvPr>
        </p:nvGraphicFramePr>
        <p:xfrm>
          <a:off x="0" y="1046421"/>
          <a:ext cx="4572000" cy="21607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63B9796E-AD56-4E4C-A3C7-EA755790CEAE}"/>
              </a:ext>
            </a:extLst>
          </p:cNvPr>
          <p:cNvGraphicFramePr>
            <a:graphicFrameLocks/>
          </p:cNvGraphicFramePr>
          <p:nvPr>
            <p:extLst>
              <p:ext uri="{D42A27DB-BD31-4B8C-83A1-F6EECF244321}">
                <p14:modId xmlns:p14="http://schemas.microsoft.com/office/powerpoint/2010/main" val="3044922221"/>
              </p:ext>
            </p:extLst>
          </p:nvPr>
        </p:nvGraphicFramePr>
        <p:xfrm>
          <a:off x="0" y="3079376"/>
          <a:ext cx="4659406" cy="2036769"/>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4"/>
          <p:cNvSpPr txBox="1">
            <a:spLocks noGrp="1"/>
          </p:cNvSpPr>
          <p:nvPr>
            <p:ph type="ctrTitle"/>
          </p:nvPr>
        </p:nvSpPr>
        <p:spPr>
          <a:xfrm>
            <a:off x="311700" y="130425"/>
            <a:ext cx="8520600" cy="675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sz="2400" b="1" dirty="0"/>
              <a:t>CONTROL</a:t>
            </a:r>
            <a:endParaRPr sz="2400" b="1" dirty="0"/>
          </a:p>
        </p:txBody>
      </p:sp>
      <p:sp>
        <p:nvSpPr>
          <p:cNvPr id="264" name="Google Shape;264;p24"/>
          <p:cNvSpPr txBox="1">
            <a:spLocks noGrp="1"/>
          </p:cNvSpPr>
          <p:nvPr>
            <p:ph type="subTitle" idx="1"/>
          </p:nvPr>
        </p:nvSpPr>
        <p:spPr>
          <a:xfrm>
            <a:off x="365425" y="753700"/>
            <a:ext cx="8520600" cy="4440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800" dirty="0"/>
              <a:t>Moving Average Model </a:t>
            </a:r>
            <a:endParaRPr sz="1800" dirty="0"/>
          </a:p>
        </p:txBody>
      </p:sp>
      <p:sp>
        <p:nvSpPr>
          <p:cNvPr id="265" name="Google Shape;265;p24"/>
          <p:cNvSpPr/>
          <p:nvPr/>
        </p:nvSpPr>
        <p:spPr>
          <a:xfrm rot="5400693">
            <a:off x="-137926" y="138150"/>
            <a:ext cx="1489200" cy="12129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24"/>
          <p:cNvSpPr/>
          <p:nvPr/>
        </p:nvSpPr>
        <p:spPr>
          <a:xfrm rot="-5399307">
            <a:off x="7792799" y="3792450"/>
            <a:ext cx="1489200" cy="1212900"/>
          </a:xfrm>
          <a:prstGeom prst="rtTriangl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24"/>
          <p:cNvSpPr/>
          <p:nvPr/>
        </p:nvSpPr>
        <p:spPr>
          <a:xfrm>
            <a:off x="2133050" y="1489200"/>
            <a:ext cx="5743800" cy="10827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dirty="0">
                <a:solidFill>
                  <a:schemeClr val="dk1"/>
                </a:solidFill>
              </a:rPr>
              <a:t>The Moving Average model is used forecast an estimated output by averaging previous output values. I Used an interval value of 5 in my model, which takes the average of 5 days and uses these values to forecast the 6th day. My estimated output was 360.6, </a:t>
            </a:r>
            <a:r>
              <a:rPr lang="en-US" sz="1000" dirty="0">
                <a:solidFill>
                  <a:schemeClr val="dk1"/>
                </a:solidFill>
              </a:rPr>
              <a:t>unfortunately </a:t>
            </a:r>
            <a:r>
              <a:rPr lang="en" sz="1000" dirty="0">
                <a:solidFill>
                  <a:schemeClr val="dk1"/>
                </a:solidFill>
              </a:rPr>
              <a:t>this value is lower than my baseline mean hours slept (378) so this does not predict a positive improvement on my process. </a:t>
            </a:r>
            <a:endParaRPr sz="1000" dirty="0">
              <a:solidFill>
                <a:schemeClr val="dk1"/>
              </a:solidFill>
            </a:endParaRPr>
          </a:p>
        </p:txBody>
      </p:sp>
      <p:sp>
        <p:nvSpPr>
          <p:cNvPr id="270" name="Google Shape;270;p24"/>
          <p:cNvSpPr/>
          <p:nvPr/>
        </p:nvSpPr>
        <p:spPr>
          <a:xfrm>
            <a:off x="3832500" y="1305400"/>
            <a:ext cx="2345100" cy="367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SLEEP TIME PREDICTED </a:t>
            </a:r>
            <a:endParaRPr b="1" dirty="0"/>
          </a:p>
        </p:txBody>
      </p:sp>
      <p:graphicFrame>
        <p:nvGraphicFramePr>
          <p:cNvPr id="11" name="Chart 10">
            <a:extLst>
              <a:ext uri="{FF2B5EF4-FFF2-40B4-BE49-F238E27FC236}">
                <a16:creationId xmlns:a16="http://schemas.microsoft.com/office/drawing/2014/main" id="{0463CB80-4781-4DB3-B64D-C2CBC37971BC}"/>
              </a:ext>
            </a:extLst>
          </p:cNvPr>
          <p:cNvGraphicFramePr>
            <a:graphicFrameLocks/>
          </p:cNvGraphicFramePr>
          <p:nvPr>
            <p:extLst>
              <p:ext uri="{D42A27DB-BD31-4B8C-83A1-F6EECF244321}">
                <p14:modId xmlns:p14="http://schemas.microsoft.com/office/powerpoint/2010/main" val="559727958"/>
              </p:ext>
            </p:extLst>
          </p:nvPr>
        </p:nvGraphicFramePr>
        <p:xfrm>
          <a:off x="2133049" y="2655794"/>
          <a:ext cx="5743800" cy="2357281"/>
        </p:xfrm>
        <a:graphic>
          <a:graphicData uri="http://schemas.openxmlformats.org/drawingml/2006/chart">
            <c:chart xmlns:c="http://schemas.openxmlformats.org/drawingml/2006/chart" xmlns:r="http://schemas.openxmlformats.org/officeDocument/2006/relationships" r:id="rId3"/>
          </a:graphicData>
        </a:graphic>
      </p:graphicFrame>
      <p:pic>
        <p:nvPicPr>
          <p:cNvPr id="3" name="Picture 2">
            <a:extLst>
              <a:ext uri="{FF2B5EF4-FFF2-40B4-BE49-F238E27FC236}">
                <a16:creationId xmlns:a16="http://schemas.microsoft.com/office/drawing/2014/main" id="{BE2BD051-2042-4BF2-9659-3AFDA952799C}"/>
              </a:ext>
            </a:extLst>
          </p:cNvPr>
          <p:cNvPicPr>
            <a:picLocks noChangeAspect="1"/>
          </p:cNvPicPr>
          <p:nvPr/>
        </p:nvPicPr>
        <p:blipFill>
          <a:blip r:embed="rId4"/>
          <a:stretch>
            <a:fillRect/>
          </a:stretch>
        </p:blipFill>
        <p:spPr>
          <a:xfrm>
            <a:off x="108484" y="1407871"/>
            <a:ext cx="1848064" cy="37134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p:nvPr/>
        </p:nvSpPr>
        <p:spPr>
          <a:xfrm>
            <a:off x="256575" y="1325750"/>
            <a:ext cx="8149800" cy="31779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15"/>
          <p:cNvSpPr txBox="1">
            <a:spLocks noGrp="1"/>
          </p:cNvSpPr>
          <p:nvPr>
            <p:ph type="ctrTitle"/>
          </p:nvPr>
        </p:nvSpPr>
        <p:spPr>
          <a:xfrm>
            <a:off x="311700" y="130425"/>
            <a:ext cx="8520600" cy="675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400" b="1"/>
              <a:t>DEFINE</a:t>
            </a:r>
            <a:endParaRPr sz="2400" b="1" dirty="0"/>
          </a:p>
        </p:txBody>
      </p:sp>
      <p:sp>
        <p:nvSpPr>
          <p:cNvPr id="109" name="Google Shape;109;p15"/>
          <p:cNvSpPr txBox="1">
            <a:spLocks noGrp="1"/>
          </p:cNvSpPr>
          <p:nvPr>
            <p:ph type="subTitle" idx="1"/>
          </p:nvPr>
        </p:nvSpPr>
        <p:spPr>
          <a:xfrm>
            <a:off x="591925" y="753700"/>
            <a:ext cx="8294100" cy="44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605"/>
              <a:buNone/>
            </a:pPr>
            <a:r>
              <a:rPr lang="en" sz="1400" dirty="0"/>
              <a:t>Clearly identify the business problem /performance gap, customer, scope, goals and resources.</a:t>
            </a:r>
            <a:endParaRPr sz="1400" dirty="0"/>
          </a:p>
        </p:txBody>
      </p:sp>
      <p:sp>
        <p:nvSpPr>
          <p:cNvPr id="110" name="Google Shape;110;p15"/>
          <p:cNvSpPr txBox="1"/>
          <p:nvPr/>
        </p:nvSpPr>
        <p:spPr>
          <a:xfrm>
            <a:off x="365425" y="1358800"/>
            <a:ext cx="85704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t>The </a:t>
            </a:r>
            <a:r>
              <a:rPr lang="en" sz="1000" b="1" dirty="0"/>
              <a:t>Purpose </a:t>
            </a:r>
            <a:r>
              <a:rPr lang="en" sz="1000" dirty="0"/>
              <a:t>of this process improvement project is to increase my time slept per night  </a:t>
            </a:r>
            <a:endParaRPr sz="1000" dirty="0"/>
          </a:p>
        </p:txBody>
      </p:sp>
      <p:sp>
        <p:nvSpPr>
          <p:cNvPr id="111" name="Google Shape;111;p15"/>
          <p:cNvSpPr txBox="1"/>
          <p:nvPr/>
        </p:nvSpPr>
        <p:spPr>
          <a:xfrm>
            <a:off x="365425" y="1697500"/>
            <a:ext cx="8040950" cy="3263100"/>
          </a:xfrm>
          <a:prstGeom prst="rect">
            <a:avLst/>
          </a:prstGeom>
          <a:noFill/>
          <a:ln>
            <a:noFill/>
          </a:ln>
        </p:spPr>
        <p:txBody>
          <a:bodyPr spcFirstLastPara="1" wrap="square" lIns="91425" tIns="91425" rIns="91425" bIns="91425" anchor="t" anchorCtr="0">
            <a:spAutoFit/>
          </a:bodyPr>
          <a:lstStyle/>
          <a:p>
            <a:pPr marL="0" lvl="0" indent="0" algn="l" rtl="0">
              <a:lnSpc>
                <a:spcPct val="107916"/>
              </a:lnSpc>
              <a:spcBef>
                <a:spcPts val="0"/>
              </a:spcBef>
              <a:spcAft>
                <a:spcPts val="0"/>
              </a:spcAft>
              <a:buNone/>
            </a:pPr>
            <a:r>
              <a:rPr lang="en" sz="1000" b="1" dirty="0">
                <a:solidFill>
                  <a:schemeClr val="dk1"/>
                </a:solidFill>
              </a:rPr>
              <a:t>Problem Statement: </a:t>
            </a:r>
            <a:r>
              <a:rPr lang="en" sz="1000" dirty="0">
                <a:solidFill>
                  <a:schemeClr val="dk1"/>
                </a:solidFill>
              </a:rPr>
              <a:t> </a:t>
            </a:r>
            <a:endParaRPr sz="1000" dirty="0">
              <a:solidFill>
                <a:schemeClr val="dk1"/>
              </a:solidFill>
            </a:endParaRPr>
          </a:p>
          <a:p>
            <a:pPr marL="0" lvl="0" indent="0" algn="l" rtl="0">
              <a:lnSpc>
                <a:spcPct val="107916"/>
              </a:lnSpc>
              <a:spcBef>
                <a:spcPts val="0"/>
              </a:spcBef>
              <a:spcAft>
                <a:spcPts val="0"/>
              </a:spcAft>
              <a:buNone/>
            </a:pPr>
            <a:r>
              <a:rPr lang="en" sz="1000" dirty="0">
                <a:solidFill>
                  <a:schemeClr val="dk1"/>
                </a:solidFill>
              </a:rPr>
              <a:t>Sleep deprivation has been proven to have longtime adverse effects on memory, mood, immune system, blood pressure, weight, and heart disease.</a:t>
            </a:r>
            <a:endParaRPr sz="1000" dirty="0">
              <a:solidFill>
                <a:schemeClr val="dk1"/>
              </a:solidFill>
            </a:endParaRPr>
          </a:p>
          <a:p>
            <a:pPr marL="0" lvl="0" indent="0" algn="l" rtl="0">
              <a:lnSpc>
                <a:spcPct val="107916"/>
              </a:lnSpc>
              <a:spcBef>
                <a:spcPts val="0"/>
              </a:spcBef>
              <a:spcAft>
                <a:spcPts val="0"/>
              </a:spcAft>
              <a:buNone/>
            </a:pPr>
            <a:endParaRPr sz="1000" dirty="0">
              <a:solidFill>
                <a:schemeClr val="dk1"/>
              </a:solidFill>
            </a:endParaRPr>
          </a:p>
          <a:p>
            <a:pPr marL="0" lvl="0" indent="0" algn="l" rtl="0">
              <a:lnSpc>
                <a:spcPct val="107916"/>
              </a:lnSpc>
              <a:spcBef>
                <a:spcPts val="0"/>
              </a:spcBef>
              <a:spcAft>
                <a:spcPts val="0"/>
              </a:spcAft>
              <a:buNone/>
            </a:pPr>
            <a:r>
              <a:rPr lang="en" sz="1000" b="1" dirty="0">
                <a:solidFill>
                  <a:schemeClr val="dk1"/>
                </a:solidFill>
              </a:rPr>
              <a:t> Impact: </a:t>
            </a:r>
            <a:endParaRPr sz="1000" b="1" dirty="0">
              <a:solidFill>
                <a:schemeClr val="dk1"/>
              </a:solidFill>
            </a:endParaRPr>
          </a:p>
          <a:p>
            <a:pPr marL="914400" lvl="0" indent="-292100" algn="l" rtl="0">
              <a:lnSpc>
                <a:spcPct val="107916"/>
              </a:lnSpc>
              <a:spcBef>
                <a:spcPts val="0"/>
              </a:spcBef>
              <a:spcAft>
                <a:spcPts val="0"/>
              </a:spcAft>
              <a:buClr>
                <a:schemeClr val="dk1"/>
              </a:buClr>
              <a:buSzPts val="1000"/>
              <a:buFont typeface="Calibri"/>
              <a:buChar char="●"/>
            </a:pPr>
            <a:r>
              <a:rPr lang="en" sz="1000" b="1" dirty="0">
                <a:solidFill>
                  <a:schemeClr val="dk1"/>
                </a:solidFill>
              </a:rPr>
              <a:t>Why should I fix this problem? </a:t>
            </a:r>
            <a:r>
              <a:rPr lang="en" sz="1000" dirty="0">
                <a:solidFill>
                  <a:schemeClr val="dk1"/>
                </a:solidFill>
              </a:rPr>
              <a:t> I have found myself too tired to adequately juggle work, school, gym, and family responsibilities.</a:t>
            </a:r>
            <a:r>
              <a:rPr lang="en" sz="1000" b="1" dirty="0">
                <a:solidFill>
                  <a:schemeClr val="dk1"/>
                </a:solidFill>
              </a:rPr>
              <a:t> </a:t>
            </a:r>
            <a:r>
              <a:rPr lang="en" sz="1000" dirty="0">
                <a:solidFill>
                  <a:schemeClr val="dk1"/>
                </a:solidFill>
              </a:rPr>
              <a:t>Increased sleep time has been proven to have positive effects on cognitive function, mood, health, and physical prowess. </a:t>
            </a:r>
            <a:endParaRPr sz="1000" b="1" dirty="0">
              <a:solidFill>
                <a:schemeClr val="dk1"/>
              </a:solidFill>
            </a:endParaRPr>
          </a:p>
          <a:p>
            <a:pPr marL="914400" lvl="0" indent="-292100" algn="l" rtl="0">
              <a:lnSpc>
                <a:spcPct val="107916"/>
              </a:lnSpc>
              <a:spcBef>
                <a:spcPts val="0"/>
              </a:spcBef>
              <a:spcAft>
                <a:spcPts val="0"/>
              </a:spcAft>
              <a:buClr>
                <a:schemeClr val="dk1"/>
              </a:buClr>
              <a:buSzPts val="1000"/>
              <a:buFont typeface="Calibri"/>
              <a:buChar char="●"/>
            </a:pPr>
            <a:r>
              <a:rPr lang="en" sz="1000" b="1" dirty="0">
                <a:solidFill>
                  <a:schemeClr val="dk1"/>
                </a:solidFill>
              </a:rPr>
              <a:t>Estimated Benefit for fixing this problem:</a:t>
            </a:r>
            <a:r>
              <a:rPr lang="en" sz="1000" dirty="0">
                <a:solidFill>
                  <a:schemeClr val="dk1"/>
                </a:solidFill>
              </a:rPr>
              <a:t> Increased sleep time will leave me with more energy to focus on my physical health and have benefits to my mental wellbeing. </a:t>
            </a:r>
            <a:endParaRPr sz="1000" b="1" dirty="0">
              <a:solidFill>
                <a:schemeClr val="dk1"/>
              </a:solidFill>
            </a:endParaRPr>
          </a:p>
          <a:p>
            <a:pPr marL="914400" lvl="0" indent="-292100" algn="l" rtl="0">
              <a:lnSpc>
                <a:spcPct val="107916"/>
              </a:lnSpc>
              <a:spcBef>
                <a:spcPts val="0"/>
              </a:spcBef>
              <a:spcAft>
                <a:spcPts val="0"/>
              </a:spcAft>
              <a:buClr>
                <a:schemeClr val="dk1"/>
              </a:buClr>
              <a:buSzPts val="1000"/>
              <a:buFont typeface="Calibri"/>
              <a:buChar char="●"/>
            </a:pPr>
            <a:r>
              <a:rPr lang="en" sz="1000" b="1" dirty="0">
                <a:solidFill>
                  <a:schemeClr val="dk1"/>
                </a:solidFill>
              </a:rPr>
              <a:t>What is the problem worth in dollars?  </a:t>
            </a:r>
            <a:r>
              <a:rPr lang="en" sz="1000" dirty="0">
                <a:solidFill>
                  <a:schemeClr val="dk1"/>
                </a:solidFill>
              </a:rPr>
              <a:t>Positive effects on cognitive function and physical prowess can lead to increased bonus from my job, and better utilization of my $120 a month gym membership. </a:t>
            </a:r>
            <a:endParaRPr sz="1000" b="1" dirty="0">
              <a:solidFill>
                <a:schemeClr val="dk1"/>
              </a:solidFill>
            </a:endParaRPr>
          </a:p>
          <a:p>
            <a:pPr marL="914400" lvl="0" indent="-292100" algn="l" rtl="0">
              <a:lnSpc>
                <a:spcPct val="107916"/>
              </a:lnSpc>
              <a:spcBef>
                <a:spcPts val="0"/>
              </a:spcBef>
              <a:spcAft>
                <a:spcPts val="0"/>
              </a:spcAft>
              <a:buClr>
                <a:schemeClr val="dk1"/>
              </a:buClr>
              <a:buSzPts val="1000"/>
              <a:buFont typeface="Calibri"/>
              <a:buChar char="●"/>
            </a:pPr>
            <a:r>
              <a:rPr lang="en" sz="1000" b="1" dirty="0">
                <a:solidFill>
                  <a:schemeClr val="dk1"/>
                </a:solidFill>
              </a:rPr>
              <a:t>How Will I Measure Success?  </a:t>
            </a:r>
            <a:r>
              <a:rPr lang="en" sz="1000" dirty="0">
                <a:solidFill>
                  <a:schemeClr val="dk1"/>
                </a:solidFill>
              </a:rPr>
              <a:t>Increased time slept </a:t>
            </a:r>
            <a:endParaRPr sz="1000" b="1" dirty="0">
              <a:solidFill>
                <a:schemeClr val="dk1"/>
              </a:solidFill>
            </a:endParaRPr>
          </a:p>
          <a:p>
            <a:pPr marL="914400" lvl="0" indent="-292100" algn="l" rtl="0">
              <a:lnSpc>
                <a:spcPct val="107916"/>
              </a:lnSpc>
              <a:spcBef>
                <a:spcPts val="0"/>
              </a:spcBef>
              <a:spcAft>
                <a:spcPts val="0"/>
              </a:spcAft>
              <a:buClr>
                <a:schemeClr val="dk1"/>
              </a:buClr>
              <a:buSzPts val="1000"/>
              <a:buFont typeface="Calibri"/>
              <a:buChar char="●"/>
            </a:pPr>
            <a:r>
              <a:rPr lang="en" sz="1000" b="1" dirty="0">
                <a:solidFill>
                  <a:schemeClr val="dk1"/>
                </a:solidFill>
              </a:rPr>
              <a:t>Main Output? </a:t>
            </a:r>
            <a:r>
              <a:rPr lang="en" sz="1000" dirty="0">
                <a:solidFill>
                  <a:schemeClr val="dk1"/>
                </a:solidFill>
              </a:rPr>
              <a:t> Minutes slept per night </a:t>
            </a:r>
            <a:endParaRPr sz="1000" b="1" dirty="0">
              <a:solidFill>
                <a:schemeClr val="dk1"/>
              </a:solidFill>
            </a:endParaRPr>
          </a:p>
          <a:p>
            <a:pPr marL="0" lvl="0" indent="0" algn="l" rtl="0">
              <a:lnSpc>
                <a:spcPct val="107916"/>
              </a:lnSpc>
              <a:spcBef>
                <a:spcPts val="800"/>
              </a:spcBef>
              <a:spcAft>
                <a:spcPts val="0"/>
              </a:spcAft>
              <a:buNone/>
            </a:pPr>
            <a:r>
              <a:rPr lang="en" sz="1000" b="1" dirty="0">
                <a:solidFill>
                  <a:schemeClr val="dk1"/>
                </a:solidFill>
              </a:rPr>
              <a:t>Goal:  </a:t>
            </a:r>
            <a:r>
              <a:rPr lang="en" sz="1000" dirty="0">
                <a:solidFill>
                  <a:schemeClr val="dk1"/>
                </a:solidFill>
              </a:rPr>
              <a:t>Increase time spent asleep by 15 min per night  </a:t>
            </a:r>
            <a:endParaRPr sz="1000" dirty="0">
              <a:solidFill>
                <a:schemeClr val="dk1"/>
              </a:solidFill>
            </a:endParaRPr>
          </a:p>
          <a:p>
            <a:pPr marL="0" lvl="0" indent="0" algn="l" rtl="0">
              <a:lnSpc>
                <a:spcPct val="107916"/>
              </a:lnSpc>
              <a:spcBef>
                <a:spcPts val="800"/>
              </a:spcBef>
              <a:spcAft>
                <a:spcPts val="0"/>
              </a:spcAft>
              <a:buNone/>
            </a:pPr>
            <a:endParaRPr sz="1000" dirty="0">
              <a:solidFill>
                <a:schemeClr val="dk1"/>
              </a:solidFill>
            </a:endParaRPr>
          </a:p>
          <a:p>
            <a:pPr marL="0" lvl="0" indent="0" algn="l" rtl="0">
              <a:spcBef>
                <a:spcPts val="0"/>
              </a:spcBef>
              <a:spcAft>
                <a:spcPts val="0"/>
              </a:spcAft>
              <a:buNone/>
            </a:pPr>
            <a:endParaRPr dirty="0"/>
          </a:p>
        </p:txBody>
      </p:sp>
      <p:sp>
        <p:nvSpPr>
          <p:cNvPr id="112" name="Google Shape;112;p15"/>
          <p:cNvSpPr/>
          <p:nvPr/>
        </p:nvSpPr>
        <p:spPr>
          <a:xfrm rot="5400693">
            <a:off x="-137926" y="138150"/>
            <a:ext cx="1489200" cy="12129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15"/>
          <p:cNvSpPr/>
          <p:nvPr/>
        </p:nvSpPr>
        <p:spPr>
          <a:xfrm rot="-5399307">
            <a:off x="7792799" y="3792450"/>
            <a:ext cx="1489200" cy="1212900"/>
          </a:xfrm>
          <a:prstGeom prst="rtTriangl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15"/>
          <p:cNvSpPr/>
          <p:nvPr/>
        </p:nvSpPr>
        <p:spPr>
          <a:xfrm>
            <a:off x="3209024" y="1110669"/>
            <a:ext cx="2244901" cy="367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PROBLEM AND IMPACT</a:t>
            </a:r>
            <a:endParaRPr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ctrTitle"/>
          </p:nvPr>
        </p:nvSpPr>
        <p:spPr>
          <a:xfrm>
            <a:off x="311700" y="130425"/>
            <a:ext cx="8520600" cy="675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400" b="1"/>
              <a:t>DEFINE</a:t>
            </a:r>
            <a:endParaRPr sz="2400" b="1" dirty="0"/>
          </a:p>
        </p:txBody>
      </p:sp>
      <p:sp>
        <p:nvSpPr>
          <p:cNvPr id="120" name="Google Shape;120;p16"/>
          <p:cNvSpPr txBox="1">
            <a:spLocks noGrp="1"/>
          </p:cNvSpPr>
          <p:nvPr>
            <p:ph type="subTitle" idx="1"/>
          </p:nvPr>
        </p:nvSpPr>
        <p:spPr>
          <a:xfrm>
            <a:off x="365425" y="753700"/>
            <a:ext cx="8520600" cy="444000"/>
          </a:xfrm>
          <a:prstGeom prst="rect">
            <a:avLst/>
          </a:prstGeom>
        </p:spPr>
        <p:txBody>
          <a:bodyPr spcFirstLastPara="1" wrap="square" lIns="91425" tIns="91425" rIns="91425" bIns="91425" anchor="t" anchorCtr="0">
            <a:normAutofit/>
          </a:bodyPr>
          <a:lstStyle/>
          <a:p>
            <a:pPr marL="0" lvl="0" indent="0" algn="ctr" rtl="0">
              <a:lnSpc>
                <a:spcPct val="90000"/>
              </a:lnSpc>
              <a:spcBef>
                <a:spcPts val="0"/>
              </a:spcBef>
              <a:spcAft>
                <a:spcPts val="0"/>
              </a:spcAft>
              <a:buNone/>
            </a:pPr>
            <a:r>
              <a:rPr lang="en" sz="1400" dirty="0"/>
              <a:t>Process Map </a:t>
            </a:r>
            <a:endParaRPr sz="1400" dirty="0"/>
          </a:p>
        </p:txBody>
      </p:sp>
      <p:sp>
        <p:nvSpPr>
          <p:cNvPr id="121" name="Google Shape;121;p16"/>
          <p:cNvSpPr/>
          <p:nvPr/>
        </p:nvSpPr>
        <p:spPr>
          <a:xfrm rot="5400693">
            <a:off x="-137926" y="138150"/>
            <a:ext cx="1489200" cy="12129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16"/>
          <p:cNvSpPr/>
          <p:nvPr/>
        </p:nvSpPr>
        <p:spPr>
          <a:xfrm rot="-5399307">
            <a:off x="7792799" y="3792450"/>
            <a:ext cx="1489200" cy="1212900"/>
          </a:xfrm>
          <a:prstGeom prst="rtTriangl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3" name="Google Shape;123;p16"/>
          <p:cNvGrpSpPr/>
          <p:nvPr/>
        </p:nvGrpSpPr>
        <p:grpSpPr>
          <a:xfrm>
            <a:off x="365421" y="1197705"/>
            <a:ext cx="7747161" cy="3673510"/>
            <a:chOff x="269800" y="212100"/>
            <a:chExt cx="6629438" cy="4863000"/>
          </a:xfrm>
        </p:grpSpPr>
        <p:sp>
          <p:nvSpPr>
            <p:cNvPr id="124" name="Google Shape;124;p16"/>
            <p:cNvSpPr/>
            <p:nvPr/>
          </p:nvSpPr>
          <p:spPr>
            <a:xfrm>
              <a:off x="269800" y="212100"/>
              <a:ext cx="1000200" cy="831600"/>
            </a:xfrm>
            <a:prstGeom prst="ellipse">
              <a:avLst/>
            </a:prstGeom>
            <a:solidFill>
              <a:srgbClr val="93C47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t>Record Sleep Time</a:t>
              </a:r>
              <a:endParaRPr sz="800" b="1" dirty="0"/>
            </a:p>
          </p:txBody>
        </p:sp>
        <p:cxnSp>
          <p:nvCxnSpPr>
            <p:cNvPr id="125" name="Google Shape;125;p16"/>
            <p:cNvCxnSpPr>
              <a:stCxn id="124" idx="6"/>
              <a:endCxn id="126" idx="1"/>
            </p:cNvCxnSpPr>
            <p:nvPr/>
          </p:nvCxnSpPr>
          <p:spPr>
            <a:xfrm>
              <a:off x="1270000" y="627900"/>
              <a:ext cx="697500" cy="0"/>
            </a:xfrm>
            <a:prstGeom prst="straightConnector1">
              <a:avLst/>
            </a:prstGeom>
            <a:noFill/>
            <a:ln w="9525" cap="flat" cmpd="sng">
              <a:solidFill>
                <a:srgbClr val="595959"/>
              </a:solidFill>
              <a:prstDash val="solid"/>
              <a:round/>
              <a:headEnd type="none" w="med" len="med"/>
              <a:tailEnd type="triangle" w="med" len="med"/>
            </a:ln>
          </p:spPr>
        </p:cxnSp>
        <p:sp>
          <p:nvSpPr>
            <p:cNvPr id="126" name="Google Shape;126;p16"/>
            <p:cNvSpPr/>
            <p:nvPr/>
          </p:nvSpPr>
          <p:spPr>
            <a:xfrm>
              <a:off x="1967425" y="254100"/>
              <a:ext cx="1298100" cy="747600"/>
            </a:xfrm>
            <a:prstGeom prst="diamond">
              <a:avLst/>
            </a:prstGeom>
            <a:solidFill>
              <a:srgbClr val="CC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t>Go for a walk? </a:t>
              </a:r>
              <a:endParaRPr sz="800" b="1" dirty="0"/>
            </a:p>
          </p:txBody>
        </p:sp>
        <p:sp>
          <p:nvSpPr>
            <p:cNvPr id="127" name="Google Shape;127;p16"/>
            <p:cNvSpPr/>
            <p:nvPr/>
          </p:nvSpPr>
          <p:spPr>
            <a:xfrm>
              <a:off x="4221025" y="306225"/>
              <a:ext cx="1117500" cy="747600"/>
            </a:xfrm>
            <a:prstGeom prst="rect">
              <a:avLst/>
            </a:prstGeom>
            <a:solidFill>
              <a:srgbClr val="00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rgbClr val="FFFFFF"/>
                  </a:solidFill>
                </a:rPr>
                <a:t>Record Minutes Lightly Active </a:t>
              </a:r>
              <a:endParaRPr sz="800" dirty="0">
                <a:solidFill>
                  <a:srgbClr val="FFFFFF"/>
                </a:solidFill>
              </a:endParaRPr>
            </a:p>
          </p:txBody>
        </p:sp>
        <p:sp>
          <p:nvSpPr>
            <p:cNvPr id="128" name="Google Shape;128;p16"/>
            <p:cNvSpPr/>
            <p:nvPr/>
          </p:nvSpPr>
          <p:spPr>
            <a:xfrm>
              <a:off x="5840400" y="212100"/>
              <a:ext cx="1000200" cy="775200"/>
            </a:xfrm>
            <a:prstGeom prst="ellipse">
              <a:avLst/>
            </a:prstGeom>
            <a:solidFill>
              <a:srgbClr val="93C47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t>Record Time in Bed </a:t>
              </a:r>
              <a:endParaRPr sz="800" b="1" dirty="0"/>
            </a:p>
          </p:txBody>
        </p:sp>
        <p:cxnSp>
          <p:nvCxnSpPr>
            <p:cNvPr id="129" name="Google Shape;129;p16"/>
            <p:cNvCxnSpPr>
              <a:stCxn id="126" idx="3"/>
            </p:cNvCxnSpPr>
            <p:nvPr/>
          </p:nvCxnSpPr>
          <p:spPr>
            <a:xfrm rot="10800000" flipH="1">
              <a:off x="3265525" y="623700"/>
              <a:ext cx="955500" cy="4200"/>
            </a:xfrm>
            <a:prstGeom prst="straightConnector1">
              <a:avLst/>
            </a:prstGeom>
            <a:noFill/>
            <a:ln w="9525" cap="flat" cmpd="sng">
              <a:solidFill>
                <a:srgbClr val="595959"/>
              </a:solidFill>
              <a:prstDash val="solid"/>
              <a:round/>
              <a:headEnd type="none" w="med" len="med"/>
              <a:tailEnd type="triangle" w="med" len="med"/>
            </a:ln>
          </p:spPr>
        </p:cxnSp>
        <p:sp>
          <p:nvSpPr>
            <p:cNvPr id="130" name="Google Shape;130;p16"/>
            <p:cNvSpPr/>
            <p:nvPr/>
          </p:nvSpPr>
          <p:spPr>
            <a:xfrm>
              <a:off x="3487094" y="514614"/>
              <a:ext cx="384900" cy="2367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t>Yes</a:t>
              </a:r>
              <a:endParaRPr sz="800" dirty="0"/>
            </a:p>
          </p:txBody>
        </p:sp>
        <p:cxnSp>
          <p:nvCxnSpPr>
            <p:cNvPr id="131" name="Google Shape;131;p16"/>
            <p:cNvCxnSpPr>
              <a:stCxn id="126" idx="2"/>
            </p:cNvCxnSpPr>
            <p:nvPr/>
          </p:nvCxnSpPr>
          <p:spPr>
            <a:xfrm>
              <a:off x="2616475" y="1001700"/>
              <a:ext cx="7800" cy="568500"/>
            </a:xfrm>
            <a:prstGeom prst="straightConnector1">
              <a:avLst/>
            </a:prstGeom>
            <a:noFill/>
            <a:ln w="9525" cap="flat" cmpd="sng">
              <a:solidFill>
                <a:srgbClr val="595959"/>
              </a:solidFill>
              <a:prstDash val="solid"/>
              <a:round/>
              <a:headEnd type="none" w="med" len="med"/>
              <a:tailEnd type="triangle" w="med" len="med"/>
            </a:ln>
          </p:spPr>
        </p:cxnSp>
        <p:sp>
          <p:nvSpPr>
            <p:cNvPr id="132" name="Google Shape;132;p16"/>
            <p:cNvSpPr/>
            <p:nvPr/>
          </p:nvSpPr>
          <p:spPr>
            <a:xfrm>
              <a:off x="2430800" y="1117650"/>
              <a:ext cx="384900" cy="1488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t>No</a:t>
              </a:r>
              <a:endParaRPr sz="800" dirty="0"/>
            </a:p>
          </p:txBody>
        </p:sp>
        <p:sp>
          <p:nvSpPr>
            <p:cNvPr id="133" name="Google Shape;133;p16"/>
            <p:cNvSpPr/>
            <p:nvPr/>
          </p:nvSpPr>
          <p:spPr>
            <a:xfrm>
              <a:off x="1967300" y="1570200"/>
              <a:ext cx="1298100" cy="747600"/>
            </a:xfrm>
            <a:prstGeom prst="diamond">
              <a:avLst/>
            </a:prstGeom>
            <a:solidFill>
              <a:srgbClr val="CC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t>Go for a jog? </a:t>
              </a:r>
              <a:endParaRPr sz="800" b="1" dirty="0"/>
            </a:p>
          </p:txBody>
        </p:sp>
        <p:cxnSp>
          <p:nvCxnSpPr>
            <p:cNvPr id="134" name="Google Shape;134;p16"/>
            <p:cNvCxnSpPr/>
            <p:nvPr/>
          </p:nvCxnSpPr>
          <p:spPr>
            <a:xfrm rot="10800000" flipH="1">
              <a:off x="3265525" y="1941900"/>
              <a:ext cx="955500" cy="4200"/>
            </a:xfrm>
            <a:prstGeom prst="straightConnector1">
              <a:avLst/>
            </a:prstGeom>
            <a:noFill/>
            <a:ln w="9525" cap="flat" cmpd="sng">
              <a:solidFill>
                <a:srgbClr val="595959"/>
              </a:solidFill>
              <a:prstDash val="solid"/>
              <a:round/>
              <a:headEnd type="none" w="med" len="med"/>
              <a:tailEnd type="triangle" w="med" len="med"/>
            </a:ln>
          </p:spPr>
        </p:cxnSp>
        <p:sp>
          <p:nvSpPr>
            <p:cNvPr id="135" name="Google Shape;135;p16"/>
            <p:cNvSpPr/>
            <p:nvPr/>
          </p:nvSpPr>
          <p:spPr>
            <a:xfrm>
              <a:off x="3487100" y="1825650"/>
              <a:ext cx="384900" cy="2367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t>Yes</a:t>
              </a:r>
              <a:endParaRPr sz="800" dirty="0"/>
            </a:p>
          </p:txBody>
        </p:sp>
        <p:sp>
          <p:nvSpPr>
            <p:cNvPr id="136" name="Google Shape;136;p16"/>
            <p:cNvSpPr/>
            <p:nvPr/>
          </p:nvSpPr>
          <p:spPr>
            <a:xfrm>
              <a:off x="4221025" y="1629550"/>
              <a:ext cx="1117500" cy="747600"/>
            </a:xfrm>
            <a:prstGeom prst="rect">
              <a:avLst/>
            </a:prstGeom>
            <a:solidFill>
              <a:srgbClr val="00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rgbClr val="FFFFFF"/>
                  </a:solidFill>
                </a:rPr>
                <a:t>Record Minutes Fairly Active </a:t>
              </a:r>
              <a:endParaRPr sz="800" dirty="0">
                <a:solidFill>
                  <a:srgbClr val="FFFFFF"/>
                </a:solidFill>
              </a:endParaRPr>
            </a:p>
          </p:txBody>
        </p:sp>
        <p:cxnSp>
          <p:nvCxnSpPr>
            <p:cNvPr id="137" name="Google Shape;137;p16"/>
            <p:cNvCxnSpPr>
              <a:stCxn id="133" idx="2"/>
            </p:cNvCxnSpPr>
            <p:nvPr/>
          </p:nvCxnSpPr>
          <p:spPr>
            <a:xfrm>
              <a:off x="2616350" y="2317800"/>
              <a:ext cx="13800" cy="775200"/>
            </a:xfrm>
            <a:prstGeom prst="straightConnector1">
              <a:avLst/>
            </a:prstGeom>
            <a:noFill/>
            <a:ln w="9525" cap="flat" cmpd="sng">
              <a:solidFill>
                <a:srgbClr val="595959"/>
              </a:solidFill>
              <a:prstDash val="solid"/>
              <a:round/>
              <a:headEnd type="none" w="med" len="med"/>
              <a:tailEnd type="triangle" w="med" len="med"/>
            </a:ln>
          </p:spPr>
        </p:cxnSp>
        <p:cxnSp>
          <p:nvCxnSpPr>
            <p:cNvPr id="138" name="Google Shape;138;p16"/>
            <p:cNvCxnSpPr>
              <a:stCxn id="127" idx="2"/>
            </p:cNvCxnSpPr>
            <p:nvPr/>
          </p:nvCxnSpPr>
          <p:spPr>
            <a:xfrm rot="5400000">
              <a:off x="3531025" y="146175"/>
              <a:ext cx="341100" cy="2156400"/>
            </a:xfrm>
            <a:prstGeom prst="bentConnector2">
              <a:avLst/>
            </a:prstGeom>
            <a:noFill/>
            <a:ln w="9525" cap="flat" cmpd="sng">
              <a:solidFill>
                <a:srgbClr val="595959"/>
              </a:solidFill>
              <a:prstDash val="solid"/>
              <a:round/>
              <a:headEnd type="none" w="med" len="med"/>
              <a:tailEnd type="stealth" w="med" len="med"/>
            </a:ln>
          </p:spPr>
        </p:cxnSp>
        <p:cxnSp>
          <p:nvCxnSpPr>
            <p:cNvPr id="139" name="Google Shape;139;p16"/>
            <p:cNvCxnSpPr>
              <a:stCxn id="136" idx="2"/>
            </p:cNvCxnSpPr>
            <p:nvPr/>
          </p:nvCxnSpPr>
          <p:spPr>
            <a:xfrm rot="5400000">
              <a:off x="3453925" y="1570900"/>
              <a:ext cx="519600" cy="2132100"/>
            </a:xfrm>
            <a:prstGeom prst="bentConnector2">
              <a:avLst/>
            </a:prstGeom>
            <a:noFill/>
            <a:ln w="9525" cap="flat" cmpd="sng">
              <a:solidFill>
                <a:srgbClr val="595959"/>
              </a:solidFill>
              <a:prstDash val="solid"/>
              <a:round/>
              <a:headEnd type="none" w="med" len="med"/>
              <a:tailEnd type="stealth" w="med" len="med"/>
            </a:ln>
          </p:spPr>
        </p:cxnSp>
        <p:sp>
          <p:nvSpPr>
            <p:cNvPr id="140" name="Google Shape;140;p16"/>
            <p:cNvSpPr/>
            <p:nvPr/>
          </p:nvSpPr>
          <p:spPr>
            <a:xfrm>
              <a:off x="2430800" y="2510925"/>
              <a:ext cx="384900" cy="1488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t>No</a:t>
              </a:r>
              <a:endParaRPr sz="800" dirty="0"/>
            </a:p>
          </p:txBody>
        </p:sp>
        <p:sp>
          <p:nvSpPr>
            <p:cNvPr id="141" name="Google Shape;141;p16"/>
            <p:cNvSpPr/>
            <p:nvPr/>
          </p:nvSpPr>
          <p:spPr>
            <a:xfrm>
              <a:off x="1967300" y="3093000"/>
              <a:ext cx="1305000" cy="747600"/>
            </a:xfrm>
            <a:prstGeom prst="diamond">
              <a:avLst/>
            </a:prstGeom>
            <a:solidFill>
              <a:srgbClr val="CC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t>Lift Weights?</a:t>
              </a:r>
              <a:endParaRPr sz="800" b="1" dirty="0"/>
            </a:p>
          </p:txBody>
        </p:sp>
        <p:sp>
          <p:nvSpPr>
            <p:cNvPr id="142" name="Google Shape;142;p16"/>
            <p:cNvSpPr/>
            <p:nvPr/>
          </p:nvSpPr>
          <p:spPr>
            <a:xfrm>
              <a:off x="4221025" y="3093000"/>
              <a:ext cx="1117500" cy="747600"/>
            </a:xfrm>
            <a:prstGeom prst="rect">
              <a:avLst/>
            </a:prstGeom>
            <a:solidFill>
              <a:srgbClr val="00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rgbClr val="FFFFFF"/>
                  </a:solidFill>
                </a:rPr>
                <a:t>Record Minutes Very Active </a:t>
              </a:r>
              <a:endParaRPr sz="800" dirty="0">
                <a:solidFill>
                  <a:srgbClr val="FFFFFF"/>
                </a:solidFill>
              </a:endParaRPr>
            </a:p>
          </p:txBody>
        </p:sp>
        <p:cxnSp>
          <p:nvCxnSpPr>
            <p:cNvPr id="143" name="Google Shape;143;p16"/>
            <p:cNvCxnSpPr>
              <a:stCxn id="141" idx="3"/>
              <a:endCxn id="142" idx="1"/>
            </p:cNvCxnSpPr>
            <p:nvPr/>
          </p:nvCxnSpPr>
          <p:spPr>
            <a:xfrm>
              <a:off x="3272300" y="3466800"/>
              <a:ext cx="948600" cy="0"/>
            </a:xfrm>
            <a:prstGeom prst="straightConnector1">
              <a:avLst/>
            </a:prstGeom>
            <a:noFill/>
            <a:ln w="9525" cap="flat" cmpd="sng">
              <a:solidFill>
                <a:srgbClr val="595959"/>
              </a:solidFill>
              <a:prstDash val="solid"/>
              <a:round/>
              <a:headEnd type="none" w="med" len="med"/>
              <a:tailEnd type="triangle" w="med" len="med"/>
            </a:ln>
          </p:spPr>
        </p:cxnSp>
        <p:cxnSp>
          <p:nvCxnSpPr>
            <p:cNvPr id="144" name="Google Shape;144;p16"/>
            <p:cNvCxnSpPr>
              <a:stCxn id="141" idx="2"/>
              <a:endCxn id="145" idx="0"/>
            </p:cNvCxnSpPr>
            <p:nvPr/>
          </p:nvCxnSpPr>
          <p:spPr>
            <a:xfrm>
              <a:off x="2619800" y="3840600"/>
              <a:ext cx="0" cy="486900"/>
            </a:xfrm>
            <a:prstGeom prst="straightConnector1">
              <a:avLst/>
            </a:prstGeom>
            <a:noFill/>
            <a:ln w="9525" cap="flat" cmpd="sng">
              <a:solidFill>
                <a:srgbClr val="595959"/>
              </a:solidFill>
              <a:prstDash val="solid"/>
              <a:round/>
              <a:headEnd type="none" w="med" len="med"/>
              <a:tailEnd type="triangle" w="med" len="med"/>
            </a:ln>
          </p:spPr>
        </p:cxnSp>
        <p:sp>
          <p:nvSpPr>
            <p:cNvPr id="145" name="Google Shape;145;p16"/>
            <p:cNvSpPr/>
            <p:nvPr/>
          </p:nvSpPr>
          <p:spPr>
            <a:xfrm>
              <a:off x="2061050" y="4327500"/>
              <a:ext cx="1117500" cy="747600"/>
            </a:xfrm>
            <a:prstGeom prst="rect">
              <a:avLst/>
            </a:prstGeom>
            <a:solidFill>
              <a:srgbClr val="00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rgbClr val="FFFFFF"/>
                  </a:solidFill>
                </a:rPr>
                <a:t>Record Activity Calories burned</a:t>
              </a:r>
              <a:endParaRPr sz="800" dirty="0">
                <a:solidFill>
                  <a:srgbClr val="FFFFFF"/>
                </a:solidFill>
              </a:endParaRPr>
            </a:p>
          </p:txBody>
        </p:sp>
        <p:cxnSp>
          <p:nvCxnSpPr>
            <p:cNvPr id="146" name="Google Shape;146;p16"/>
            <p:cNvCxnSpPr>
              <a:stCxn id="142" idx="2"/>
            </p:cNvCxnSpPr>
            <p:nvPr/>
          </p:nvCxnSpPr>
          <p:spPr>
            <a:xfrm rot="5400000">
              <a:off x="3563575" y="2900400"/>
              <a:ext cx="276000" cy="2156400"/>
            </a:xfrm>
            <a:prstGeom prst="bentConnector2">
              <a:avLst/>
            </a:prstGeom>
            <a:noFill/>
            <a:ln w="9525" cap="flat" cmpd="sng">
              <a:solidFill>
                <a:srgbClr val="595959"/>
              </a:solidFill>
              <a:prstDash val="solid"/>
              <a:round/>
              <a:headEnd type="none" w="med" len="med"/>
              <a:tailEnd type="stealth" w="med" len="med"/>
            </a:ln>
          </p:spPr>
        </p:cxnSp>
        <p:sp>
          <p:nvSpPr>
            <p:cNvPr id="147" name="Google Shape;147;p16"/>
            <p:cNvSpPr/>
            <p:nvPr/>
          </p:nvSpPr>
          <p:spPr>
            <a:xfrm>
              <a:off x="2430800" y="3904188"/>
              <a:ext cx="384900" cy="1488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t>No</a:t>
              </a:r>
              <a:endParaRPr sz="800" dirty="0"/>
            </a:p>
          </p:txBody>
        </p:sp>
        <p:cxnSp>
          <p:nvCxnSpPr>
            <p:cNvPr id="148" name="Google Shape;148;p16"/>
            <p:cNvCxnSpPr>
              <a:stCxn id="145" idx="3"/>
              <a:endCxn id="149" idx="1"/>
            </p:cNvCxnSpPr>
            <p:nvPr/>
          </p:nvCxnSpPr>
          <p:spPr>
            <a:xfrm>
              <a:off x="3178550" y="4701300"/>
              <a:ext cx="834600" cy="0"/>
            </a:xfrm>
            <a:prstGeom prst="straightConnector1">
              <a:avLst/>
            </a:prstGeom>
            <a:noFill/>
            <a:ln w="9525" cap="flat" cmpd="sng">
              <a:solidFill>
                <a:srgbClr val="595959"/>
              </a:solidFill>
              <a:prstDash val="solid"/>
              <a:round/>
              <a:headEnd type="none" w="med" len="med"/>
              <a:tailEnd type="triangle" w="med" len="med"/>
            </a:ln>
          </p:spPr>
        </p:cxnSp>
        <p:sp>
          <p:nvSpPr>
            <p:cNvPr id="149" name="Google Shape;149;p16"/>
            <p:cNvSpPr/>
            <p:nvPr/>
          </p:nvSpPr>
          <p:spPr>
            <a:xfrm>
              <a:off x="4013250" y="4327500"/>
              <a:ext cx="1117500" cy="747600"/>
            </a:xfrm>
            <a:prstGeom prst="rect">
              <a:avLst/>
            </a:prstGeom>
            <a:solidFill>
              <a:srgbClr val="00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rgbClr val="FFFFFF"/>
                  </a:solidFill>
                </a:rPr>
                <a:t>Record Total Daily Steps </a:t>
              </a:r>
              <a:endParaRPr sz="800" dirty="0">
                <a:solidFill>
                  <a:srgbClr val="FFFFFF"/>
                </a:solidFill>
              </a:endParaRPr>
            </a:p>
          </p:txBody>
        </p:sp>
        <p:sp>
          <p:nvSpPr>
            <p:cNvPr id="150" name="Google Shape;150;p16"/>
            <p:cNvSpPr/>
            <p:nvPr/>
          </p:nvSpPr>
          <p:spPr>
            <a:xfrm>
              <a:off x="5781738" y="4327500"/>
              <a:ext cx="1117500" cy="747600"/>
            </a:xfrm>
            <a:prstGeom prst="rect">
              <a:avLst/>
            </a:prstGeom>
            <a:solidFill>
              <a:srgbClr val="00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rgbClr val="FFFFFF"/>
                  </a:solidFill>
                </a:rPr>
                <a:t>Record Total Daily Distance traveled  (mi)</a:t>
              </a:r>
              <a:endParaRPr sz="800" dirty="0">
                <a:solidFill>
                  <a:srgbClr val="FFFFFF"/>
                </a:solidFill>
              </a:endParaRPr>
            </a:p>
          </p:txBody>
        </p:sp>
        <p:cxnSp>
          <p:nvCxnSpPr>
            <p:cNvPr id="151" name="Google Shape;151;p16"/>
            <p:cNvCxnSpPr>
              <a:stCxn id="149" idx="3"/>
              <a:endCxn id="150" idx="1"/>
            </p:cNvCxnSpPr>
            <p:nvPr/>
          </p:nvCxnSpPr>
          <p:spPr>
            <a:xfrm>
              <a:off x="5130750" y="4701300"/>
              <a:ext cx="651000" cy="0"/>
            </a:xfrm>
            <a:prstGeom prst="straightConnector1">
              <a:avLst/>
            </a:prstGeom>
            <a:noFill/>
            <a:ln w="9525" cap="flat" cmpd="sng">
              <a:solidFill>
                <a:srgbClr val="595959"/>
              </a:solidFill>
              <a:prstDash val="solid"/>
              <a:round/>
              <a:headEnd type="none" w="med" len="med"/>
              <a:tailEnd type="triangle" w="med" len="med"/>
            </a:ln>
          </p:spPr>
        </p:cxnSp>
        <p:sp>
          <p:nvSpPr>
            <p:cNvPr id="152" name="Google Shape;152;p16"/>
            <p:cNvSpPr/>
            <p:nvPr/>
          </p:nvSpPr>
          <p:spPr>
            <a:xfrm>
              <a:off x="5781738" y="3093000"/>
              <a:ext cx="1117500" cy="747600"/>
            </a:xfrm>
            <a:prstGeom prst="rect">
              <a:avLst/>
            </a:prstGeom>
            <a:solidFill>
              <a:srgbClr val="00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rgbClr val="FFFFFF"/>
                  </a:solidFill>
                </a:rPr>
                <a:t>Record Total Daily Calories Burned </a:t>
              </a:r>
              <a:endParaRPr sz="800" dirty="0">
                <a:solidFill>
                  <a:srgbClr val="FFFFFF"/>
                </a:solidFill>
              </a:endParaRPr>
            </a:p>
          </p:txBody>
        </p:sp>
        <p:cxnSp>
          <p:nvCxnSpPr>
            <p:cNvPr id="153" name="Google Shape;153;p16"/>
            <p:cNvCxnSpPr>
              <a:stCxn id="150" idx="0"/>
              <a:endCxn id="152" idx="2"/>
            </p:cNvCxnSpPr>
            <p:nvPr/>
          </p:nvCxnSpPr>
          <p:spPr>
            <a:xfrm rot="10800000">
              <a:off x="6340488" y="3840600"/>
              <a:ext cx="0" cy="486900"/>
            </a:xfrm>
            <a:prstGeom prst="straightConnector1">
              <a:avLst/>
            </a:prstGeom>
            <a:noFill/>
            <a:ln w="9525" cap="flat" cmpd="sng">
              <a:solidFill>
                <a:srgbClr val="595959"/>
              </a:solidFill>
              <a:prstDash val="solid"/>
              <a:round/>
              <a:headEnd type="none" w="med" len="med"/>
              <a:tailEnd type="triangle" w="med" len="med"/>
            </a:ln>
          </p:spPr>
        </p:cxnSp>
        <p:sp>
          <p:nvSpPr>
            <p:cNvPr id="154" name="Google Shape;154;p16"/>
            <p:cNvSpPr/>
            <p:nvPr/>
          </p:nvSpPr>
          <p:spPr>
            <a:xfrm>
              <a:off x="5781738" y="1629550"/>
              <a:ext cx="1117500" cy="747600"/>
            </a:xfrm>
            <a:prstGeom prst="rect">
              <a:avLst/>
            </a:prstGeom>
            <a:solidFill>
              <a:srgbClr val="00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rgbClr val="FFFFFF"/>
                  </a:solidFill>
                </a:rPr>
                <a:t>Record Total Daily Minutes Sedentary </a:t>
              </a:r>
              <a:endParaRPr sz="800" dirty="0">
                <a:solidFill>
                  <a:srgbClr val="FFFFFF"/>
                </a:solidFill>
              </a:endParaRPr>
            </a:p>
          </p:txBody>
        </p:sp>
        <p:cxnSp>
          <p:nvCxnSpPr>
            <p:cNvPr id="155" name="Google Shape;155;p16"/>
            <p:cNvCxnSpPr>
              <a:stCxn id="152" idx="0"/>
              <a:endCxn id="154" idx="2"/>
            </p:cNvCxnSpPr>
            <p:nvPr/>
          </p:nvCxnSpPr>
          <p:spPr>
            <a:xfrm rot="10800000">
              <a:off x="6340488" y="2377200"/>
              <a:ext cx="0" cy="715800"/>
            </a:xfrm>
            <a:prstGeom prst="straightConnector1">
              <a:avLst/>
            </a:prstGeom>
            <a:noFill/>
            <a:ln w="9525" cap="flat" cmpd="sng">
              <a:solidFill>
                <a:srgbClr val="595959"/>
              </a:solidFill>
              <a:prstDash val="solid"/>
              <a:round/>
              <a:headEnd type="none" w="med" len="med"/>
              <a:tailEnd type="triangle" w="med" len="med"/>
            </a:ln>
          </p:spPr>
        </p:cxnSp>
        <p:cxnSp>
          <p:nvCxnSpPr>
            <p:cNvPr id="156" name="Google Shape;156;p16"/>
            <p:cNvCxnSpPr>
              <a:stCxn id="154" idx="0"/>
              <a:endCxn id="128" idx="4"/>
            </p:cNvCxnSpPr>
            <p:nvPr/>
          </p:nvCxnSpPr>
          <p:spPr>
            <a:xfrm rot="10800000">
              <a:off x="6340488" y="987250"/>
              <a:ext cx="0" cy="642300"/>
            </a:xfrm>
            <a:prstGeom prst="straightConnector1">
              <a:avLst/>
            </a:prstGeom>
            <a:noFill/>
            <a:ln w="9525" cap="flat" cmpd="sng">
              <a:solidFill>
                <a:srgbClr val="595959"/>
              </a:solidFill>
              <a:prstDash val="solid"/>
              <a:round/>
              <a:headEnd type="none" w="med" len="med"/>
              <a:tailEnd type="triangle" w="med" len="med"/>
            </a:ln>
          </p:spPr>
        </p:cxnSp>
      </p:grpSp>
      <p:sp>
        <p:nvSpPr>
          <p:cNvPr id="157" name="Google Shape;157;p16"/>
          <p:cNvSpPr/>
          <p:nvPr/>
        </p:nvSpPr>
        <p:spPr>
          <a:xfrm>
            <a:off x="4122308" y="3542556"/>
            <a:ext cx="449700" cy="1788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t>Yes</a:t>
            </a:r>
            <a:endParaRPr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p:nvPr/>
        </p:nvSpPr>
        <p:spPr>
          <a:xfrm>
            <a:off x="4695250" y="1489200"/>
            <a:ext cx="3643200" cy="2977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17"/>
          <p:cNvSpPr/>
          <p:nvPr/>
        </p:nvSpPr>
        <p:spPr>
          <a:xfrm>
            <a:off x="311700" y="1489200"/>
            <a:ext cx="3643200" cy="2977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17"/>
          <p:cNvSpPr txBox="1">
            <a:spLocks noGrp="1"/>
          </p:cNvSpPr>
          <p:nvPr>
            <p:ph type="ctrTitle"/>
          </p:nvPr>
        </p:nvSpPr>
        <p:spPr>
          <a:xfrm>
            <a:off x="311700" y="130425"/>
            <a:ext cx="8520600" cy="675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400" b="1"/>
              <a:t>MEASURE</a:t>
            </a:r>
            <a:endParaRPr sz="2400" b="1" dirty="0"/>
          </a:p>
        </p:txBody>
      </p:sp>
      <p:sp>
        <p:nvSpPr>
          <p:cNvPr id="165" name="Google Shape;165;p17"/>
          <p:cNvSpPr txBox="1">
            <a:spLocks noGrp="1"/>
          </p:cNvSpPr>
          <p:nvPr>
            <p:ph type="subTitle" idx="1"/>
          </p:nvPr>
        </p:nvSpPr>
        <p:spPr>
          <a:xfrm>
            <a:off x="365425" y="753700"/>
            <a:ext cx="8520600" cy="444000"/>
          </a:xfrm>
          <a:prstGeom prst="rect">
            <a:avLst/>
          </a:prstGeom>
        </p:spPr>
        <p:txBody>
          <a:bodyPr spcFirstLastPara="1" wrap="square" lIns="91425" tIns="91425" rIns="91425" bIns="91425" anchor="t" anchorCtr="0">
            <a:normAutofit/>
          </a:bodyPr>
          <a:lstStyle/>
          <a:p>
            <a:pPr marL="0" lvl="0" indent="0" algn="ctr" rtl="0">
              <a:lnSpc>
                <a:spcPct val="90000"/>
              </a:lnSpc>
              <a:spcBef>
                <a:spcPts val="0"/>
              </a:spcBef>
              <a:spcAft>
                <a:spcPts val="0"/>
              </a:spcAft>
              <a:buNone/>
            </a:pPr>
            <a:r>
              <a:rPr lang="en" sz="1400"/>
              <a:t>Validate your measurement system and collect baseline data </a:t>
            </a:r>
            <a:endParaRPr sz="1400" dirty="0"/>
          </a:p>
        </p:txBody>
      </p:sp>
      <p:sp>
        <p:nvSpPr>
          <p:cNvPr id="166" name="Google Shape;166;p17"/>
          <p:cNvSpPr/>
          <p:nvPr/>
        </p:nvSpPr>
        <p:spPr>
          <a:xfrm rot="5400693">
            <a:off x="-137926" y="138150"/>
            <a:ext cx="1489200" cy="12129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17"/>
          <p:cNvSpPr/>
          <p:nvPr/>
        </p:nvSpPr>
        <p:spPr>
          <a:xfrm rot="-5399307">
            <a:off x="7792799" y="3792450"/>
            <a:ext cx="1489200" cy="1212900"/>
          </a:xfrm>
          <a:prstGeom prst="rtTriangl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17"/>
          <p:cNvSpPr txBox="1"/>
          <p:nvPr/>
        </p:nvSpPr>
        <p:spPr>
          <a:xfrm>
            <a:off x="365425" y="1478850"/>
            <a:ext cx="35466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b="1" dirty="0"/>
          </a:p>
          <a:p>
            <a:pPr marL="0" lvl="0" indent="0" algn="l" rtl="0">
              <a:spcBef>
                <a:spcPts val="0"/>
              </a:spcBef>
              <a:spcAft>
                <a:spcPts val="0"/>
              </a:spcAft>
              <a:buNone/>
            </a:pPr>
            <a:r>
              <a:rPr lang="en" sz="1000" b="1" dirty="0"/>
              <a:t>Type of Data: </a:t>
            </a:r>
            <a:r>
              <a:rPr lang="en" sz="1000" dirty="0"/>
              <a:t>All data in this project is categorized as continuous data, consisting of:</a:t>
            </a:r>
            <a:endParaRPr sz="1000" dirty="0"/>
          </a:p>
          <a:p>
            <a:pPr marL="457200" lvl="0" indent="-292100" algn="l" rtl="0">
              <a:spcBef>
                <a:spcPts val="0"/>
              </a:spcBef>
              <a:spcAft>
                <a:spcPts val="0"/>
              </a:spcAft>
              <a:buSzPts val="1000"/>
              <a:buChar char="●"/>
            </a:pPr>
            <a:r>
              <a:rPr lang="en" sz="1000" dirty="0"/>
              <a:t>Calories Burned </a:t>
            </a:r>
            <a:endParaRPr sz="1000" dirty="0"/>
          </a:p>
          <a:p>
            <a:pPr marL="457200" lvl="0" indent="-292100" algn="l" rtl="0">
              <a:spcBef>
                <a:spcPts val="0"/>
              </a:spcBef>
              <a:spcAft>
                <a:spcPts val="0"/>
              </a:spcAft>
              <a:buSzPts val="1000"/>
              <a:buChar char="●"/>
            </a:pPr>
            <a:r>
              <a:rPr lang="en" sz="1000" dirty="0"/>
              <a:t>Steps </a:t>
            </a:r>
            <a:endParaRPr sz="1000" dirty="0"/>
          </a:p>
          <a:p>
            <a:pPr marL="457200" lvl="0" indent="-292100" algn="l" rtl="0">
              <a:spcBef>
                <a:spcPts val="0"/>
              </a:spcBef>
              <a:spcAft>
                <a:spcPts val="0"/>
              </a:spcAft>
              <a:buSzPts val="1000"/>
              <a:buChar char="●"/>
            </a:pPr>
            <a:r>
              <a:rPr lang="en" sz="1000" dirty="0"/>
              <a:t>Distance Traveled (mi)</a:t>
            </a:r>
            <a:endParaRPr sz="1000" dirty="0"/>
          </a:p>
          <a:p>
            <a:pPr marL="457200" lvl="0" indent="-292100" algn="l" rtl="0">
              <a:spcBef>
                <a:spcPts val="0"/>
              </a:spcBef>
              <a:spcAft>
                <a:spcPts val="0"/>
              </a:spcAft>
              <a:buSzPts val="1000"/>
              <a:buChar char="●"/>
            </a:pPr>
            <a:r>
              <a:rPr lang="en" sz="1000" dirty="0"/>
              <a:t>Various Activity Times </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n" sz="1000" b="1" dirty="0"/>
              <a:t>Data Collection: </a:t>
            </a:r>
            <a:r>
              <a:rPr lang="en" sz="1000" dirty="0"/>
              <a:t>All data was collected using a Fitbit tracker </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n" sz="1000" b="1" dirty="0"/>
              <a:t>Output (y): </a:t>
            </a:r>
            <a:r>
              <a:rPr lang="en" sz="1000" dirty="0"/>
              <a:t>Minutes slept per night  </a:t>
            </a:r>
            <a:endParaRPr sz="1000" dirty="0"/>
          </a:p>
        </p:txBody>
      </p:sp>
      <p:sp>
        <p:nvSpPr>
          <p:cNvPr id="169" name="Google Shape;169;p17"/>
          <p:cNvSpPr/>
          <p:nvPr/>
        </p:nvSpPr>
        <p:spPr>
          <a:xfrm>
            <a:off x="5182000" y="1307225"/>
            <a:ext cx="2669700" cy="367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OPERATIONAL DEFINITIONS</a:t>
            </a:r>
            <a:endParaRPr b="1" dirty="0"/>
          </a:p>
        </p:txBody>
      </p:sp>
      <p:sp>
        <p:nvSpPr>
          <p:cNvPr id="170" name="Google Shape;170;p17"/>
          <p:cNvSpPr txBox="1"/>
          <p:nvPr/>
        </p:nvSpPr>
        <p:spPr>
          <a:xfrm>
            <a:off x="4695250" y="1478850"/>
            <a:ext cx="36432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b="1" dirty="0"/>
          </a:p>
          <a:p>
            <a:pPr marL="0" lvl="0" indent="0" algn="l" rtl="0">
              <a:spcBef>
                <a:spcPts val="0"/>
              </a:spcBef>
              <a:spcAft>
                <a:spcPts val="0"/>
              </a:spcAft>
              <a:buClr>
                <a:schemeClr val="dk1"/>
              </a:buClr>
              <a:buSzPts val="1100"/>
              <a:buFont typeface="Arial"/>
              <a:buNone/>
            </a:pPr>
            <a:r>
              <a:rPr lang="en" sz="1000" b="1" dirty="0">
                <a:solidFill>
                  <a:schemeClr val="dk1"/>
                </a:solidFill>
              </a:rPr>
              <a:t>Lightly Active</a:t>
            </a:r>
            <a:r>
              <a:rPr lang="en" sz="1000" dirty="0">
                <a:solidFill>
                  <a:schemeClr val="dk1"/>
                </a:solidFill>
              </a:rPr>
              <a:t> -  The act of going for a walk </a:t>
            </a:r>
            <a:endParaRPr sz="1000" dirty="0">
              <a:solidFill>
                <a:schemeClr val="dk1"/>
              </a:solidFill>
            </a:endParaRPr>
          </a:p>
          <a:p>
            <a:pPr marL="0" lvl="0" indent="0" algn="l" rtl="0">
              <a:spcBef>
                <a:spcPts val="0"/>
              </a:spcBef>
              <a:spcAft>
                <a:spcPts val="0"/>
              </a:spcAft>
              <a:buClr>
                <a:schemeClr val="dk1"/>
              </a:buClr>
              <a:buSzPts val="1100"/>
              <a:buFont typeface="Arial"/>
              <a:buNone/>
            </a:pPr>
            <a:endParaRPr sz="1000" dirty="0">
              <a:solidFill>
                <a:schemeClr val="dk1"/>
              </a:solidFill>
            </a:endParaRPr>
          </a:p>
          <a:p>
            <a:pPr marL="0" lvl="0" indent="0" algn="l" rtl="0">
              <a:spcBef>
                <a:spcPts val="0"/>
              </a:spcBef>
              <a:spcAft>
                <a:spcPts val="0"/>
              </a:spcAft>
              <a:buClr>
                <a:schemeClr val="dk1"/>
              </a:buClr>
              <a:buSzPts val="1100"/>
              <a:buFont typeface="Arial"/>
              <a:buNone/>
            </a:pPr>
            <a:r>
              <a:rPr lang="en" sz="1000" b="1" dirty="0">
                <a:solidFill>
                  <a:schemeClr val="dk1"/>
                </a:solidFill>
              </a:rPr>
              <a:t>Fairly Active</a:t>
            </a:r>
            <a:r>
              <a:rPr lang="en" sz="1000" dirty="0">
                <a:solidFill>
                  <a:schemeClr val="dk1"/>
                </a:solidFill>
              </a:rPr>
              <a:t> - The act of going for a jog </a:t>
            </a:r>
            <a:endParaRPr sz="1000" dirty="0">
              <a:solidFill>
                <a:schemeClr val="dk1"/>
              </a:solidFill>
            </a:endParaRPr>
          </a:p>
          <a:p>
            <a:pPr marL="0" lvl="0" indent="0" algn="l" rtl="0">
              <a:spcBef>
                <a:spcPts val="0"/>
              </a:spcBef>
              <a:spcAft>
                <a:spcPts val="0"/>
              </a:spcAft>
              <a:buClr>
                <a:schemeClr val="dk1"/>
              </a:buClr>
              <a:buSzPts val="1100"/>
              <a:buFont typeface="Arial"/>
              <a:buNone/>
            </a:pPr>
            <a:endParaRPr sz="1000" dirty="0">
              <a:solidFill>
                <a:schemeClr val="dk1"/>
              </a:solidFill>
            </a:endParaRPr>
          </a:p>
          <a:p>
            <a:pPr marL="0" lvl="0" indent="0" algn="l" rtl="0">
              <a:spcBef>
                <a:spcPts val="0"/>
              </a:spcBef>
              <a:spcAft>
                <a:spcPts val="0"/>
              </a:spcAft>
              <a:buClr>
                <a:schemeClr val="dk1"/>
              </a:buClr>
              <a:buSzPts val="1100"/>
              <a:buFont typeface="Arial"/>
              <a:buNone/>
            </a:pPr>
            <a:r>
              <a:rPr lang="en" sz="1000" b="1" dirty="0">
                <a:solidFill>
                  <a:schemeClr val="dk1"/>
                </a:solidFill>
              </a:rPr>
              <a:t>Very Active - </a:t>
            </a:r>
            <a:r>
              <a:rPr lang="en" sz="1000" dirty="0">
                <a:solidFill>
                  <a:schemeClr val="dk1"/>
                </a:solidFill>
              </a:rPr>
              <a:t>The act of weight lifting </a:t>
            </a:r>
            <a:endParaRPr sz="1000" dirty="0">
              <a:solidFill>
                <a:schemeClr val="dk1"/>
              </a:solidFill>
            </a:endParaRPr>
          </a:p>
          <a:p>
            <a:pPr marL="0" lvl="0" indent="0" algn="l" rtl="0">
              <a:spcBef>
                <a:spcPts val="0"/>
              </a:spcBef>
              <a:spcAft>
                <a:spcPts val="0"/>
              </a:spcAft>
              <a:buClr>
                <a:schemeClr val="dk1"/>
              </a:buClr>
              <a:buSzPts val="1100"/>
              <a:buFont typeface="Arial"/>
              <a:buNone/>
            </a:pPr>
            <a:endParaRPr sz="1000" b="1" dirty="0">
              <a:solidFill>
                <a:schemeClr val="dk1"/>
              </a:solidFill>
            </a:endParaRPr>
          </a:p>
          <a:p>
            <a:pPr marL="0" lvl="0" indent="0" algn="l" rtl="0">
              <a:spcBef>
                <a:spcPts val="0"/>
              </a:spcBef>
              <a:spcAft>
                <a:spcPts val="0"/>
              </a:spcAft>
              <a:buClr>
                <a:schemeClr val="dk1"/>
              </a:buClr>
              <a:buSzPts val="1100"/>
              <a:buFont typeface="Arial"/>
              <a:buNone/>
            </a:pPr>
            <a:r>
              <a:rPr lang="en" sz="1000" b="1" dirty="0">
                <a:solidFill>
                  <a:schemeClr val="dk1"/>
                </a:solidFill>
              </a:rPr>
              <a:t>Activity Calories - </a:t>
            </a:r>
            <a:r>
              <a:rPr lang="en" sz="1000" dirty="0">
                <a:solidFill>
                  <a:schemeClr val="dk1"/>
                </a:solidFill>
              </a:rPr>
              <a:t>Calories burned during periods of being lightly active, fairly active, and very active </a:t>
            </a:r>
            <a:endParaRPr sz="1000" dirty="0">
              <a:solidFill>
                <a:schemeClr val="dk1"/>
              </a:solidFill>
            </a:endParaRPr>
          </a:p>
          <a:p>
            <a:pPr marL="0" lvl="0" indent="0" algn="l" rtl="0">
              <a:spcBef>
                <a:spcPts val="0"/>
              </a:spcBef>
              <a:spcAft>
                <a:spcPts val="0"/>
              </a:spcAft>
              <a:buClr>
                <a:schemeClr val="dk1"/>
              </a:buClr>
              <a:buSzPts val="1100"/>
              <a:buFont typeface="Arial"/>
              <a:buNone/>
            </a:pPr>
            <a:endParaRPr sz="1000" b="1" dirty="0">
              <a:solidFill>
                <a:schemeClr val="dk1"/>
              </a:solidFill>
            </a:endParaRPr>
          </a:p>
          <a:p>
            <a:pPr marL="0" lvl="0" indent="0" algn="l" rtl="0">
              <a:spcBef>
                <a:spcPts val="0"/>
              </a:spcBef>
              <a:spcAft>
                <a:spcPts val="0"/>
              </a:spcAft>
              <a:buClr>
                <a:schemeClr val="dk1"/>
              </a:buClr>
              <a:buSzPts val="1100"/>
              <a:buFont typeface="Arial"/>
              <a:buNone/>
            </a:pPr>
            <a:r>
              <a:rPr lang="en" sz="1000" b="1" dirty="0">
                <a:solidFill>
                  <a:schemeClr val="dk1"/>
                </a:solidFill>
              </a:rPr>
              <a:t>Daily Steps - </a:t>
            </a:r>
            <a:r>
              <a:rPr lang="en" sz="1000" dirty="0">
                <a:solidFill>
                  <a:schemeClr val="dk1"/>
                </a:solidFill>
              </a:rPr>
              <a:t>Steps per day </a:t>
            </a:r>
            <a:endParaRPr sz="1000" dirty="0">
              <a:solidFill>
                <a:schemeClr val="dk1"/>
              </a:solidFill>
            </a:endParaRPr>
          </a:p>
          <a:p>
            <a:pPr marL="0" lvl="0" indent="0" algn="l" rtl="0">
              <a:spcBef>
                <a:spcPts val="0"/>
              </a:spcBef>
              <a:spcAft>
                <a:spcPts val="0"/>
              </a:spcAft>
              <a:buClr>
                <a:schemeClr val="dk1"/>
              </a:buClr>
              <a:buSzPts val="1100"/>
              <a:buFont typeface="Arial"/>
              <a:buNone/>
            </a:pPr>
            <a:endParaRPr sz="1000" b="1" dirty="0">
              <a:solidFill>
                <a:schemeClr val="dk1"/>
              </a:solidFill>
            </a:endParaRPr>
          </a:p>
          <a:p>
            <a:pPr marL="0" lvl="0" indent="0" algn="l" rtl="0">
              <a:spcBef>
                <a:spcPts val="0"/>
              </a:spcBef>
              <a:spcAft>
                <a:spcPts val="0"/>
              </a:spcAft>
              <a:buClr>
                <a:schemeClr val="dk1"/>
              </a:buClr>
              <a:buSzPts val="1100"/>
              <a:buFont typeface="Arial"/>
              <a:buNone/>
            </a:pPr>
            <a:r>
              <a:rPr lang="en" sz="1000" b="1" dirty="0">
                <a:solidFill>
                  <a:schemeClr val="dk1"/>
                </a:solidFill>
              </a:rPr>
              <a:t>Daily Distance Traveled -  </a:t>
            </a:r>
            <a:r>
              <a:rPr lang="en" sz="1000" dirty="0">
                <a:solidFill>
                  <a:schemeClr val="dk1"/>
                </a:solidFill>
              </a:rPr>
              <a:t>Miles traveled per day </a:t>
            </a:r>
            <a:endParaRPr sz="1000" dirty="0">
              <a:solidFill>
                <a:schemeClr val="dk1"/>
              </a:solidFill>
            </a:endParaRPr>
          </a:p>
          <a:p>
            <a:pPr marL="0" lvl="0" indent="0" algn="l" rtl="0">
              <a:spcBef>
                <a:spcPts val="0"/>
              </a:spcBef>
              <a:spcAft>
                <a:spcPts val="0"/>
              </a:spcAft>
              <a:buClr>
                <a:schemeClr val="dk1"/>
              </a:buClr>
              <a:buSzPts val="1100"/>
              <a:buFont typeface="Arial"/>
              <a:buNone/>
            </a:pPr>
            <a:endParaRPr sz="1000" b="1" dirty="0">
              <a:solidFill>
                <a:schemeClr val="dk1"/>
              </a:solidFill>
            </a:endParaRPr>
          </a:p>
          <a:p>
            <a:pPr marL="0" lvl="0" indent="0" algn="l" rtl="0">
              <a:spcBef>
                <a:spcPts val="0"/>
              </a:spcBef>
              <a:spcAft>
                <a:spcPts val="0"/>
              </a:spcAft>
              <a:buClr>
                <a:schemeClr val="dk1"/>
              </a:buClr>
              <a:buSzPts val="1100"/>
              <a:buFont typeface="Arial"/>
              <a:buNone/>
            </a:pPr>
            <a:r>
              <a:rPr lang="en" sz="1000" b="1" dirty="0">
                <a:solidFill>
                  <a:schemeClr val="dk1"/>
                </a:solidFill>
              </a:rPr>
              <a:t>Daily Calories Burned -</a:t>
            </a:r>
            <a:r>
              <a:rPr lang="en" sz="1000" dirty="0">
                <a:solidFill>
                  <a:schemeClr val="dk1"/>
                </a:solidFill>
              </a:rPr>
              <a:t> Calories burned per day </a:t>
            </a:r>
            <a:endParaRPr sz="1000" dirty="0">
              <a:solidFill>
                <a:schemeClr val="dk1"/>
              </a:solidFill>
            </a:endParaRPr>
          </a:p>
          <a:p>
            <a:pPr marL="0" lvl="0" indent="0" algn="l" rtl="0">
              <a:spcBef>
                <a:spcPts val="0"/>
              </a:spcBef>
              <a:spcAft>
                <a:spcPts val="0"/>
              </a:spcAft>
              <a:buClr>
                <a:schemeClr val="dk1"/>
              </a:buClr>
              <a:buSzPts val="1100"/>
              <a:buFont typeface="Arial"/>
              <a:buNone/>
            </a:pPr>
            <a:endParaRPr sz="1000" b="1" dirty="0">
              <a:solidFill>
                <a:schemeClr val="dk1"/>
              </a:solidFill>
            </a:endParaRPr>
          </a:p>
          <a:p>
            <a:pPr marL="0" lvl="0" indent="0" algn="l" rtl="0">
              <a:spcBef>
                <a:spcPts val="0"/>
              </a:spcBef>
              <a:spcAft>
                <a:spcPts val="0"/>
              </a:spcAft>
              <a:buClr>
                <a:schemeClr val="dk1"/>
              </a:buClr>
              <a:buSzPts val="1100"/>
              <a:buFont typeface="Arial"/>
              <a:buNone/>
            </a:pPr>
            <a:r>
              <a:rPr lang="en" sz="1000" b="1" dirty="0">
                <a:solidFill>
                  <a:schemeClr val="dk1"/>
                </a:solidFill>
              </a:rPr>
              <a:t>Sedentary - </a:t>
            </a:r>
            <a:r>
              <a:rPr lang="en" sz="1000" dirty="0">
                <a:solidFill>
                  <a:schemeClr val="dk1"/>
                </a:solidFill>
              </a:rPr>
              <a:t> Time spent inactive </a:t>
            </a:r>
            <a:endParaRPr sz="1000" dirty="0">
              <a:solidFill>
                <a:schemeClr val="dk1"/>
              </a:solidFill>
            </a:endParaRPr>
          </a:p>
          <a:p>
            <a:pPr marL="0" lvl="0" indent="0" algn="l" rtl="0">
              <a:spcBef>
                <a:spcPts val="0"/>
              </a:spcBef>
              <a:spcAft>
                <a:spcPts val="0"/>
              </a:spcAft>
              <a:buNone/>
            </a:pPr>
            <a:endParaRPr sz="1000" b="1" dirty="0"/>
          </a:p>
        </p:txBody>
      </p:sp>
      <p:sp>
        <p:nvSpPr>
          <p:cNvPr id="171" name="Google Shape;171;p17"/>
          <p:cNvSpPr/>
          <p:nvPr/>
        </p:nvSpPr>
        <p:spPr>
          <a:xfrm>
            <a:off x="996625" y="1307225"/>
            <a:ext cx="2284200" cy="367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IDENTIFYING THE DATA </a:t>
            </a:r>
            <a:endParaRPr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8"/>
          <p:cNvSpPr txBox="1">
            <a:spLocks noGrp="1"/>
          </p:cNvSpPr>
          <p:nvPr>
            <p:ph type="ctrTitle"/>
          </p:nvPr>
        </p:nvSpPr>
        <p:spPr>
          <a:xfrm>
            <a:off x="311700" y="130425"/>
            <a:ext cx="8520600" cy="675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400" b="1"/>
              <a:t>MEASURE</a:t>
            </a:r>
            <a:endParaRPr sz="2400" b="1" dirty="0"/>
          </a:p>
        </p:txBody>
      </p:sp>
      <p:sp>
        <p:nvSpPr>
          <p:cNvPr id="177" name="Google Shape;177;p18"/>
          <p:cNvSpPr txBox="1">
            <a:spLocks noGrp="1"/>
          </p:cNvSpPr>
          <p:nvPr>
            <p:ph type="subTitle" idx="1"/>
          </p:nvPr>
        </p:nvSpPr>
        <p:spPr>
          <a:xfrm>
            <a:off x="365425" y="753700"/>
            <a:ext cx="8520600" cy="444000"/>
          </a:xfrm>
          <a:prstGeom prst="rect">
            <a:avLst/>
          </a:prstGeom>
        </p:spPr>
        <p:txBody>
          <a:bodyPr spcFirstLastPara="1" wrap="square" lIns="91425" tIns="91425" rIns="91425" bIns="91425" anchor="t" anchorCtr="0">
            <a:normAutofit/>
          </a:bodyPr>
          <a:lstStyle/>
          <a:p>
            <a:pPr marL="0" lvl="0" indent="0" algn="ctr" rtl="0">
              <a:lnSpc>
                <a:spcPct val="90000"/>
              </a:lnSpc>
              <a:spcBef>
                <a:spcPts val="0"/>
              </a:spcBef>
              <a:spcAft>
                <a:spcPts val="0"/>
              </a:spcAft>
              <a:buNone/>
            </a:pPr>
            <a:r>
              <a:rPr lang="en" sz="1400"/>
              <a:t>Data Collection Plan </a:t>
            </a:r>
            <a:endParaRPr sz="1400" dirty="0"/>
          </a:p>
        </p:txBody>
      </p:sp>
      <p:sp>
        <p:nvSpPr>
          <p:cNvPr id="178" name="Google Shape;178;p18"/>
          <p:cNvSpPr/>
          <p:nvPr/>
        </p:nvSpPr>
        <p:spPr>
          <a:xfrm rot="5400693">
            <a:off x="-137926" y="138150"/>
            <a:ext cx="1489200" cy="12129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18"/>
          <p:cNvSpPr/>
          <p:nvPr/>
        </p:nvSpPr>
        <p:spPr>
          <a:xfrm rot="-5399307">
            <a:off x="7792799" y="3792450"/>
            <a:ext cx="1489200" cy="1212900"/>
          </a:xfrm>
          <a:prstGeom prst="rtTriangl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18"/>
          <p:cNvSpPr txBox="1"/>
          <p:nvPr/>
        </p:nvSpPr>
        <p:spPr>
          <a:xfrm>
            <a:off x="675550" y="1389525"/>
            <a:ext cx="74544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b="1" dirty="0"/>
          </a:p>
        </p:txBody>
      </p:sp>
      <p:graphicFrame>
        <p:nvGraphicFramePr>
          <p:cNvPr id="181" name="Google Shape;181;p18"/>
          <p:cNvGraphicFramePr/>
          <p:nvPr/>
        </p:nvGraphicFramePr>
        <p:xfrm>
          <a:off x="311700" y="1106000"/>
          <a:ext cx="7914300" cy="3683325"/>
        </p:xfrm>
        <a:graphic>
          <a:graphicData uri="http://schemas.openxmlformats.org/drawingml/2006/table">
            <a:tbl>
              <a:tblPr>
                <a:noFill/>
                <a:tableStyleId>{A3F39FA3-D828-4DC9-AC65-1D5E880F5E09}</a:tableStyleId>
              </a:tblPr>
              <a:tblGrid>
                <a:gridCol w="1095350">
                  <a:extLst>
                    <a:ext uri="{9D8B030D-6E8A-4147-A177-3AD203B41FA5}">
                      <a16:colId xmlns:a16="http://schemas.microsoft.com/office/drawing/2014/main" val="20000"/>
                    </a:ext>
                  </a:extLst>
                </a:gridCol>
                <a:gridCol w="2264725">
                  <a:extLst>
                    <a:ext uri="{9D8B030D-6E8A-4147-A177-3AD203B41FA5}">
                      <a16:colId xmlns:a16="http://schemas.microsoft.com/office/drawing/2014/main" val="20001"/>
                    </a:ext>
                  </a:extLst>
                </a:gridCol>
                <a:gridCol w="1317675">
                  <a:extLst>
                    <a:ext uri="{9D8B030D-6E8A-4147-A177-3AD203B41FA5}">
                      <a16:colId xmlns:a16="http://schemas.microsoft.com/office/drawing/2014/main" val="20002"/>
                    </a:ext>
                  </a:extLst>
                </a:gridCol>
                <a:gridCol w="1078850">
                  <a:extLst>
                    <a:ext uri="{9D8B030D-6E8A-4147-A177-3AD203B41FA5}">
                      <a16:colId xmlns:a16="http://schemas.microsoft.com/office/drawing/2014/main" val="20003"/>
                    </a:ext>
                  </a:extLst>
                </a:gridCol>
                <a:gridCol w="1358850">
                  <a:extLst>
                    <a:ext uri="{9D8B030D-6E8A-4147-A177-3AD203B41FA5}">
                      <a16:colId xmlns:a16="http://schemas.microsoft.com/office/drawing/2014/main" val="20004"/>
                    </a:ext>
                  </a:extLst>
                </a:gridCol>
                <a:gridCol w="798850">
                  <a:extLst>
                    <a:ext uri="{9D8B030D-6E8A-4147-A177-3AD203B41FA5}">
                      <a16:colId xmlns:a16="http://schemas.microsoft.com/office/drawing/2014/main" val="20005"/>
                    </a:ext>
                  </a:extLst>
                </a:gridCol>
              </a:tblGrid>
              <a:tr h="455575">
                <a:tc>
                  <a:txBody>
                    <a:bodyPr/>
                    <a:lstStyle/>
                    <a:p>
                      <a:pPr marL="0" lvl="0" indent="0" algn="l" rtl="0">
                        <a:lnSpc>
                          <a:spcPct val="115000"/>
                        </a:lnSpc>
                        <a:spcBef>
                          <a:spcPts val="0"/>
                        </a:spcBef>
                        <a:spcAft>
                          <a:spcPts val="0"/>
                        </a:spcAft>
                        <a:buNone/>
                      </a:pPr>
                      <a:r>
                        <a:rPr lang="en" sz="800" b="1"/>
                        <a:t>Performance Measure</a:t>
                      </a:r>
                      <a:endParaRPr sz="800" b="1"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 sz="800" b="1"/>
                        <a:t>Data Source Location</a:t>
                      </a:r>
                      <a:endParaRPr sz="800" b="1"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 sz="800" b="1"/>
                        <a:t>How will Data be Collected</a:t>
                      </a:r>
                      <a:endParaRPr sz="800" b="1"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 sz="800" b="1"/>
                        <a:t>Who Will Collect Data</a:t>
                      </a:r>
                      <a:endParaRPr sz="800" b="1"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 sz="800" b="1"/>
                        <a:t>When Will data be collected</a:t>
                      </a:r>
                      <a:endParaRPr sz="800" b="1"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 sz="800" b="1"/>
                        <a:t>Target Data Size</a:t>
                      </a:r>
                      <a:endParaRPr sz="800" b="1"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CCCCCC"/>
                    </a:solidFill>
                  </a:tcPr>
                </a:tc>
                <a:extLst>
                  <a:ext uri="{0D108BD9-81ED-4DB2-BD59-A6C34878D82A}">
                    <a16:rowId xmlns:a16="http://schemas.microsoft.com/office/drawing/2014/main" val="10000"/>
                  </a:ext>
                </a:extLst>
              </a:tr>
              <a:tr h="322775">
                <a:tc>
                  <a:txBody>
                    <a:bodyPr/>
                    <a:lstStyle/>
                    <a:p>
                      <a:pPr marL="0" lvl="0" indent="0" algn="l" rtl="0">
                        <a:lnSpc>
                          <a:spcPct val="115000"/>
                        </a:lnSpc>
                        <a:spcBef>
                          <a:spcPts val="0"/>
                        </a:spcBef>
                        <a:spcAft>
                          <a:spcPts val="0"/>
                        </a:spcAft>
                        <a:buNone/>
                      </a:pPr>
                      <a:r>
                        <a:rPr lang="en" sz="800"/>
                        <a:t>Calories Burned</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Tracked using Technology and Manually Recorded</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Fitbit Tracking Functionality</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George Smith</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solidFill>
                            <a:schemeClr val="dk1"/>
                          </a:solidFill>
                        </a:rPr>
                        <a:t>Feb 1st - Match 2nd</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30 Samples</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22775">
                <a:tc>
                  <a:txBody>
                    <a:bodyPr/>
                    <a:lstStyle/>
                    <a:p>
                      <a:pPr marL="0" lvl="0" indent="0" algn="l" rtl="0">
                        <a:lnSpc>
                          <a:spcPct val="115000"/>
                        </a:lnSpc>
                        <a:spcBef>
                          <a:spcPts val="0"/>
                        </a:spcBef>
                        <a:spcAft>
                          <a:spcPts val="0"/>
                        </a:spcAft>
                        <a:buNone/>
                      </a:pPr>
                      <a:r>
                        <a:rPr lang="en" sz="800"/>
                        <a:t>Steps</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Tracked using Technology and Manually Recorded</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Fitbit Tracking Functionality</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George Smith</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solidFill>
                            <a:schemeClr val="dk1"/>
                          </a:solidFill>
                        </a:rPr>
                        <a:t>Feb 1st - Match 2nd</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30 Samples</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22775">
                <a:tc>
                  <a:txBody>
                    <a:bodyPr/>
                    <a:lstStyle/>
                    <a:p>
                      <a:pPr marL="0" lvl="0" indent="0" algn="l" rtl="0">
                        <a:lnSpc>
                          <a:spcPct val="115000"/>
                        </a:lnSpc>
                        <a:spcBef>
                          <a:spcPts val="0"/>
                        </a:spcBef>
                        <a:spcAft>
                          <a:spcPts val="0"/>
                        </a:spcAft>
                        <a:buNone/>
                      </a:pPr>
                      <a:r>
                        <a:rPr lang="en" sz="800"/>
                        <a:t>Distance</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Tracked using Technology and Manually Recorded</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Fitbit Tracking Functionality</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George Smith</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solidFill>
                            <a:schemeClr val="dk1"/>
                          </a:solidFill>
                        </a:rPr>
                        <a:t>Feb 1st - Match 2nd</a:t>
                      </a:r>
                      <a:endParaRPr dirty="0">
                        <a:solidFill>
                          <a:schemeClr val="dk1"/>
                        </a:solidFill>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30 Samples</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22775">
                <a:tc>
                  <a:txBody>
                    <a:bodyPr/>
                    <a:lstStyle/>
                    <a:p>
                      <a:pPr marL="0" lvl="0" indent="0" algn="l" rtl="0">
                        <a:lnSpc>
                          <a:spcPct val="115000"/>
                        </a:lnSpc>
                        <a:spcBef>
                          <a:spcPts val="0"/>
                        </a:spcBef>
                        <a:spcAft>
                          <a:spcPts val="0"/>
                        </a:spcAft>
                        <a:buNone/>
                      </a:pPr>
                      <a:r>
                        <a:rPr lang="en" sz="800"/>
                        <a:t>Minutes Sedentary</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Tracked using Technology and Manually Recorded</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Fitbit Tracking Functionality</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George Smith</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solidFill>
                            <a:schemeClr val="dk1"/>
                          </a:solidFill>
                        </a:rPr>
                        <a:t>Feb 1st - Match 2nd</a:t>
                      </a:r>
                      <a:endParaRPr dirty="0">
                        <a:solidFill>
                          <a:schemeClr val="dk1"/>
                        </a:solidFill>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30 Samples</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22775">
                <a:tc>
                  <a:txBody>
                    <a:bodyPr/>
                    <a:lstStyle/>
                    <a:p>
                      <a:pPr marL="0" lvl="0" indent="0" algn="l" rtl="0">
                        <a:lnSpc>
                          <a:spcPct val="115000"/>
                        </a:lnSpc>
                        <a:spcBef>
                          <a:spcPts val="0"/>
                        </a:spcBef>
                        <a:spcAft>
                          <a:spcPts val="0"/>
                        </a:spcAft>
                        <a:buNone/>
                      </a:pPr>
                      <a:r>
                        <a:rPr lang="en" sz="800"/>
                        <a:t>Minutes Lightly Active</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Tracked using Technology and Manually Recorded</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Fitbit Tracking Functionality</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George Smith</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solidFill>
                            <a:schemeClr val="dk1"/>
                          </a:solidFill>
                        </a:rPr>
                        <a:t>Feb 1st - Match 2nd</a:t>
                      </a:r>
                      <a:endParaRPr dirty="0">
                        <a:solidFill>
                          <a:schemeClr val="dk1"/>
                        </a:solidFill>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30 Samples</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22775">
                <a:tc>
                  <a:txBody>
                    <a:bodyPr/>
                    <a:lstStyle/>
                    <a:p>
                      <a:pPr marL="0" lvl="0" indent="0" algn="l" rtl="0">
                        <a:lnSpc>
                          <a:spcPct val="115000"/>
                        </a:lnSpc>
                        <a:spcBef>
                          <a:spcPts val="0"/>
                        </a:spcBef>
                        <a:spcAft>
                          <a:spcPts val="0"/>
                        </a:spcAft>
                        <a:buNone/>
                      </a:pPr>
                      <a:r>
                        <a:rPr lang="en" sz="800"/>
                        <a:t>Minutes Fairly Active</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Tracked using Technology and Manually Recorded</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Fitbit Tracking Functionality</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George Smith</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solidFill>
                            <a:schemeClr val="dk1"/>
                          </a:solidFill>
                        </a:rPr>
                        <a:t>Feb 1st - Match 2nd</a:t>
                      </a:r>
                      <a:endParaRPr dirty="0">
                        <a:solidFill>
                          <a:schemeClr val="dk1"/>
                        </a:solidFill>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30 Samples</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22775">
                <a:tc>
                  <a:txBody>
                    <a:bodyPr/>
                    <a:lstStyle/>
                    <a:p>
                      <a:pPr marL="0" lvl="0" indent="0" algn="l" rtl="0">
                        <a:lnSpc>
                          <a:spcPct val="115000"/>
                        </a:lnSpc>
                        <a:spcBef>
                          <a:spcPts val="0"/>
                        </a:spcBef>
                        <a:spcAft>
                          <a:spcPts val="0"/>
                        </a:spcAft>
                        <a:buNone/>
                      </a:pPr>
                      <a:r>
                        <a:rPr lang="en" sz="800"/>
                        <a:t>Minutes Very Active</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Tracked using Technology and Manually Recorded</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Fitbit Tracking Functionality</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George Smith</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solidFill>
                            <a:schemeClr val="dk1"/>
                          </a:solidFill>
                        </a:rPr>
                        <a:t>Feb 1st - Match 2nd</a:t>
                      </a:r>
                      <a:endParaRPr dirty="0">
                        <a:solidFill>
                          <a:schemeClr val="dk1"/>
                        </a:solidFill>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30 Samples</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22775">
                <a:tc>
                  <a:txBody>
                    <a:bodyPr/>
                    <a:lstStyle/>
                    <a:p>
                      <a:pPr marL="0" lvl="0" indent="0" algn="l" rtl="0">
                        <a:lnSpc>
                          <a:spcPct val="115000"/>
                        </a:lnSpc>
                        <a:spcBef>
                          <a:spcPts val="0"/>
                        </a:spcBef>
                        <a:spcAft>
                          <a:spcPts val="0"/>
                        </a:spcAft>
                        <a:buNone/>
                      </a:pPr>
                      <a:r>
                        <a:rPr lang="en" sz="800"/>
                        <a:t>Activity Calories</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Tracked using Technology and Manually Recorded</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Fitbit Tracking Functionality</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George Smith</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solidFill>
                            <a:schemeClr val="dk1"/>
                          </a:solidFill>
                        </a:rPr>
                        <a:t>Feb 1st - Match 2nd</a:t>
                      </a:r>
                      <a:endParaRPr dirty="0">
                        <a:solidFill>
                          <a:schemeClr val="dk1"/>
                        </a:solidFill>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30 Samples</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22775">
                <a:tc>
                  <a:txBody>
                    <a:bodyPr/>
                    <a:lstStyle/>
                    <a:p>
                      <a:pPr marL="0" lvl="0" indent="0" algn="l" rtl="0">
                        <a:lnSpc>
                          <a:spcPct val="115000"/>
                        </a:lnSpc>
                        <a:spcBef>
                          <a:spcPts val="0"/>
                        </a:spcBef>
                        <a:spcAft>
                          <a:spcPts val="0"/>
                        </a:spcAft>
                        <a:buNone/>
                      </a:pPr>
                      <a:r>
                        <a:rPr lang="en" sz="800"/>
                        <a:t>Time in Bed</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Tracked using Technology and Manually Recorded</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Fitbit Tracking Functionality</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George Smith</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solidFill>
                            <a:schemeClr val="dk1"/>
                          </a:solidFill>
                        </a:rPr>
                        <a:t>Feb 1st - Match 2nd</a:t>
                      </a:r>
                      <a:endParaRPr dirty="0">
                        <a:solidFill>
                          <a:schemeClr val="dk1"/>
                        </a:solidFill>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30 Samples</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22775">
                <a:tc>
                  <a:txBody>
                    <a:bodyPr/>
                    <a:lstStyle/>
                    <a:p>
                      <a:pPr marL="0" lvl="0" indent="0" algn="l" rtl="0">
                        <a:lnSpc>
                          <a:spcPct val="115000"/>
                        </a:lnSpc>
                        <a:spcBef>
                          <a:spcPts val="0"/>
                        </a:spcBef>
                        <a:spcAft>
                          <a:spcPts val="0"/>
                        </a:spcAft>
                        <a:buNone/>
                      </a:pPr>
                      <a:r>
                        <a:rPr lang="en" sz="800"/>
                        <a:t>Minutes Asleep</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800"/>
                        <a:t>Tracked using Technology and Manually Recorded</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Fitbit Tracking Functionality</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George Smith</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solidFill>
                            <a:schemeClr val="dk1"/>
                          </a:solidFill>
                        </a:rPr>
                        <a:t>Feb 1st - Match 2nd</a:t>
                      </a:r>
                      <a:endParaRPr dirty="0">
                        <a:solidFill>
                          <a:schemeClr val="dk1"/>
                        </a:solidFill>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30 Samples</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9"/>
          <p:cNvSpPr txBox="1">
            <a:spLocks noGrp="1"/>
          </p:cNvSpPr>
          <p:nvPr>
            <p:ph type="ctrTitle"/>
          </p:nvPr>
        </p:nvSpPr>
        <p:spPr>
          <a:xfrm>
            <a:off x="311700" y="130425"/>
            <a:ext cx="8520600" cy="675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400" b="1"/>
              <a:t>MEASURE</a:t>
            </a:r>
            <a:endParaRPr sz="2400" b="1" dirty="0"/>
          </a:p>
        </p:txBody>
      </p:sp>
      <p:sp>
        <p:nvSpPr>
          <p:cNvPr id="187" name="Google Shape;187;p19"/>
          <p:cNvSpPr txBox="1">
            <a:spLocks noGrp="1"/>
          </p:cNvSpPr>
          <p:nvPr>
            <p:ph type="subTitle" idx="1"/>
          </p:nvPr>
        </p:nvSpPr>
        <p:spPr>
          <a:xfrm>
            <a:off x="365425" y="753700"/>
            <a:ext cx="8520600" cy="444000"/>
          </a:xfrm>
          <a:prstGeom prst="rect">
            <a:avLst/>
          </a:prstGeom>
        </p:spPr>
        <p:txBody>
          <a:bodyPr spcFirstLastPara="1" wrap="square" lIns="91425" tIns="91425" rIns="91425" bIns="91425" anchor="t" anchorCtr="0">
            <a:normAutofit/>
          </a:bodyPr>
          <a:lstStyle/>
          <a:p>
            <a:pPr marL="0" lvl="0" indent="0" algn="ctr" rtl="0">
              <a:lnSpc>
                <a:spcPct val="90000"/>
              </a:lnSpc>
              <a:spcBef>
                <a:spcPts val="0"/>
              </a:spcBef>
              <a:spcAft>
                <a:spcPts val="0"/>
              </a:spcAft>
              <a:buNone/>
            </a:pPr>
            <a:r>
              <a:rPr lang="en" sz="1400"/>
              <a:t>Descriptive Statistics</a:t>
            </a:r>
            <a:endParaRPr sz="1400" dirty="0"/>
          </a:p>
        </p:txBody>
      </p:sp>
      <p:sp>
        <p:nvSpPr>
          <p:cNvPr id="188" name="Google Shape;188;p19"/>
          <p:cNvSpPr/>
          <p:nvPr/>
        </p:nvSpPr>
        <p:spPr>
          <a:xfrm rot="5400693">
            <a:off x="-137926" y="138150"/>
            <a:ext cx="1489200" cy="12129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19"/>
          <p:cNvSpPr/>
          <p:nvPr/>
        </p:nvSpPr>
        <p:spPr>
          <a:xfrm rot="-5399307">
            <a:off x="7792799" y="3792450"/>
            <a:ext cx="1489200" cy="1212900"/>
          </a:xfrm>
          <a:prstGeom prst="rtTriangl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19"/>
          <p:cNvSpPr txBox="1"/>
          <p:nvPr/>
        </p:nvSpPr>
        <p:spPr>
          <a:xfrm>
            <a:off x="675550" y="1389525"/>
            <a:ext cx="74544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b="1" dirty="0"/>
          </a:p>
        </p:txBody>
      </p:sp>
      <p:pic>
        <p:nvPicPr>
          <p:cNvPr id="191" name="Google Shape;191;p19"/>
          <p:cNvPicPr preferRelativeResize="0"/>
          <p:nvPr/>
        </p:nvPicPr>
        <p:blipFill>
          <a:blip r:embed="rId3">
            <a:alphaModFix/>
          </a:blip>
          <a:stretch>
            <a:fillRect/>
          </a:stretch>
        </p:blipFill>
        <p:spPr>
          <a:xfrm>
            <a:off x="1136813" y="1041000"/>
            <a:ext cx="6793976" cy="4076400"/>
          </a:xfrm>
          <a:prstGeom prst="rect">
            <a:avLst/>
          </a:prstGeom>
          <a:noFill/>
          <a:ln>
            <a:noFill/>
          </a:ln>
        </p:spPr>
      </p:pic>
      <p:sp>
        <p:nvSpPr>
          <p:cNvPr id="192" name="Google Shape;192;p19"/>
          <p:cNvSpPr/>
          <p:nvPr/>
        </p:nvSpPr>
        <p:spPr>
          <a:xfrm>
            <a:off x="7788125" y="174225"/>
            <a:ext cx="998100" cy="588000"/>
          </a:xfrm>
          <a:prstGeom prst="wedgeRoundRectCallout">
            <a:avLst>
              <a:gd name="adj1" fmla="val -67178"/>
              <a:gd name="adj2" fmla="val 92730"/>
              <a:gd name="adj3" fmla="val 0"/>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t>Output Variable </a:t>
            </a:r>
            <a:endParaRPr sz="800" dirty="0"/>
          </a:p>
        </p:txBody>
      </p:sp>
      <p:sp>
        <p:nvSpPr>
          <p:cNvPr id="193" name="Google Shape;193;p19"/>
          <p:cNvSpPr/>
          <p:nvPr/>
        </p:nvSpPr>
        <p:spPr>
          <a:xfrm>
            <a:off x="195350" y="1489200"/>
            <a:ext cx="906000" cy="612300"/>
          </a:xfrm>
          <a:prstGeom prst="wedgeRectCallout">
            <a:avLst>
              <a:gd name="adj1" fmla="val 62811"/>
              <a:gd name="adj2" fmla="val 96003"/>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t>30 Days of Data </a:t>
            </a:r>
            <a:endParaRPr sz="800" dirty="0"/>
          </a:p>
        </p:txBody>
      </p:sp>
      <p:sp>
        <p:nvSpPr>
          <p:cNvPr id="194" name="Google Shape;194;p19"/>
          <p:cNvSpPr/>
          <p:nvPr/>
        </p:nvSpPr>
        <p:spPr>
          <a:xfrm>
            <a:off x="153675" y="3835600"/>
            <a:ext cx="906000" cy="612300"/>
          </a:xfrm>
          <a:prstGeom prst="wedgeRectCallout">
            <a:avLst>
              <a:gd name="adj1" fmla="val 62811"/>
              <a:gd name="adj2" fmla="val 96003"/>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t>Descriptive Statistics </a:t>
            </a:r>
            <a:endParaRPr sz="800" dirty="0"/>
          </a:p>
        </p:txBody>
      </p:sp>
      <p:sp>
        <p:nvSpPr>
          <p:cNvPr id="195" name="Google Shape;195;p19"/>
          <p:cNvSpPr/>
          <p:nvPr/>
        </p:nvSpPr>
        <p:spPr>
          <a:xfrm>
            <a:off x="2087425" y="168600"/>
            <a:ext cx="1047000" cy="675600"/>
          </a:xfrm>
          <a:prstGeom prst="wedgeRectCallout">
            <a:avLst>
              <a:gd name="adj1" fmla="val -41227"/>
              <a:gd name="adj2" fmla="val 72954"/>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t>Input Variables </a:t>
            </a:r>
            <a:endParaRPr sz="800" dirty="0"/>
          </a:p>
        </p:txBody>
      </p:sp>
      <p:sp>
        <p:nvSpPr>
          <p:cNvPr id="196" name="Google Shape;196;p19"/>
          <p:cNvSpPr/>
          <p:nvPr/>
        </p:nvSpPr>
        <p:spPr>
          <a:xfrm>
            <a:off x="7898350" y="1754375"/>
            <a:ext cx="1213200" cy="1212600"/>
          </a:xfrm>
          <a:prstGeom prst="wedgeRectCallout">
            <a:avLst>
              <a:gd name="adj1" fmla="val -47981"/>
              <a:gd name="adj2" fmla="val 78380"/>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b="1"/>
              <a:t>Measurement Error:</a:t>
            </a:r>
            <a:endParaRPr sz="800" b="1" dirty="0"/>
          </a:p>
          <a:p>
            <a:pPr marL="0" lvl="0" indent="0" algn="l" rtl="0">
              <a:spcBef>
                <a:spcPts val="0"/>
              </a:spcBef>
              <a:spcAft>
                <a:spcPts val="0"/>
              </a:spcAft>
              <a:buNone/>
            </a:pPr>
            <a:r>
              <a:rPr lang="en" sz="800"/>
              <a:t>My biggest source of measurement error includes times were I engaged in activity and was not wearing my tracking device</a:t>
            </a:r>
            <a:endParaRPr sz="800" dirty="0"/>
          </a:p>
          <a:p>
            <a:pPr marL="0" lvl="0" indent="0" algn="l" rtl="0">
              <a:spcBef>
                <a:spcPts val="0"/>
              </a:spcBef>
              <a:spcAft>
                <a:spcPts val="0"/>
              </a:spcAft>
              <a:buNone/>
            </a:pPr>
            <a:endParaRPr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0"/>
          <p:cNvSpPr/>
          <p:nvPr/>
        </p:nvSpPr>
        <p:spPr>
          <a:xfrm>
            <a:off x="4322300" y="1350250"/>
            <a:ext cx="3643200" cy="21984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20"/>
          <p:cNvSpPr/>
          <p:nvPr/>
        </p:nvSpPr>
        <p:spPr>
          <a:xfrm>
            <a:off x="428050" y="1350250"/>
            <a:ext cx="3643200" cy="21984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20"/>
          <p:cNvSpPr txBox="1">
            <a:spLocks noGrp="1"/>
          </p:cNvSpPr>
          <p:nvPr>
            <p:ph type="ctrTitle"/>
          </p:nvPr>
        </p:nvSpPr>
        <p:spPr>
          <a:xfrm>
            <a:off x="311700" y="130425"/>
            <a:ext cx="8520600" cy="675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400" b="1"/>
              <a:t>MEASURE</a:t>
            </a:r>
            <a:endParaRPr sz="2400" b="1" dirty="0"/>
          </a:p>
        </p:txBody>
      </p:sp>
      <p:sp>
        <p:nvSpPr>
          <p:cNvPr id="204" name="Google Shape;204;p20"/>
          <p:cNvSpPr txBox="1">
            <a:spLocks noGrp="1"/>
          </p:cNvSpPr>
          <p:nvPr>
            <p:ph type="subTitle" idx="1"/>
          </p:nvPr>
        </p:nvSpPr>
        <p:spPr>
          <a:xfrm>
            <a:off x="365425" y="753700"/>
            <a:ext cx="8520600" cy="4440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800"/>
              <a:t>Sigma Quality Level (SQL)</a:t>
            </a:r>
            <a:endParaRPr sz="1800" dirty="0"/>
          </a:p>
        </p:txBody>
      </p:sp>
      <p:sp>
        <p:nvSpPr>
          <p:cNvPr id="205" name="Google Shape;205;p20"/>
          <p:cNvSpPr/>
          <p:nvPr/>
        </p:nvSpPr>
        <p:spPr>
          <a:xfrm rot="5400693">
            <a:off x="-137926" y="138150"/>
            <a:ext cx="1489200" cy="12129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20"/>
          <p:cNvSpPr/>
          <p:nvPr/>
        </p:nvSpPr>
        <p:spPr>
          <a:xfrm rot="-5399307">
            <a:off x="7792799" y="3792450"/>
            <a:ext cx="1489200" cy="1212900"/>
          </a:xfrm>
          <a:prstGeom prst="rtTriangl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20"/>
          <p:cNvSpPr txBox="1"/>
          <p:nvPr/>
        </p:nvSpPr>
        <p:spPr>
          <a:xfrm>
            <a:off x="446350" y="1482650"/>
            <a:ext cx="3606600" cy="178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dirty="0"/>
              <a:t>Defect: </a:t>
            </a:r>
            <a:r>
              <a:rPr lang="en" sz="1000" dirty="0"/>
              <a:t>Underperforming the recommended daily average calories burned, steps taken, distance traveled, and minutes sedentary for a male 25 - 30 years of age, 170 - 200 pounds, and 5.7 to 6.0 ft tall. </a:t>
            </a:r>
            <a:endParaRPr sz="1000" dirty="0"/>
          </a:p>
          <a:p>
            <a:pPr marL="457200" lvl="0" indent="-292100" algn="l" rtl="0">
              <a:spcBef>
                <a:spcPts val="0"/>
              </a:spcBef>
              <a:spcAft>
                <a:spcPts val="0"/>
              </a:spcAft>
              <a:buSzPts val="1000"/>
              <a:buChar char="●"/>
            </a:pPr>
            <a:r>
              <a:rPr lang="en" sz="1000" b="1" dirty="0"/>
              <a:t>Calories Burned:</a:t>
            </a:r>
            <a:r>
              <a:rPr lang="en" sz="1000" dirty="0"/>
              <a:t> Less than 2,000 calories burned</a:t>
            </a:r>
            <a:endParaRPr sz="1000" dirty="0"/>
          </a:p>
          <a:p>
            <a:pPr marL="457200" lvl="0" indent="-292100" algn="l" rtl="0">
              <a:spcBef>
                <a:spcPts val="0"/>
              </a:spcBef>
              <a:spcAft>
                <a:spcPts val="0"/>
              </a:spcAft>
              <a:buSzPts val="1000"/>
              <a:buChar char="●"/>
            </a:pPr>
            <a:r>
              <a:rPr lang="en" sz="1000" b="1" dirty="0"/>
              <a:t>Steps Taken:</a:t>
            </a:r>
            <a:r>
              <a:rPr lang="en" sz="1000" dirty="0"/>
              <a:t> Less than 4,000 steps taken </a:t>
            </a:r>
            <a:endParaRPr sz="1000" dirty="0"/>
          </a:p>
          <a:p>
            <a:pPr marL="457200" lvl="0" indent="-292100" algn="l" rtl="0">
              <a:spcBef>
                <a:spcPts val="0"/>
              </a:spcBef>
              <a:spcAft>
                <a:spcPts val="0"/>
              </a:spcAft>
              <a:buSzPts val="1000"/>
              <a:buChar char="●"/>
            </a:pPr>
            <a:r>
              <a:rPr lang="en" sz="1000" b="1" dirty="0"/>
              <a:t>Distance Traveled:</a:t>
            </a:r>
            <a:r>
              <a:rPr lang="en" sz="1000" dirty="0"/>
              <a:t> Less than 3 miles</a:t>
            </a:r>
            <a:endParaRPr sz="1000" dirty="0"/>
          </a:p>
          <a:p>
            <a:pPr marL="457200" lvl="0" indent="-292100" algn="l" rtl="0">
              <a:spcBef>
                <a:spcPts val="0"/>
              </a:spcBef>
              <a:spcAft>
                <a:spcPts val="0"/>
              </a:spcAft>
              <a:buSzPts val="1000"/>
              <a:buChar char="●"/>
            </a:pPr>
            <a:r>
              <a:rPr lang="en" sz="1000" b="1" dirty="0"/>
              <a:t>Minutes Sedentary: </a:t>
            </a:r>
            <a:r>
              <a:rPr lang="en" sz="1000" dirty="0"/>
              <a:t>Less than 600 minutes rested</a:t>
            </a:r>
            <a:endParaRPr sz="1000" dirty="0"/>
          </a:p>
          <a:p>
            <a:pPr marL="0" lvl="0" indent="0" algn="l" rtl="0">
              <a:spcBef>
                <a:spcPts val="0"/>
              </a:spcBef>
              <a:spcAft>
                <a:spcPts val="0"/>
              </a:spcAft>
              <a:buNone/>
            </a:pPr>
            <a:endParaRPr sz="800" b="1" dirty="0"/>
          </a:p>
          <a:p>
            <a:pPr marL="0" lvl="0" indent="0" algn="l" rtl="0">
              <a:spcBef>
                <a:spcPts val="0"/>
              </a:spcBef>
              <a:spcAft>
                <a:spcPts val="0"/>
              </a:spcAft>
              <a:buNone/>
            </a:pPr>
            <a:endParaRPr sz="800" b="1" dirty="0"/>
          </a:p>
          <a:p>
            <a:pPr marL="0" lvl="0" indent="0" algn="l" rtl="0">
              <a:spcBef>
                <a:spcPts val="0"/>
              </a:spcBef>
              <a:spcAft>
                <a:spcPts val="0"/>
              </a:spcAft>
              <a:buNone/>
            </a:pPr>
            <a:endParaRPr sz="800" b="1" dirty="0"/>
          </a:p>
        </p:txBody>
      </p:sp>
      <p:sp>
        <p:nvSpPr>
          <p:cNvPr id="208" name="Google Shape;208;p20"/>
          <p:cNvSpPr/>
          <p:nvPr/>
        </p:nvSpPr>
        <p:spPr>
          <a:xfrm>
            <a:off x="1786487" y="1152015"/>
            <a:ext cx="926325" cy="367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DEFECT</a:t>
            </a:r>
            <a:endParaRPr b="1" dirty="0"/>
          </a:p>
        </p:txBody>
      </p:sp>
      <p:sp>
        <p:nvSpPr>
          <p:cNvPr id="209" name="Google Shape;209;p20"/>
          <p:cNvSpPr txBox="1"/>
          <p:nvPr/>
        </p:nvSpPr>
        <p:spPr>
          <a:xfrm>
            <a:off x="72900" y="4841850"/>
            <a:ext cx="7335600" cy="50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600" b="1"/>
              <a:t>Note:</a:t>
            </a:r>
            <a:r>
              <a:rPr lang="en" sz="600"/>
              <a:t> Minutes Lightly Active, Minutes Fairly Active, Minutes Very Active, Activity Calories, Time in Bed were not considered for SQL as it was not possible to create accurate defects for the categories </a:t>
            </a:r>
            <a:endParaRPr sz="600" dirty="0"/>
          </a:p>
          <a:p>
            <a:pPr marL="0" lvl="0" indent="0" algn="l" rtl="0">
              <a:spcBef>
                <a:spcPts val="0"/>
              </a:spcBef>
              <a:spcAft>
                <a:spcPts val="0"/>
              </a:spcAft>
              <a:buNone/>
            </a:pPr>
            <a:endParaRPr dirty="0"/>
          </a:p>
        </p:txBody>
      </p:sp>
      <p:graphicFrame>
        <p:nvGraphicFramePr>
          <p:cNvPr id="210" name="Google Shape;210;p20"/>
          <p:cNvGraphicFramePr/>
          <p:nvPr/>
        </p:nvGraphicFramePr>
        <p:xfrm>
          <a:off x="4423813" y="1527100"/>
          <a:ext cx="3440125" cy="1821800"/>
        </p:xfrm>
        <a:graphic>
          <a:graphicData uri="http://schemas.openxmlformats.org/drawingml/2006/table">
            <a:tbl>
              <a:tblPr>
                <a:noFill/>
                <a:tableStyleId>{A3F39FA3-D828-4DC9-AC65-1D5E880F5E09}</a:tableStyleId>
              </a:tblPr>
              <a:tblGrid>
                <a:gridCol w="1862850">
                  <a:extLst>
                    <a:ext uri="{9D8B030D-6E8A-4147-A177-3AD203B41FA5}">
                      <a16:colId xmlns:a16="http://schemas.microsoft.com/office/drawing/2014/main" val="20000"/>
                    </a:ext>
                  </a:extLst>
                </a:gridCol>
                <a:gridCol w="819200">
                  <a:extLst>
                    <a:ext uri="{9D8B030D-6E8A-4147-A177-3AD203B41FA5}">
                      <a16:colId xmlns:a16="http://schemas.microsoft.com/office/drawing/2014/main" val="20001"/>
                    </a:ext>
                  </a:extLst>
                </a:gridCol>
                <a:gridCol w="758075">
                  <a:extLst>
                    <a:ext uri="{9D8B030D-6E8A-4147-A177-3AD203B41FA5}">
                      <a16:colId xmlns:a16="http://schemas.microsoft.com/office/drawing/2014/main" val="20002"/>
                    </a:ext>
                  </a:extLst>
                </a:gridCol>
              </a:tblGrid>
              <a:tr h="375950">
                <a:tc>
                  <a:txBody>
                    <a:bodyPr/>
                    <a:lstStyle/>
                    <a:p>
                      <a:pPr marL="0" lvl="0" indent="0" algn="l" rtl="0">
                        <a:lnSpc>
                          <a:spcPct val="115000"/>
                        </a:lnSpc>
                        <a:spcBef>
                          <a:spcPts val="0"/>
                        </a:spcBef>
                        <a:spcAft>
                          <a:spcPts val="0"/>
                        </a:spcAft>
                        <a:buNone/>
                      </a:pPr>
                      <a:r>
                        <a:rPr lang="en" sz="1000" b="1"/>
                        <a:t>Defect opportunity per Measurement</a:t>
                      </a:r>
                      <a:endParaRPr sz="1000" b="1"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D</a:t>
                      </a:r>
                      <a:endParaRPr sz="10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30</a:t>
                      </a:r>
                      <a:endParaRPr sz="10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240975">
                <a:tc>
                  <a:txBody>
                    <a:bodyPr/>
                    <a:lstStyle/>
                    <a:p>
                      <a:pPr marL="0" lvl="0" indent="0" algn="l" rtl="0">
                        <a:lnSpc>
                          <a:spcPct val="115000"/>
                        </a:lnSpc>
                        <a:spcBef>
                          <a:spcPts val="0"/>
                        </a:spcBef>
                        <a:spcAft>
                          <a:spcPts val="0"/>
                        </a:spcAft>
                        <a:buNone/>
                      </a:pPr>
                      <a:r>
                        <a:rPr lang="en" sz="1000" b="1"/>
                        <a:t>Measurements</a:t>
                      </a:r>
                      <a:endParaRPr sz="1000" b="1"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U</a:t>
                      </a:r>
                      <a:endParaRPr sz="10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4</a:t>
                      </a:r>
                      <a:endParaRPr sz="10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240975">
                <a:tc>
                  <a:txBody>
                    <a:bodyPr/>
                    <a:lstStyle/>
                    <a:p>
                      <a:pPr marL="0" lvl="0" indent="0" algn="l" rtl="0">
                        <a:lnSpc>
                          <a:spcPct val="115000"/>
                        </a:lnSpc>
                        <a:spcBef>
                          <a:spcPts val="0"/>
                        </a:spcBef>
                        <a:spcAft>
                          <a:spcPts val="0"/>
                        </a:spcAft>
                        <a:buNone/>
                      </a:pPr>
                      <a:r>
                        <a:rPr lang="en" sz="1000" b="1"/>
                        <a:t>Total Possible Defects</a:t>
                      </a:r>
                      <a:endParaRPr sz="1000" b="1"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D x U</a:t>
                      </a:r>
                      <a:endParaRPr sz="10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120</a:t>
                      </a:r>
                      <a:endParaRPr sz="10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240975">
                <a:tc>
                  <a:txBody>
                    <a:bodyPr/>
                    <a:lstStyle/>
                    <a:p>
                      <a:pPr marL="0" lvl="0" indent="0" algn="l" rtl="0">
                        <a:lnSpc>
                          <a:spcPct val="115000"/>
                        </a:lnSpc>
                        <a:spcBef>
                          <a:spcPts val="0"/>
                        </a:spcBef>
                        <a:spcAft>
                          <a:spcPts val="0"/>
                        </a:spcAft>
                        <a:buNone/>
                      </a:pPr>
                      <a:r>
                        <a:rPr lang="en" sz="1000" b="1"/>
                        <a:t>Total Actual Defects</a:t>
                      </a:r>
                      <a:endParaRPr sz="1000" b="1"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A</a:t>
                      </a:r>
                      <a:endParaRPr sz="10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9</a:t>
                      </a:r>
                      <a:endParaRPr sz="10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240975">
                <a:tc>
                  <a:txBody>
                    <a:bodyPr/>
                    <a:lstStyle/>
                    <a:p>
                      <a:pPr marL="0" lvl="0" indent="0" algn="l" rtl="0">
                        <a:lnSpc>
                          <a:spcPct val="115000"/>
                        </a:lnSpc>
                        <a:spcBef>
                          <a:spcPts val="0"/>
                        </a:spcBef>
                        <a:spcAft>
                          <a:spcPts val="0"/>
                        </a:spcAft>
                        <a:buNone/>
                      </a:pPr>
                      <a:r>
                        <a:rPr lang="en" sz="1000" b="1"/>
                        <a:t>Defect Per Opportunity Rate</a:t>
                      </a:r>
                      <a:endParaRPr sz="1000" b="1"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A/DU = DPO</a:t>
                      </a:r>
                      <a:endParaRPr sz="10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7.5%</a:t>
                      </a:r>
                      <a:endParaRPr sz="10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240975">
                <a:tc>
                  <a:txBody>
                    <a:bodyPr/>
                    <a:lstStyle/>
                    <a:p>
                      <a:pPr marL="0" lvl="0" indent="0" algn="l" rtl="0">
                        <a:lnSpc>
                          <a:spcPct val="115000"/>
                        </a:lnSpc>
                        <a:spcBef>
                          <a:spcPts val="0"/>
                        </a:spcBef>
                        <a:spcAft>
                          <a:spcPts val="0"/>
                        </a:spcAft>
                        <a:buNone/>
                      </a:pPr>
                      <a:r>
                        <a:rPr lang="en" sz="1000" b="1"/>
                        <a:t>Defects Per Million</a:t>
                      </a:r>
                      <a:endParaRPr sz="1000" b="1"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DPMO</a:t>
                      </a:r>
                      <a:endParaRPr sz="10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75,000</a:t>
                      </a:r>
                      <a:endParaRPr sz="10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240975">
                <a:tc>
                  <a:txBody>
                    <a:bodyPr/>
                    <a:lstStyle/>
                    <a:p>
                      <a:pPr marL="0" lvl="0" indent="0" algn="l" rtl="0">
                        <a:lnSpc>
                          <a:spcPct val="115000"/>
                        </a:lnSpc>
                        <a:spcBef>
                          <a:spcPts val="0"/>
                        </a:spcBef>
                        <a:spcAft>
                          <a:spcPts val="0"/>
                        </a:spcAft>
                        <a:buNone/>
                      </a:pPr>
                      <a:r>
                        <a:rPr lang="en" sz="1000" b="1"/>
                        <a:t>Sigma Quality Level </a:t>
                      </a:r>
                      <a:endParaRPr sz="1000" b="1"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SQL</a:t>
                      </a:r>
                      <a:endParaRPr sz="10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2.9</a:t>
                      </a:r>
                      <a:endParaRPr sz="1000" dirty="0"/>
                    </a:p>
                  </a:txBody>
                  <a:tcPr marL="28575" marR="28575" marT="19050" marB="19050" anchor="b">
                    <a:lnL w="10575" cap="flat" cmpd="sng">
                      <a:solidFill>
                        <a:srgbClr val="CCCCCC"/>
                      </a:solidFill>
                      <a:prstDash val="solid"/>
                      <a:round/>
                      <a:headEnd type="none" w="sm" len="sm"/>
                      <a:tailEnd type="none" w="sm" len="sm"/>
                    </a:lnL>
                    <a:lnR w="10575" cap="flat" cmpd="sng">
                      <a:solidFill>
                        <a:srgbClr val="CCCCCC"/>
                      </a:solidFill>
                      <a:prstDash val="solid"/>
                      <a:round/>
                      <a:headEnd type="none" w="sm" len="sm"/>
                      <a:tailEnd type="none" w="sm" len="sm"/>
                    </a:lnR>
                    <a:lnT w="10575" cap="flat" cmpd="sng">
                      <a:solidFill>
                        <a:srgbClr val="CCCCCC"/>
                      </a:solidFill>
                      <a:prstDash val="solid"/>
                      <a:round/>
                      <a:headEnd type="none" w="sm" len="sm"/>
                      <a:tailEnd type="none" w="sm" len="sm"/>
                    </a:lnT>
                    <a:lnB w="1057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11" name="Google Shape;211;p20"/>
          <p:cNvSpPr/>
          <p:nvPr/>
        </p:nvSpPr>
        <p:spPr>
          <a:xfrm>
            <a:off x="5342100" y="1132263"/>
            <a:ext cx="2015413" cy="367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t>SQL CALCULATED</a:t>
            </a:r>
            <a:endParaRPr b="1" dirty="0"/>
          </a:p>
        </p:txBody>
      </p:sp>
      <p:sp>
        <p:nvSpPr>
          <p:cNvPr id="212" name="Google Shape;212;p20"/>
          <p:cNvSpPr txBox="1"/>
          <p:nvPr/>
        </p:nvSpPr>
        <p:spPr>
          <a:xfrm>
            <a:off x="477025" y="3971000"/>
            <a:ext cx="7488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213" name="Google Shape;213;p20"/>
          <p:cNvSpPr/>
          <p:nvPr/>
        </p:nvSpPr>
        <p:spPr>
          <a:xfrm>
            <a:off x="428050" y="3769950"/>
            <a:ext cx="7562100" cy="10719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20"/>
          <p:cNvSpPr/>
          <p:nvPr/>
        </p:nvSpPr>
        <p:spPr>
          <a:xfrm>
            <a:off x="3370798" y="3590875"/>
            <a:ext cx="1701053" cy="367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BASELINE SQL</a:t>
            </a:r>
            <a:endParaRPr b="1" dirty="0"/>
          </a:p>
        </p:txBody>
      </p:sp>
      <p:sp>
        <p:nvSpPr>
          <p:cNvPr id="215" name="Google Shape;215;p20"/>
          <p:cNvSpPr txBox="1"/>
          <p:nvPr/>
        </p:nvSpPr>
        <p:spPr>
          <a:xfrm>
            <a:off x="495375" y="3885275"/>
            <a:ext cx="73686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t>The baseline SQL for my process was 2.9. This is considered low, as an excellent SQL would be a 6.0. The only measurement I did not experience any defects in was steps taken, as I exceeded 4,000 steps everyday during my measurement period. Ironically, I experience the most defects in my distance traveled measurement. This leads me to believe that the research I did when developing my defects may have been misguided, or I potentially take very small steps. </a:t>
            </a:r>
            <a:endParaRPr sz="1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1"/>
          <p:cNvSpPr txBox="1">
            <a:spLocks noGrp="1"/>
          </p:cNvSpPr>
          <p:nvPr>
            <p:ph type="ctrTitle"/>
          </p:nvPr>
        </p:nvSpPr>
        <p:spPr>
          <a:xfrm>
            <a:off x="311700" y="130425"/>
            <a:ext cx="8520600" cy="675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400" b="1"/>
              <a:t>MEASURE</a:t>
            </a:r>
            <a:endParaRPr sz="2400" b="1" dirty="0"/>
          </a:p>
        </p:txBody>
      </p:sp>
      <p:sp>
        <p:nvSpPr>
          <p:cNvPr id="221" name="Google Shape;221;p21"/>
          <p:cNvSpPr txBox="1">
            <a:spLocks noGrp="1"/>
          </p:cNvSpPr>
          <p:nvPr>
            <p:ph type="subTitle" idx="1"/>
          </p:nvPr>
        </p:nvSpPr>
        <p:spPr>
          <a:xfrm>
            <a:off x="365425" y="753700"/>
            <a:ext cx="8520600" cy="4440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800"/>
              <a:t>Margin of Error; Sample Size</a:t>
            </a:r>
            <a:endParaRPr sz="1800" dirty="0"/>
          </a:p>
        </p:txBody>
      </p:sp>
      <p:sp>
        <p:nvSpPr>
          <p:cNvPr id="222" name="Google Shape;222;p21"/>
          <p:cNvSpPr/>
          <p:nvPr/>
        </p:nvSpPr>
        <p:spPr>
          <a:xfrm rot="5400693">
            <a:off x="-137926" y="138150"/>
            <a:ext cx="1489200" cy="12129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21"/>
          <p:cNvSpPr/>
          <p:nvPr/>
        </p:nvSpPr>
        <p:spPr>
          <a:xfrm rot="-5399307">
            <a:off x="7792799" y="3792450"/>
            <a:ext cx="1489200" cy="1212900"/>
          </a:xfrm>
          <a:prstGeom prst="rtTriangl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aphicFrame>
        <p:nvGraphicFramePr>
          <p:cNvPr id="224" name="Google Shape;224;p21"/>
          <p:cNvGraphicFramePr/>
          <p:nvPr/>
        </p:nvGraphicFramePr>
        <p:xfrm>
          <a:off x="192538" y="2528900"/>
          <a:ext cx="5164800" cy="2531675"/>
        </p:xfrm>
        <a:graphic>
          <a:graphicData uri="http://schemas.openxmlformats.org/drawingml/2006/table">
            <a:tbl>
              <a:tblPr>
                <a:noFill/>
                <a:tableStyleId>{A3F39FA3-D828-4DC9-AC65-1D5E880F5E09}</a:tableStyleId>
              </a:tblPr>
              <a:tblGrid>
                <a:gridCol w="1106175">
                  <a:extLst>
                    <a:ext uri="{9D8B030D-6E8A-4147-A177-3AD203B41FA5}">
                      <a16:colId xmlns:a16="http://schemas.microsoft.com/office/drawing/2014/main" val="20000"/>
                    </a:ext>
                  </a:extLst>
                </a:gridCol>
                <a:gridCol w="1131650">
                  <a:extLst>
                    <a:ext uri="{9D8B030D-6E8A-4147-A177-3AD203B41FA5}">
                      <a16:colId xmlns:a16="http://schemas.microsoft.com/office/drawing/2014/main" val="20001"/>
                    </a:ext>
                  </a:extLst>
                </a:gridCol>
                <a:gridCol w="850875">
                  <a:extLst>
                    <a:ext uri="{9D8B030D-6E8A-4147-A177-3AD203B41FA5}">
                      <a16:colId xmlns:a16="http://schemas.microsoft.com/office/drawing/2014/main" val="20002"/>
                    </a:ext>
                  </a:extLst>
                </a:gridCol>
                <a:gridCol w="1225225">
                  <a:extLst>
                    <a:ext uri="{9D8B030D-6E8A-4147-A177-3AD203B41FA5}">
                      <a16:colId xmlns:a16="http://schemas.microsoft.com/office/drawing/2014/main" val="20003"/>
                    </a:ext>
                  </a:extLst>
                </a:gridCol>
                <a:gridCol w="850875">
                  <a:extLst>
                    <a:ext uri="{9D8B030D-6E8A-4147-A177-3AD203B41FA5}">
                      <a16:colId xmlns:a16="http://schemas.microsoft.com/office/drawing/2014/main" val="20004"/>
                    </a:ext>
                  </a:extLst>
                </a:gridCol>
              </a:tblGrid>
              <a:tr h="543200">
                <a:tc>
                  <a:txBody>
                    <a:bodyPr/>
                    <a:lstStyle/>
                    <a:p>
                      <a:pPr marL="0" lvl="0" indent="0" algn="l" rtl="0">
                        <a:lnSpc>
                          <a:spcPct val="115000"/>
                        </a:lnSpc>
                        <a:spcBef>
                          <a:spcPts val="0"/>
                        </a:spcBef>
                        <a:spcAft>
                          <a:spcPts val="0"/>
                        </a:spcAft>
                        <a:buNone/>
                      </a:pPr>
                      <a:r>
                        <a:rPr lang="en" sz="800" b="1"/>
                        <a:t>Measurement</a:t>
                      </a:r>
                      <a:endParaRPr sz="800" b="1"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 sz="800" b="1"/>
                        <a:t>Margin of Error ( 90% Confidence )</a:t>
                      </a:r>
                      <a:endParaRPr sz="800" b="1"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 sz="800" b="1"/>
                        <a:t>Sample Size Needed at 90% Confidence</a:t>
                      </a:r>
                      <a:endParaRPr sz="800" b="1"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 sz="800" b="1"/>
                        <a:t>Margin of Error (95% Confidence )</a:t>
                      </a:r>
                      <a:endParaRPr sz="800" b="1"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 sz="800" b="1"/>
                        <a:t>Sample Size Needed at 95% Confidence</a:t>
                      </a:r>
                      <a:endParaRPr sz="800" b="1"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CCCCCC"/>
                    </a:solidFill>
                  </a:tcPr>
                </a:tc>
                <a:extLst>
                  <a:ext uri="{0D108BD9-81ED-4DB2-BD59-A6C34878D82A}">
                    <a16:rowId xmlns:a16="http://schemas.microsoft.com/office/drawing/2014/main" val="10000"/>
                  </a:ext>
                </a:extLst>
              </a:tr>
              <a:tr h="194000">
                <a:tc>
                  <a:txBody>
                    <a:bodyPr/>
                    <a:lstStyle/>
                    <a:p>
                      <a:pPr marL="0" lvl="0" indent="0" algn="l" rtl="0">
                        <a:lnSpc>
                          <a:spcPct val="115000"/>
                        </a:lnSpc>
                        <a:spcBef>
                          <a:spcPts val="0"/>
                        </a:spcBef>
                        <a:spcAft>
                          <a:spcPts val="0"/>
                        </a:spcAft>
                        <a:buNone/>
                      </a:pPr>
                      <a:r>
                        <a:rPr lang="en" sz="800"/>
                        <a:t>Calories Burned</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91.86</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30.00</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109.78</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21.00</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79225">
                <a:tc>
                  <a:txBody>
                    <a:bodyPr/>
                    <a:lstStyle/>
                    <a:p>
                      <a:pPr marL="0" lvl="0" indent="0" algn="l" rtl="0">
                        <a:lnSpc>
                          <a:spcPct val="115000"/>
                        </a:lnSpc>
                        <a:spcBef>
                          <a:spcPts val="0"/>
                        </a:spcBef>
                        <a:spcAft>
                          <a:spcPts val="0"/>
                        </a:spcAft>
                        <a:buNone/>
                      </a:pPr>
                      <a:r>
                        <a:rPr lang="en" sz="800"/>
                        <a:t>Steps</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1352.77</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30.00</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1616.73</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21.00</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79225">
                <a:tc>
                  <a:txBody>
                    <a:bodyPr/>
                    <a:lstStyle/>
                    <a:p>
                      <a:pPr marL="0" lvl="0" indent="0" algn="l" rtl="0">
                        <a:lnSpc>
                          <a:spcPct val="115000"/>
                        </a:lnSpc>
                        <a:spcBef>
                          <a:spcPts val="0"/>
                        </a:spcBef>
                        <a:spcAft>
                          <a:spcPts val="0"/>
                        </a:spcAft>
                        <a:buNone/>
                      </a:pPr>
                      <a:r>
                        <a:rPr lang="en" sz="800"/>
                        <a:t>Distance</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0.58</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30.00</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0.70</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21.00</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17200">
                <a:tc>
                  <a:txBody>
                    <a:bodyPr/>
                    <a:lstStyle/>
                    <a:p>
                      <a:pPr marL="0" lvl="0" indent="0" algn="l" rtl="0">
                        <a:lnSpc>
                          <a:spcPct val="115000"/>
                        </a:lnSpc>
                        <a:spcBef>
                          <a:spcPts val="0"/>
                        </a:spcBef>
                        <a:spcAft>
                          <a:spcPts val="0"/>
                        </a:spcAft>
                        <a:buNone/>
                      </a:pPr>
                      <a:r>
                        <a:rPr lang="en" sz="800"/>
                        <a:t>Minutes Sedentary</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19.77</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30.00</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23.63</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21.00</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17200">
                <a:tc>
                  <a:txBody>
                    <a:bodyPr/>
                    <a:lstStyle/>
                    <a:p>
                      <a:pPr marL="0" lvl="0" indent="0" algn="l" rtl="0">
                        <a:lnSpc>
                          <a:spcPct val="115000"/>
                        </a:lnSpc>
                        <a:spcBef>
                          <a:spcPts val="0"/>
                        </a:spcBef>
                        <a:spcAft>
                          <a:spcPts val="0"/>
                        </a:spcAft>
                        <a:buNone/>
                      </a:pPr>
                      <a:r>
                        <a:rPr lang="en" sz="800"/>
                        <a:t>Minutes Lightly Active</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19.34</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30.00</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23.11</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21.00</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17200">
                <a:tc>
                  <a:txBody>
                    <a:bodyPr/>
                    <a:lstStyle/>
                    <a:p>
                      <a:pPr marL="0" lvl="0" indent="0" algn="l" rtl="0">
                        <a:lnSpc>
                          <a:spcPct val="115000"/>
                        </a:lnSpc>
                        <a:spcBef>
                          <a:spcPts val="0"/>
                        </a:spcBef>
                        <a:spcAft>
                          <a:spcPts val="0"/>
                        </a:spcAft>
                        <a:buNone/>
                      </a:pPr>
                      <a:r>
                        <a:rPr lang="en" sz="800"/>
                        <a:t>Minutes Fairly Active</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8.78</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30.00</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10.49</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21.00</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17200">
                <a:tc>
                  <a:txBody>
                    <a:bodyPr/>
                    <a:lstStyle/>
                    <a:p>
                      <a:pPr marL="0" lvl="0" indent="0" algn="l" rtl="0">
                        <a:lnSpc>
                          <a:spcPct val="115000"/>
                        </a:lnSpc>
                        <a:spcBef>
                          <a:spcPts val="0"/>
                        </a:spcBef>
                        <a:spcAft>
                          <a:spcPts val="0"/>
                        </a:spcAft>
                        <a:buNone/>
                      </a:pPr>
                      <a:r>
                        <a:rPr lang="en" sz="800"/>
                        <a:t>Minutes Very Active</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6.26</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30.00</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7.49</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21.00</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194000">
                <a:tc>
                  <a:txBody>
                    <a:bodyPr/>
                    <a:lstStyle/>
                    <a:p>
                      <a:pPr marL="0" lvl="0" indent="0" algn="l" rtl="0">
                        <a:lnSpc>
                          <a:spcPct val="115000"/>
                        </a:lnSpc>
                        <a:spcBef>
                          <a:spcPts val="0"/>
                        </a:spcBef>
                        <a:spcAft>
                          <a:spcPts val="0"/>
                        </a:spcAft>
                        <a:buNone/>
                      </a:pPr>
                      <a:r>
                        <a:rPr lang="en" sz="800"/>
                        <a:t>Activity Calories</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116.21</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30.00</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138.89</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21.00</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179225">
                <a:tc>
                  <a:txBody>
                    <a:bodyPr/>
                    <a:lstStyle/>
                    <a:p>
                      <a:pPr marL="0" lvl="0" indent="0" algn="l" rtl="0">
                        <a:lnSpc>
                          <a:spcPct val="115000"/>
                        </a:lnSpc>
                        <a:spcBef>
                          <a:spcPts val="0"/>
                        </a:spcBef>
                        <a:spcAft>
                          <a:spcPts val="0"/>
                        </a:spcAft>
                        <a:buNone/>
                      </a:pPr>
                      <a:r>
                        <a:rPr lang="en" sz="800"/>
                        <a:t>Time in Bed</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21.58</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30.00</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25.79</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21.00</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194000">
                <a:tc>
                  <a:txBody>
                    <a:bodyPr/>
                    <a:lstStyle/>
                    <a:p>
                      <a:pPr marL="0" lvl="0" indent="0" algn="l" rtl="0">
                        <a:lnSpc>
                          <a:spcPct val="115000"/>
                        </a:lnSpc>
                        <a:spcBef>
                          <a:spcPts val="0"/>
                        </a:spcBef>
                        <a:spcAft>
                          <a:spcPts val="0"/>
                        </a:spcAft>
                        <a:buNone/>
                      </a:pPr>
                      <a:r>
                        <a:rPr lang="en" sz="800"/>
                        <a:t>Minutes Asleep</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t>19.83</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30.00</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23.70</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21.00</a:t>
                      </a:r>
                      <a:endParaRPr sz="800"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
        <p:nvSpPr>
          <p:cNvPr id="225" name="Google Shape;225;p21"/>
          <p:cNvSpPr/>
          <p:nvPr/>
        </p:nvSpPr>
        <p:spPr>
          <a:xfrm>
            <a:off x="192550" y="1320525"/>
            <a:ext cx="5164800" cy="10461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I calculated my margin of error for each measurement at both the 90% confidence and 95% confidence intervals. Although my measurement process was very simple, measurement error may have occurred by forgetting to wear my tracking device. It is also important to consider that all tracking devices do not gather perfect data and there is error associated with even the most sophisticated devices.  </a:t>
            </a:r>
            <a:endParaRPr sz="1000" dirty="0"/>
          </a:p>
        </p:txBody>
      </p:sp>
      <p:sp>
        <p:nvSpPr>
          <p:cNvPr id="226" name="Google Shape;226;p21"/>
          <p:cNvSpPr/>
          <p:nvPr/>
        </p:nvSpPr>
        <p:spPr>
          <a:xfrm>
            <a:off x="5455200" y="1320525"/>
            <a:ext cx="3196200" cy="1610934"/>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Using my margin of error calculations, I was able to calculate the ideal sample size for each of my measurements needed at the 90% confidence interval and 95% confidence interval. I found a sample size of 30 was needed at the 90% confidence interval for all measurements, while a sample size of 21 was needed at the 95% confidence interval for all measurements.  </a:t>
            </a:r>
            <a:endParaRPr sz="1000" dirty="0"/>
          </a:p>
        </p:txBody>
      </p:sp>
      <p:sp>
        <p:nvSpPr>
          <p:cNvPr id="227" name="Google Shape;227;p21"/>
          <p:cNvSpPr/>
          <p:nvPr/>
        </p:nvSpPr>
        <p:spPr>
          <a:xfrm>
            <a:off x="1875759" y="1121700"/>
            <a:ext cx="1909482" cy="367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MARGIN OF ERROR</a:t>
            </a:r>
            <a:endParaRPr b="1" dirty="0"/>
          </a:p>
        </p:txBody>
      </p:sp>
      <p:sp>
        <p:nvSpPr>
          <p:cNvPr id="228" name="Google Shape;228;p21"/>
          <p:cNvSpPr/>
          <p:nvPr/>
        </p:nvSpPr>
        <p:spPr>
          <a:xfrm>
            <a:off x="6439618" y="1120571"/>
            <a:ext cx="1468123" cy="367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SAMPLE SIZE </a:t>
            </a:r>
            <a:endParaRPr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2"/>
          <p:cNvSpPr txBox="1">
            <a:spLocks noGrp="1"/>
          </p:cNvSpPr>
          <p:nvPr>
            <p:ph type="ctrTitle"/>
          </p:nvPr>
        </p:nvSpPr>
        <p:spPr>
          <a:xfrm>
            <a:off x="311700" y="130425"/>
            <a:ext cx="8520600" cy="675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400" b="1" dirty="0"/>
              <a:t>ANALYZE</a:t>
            </a:r>
            <a:endParaRPr sz="2400" b="1" dirty="0"/>
          </a:p>
        </p:txBody>
      </p:sp>
      <p:sp>
        <p:nvSpPr>
          <p:cNvPr id="234" name="Google Shape;234;p22"/>
          <p:cNvSpPr txBox="1">
            <a:spLocks noGrp="1"/>
          </p:cNvSpPr>
          <p:nvPr>
            <p:ph type="subTitle" idx="1"/>
          </p:nvPr>
        </p:nvSpPr>
        <p:spPr>
          <a:xfrm>
            <a:off x="365425" y="753700"/>
            <a:ext cx="8520600" cy="4440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800" dirty="0"/>
              <a:t>Correlation Analysis</a:t>
            </a:r>
            <a:endParaRPr sz="1800" dirty="0"/>
          </a:p>
        </p:txBody>
      </p:sp>
      <p:sp>
        <p:nvSpPr>
          <p:cNvPr id="235" name="Google Shape;235;p22"/>
          <p:cNvSpPr/>
          <p:nvPr/>
        </p:nvSpPr>
        <p:spPr>
          <a:xfrm rot="5400693">
            <a:off x="-137926" y="138150"/>
            <a:ext cx="1489200" cy="12129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22"/>
          <p:cNvSpPr/>
          <p:nvPr/>
        </p:nvSpPr>
        <p:spPr>
          <a:xfrm rot="-5399307">
            <a:off x="7792799" y="3792450"/>
            <a:ext cx="1489200" cy="1212900"/>
          </a:xfrm>
          <a:prstGeom prst="rtTriangl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22"/>
          <p:cNvSpPr txBox="1"/>
          <p:nvPr/>
        </p:nvSpPr>
        <p:spPr>
          <a:xfrm>
            <a:off x="736975" y="1320425"/>
            <a:ext cx="74544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b="1" dirty="0"/>
          </a:p>
        </p:txBody>
      </p:sp>
      <p:pic>
        <p:nvPicPr>
          <p:cNvPr id="238" name="Google Shape;238;p22"/>
          <p:cNvPicPr preferRelativeResize="0"/>
          <p:nvPr/>
        </p:nvPicPr>
        <p:blipFill>
          <a:blip r:embed="rId3">
            <a:alphaModFix/>
          </a:blip>
          <a:stretch>
            <a:fillRect/>
          </a:stretch>
        </p:blipFill>
        <p:spPr>
          <a:xfrm>
            <a:off x="49424" y="3675581"/>
            <a:ext cx="7881374" cy="1447960"/>
          </a:xfrm>
          <a:prstGeom prst="rect">
            <a:avLst/>
          </a:prstGeom>
          <a:noFill/>
          <a:ln>
            <a:noFill/>
          </a:ln>
        </p:spPr>
      </p:pic>
      <p:sp>
        <p:nvSpPr>
          <p:cNvPr id="239" name="Google Shape;239;p22"/>
          <p:cNvSpPr/>
          <p:nvPr/>
        </p:nvSpPr>
        <p:spPr>
          <a:xfrm>
            <a:off x="264900" y="1298400"/>
            <a:ext cx="8621100" cy="10719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I conducted a correlation analysis between all my measurements to see their relationship to each other as well as my output variable (Minutes Asleep). Some logical correlations that are present included the relationship between steps and calories burned (.90), as well as the relationship between steps and distance traveled (.99). It is not surprising that as I took more steps I traveled farther and burned more calories.  Additionally, there is a strong positive relationship between activity calories, calories burned (.99), and steps taken (.88). It seems reasonable that my calories burned during exercise account for most of my calories burned per day, and that steps taken is directly related to my daily activity calories. </a:t>
            </a:r>
            <a:endParaRPr sz="1000" dirty="0"/>
          </a:p>
        </p:txBody>
      </p:sp>
      <p:sp>
        <p:nvSpPr>
          <p:cNvPr id="240" name="Google Shape;240;p22"/>
          <p:cNvSpPr/>
          <p:nvPr/>
        </p:nvSpPr>
        <p:spPr>
          <a:xfrm>
            <a:off x="2981575" y="1091325"/>
            <a:ext cx="3288300" cy="367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INPUT VARIABLE CORRELATIONS</a:t>
            </a:r>
            <a:endParaRPr b="1" dirty="0"/>
          </a:p>
        </p:txBody>
      </p:sp>
      <p:sp>
        <p:nvSpPr>
          <p:cNvPr id="241" name="Google Shape;241;p22"/>
          <p:cNvSpPr/>
          <p:nvPr/>
        </p:nvSpPr>
        <p:spPr>
          <a:xfrm>
            <a:off x="264900" y="2583600"/>
            <a:ext cx="8621100" cy="10719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I was very surprised to see some of the correlations between my inputs and output variable (Minutes Asleep). My strongest positive correlation included the relationship between time in bed and minutes asleep (.98). This is an expected correlation as time in bed includes minutes asleep. I was surprised to see that my next highest positive correlation was between minutes sedentary and minutes asleep (.68). I expected that the more active I was the better I would sleep, but this relationship shows the opposite. I also found a negative correlation between minutes of light activity and minutes spent asleep (-.55).</a:t>
            </a:r>
            <a:endParaRPr sz="1000" dirty="0"/>
          </a:p>
        </p:txBody>
      </p:sp>
      <p:sp>
        <p:nvSpPr>
          <p:cNvPr id="242" name="Google Shape;242;p22"/>
          <p:cNvSpPr/>
          <p:nvPr/>
        </p:nvSpPr>
        <p:spPr>
          <a:xfrm>
            <a:off x="2938825" y="2388113"/>
            <a:ext cx="3373800" cy="367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OUTPUT VARIABLE CORRELATIONS</a:t>
            </a:r>
            <a:endParaRPr b="1"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1514</TotalTime>
  <Words>2564</Words>
  <Application>Microsoft Office PowerPoint</Application>
  <PresentationFormat>On-screen Show (16:9)</PresentationFormat>
  <Paragraphs>374</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Simple Light</vt:lpstr>
      <vt:lpstr>PowerPoint Presentation</vt:lpstr>
      <vt:lpstr>DEFINE</vt:lpstr>
      <vt:lpstr>DEFINE</vt:lpstr>
      <vt:lpstr>MEASURE</vt:lpstr>
      <vt:lpstr>MEASURE</vt:lpstr>
      <vt:lpstr>MEASURE</vt:lpstr>
      <vt:lpstr>MEASURE</vt:lpstr>
      <vt:lpstr>MEASURE</vt:lpstr>
      <vt:lpstr>ANALYZE</vt:lpstr>
      <vt:lpstr>ANALYZE</vt:lpstr>
      <vt:lpstr>IMPROVE</vt:lpstr>
      <vt:lpstr>IMPROVE</vt:lpstr>
      <vt:lpstr>CONTROL</vt:lpstr>
      <vt:lpstr>CONTROL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Smith</dc:creator>
  <cp:lastModifiedBy>George Smith</cp:lastModifiedBy>
  <cp:revision>19</cp:revision>
  <dcterms:modified xsi:type="dcterms:W3CDTF">2021-03-23T00:58:44Z</dcterms:modified>
</cp:coreProperties>
</file>