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783" r:id="rId2"/>
    <p:sldId id="786" r:id="rId3"/>
    <p:sldId id="787" r:id="rId4"/>
    <p:sldId id="784" r:id="rId5"/>
    <p:sldId id="283" r:id="rId6"/>
    <p:sldId id="342" r:id="rId7"/>
    <p:sldId id="279" r:id="rId8"/>
    <p:sldId id="355" r:id="rId9"/>
    <p:sldId id="289" r:id="rId10"/>
    <p:sldId id="358" r:id="rId11"/>
    <p:sldId id="290" r:id="rId12"/>
    <p:sldId id="272" r:id="rId13"/>
    <p:sldId id="273" r:id="rId14"/>
    <p:sldId id="274" r:id="rId15"/>
    <p:sldId id="353" r:id="rId16"/>
    <p:sldId id="276" r:id="rId17"/>
    <p:sldId id="356" r:id="rId18"/>
    <p:sldId id="343" r:id="rId19"/>
    <p:sldId id="277" r:id="rId20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126" autoAdjust="0"/>
    <p:restoredTop sz="96149" autoAdjust="0"/>
  </p:normalViewPr>
  <p:slideViewPr>
    <p:cSldViewPr>
      <p:cViewPr varScale="1">
        <p:scale>
          <a:sx n="160" d="100"/>
          <a:sy n="160" d="100"/>
        </p:scale>
        <p:origin x="401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14F23-BB75-4DB2-B8DC-BA8DA621FC2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6E27E3-57C9-4041-AFC7-755508E343E3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Awareness</a:t>
          </a:r>
        </a:p>
      </dgm:t>
    </dgm:pt>
    <dgm:pt modelId="{DE16CD90-DFF4-4C26-810A-7C5950221537}" type="parTrans" cxnId="{36B32EEC-DDC9-4E71-9A60-2B400F0A9B50}">
      <dgm:prSet/>
      <dgm:spPr/>
      <dgm:t>
        <a:bodyPr/>
        <a:lstStyle/>
        <a:p>
          <a:endParaRPr lang="en-US" sz="1600"/>
        </a:p>
      </dgm:t>
    </dgm:pt>
    <dgm:pt modelId="{11EBA663-DC33-460B-818F-C585DA6F1ED5}" type="sibTrans" cxnId="{36B32EEC-DDC9-4E71-9A60-2B400F0A9B50}">
      <dgm:prSet/>
      <dgm:spPr/>
      <dgm:t>
        <a:bodyPr/>
        <a:lstStyle/>
        <a:p>
          <a:endParaRPr lang="en-US" sz="1600"/>
        </a:p>
      </dgm:t>
    </dgm:pt>
    <dgm:pt modelId="{1F8B1FC3-CA14-4DF4-8EC0-B0800D66CD42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Interest</a:t>
          </a:r>
        </a:p>
      </dgm:t>
    </dgm:pt>
    <dgm:pt modelId="{987EE562-D6E8-432A-84C3-F262C1E32E1C}" type="parTrans" cxnId="{87D1355A-ABFA-4F2A-8DEB-DA421FE1B8B3}">
      <dgm:prSet/>
      <dgm:spPr/>
      <dgm:t>
        <a:bodyPr/>
        <a:lstStyle/>
        <a:p>
          <a:endParaRPr lang="en-US" sz="1600"/>
        </a:p>
      </dgm:t>
    </dgm:pt>
    <dgm:pt modelId="{C2C52E04-8927-4980-83F6-35B662440540}" type="sibTrans" cxnId="{87D1355A-ABFA-4F2A-8DEB-DA421FE1B8B3}">
      <dgm:prSet/>
      <dgm:spPr/>
      <dgm:t>
        <a:bodyPr/>
        <a:lstStyle/>
        <a:p>
          <a:endParaRPr lang="en-US" sz="1600"/>
        </a:p>
      </dgm:t>
    </dgm:pt>
    <dgm:pt modelId="{8A38D376-B7AD-4C78-B352-3C6FB1A2C01B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Desire</a:t>
          </a:r>
        </a:p>
      </dgm:t>
    </dgm:pt>
    <dgm:pt modelId="{D453F9C0-9940-47CB-888D-83AACE757F0F}" type="parTrans" cxnId="{7511FD02-F5B2-4CDF-B91E-266AF90A0653}">
      <dgm:prSet/>
      <dgm:spPr/>
      <dgm:t>
        <a:bodyPr/>
        <a:lstStyle/>
        <a:p>
          <a:endParaRPr lang="en-US" sz="1600"/>
        </a:p>
      </dgm:t>
    </dgm:pt>
    <dgm:pt modelId="{A3436C4D-BE48-4491-8DBD-DF2015E8B208}" type="sibTrans" cxnId="{7511FD02-F5B2-4CDF-B91E-266AF90A0653}">
      <dgm:prSet/>
      <dgm:spPr/>
      <dgm:t>
        <a:bodyPr/>
        <a:lstStyle/>
        <a:p>
          <a:endParaRPr lang="en-US" sz="1600"/>
        </a:p>
      </dgm:t>
    </dgm:pt>
    <dgm:pt modelId="{FFCECC1A-26EC-466C-85B0-44F06FA7D9A4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Action</a:t>
          </a:r>
        </a:p>
      </dgm:t>
    </dgm:pt>
    <dgm:pt modelId="{2CDCBD19-EFE1-40C3-89A8-13B6B28D8FE7}" type="parTrans" cxnId="{8947758E-609B-4546-9931-B3E5AB81E6C4}">
      <dgm:prSet/>
      <dgm:spPr/>
      <dgm:t>
        <a:bodyPr/>
        <a:lstStyle/>
        <a:p>
          <a:endParaRPr lang="en-US" sz="1600"/>
        </a:p>
      </dgm:t>
    </dgm:pt>
    <dgm:pt modelId="{A2EE8EE9-1663-48DC-A835-EFA340A555A7}" type="sibTrans" cxnId="{8947758E-609B-4546-9931-B3E5AB81E6C4}">
      <dgm:prSet/>
      <dgm:spPr/>
      <dgm:t>
        <a:bodyPr/>
        <a:lstStyle/>
        <a:p>
          <a:endParaRPr lang="en-US" sz="1600"/>
        </a:p>
      </dgm:t>
    </dgm:pt>
    <dgm:pt modelId="{B4C972C2-0C43-4E47-B916-99CCE91075F2}" type="pres">
      <dgm:prSet presAssocID="{BFE14F23-BB75-4DB2-B8DC-BA8DA621FC23}" presName="Name0" presStyleCnt="0">
        <dgm:presLayoutVars>
          <dgm:dir/>
          <dgm:animLvl val="lvl"/>
          <dgm:resizeHandles val="exact"/>
        </dgm:presLayoutVars>
      </dgm:prSet>
      <dgm:spPr/>
    </dgm:pt>
    <dgm:pt modelId="{735ADA6F-1655-49E8-A97C-DE24CA21F0E1}" type="pres">
      <dgm:prSet presAssocID="{4E6E27E3-57C9-4041-AFC7-755508E343E3}" presName="parTxOnly" presStyleLbl="node1" presStyleIdx="0" presStyleCnt="4" custScaleX="157801" custScaleY="101059">
        <dgm:presLayoutVars>
          <dgm:chMax val="0"/>
          <dgm:chPref val="0"/>
          <dgm:bulletEnabled val="1"/>
        </dgm:presLayoutVars>
      </dgm:prSet>
      <dgm:spPr/>
    </dgm:pt>
    <dgm:pt modelId="{271BC626-0B5B-40EC-8034-096A7082AC0D}" type="pres">
      <dgm:prSet presAssocID="{11EBA663-DC33-460B-818F-C585DA6F1ED5}" presName="parTxOnlySpace" presStyleCnt="0"/>
      <dgm:spPr/>
    </dgm:pt>
    <dgm:pt modelId="{D7391C02-FFE3-4CFD-95B0-9EAB9713A033}" type="pres">
      <dgm:prSet presAssocID="{1F8B1FC3-CA14-4DF4-8EC0-B0800D66CD42}" presName="parTxOnly" presStyleLbl="node1" presStyleIdx="1" presStyleCnt="4" custScaleX="113464">
        <dgm:presLayoutVars>
          <dgm:chMax val="0"/>
          <dgm:chPref val="0"/>
          <dgm:bulletEnabled val="1"/>
        </dgm:presLayoutVars>
      </dgm:prSet>
      <dgm:spPr/>
    </dgm:pt>
    <dgm:pt modelId="{F0C201BD-9F7B-4EE4-8B39-22EF049286EA}" type="pres">
      <dgm:prSet presAssocID="{C2C52E04-8927-4980-83F6-35B662440540}" presName="parTxOnlySpace" presStyleCnt="0"/>
      <dgm:spPr/>
    </dgm:pt>
    <dgm:pt modelId="{45FCBE62-54BE-4C78-8C30-4BF9BB43049F}" type="pres">
      <dgm:prSet presAssocID="{8A38D376-B7AD-4C78-B352-3C6FB1A2C01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4FB03A-AF3F-43D1-AF72-72D3B1AF8892}" type="pres">
      <dgm:prSet presAssocID="{A3436C4D-BE48-4491-8DBD-DF2015E8B208}" presName="parTxOnlySpace" presStyleCnt="0"/>
      <dgm:spPr/>
    </dgm:pt>
    <dgm:pt modelId="{E01EC181-9E7E-4A31-9DC7-3FB0CD377F7F}" type="pres">
      <dgm:prSet presAssocID="{FFCECC1A-26EC-466C-85B0-44F06FA7D9A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11FD02-F5B2-4CDF-B91E-266AF90A0653}" srcId="{BFE14F23-BB75-4DB2-B8DC-BA8DA621FC23}" destId="{8A38D376-B7AD-4C78-B352-3C6FB1A2C01B}" srcOrd="2" destOrd="0" parTransId="{D453F9C0-9940-47CB-888D-83AACE757F0F}" sibTransId="{A3436C4D-BE48-4491-8DBD-DF2015E8B208}"/>
    <dgm:cxn modelId="{03D3C325-B250-4796-A4FC-5982DB6B7A1D}" type="presOf" srcId="{FFCECC1A-26EC-466C-85B0-44F06FA7D9A4}" destId="{E01EC181-9E7E-4A31-9DC7-3FB0CD377F7F}" srcOrd="0" destOrd="0" presId="urn:microsoft.com/office/officeart/2005/8/layout/chevron1"/>
    <dgm:cxn modelId="{87D1355A-ABFA-4F2A-8DEB-DA421FE1B8B3}" srcId="{BFE14F23-BB75-4DB2-B8DC-BA8DA621FC23}" destId="{1F8B1FC3-CA14-4DF4-8EC0-B0800D66CD42}" srcOrd="1" destOrd="0" parTransId="{987EE562-D6E8-432A-84C3-F262C1E32E1C}" sibTransId="{C2C52E04-8927-4980-83F6-35B662440540}"/>
    <dgm:cxn modelId="{8947758E-609B-4546-9931-B3E5AB81E6C4}" srcId="{BFE14F23-BB75-4DB2-B8DC-BA8DA621FC23}" destId="{FFCECC1A-26EC-466C-85B0-44F06FA7D9A4}" srcOrd="3" destOrd="0" parTransId="{2CDCBD19-EFE1-40C3-89A8-13B6B28D8FE7}" sibTransId="{A2EE8EE9-1663-48DC-A835-EFA340A555A7}"/>
    <dgm:cxn modelId="{EECDC997-2535-432F-B507-0AF3553D1928}" type="presOf" srcId="{1F8B1FC3-CA14-4DF4-8EC0-B0800D66CD42}" destId="{D7391C02-FFE3-4CFD-95B0-9EAB9713A033}" srcOrd="0" destOrd="0" presId="urn:microsoft.com/office/officeart/2005/8/layout/chevron1"/>
    <dgm:cxn modelId="{E516FCA1-31C8-41A1-B114-DB57721548D7}" type="presOf" srcId="{4E6E27E3-57C9-4041-AFC7-755508E343E3}" destId="{735ADA6F-1655-49E8-A97C-DE24CA21F0E1}" srcOrd="0" destOrd="0" presId="urn:microsoft.com/office/officeart/2005/8/layout/chevron1"/>
    <dgm:cxn modelId="{D855E7BE-38C1-4B1E-AF45-8ECC55025F66}" type="presOf" srcId="{BFE14F23-BB75-4DB2-B8DC-BA8DA621FC23}" destId="{B4C972C2-0C43-4E47-B916-99CCE91075F2}" srcOrd="0" destOrd="0" presId="urn:microsoft.com/office/officeart/2005/8/layout/chevron1"/>
    <dgm:cxn modelId="{36B32EEC-DDC9-4E71-9A60-2B400F0A9B50}" srcId="{BFE14F23-BB75-4DB2-B8DC-BA8DA621FC23}" destId="{4E6E27E3-57C9-4041-AFC7-755508E343E3}" srcOrd="0" destOrd="0" parTransId="{DE16CD90-DFF4-4C26-810A-7C5950221537}" sibTransId="{11EBA663-DC33-460B-818F-C585DA6F1ED5}"/>
    <dgm:cxn modelId="{0BBE7AF0-F6C9-4A39-813D-2B819DF7D16E}" type="presOf" srcId="{8A38D376-B7AD-4C78-B352-3C6FB1A2C01B}" destId="{45FCBE62-54BE-4C78-8C30-4BF9BB43049F}" srcOrd="0" destOrd="0" presId="urn:microsoft.com/office/officeart/2005/8/layout/chevron1"/>
    <dgm:cxn modelId="{D97E538B-E990-41C9-A907-A55E6D3A017B}" type="presParOf" srcId="{B4C972C2-0C43-4E47-B916-99CCE91075F2}" destId="{735ADA6F-1655-49E8-A97C-DE24CA21F0E1}" srcOrd="0" destOrd="0" presId="urn:microsoft.com/office/officeart/2005/8/layout/chevron1"/>
    <dgm:cxn modelId="{A67ECEF7-96B8-4275-A337-0DAB2D677A63}" type="presParOf" srcId="{B4C972C2-0C43-4E47-B916-99CCE91075F2}" destId="{271BC626-0B5B-40EC-8034-096A7082AC0D}" srcOrd="1" destOrd="0" presId="urn:microsoft.com/office/officeart/2005/8/layout/chevron1"/>
    <dgm:cxn modelId="{28D19C7F-D90B-42F4-B755-DE3292A076DE}" type="presParOf" srcId="{B4C972C2-0C43-4E47-B916-99CCE91075F2}" destId="{D7391C02-FFE3-4CFD-95B0-9EAB9713A033}" srcOrd="2" destOrd="0" presId="urn:microsoft.com/office/officeart/2005/8/layout/chevron1"/>
    <dgm:cxn modelId="{1E6A195E-5DCC-4648-940C-B60F93E1A06F}" type="presParOf" srcId="{B4C972C2-0C43-4E47-B916-99CCE91075F2}" destId="{F0C201BD-9F7B-4EE4-8B39-22EF049286EA}" srcOrd="3" destOrd="0" presId="urn:microsoft.com/office/officeart/2005/8/layout/chevron1"/>
    <dgm:cxn modelId="{C9A93804-C53E-4C03-9C6E-72B31A513B4A}" type="presParOf" srcId="{B4C972C2-0C43-4E47-B916-99CCE91075F2}" destId="{45FCBE62-54BE-4C78-8C30-4BF9BB43049F}" srcOrd="4" destOrd="0" presId="urn:microsoft.com/office/officeart/2005/8/layout/chevron1"/>
    <dgm:cxn modelId="{E0FF4AC2-6D0B-4D92-B0F1-8CECDBEB52E2}" type="presParOf" srcId="{B4C972C2-0C43-4E47-B916-99CCE91075F2}" destId="{AA4FB03A-AF3F-43D1-AF72-72D3B1AF8892}" srcOrd="5" destOrd="0" presId="urn:microsoft.com/office/officeart/2005/8/layout/chevron1"/>
    <dgm:cxn modelId="{B1894C8E-ABC9-4DC4-9E44-A77BC6279328}" type="presParOf" srcId="{B4C972C2-0C43-4E47-B916-99CCE91075F2}" destId="{E01EC181-9E7E-4A31-9DC7-3FB0CD377F7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55557-3A70-FF4A-A197-D73F2FE57072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CA435A-1F5F-4946-94F8-C6F9DEB9138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Review Performance on Dashboard</a:t>
          </a:r>
        </a:p>
      </dgm:t>
    </dgm:pt>
    <dgm:pt modelId="{7BE651FB-3C1A-0347-9029-FCAF524C2A06}" type="parTrans" cxnId="{29697234-4D92-804F-9BED-82A44E3A78F5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463FF225-45D4-904F-90B7-79C9C5F41A38}" type="sibTrans" cxnId="{29697234-4D92-804F-9BED-82A44E3A78F5}">
      <dgm:prSet custT="1"/>
      <dgm:spPr>
        <a:solidFill>
          <a:schemeClr val="tx1"/>
        </a:solidFill>
      </dgm:spPr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ADC15823-2288-CA40-A00C-99F386BA7D64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Regression to Test Purchase Funnel Heuristics</a:t>
          </a:r>
        </a:p>
      </dgm:t>
    </dgm:pt>
    <dgm:pt modelId="{8F1BE43D-8860-C943-A169-6EA61A3DE0C7}" type="parTrans" cxnId="{85AC72B3-1D80-044C-86BB-397A3556987C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01E9A337-3C73-4B44-A2DE-9F7CBC910F9B}" type="sibTrans" cxnId="{85AC72B3-1D80-044C-86BB-397A3556987C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2B69BD46-CD90-0941-97D5-626142B6617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Reallocate Media Weights and Campaigns</a:t>
          </a:r>
        </a:p>
      </dgm:t>
    </dgm:pt>
    <dgm:pt modelId="{6A78A211-BC6B-F44E-92E7-ABC963039D04}" type="parTrans" cxnId="{11BBFE8F-FDCE-D643-90F9-F1E8995ECC04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B1224B0A-BD64-6949-919F-62C651ADEAD5}" type="sibTrans" cxnId="{11BBFE8F-FDCE-D643-90F9-F1E8995ECC04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62B9B967-9DA9-DB46-9B8B-8BB1216E016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Experiment and Evaluate the Media Effectiveness</a:t>
          </a:r>
        </a:p>
      </dgm:t>
    </dgm:pt>
    <dgm:pt modelId="{1F0070B0-E848-7947-836D-E968B7C43388}" type="parTrans" cxnId="{F6638F52-D509-4C46-9224-1D768B59535C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15700658-8A34-204B-B370-84EA63E09435}" type="sibTrans" cxnId="{F6638F52-D509-4C46-9224-1D768B59535C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62314037-50B6-8548-8CF4-A48F2684DE3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Review Purchase Funnel Heuristics</a:t>
          </a:r>
        </a:p>
      </dgm:t>
    </dgm:pt>
    <dgm:pt modelId="{EAEEB5CE-FA22-664A-98D4-CF3C88E37E92}" type="parTrans" cxnId="{A97CC9E0-EA74-694F-B91C-C46FA4153F63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60730494-19CE-7848-B048-1D67243F8001}" type="sibTrans" cxnId="{A97CC9E0-EA74-694F-B91C-C46FA4153F63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00232A4A-AD58-BC43-90E6-B661C1E62079}" type="pres">
      <dgm:prSet presAssocID="{EBF55557-3A70-FF4A-A197-D73F2FE57072}" presName="Name0" presStyleCnt="0">
        <dgm:presLayoutVars>
          <dgm:dir/>
          <dgm:resizeHandles val="exact"/>
        </dgm:presLayoutVars>
      </dgm:prSet>
      <dgm:spPr/>
    </dgm:pt>
    <dgm:pt modelId="{4ECF5991-9A53-CF4E-B18F-6AFB21EBBFE2}" type="pres">
      <dgm:prSet presAssocID="{EBF55557-3A70-FF4A-A197-D73F2FE57072}" presName="cycle" presStyleCnt="0"/>
      <dgm:spPr/>
    </dgm:pt>
    <dgm:pt modelId="{BB313DBA-AA90-0C4C-85C7-C374EC387CA2}" type="pres">
      <dgm:prSet presAssocID="{6ECA435A-1F5F-4946-94F8-C6F9DEB91389}" presName="nodeFirstNode" presStyleLbl="node1" presStyleIdx="0" presStyleCnt="5" custRadScaleRad="116201" custRadScaleInc="-2490">
        <dgm:presLayoutVars>
          <dgm:bulletEnabled val="1"/>
        </dgm:presLayoutVars>
      </dgm:prSet>
      <dgm:spPr/>
    </dgm:pt>
    <dgm:pt modelId="{ACA094A9-C307-5E4A-BFE0-8D8D1B167F66}" type="pres">
      <dgm:prSet presAssocID="{463FF225-45D4-904F-90B7-79C9C5F41A38}" presName="sibTransFirstNode" presStyleLbl="bgShp" presStyleIdx="0" presStyleCnt="1"/>
      <dgm:spPr/>
    </dgm:pt>
    <dgm:pt modelId="{79A2722A-912F-E945-8C03-D75B5A538D98}" type="pres">
      <dgm:prSet presAssocID="{62314037-50B6-8548-8CF4-A48F2684DE39}" presName="nodeFollowingNodes" presStyleLbl="node1" presStyleIdx="1" presStyleCnt="5">
        <dgm:presLayoutVars>
          <dgm:bulletEnabled val="1"/>
        </dgm:presLayoutVars>
      </dgm:prSet>
      <dgm:spPr/>
    </dgm:pt>
    <dgm:pt modelId="{99CC61B1-AA2C-454E-A174-D21DA0EEAB2E}" type="pres">
      <dgm:prSet presAssocID="{ADC15823-2288-CA40-A00C-99F386BA7D64}" presName="nodeFollowingNodes" presStyleLbl="node1" presStyleIdx="2" presStyleCnt="5" custScaleX="139159" custRadScaleRad="114216" custRadScaleInc="-40432">
        <dgm:presLayoutVars>
          <dgm:bulletEnabled val="1"/>
        </dgm:presLayoutVars>
      </dgm:prSet>
      <dgm:spPr/>
    </dgm:pt>
    <dgm:pt modelId="{E4FA8287-A245-114A-AAFB-7EF8D8E4E45E}" type="pres">
      <dgm:prSet presAssocID="{2B69BD46-CD90-0941-97D5-626142B66177}" presName="nodeFollowingNodes" presStyleLbl="node1" presStyleIdx="3" presStyleCnt="5" custScaleX="121662" custScaleY="90536" custRadScaleRad="113431" custRadScaleInc="35001">
        <dgm:presLayoutVars>
          <dgm:bulletEnabled val="1"/>
        </dgm:presLayoutVars>
      </dgm:prSet>
      <dgm:spPr/>
    </dgm:pt>
    <dgm:pt modelId="{47EFF14B-50F8-AF40-B0A6-9F7BAD49E89B}" type="pres">
      <dgm:prSet presAssocID="{62B9B967-9DA9-DB46-9B8B-8BB1216E016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2A9F920-B60F-9742-9D1D-21070D957B76}" type="presOf" srcId="{62B9B967-9DA9-DB46-9B8B-8BB1216E016D}" destId="{47EFF14B-50F8-AF40-B0A6-9F7BAD49E89B}" srcOrd="0" destOrd="0" presId="urn:microsoft.com/office/officeart/2005/8/layout/cycle3"/>
    <dgm:cxn modelId="{29697234-4D92-804F-9BED-82A44E3A78F5}" srcId="{EBF55557-3A70-FF4A-A197-D73F2FE57072}" destId="{6ECA435A-1F5F-4946-94F8-C6F9DEB91389}" srcOrd="0" destOrd="0" parTransId="{7BE651FB-3C1A-0347-9029-FCAF524C2A06}" sibTransId="{463FF225-45D4-904F-90B7-79C9C5F41A38}"/>
    <dgm:cxn modelId="{F6638F52-D509-4C46-9224-1D768B59535C}" srcId="{EBF55557-3A70-FF4A-A197-D73F2FE57072}" destId="{62B9B967-9DA9-DB46-9B8B-8BB1216E016D}" srcOrd="4" destOrd="0" parTransId="{1F0070B0-E848-7947-836D-E968B7C43388}" sibTransId="{15700658-8A34-204B-B370-84EA63E09435}"/>
    <dgm:cxn modelId="{5A9A7F59-AEAB-FC4E-8926-915A583A1ABA}" type="presOf" srcId="{ADC15823-2288-CA40-A00C-99F386BA7D64}" destId="{99CC61B1-AA2C-454E-A174-D21DA0EEAB2E}" srcOrd="0" destOrd="0" presId="urn:microsoft.com/office/officeart/2005/8/layout/cycle3"/>
    <dgm:cxn modelId="{8091B68A-0F5E-0F4C-8B7F-1BA93993FA07}" type="presOf" srcId="{EBF55557-3A70-FF4A-A197-D73F2FE57072}" destId="{00232A4A-AD58-BC43-90E6-B661C1E62079}" srcOrd="0" destOrd="0" presId="urn:microsoft.com/office/officeart/2005/8/layout/cycle3"/>
    <dgm:cxn modelId="{11BBFE8F-FDCE-D643-90F9-F1E8995ECC04}" srcId="{EBF55557-3A70-FF4A-A197-D73F2FE57072}" destId="{2B69BD46-CD90-0941-97D5-626142B66177}" srcOrd="3" destOrd="0" parTransId="{6A78A211-BC6B-F44E-92E7-ABC963039D04}" sibTransId="{B1224B0A-BD64-6949-919F-62C651ADEAD5}"/>
    <dgm:cxn modelId="{76E03BB1-AC58-AB4F-B034-A1F8AB2AA6BC}" type="presOf" srcId="{6ECA435A-1F5F-4946-94F8-C6F9DEB91389}" destId="{BB313DBA-AA90-0C4C-85C7-C374EC387CA2}" srcOrd="0" destOrd="0" presId="urn:microsoft.com/office/officeart/2005/8/layout/cycle3"/>
    <dgm:cxn modelId="{85AC72B3-1D80-044C-86BB-397A3556987C}" srcId="{EBF55557-3A70-FF4A-A197-D73F2FE57072}" destId="{ADC15823-2288-CA40-A00C-99F386BA7D64}" srcOrd="2" destOrd="0" parTransId="{8F1BE43D-8860-C943-A169-6EA61A3DE0C7}" sibTransId="{01E9A337-3C73-4B44-A2DE-9F7CBC910F9B}"/>
    <dgm:cxn modelId="{A97CC9E0-EA74-694F-B91C-C46FA4153F63}" srcId="{EBF55557-3A70-FF4A-A197-D73F2FE57072}" destId="{62314037-50B6-8548-8CF4-A48F2684DE39}" srcOrd="1" destOrd="0" parTransId="{EAEEB5CE-FA22-664A-98D4-CF3C88E37E92}" sibTransId="{60730494-19CE-7848-B048-1D67243F8001}"/>
    <dgm:cxn modelId="{437118E1-2BCB-9740-BFB1-27221CF7E132}" type="presOf" srcId="{2B69BD46-CD90-0941-97D5-626142B66177}" destId="{E4FA8287-A245-114A-AAFB-7EF8D8E4E45E}" srcOrd="0" destOrd="0" presId="urn:microsoft.com/office/officeart/2005/8/layout/cycle3"/>
    <dgm:cxn modelId="{9B20A3E1-4717-9146-836B-99BF31C105B8}" type="presOf" srcId="{463FF225-45D4-904F-90B7-79C9C5F41A38}" destId="{ACA094A9-C307-5E4A-BFE0-8D8D1B167F66}" srcOrd="0" destOrd="0" presId="urn:microsoft.com/office/officeart/2005/8/layout/cycle3"/>
    <dgm:cxn modelId="{2E20A7FA-DB7E-A04E-834D-BC382B0B2DD8}" type="presOf" srcId="{62314037-50B6-8548-8CF4-A48F2684DE39}" destId="{79A2722A-912F-E945-8C03-D75B5A538D98}" srcOrd="0" destOrd="0" presId="urn:microsoft.com/office/officeart/2005/8/layout/cycle3"/>
    <dgm:cxn modelId="{C08F645A-3EFF-4942-8EA7-D424A6543277}" type="presParOf" srcId="{00232A4A-AD58-BC43-90E6-B661C1E62079}" destId="{4ECF5991-9A53-CF4E-B18F-6AFB21EBBFE2}" srcOrd="0" destOrd="0" presId="urn:microsoft.com/office/officeart/2005/8/layout/cycle3"/>
    <dgm:cxn modelId="{ED8FEF03-4E73-EC48-885E-1E0E9BB7A038}" type="presParOf" srcId="{4ECF5991-9A53-CF4E-B18F-6AFB21EBBFE2}" destId="{BB313DBA-AA90-0C4C-85C7-C374EC387CA2}" srcOrd="0" destOrd="0" presId="urn:microsoft.com/office/officeart/2005/8/layout/cycle3"/>
    <dgm:cxn modelId="{D3C02DE7-7C92-914C-A1B5-5A917FE3664D}" type="presParOf" srcId="{4ECF5991-9A53-CF4E-B18F-6AFB21EBBFE2}" destId="{ACA094A9-C307-5E4A-BFE0-8D8D1B167F66}" srcOrd="1" destOrd="0" presId="urn:microsoft.com/office/officeart/2005/8/layout/cycle3"/>
    <dgm:cxn modelId="{AB33EAD5-E9B3-FA4F-97C8-516FF54A44AD}" type="presParOf" srcId="{4ECF5991-9A53-CF4E-B18F-6AFB21EBBFE2}" destId="{79A2722A-912F-E945-8C03-D75B5A538D98}" srcOrd="2" destOrd="0" presId="urn:microsoft.com/office/officeart/2005/8/layout/cycle3"/>
    <dgm:cxn modelId="{80F617C3-4427-894E-BF5C-0237FDA45AC8}" type="presParOf" srcId="{4ECF5991-9A53-CF4E-B18F-6AFB21EBBFE2}" destId="{99CC61B1-AA2C-454E-A174-D21DA0EEAB2E}" srcOrd="3" destOrd="0" presId="urn:microsoft.com/office/officeart/2005/8/layout/cycle3"/>
    <dgm:cxn modelId="{435F91E7-A1D2-9D45-8953-7BE34CEB4433}" type="presParOf" srcId="{4ECF5991-9A53-CF4E-B18F-6AFB21EBBFE2}" destId="{E4FA8287-A245-114A-AAFB-7EF8D8E4E45E}" srcOrd="4" destOrd="0" presId="urn:microsoft.com/office/officeart/2005/8/layout/cycle3"/>
    <dgm:cxn modelId="{8F357CC6-077D-614B-A324-5E73901FC959}" type="presParOf" srcId="{4ECF5991-9A53-CF4E-B18F-6AFB21EBBFE2}" destId="{47EFF14B-50F8-AF40-B0A6-9F7BAD49E89B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ADA6F-1655-49E8-A97C-DE24CA21F0E1}">
      <dsp:nvSpPr>
        <dsp:cNvPr id="0" name=""/>
        <dsp:cNvSpPr/>
      </dsp:nvSpPr>
      <dsp:spPr>
        <a:xfrm>
          <a:off x="1556" y="1558210"/>
          <a:ext cx="4296589" cy="1100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Awareness</a:t>
          </a:r>
        </a:p>
      </dsp:txBody>
      <dsp:txXfrm>
        <a:off x="551881" y="1558210"/>
        <a:ext cx="3195940" cy="1100649"/>
      </dsp:txXfrm>
    </dsp:sp>
    <dsp:sp modelId="{D7391C02-FFE3-4CFD-95B0-9EAB9713A033}">
      <dsp:nvSpPr>
        <dsp:cNvPr id="0" name=""/>
        <dsp:cNvSpPr/>
      </dsp:nvSpPr>
      <dsp:spPr>
        <a:xfrm>
          <a:off x="4025866" y="1563977"/>
          <a:ext cx="3089386" cy="1089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Interest</a:t>
          </a:r>
        </a:p>
      </dsp:txBody>
      <dsp:txXfrm>
        <a:off x="4570424" y="1563977"/>
        <a:ext cx="2000271" cy="1089115"/>
      </dsp:txXfrm>
    </dsp:sp>
    <dsp:sp modelId="{45FCBE62-54BE-4C78-8C30-4BF9BB43049F}">
      <dsp:nvSpPr>
        <dsp:cNvPr id="0" name=""/>
        <dsp:cNvSpPr/>
      </dsp:nvSpPr>
      <dsp:spPr>
        <a:xfrm>
          <a:off x="6842973" y="1563977"/>
          <a:ext cx="2722789" cy="1089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Desire</a:t>
          </a:r>
        </a:p>
      </dsp:txBody>
      <dsp:txXfrm>
        <a:off x="7387531" y="1563977"/>
        <a:ext cx="1633674" cy="1089115"/>
      </dsp:txXfrm>
    </dsp:sp>
    <dsp:sp modelId="{E01EC181-9E7E-4A31-9DC7-3FB0CD377F7F}">
      <dsp:nvSpPr>
        <dsp:cNvPr id="0" name=""/>
        <dsp:cNvSpPr/>
      </dsp:nvSpPr>
      <dsp:spPr>
        <a:xfrm>
          <a:off x="9293484" y="1563977"/>
          <a:ext cx="2722789" cy="1089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Action</a:t>
          </a:r>
        </a:p>
      </dsp:txBody>
      <dsp:txXfrm>
        <a:off x="9838042" y="1563977"/>
        <a:ext cx="1633674" cy="108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94A9-C307-5E4A-BFE0-8D8D1B167F66}">
      <dsp:nvSpPr>
        <dsp:cNvPr id="0" name=""/>
        <dsp:cNvSpPr/>
      </dsp:nvSpPr>
      <dsp:spPr>
        <a:xfrm>
          <a:off x="1426898" y="-31869"/>
          <a:ext cx="5017556" cy="5017556"/>
        </a:xfrm>
        <a:prstGeom prst="circularArrow">
          <a:avLst>
            <a:gd name="adj1" fmla="val 5544"/>
            <a:gd name="adj2" fmla="val 330680"/>
            <a:gd name="adj3" fmla="val 13769778"/>
            <a:gd name="adj4" fmla="val 17389706"/>
            <a:gd name="adj5" fmla="val 5757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13DBA-AA90-0C4C-85C7-C374EC387CA2}">
      <dsp:nvSpPr>
        <dsp:cNvPr id="0" name=""/>
        <dsp:cNvSpPr/>
      </dsp:nvSpPr>
      <dsp:spPr>
        <a:xfrm>
          <a:off x="2757794" y="0"/>
          <a:ext cx="2355763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Review Performance on Dashboard</a:t>
          </a:r>
        </a:p>
      </dsp:txBody>
      <dsp:txXfrm>
        <a:off x="2815293" y="57499"/>
        <a:ext cx="2240765" cy="1062883"/>
      </dsp:txXfrm>
    </dsp:sp>
    <dsp:sp modelId="{79A2722A-912F-E945-8C03-D75B5A538D98}">
      <dsp:nvSpPr>
        <dsp:cNvPr id="0" name=""/>
        <dsp:cNvSpPr/>
      </dsp:nvSpPr>
      <dsp:spPr>
        <a:xfrm>
          <a:off x="4857578" y="1479682"/>
          <a:ext cx="2355763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Review Purchase Funnel Heuristics</a:t>
          </a:r>
        </a:p>
      </dsp:txBody>
      <dsp:txXfrm>
        <a:off x="4915077" y="1537181"/>
        <a:ext cx="2240765" cy="1062883"/>
      </dsp:txXfrm>
    </dsp:sp>
    <dsp:sp modelId="{99CC61B1-AA2C-454E-A174-D21DA0EEAB2E}">
      <dsp:nvSpPr>
        <dsp:cNvPr id="0" name=""/>
        <dsp:cNvSpPr/>
      </dsp:nvSpPr>
      <dsp:spPr>
        <a:xfrm>
          <a:off x="4483323" y="3353224"/>
          <a:ext cx="3278256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Regression to Test Purchase Funnel Heuristics</a:t>
          </a:r>
        </a:p>
      </dsp:txBody>
      <dsp:txXfrm>
        <a:off x="4540822" y="3410723"/>
        <a:ext cx="3163258" cy="1062883"/>
      </dsp:txXfrm>
    </dsp:sp>
    <dsp:sp modelId="{E4FA8287-A245-114A-AAFB-7EF8D8E4E45E}">
      <dsp:nvSpPr>
        <dsp:cNvPr id="0" name=""/>
        <dsp:cNvSpPr/>
      </dsp:nvSpPr>
      <dsp:spPr>
        <a:xfrm>
          <a:off x="531945" y="3518470"/>
          <a:ext cx="2866068" cy="106640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Reallocate Media Weights and Campaigns</a:t>
          </a:r>
        </a:p>
      </dsp:txBody>
      <dsp:txXfrm>
        <a:off x="584003" y="3570528"/>
        <a:ext cx="2761952" cy="962291"/>
      </dsp:txXfrm>
    </dsp:sp>
    <dsp:sp modelId="{47EFF14B-50F8-AF40-B0A6-9F7BAD49E89B}">
      <dsp:nvSpPr>
        <dsp:cNvPr id="0" name=""/>
        <dsp:cNvSpPr/>
      </dsp:nvSpPr>
      <dsp:spPr>
        <a:xfrm>
          <a:off x="787659" y="1479682"/>
          <a:ext cx="2355763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Experiment and Evaluate the Media Effectiveness</a:t>
          </a:r>
        </a:p>
      </dsp:txBody>
      <dsp:txXfrm>
        <a:off x="845158" y="1537181"/>
        <a:ext cx="2240765" cy="1062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4F1F8-431E-499C-AEFB-ACC39372741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18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18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E45E-C29A-41B3-A535-B945A654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69EB92-04CC-46C3-A0BD-FA2832BF382E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48ACF00-1E15-4609-9986-87CE3F319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7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1780D-3898-454B-B6ED-FC5694A47A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972800" y="6267450"/>
            <a:ext cx="609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8D9CE204-5EAE-C34A-AB77-6682DF2D7B39}" type="slidenum">
              <a:rPr lang="en-US" sz="750"/>
              <a:pPr algn="ctr"/>
              <a:t>‹#›</a:t>
            </a:fld>
            <a:endParaRPr lang="en-US" sz="750"/>
          </a:p>
        </p:txBody>
      </p:sp>
    </p:spTree>
    <p:extLst>
      <p:ext uri="{BB962C8B-B14F-4D97-AF65-F5344CB8AC3E}">
        <p14:creationId xmlns:p14="http://schemas.microsoft.com/office/powerpoint/2010/main" val="39075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5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274638"/>
            <a:ext cx="2692400" cy="5516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8"/>
            <a:ext cx="7874000" cy="5516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0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365126"/>
            <a:ext cx="10972801" cy="6111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41718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380027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FE5C0E-6933-4FF9-9518-8B64E5F95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280" y="756112"/>
            <a:ext cx="11254520" cy="1126345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lnSpc>
                <a:spcPct val="100000"/>
              </a:lnSpc>
              <a:defRPr sz="3200" b="1" i="0" cap="all" spc="300" baseline="0">
                <a:solidFill>
                  <a:schemeClr val="accent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TITLE: ARIAL BOLD 32PT, ROTUNDA ORANGE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37284D4E-32F8-4E6E-9A6F-0B6D45D0C8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280" y="318031"/>
            <a:ext cx="1125452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 b="1" i="0" cap="all" spc="30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01 | SECTION HEADER: ARIAL BOLD 14PT, Jefferson Blue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4A5276-7716-49F9-ACC4-15F6C26B0D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107" y="5878285"/>
            <a:ext cx="11253787" cy="39392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Footer/Source: Arial 9 </a:t>
            </a:r>
            <a:r>
              <a:rPr lang="en-US" dirty="0" err="1"/>
              <a:t>pt</a:t>
            </a:r>
            <a:r>
              <a:rPr lang="en-US" dirty="0"/>
              <a:t>, Gray</a:t>
            </a:r>
          </a:p>
        </p:txBody>
      </p:sp>
    </p:spTree>
    <p:extLst>
      <p:ext uri="{BB962C8B-B14F-4D97-AF65-F5344CB8AC3E}">
        <p14:creationId xmlns:p14="http://schemas.microsoft.com/office/powerpoint/2010/main" val="393982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20AEC1-8B39-494A-8EF9-A08FACB7B3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0280" y="2003298"/>
            <a:ext cx="11242614" cy="3753068"/>
          </a:xfrm>
          <a:prstGeom prst="rect">
            <a:avLst/>
          </a:prstGeom>
        </p:spPr>
        <p:txBody>
          <a:bodyPr lIns="0" rIns="0"/>
          <a:lstStyle>
            <a:lvl1pPr marL="283464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sz="1800">
                <a:solidFill>
                  <a:schemeClr val="accent2"/>
                </a:solidFill>
                <a:latin typeface="+mn-lt"/>
              </a:defRPr>
            </a:lvl1pPr>
            <a:lvl2pPr marL="566928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accent2"/>
                </a:solidFill>
                <a:latin typeface="+mn-lt"/>
              </a:defRPr>
            </a:lvl2pPr>
            <a:lvl3pPr marL="822960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sz="1800">
                <a:solidFill>
                  <a:schemeClr val="accent2"/>
                </a:solidFill>
                <a:latin typeface="+mn-lt"/>
              </a:defRPr>
            </a:lvl3pPr>
            <a:lvl4pPr marL="1097280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accent2"/>
                </a:solidFill>
                <a:latin typeface="+mn-lt"/>
              </a:defRPr>
            </a:lvl4pPr>
            <a:lvl5pPr marL="1371600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sz="18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First level Bullet: Arial Bold 18pt, Jefferson Blue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E5C0E-6933-4FF9-9518-8B64E5F95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280" y="756242"/>
            <a:ext cx="11254520" cy="1126345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lnSpc>
                <a:spcPct val="100000"/>
              </a:lnSpc>
              <a:defRPr sz="3200" b="1" i="0" cap="all" spc="300" baseline="0">
                <a:solidFill>
                  <a:schemeClr val="accent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TITLE: ARIAL BOLD 32PT, ROTUNDA ORANGE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8057A777-2F37-4D55-91A7-B5569C8853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280" y="318031"/>
            <a:ext cx="1125452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 b="1" i="0" cap="all" spc="30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01 | SECTION HEADER: ARIAL BOLD 14PT, Jefferson Blue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EBAFFB-F4E6-443D-907D-5E14D4F4B7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107" y="5878285"/>
            <a:ext cx="11253787" cy="39392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Footer/Source: Arial 9 </a:t>
            </a:r>
            <a:r>
              <a:rPr lang="en-US" dirty="0" err="1"/>
              <a:t>pt</a:t>
            </a:r>
            <a:r>
              <a:rPr lang="en-US" dirty="0"/>
              <a:t>, Gray</a:t>
            </a:r>
          </a:p>
        </p:txBody>
      </p:sp>
    </p:spTree>
    <p:extLst>
      <p:ext uri="{BB962C8B-B14F-4D97-AF65-F5344CB8AC3E}">
        <p14:creationId xmlns:p14="http://schemas.microsoft.com/office/powerpoint/2010/main" val="42426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04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6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52832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2832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54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0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8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18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06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85800" y="274638"/>
            <a:ext cx="107442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1076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972800" y="6267450"/>
            <a:ext cx="609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36B481B2-1FF7-8344-9C9B-DA32760810BE}" type="slidenum">
              <a:rPr lang="en-US" sz="750"/>
              <a:pPr algn="ctr"/>
              <a:t>‹#›</a:t>
            </a:fld>
            <a:endParaRPr lang="en-US" sz="750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685800" y="1181100"/>
            <a:ext cx="10769600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719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4" r:id="rId14"/>
    <p:sldLayoutId id="214748370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05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hyperlink" Target="http://pngimg.com/download/1997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File:Facebook_Home_logo_old.svg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mktodyssey.wordpress.com/2018/06/03/seo-in-79-images-a-visual-guide-to-search-engine-optimization-term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io.com/app/darden/marketin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ura.com/tiny/oyf4j" TargetMode="External"/><Relationship Id="rId2" Type="http://schemas.openxmlformats.org/officeDocument/2006/relationships/hyperlink" Target="http://www.kaltura.com/tiny/jams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ltura.com/tiny/n09u2" TargetMode="External"/><Relationship Id="rId4" Type="http://schemas.openxmlformats.org/officeDocument/2006/relationships/hyperlink" Target="http://www.kaltura.com/tiny/ifyk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9606-3D6A-4E8A-8BC8-9E3DF38B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12" dirty="0"/>
              <a:t>Getting Ready for the Final Exam 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3EF16-AF2E-418D-906D-71C33234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63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C1F7FD7B-E752-444C-9409-013F0499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1254520" cy="112634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paths to purchase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8D412A7-E4FA-45AE-BE99-26B0814887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ED2B132-0010-4B3E-8129-41916DB4A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ECA2C6C8-0F70-4BA2-BCA9-78985F35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702" y="1791307"/>
            <a:ext cx="914400" cy="9144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F7FAAE6-52F2-4C50-8700-3576E02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52698" y="1664186"/>
            <a:ext cx="991092" cy="991092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E7F95B6-1CC6-48BE-801C-1B999399C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34877" y="1702816"/>
            <a:ext cx="1048697" cy="99109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6754F281-A675-466D-B6B9-5FB49EF74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18807" y="3555260"/>
            <a:ext cx="991092" cy="991092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73B83-7795-4F3A-B2DB-2A7DEA803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756051" y="3651320"/>
            <a:ext cx="1525208" cy="895032"/>
          </a:xfrm>
          <a:prstGeom prst="rect">
            <a:avLst/>
          </a:prstGeom>
        </p:spPr>
      </p:pic>
      <p:pic>
        <p:nvPicPr>
          <p:cNvPr id="26" name="Graphic 25" descr="Television">
            <a:extLst>
              <a:ext uri="{FF2B5EF4-FFF2-40B4-BE49-F238E27FC236}">
                <a16:creationId xmlns:a16="http://schemas.microsoft.com/office/drawing/2014/main" id="{538FEE4D-73C5-477E-B49A-AE6FDE2D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164" y="3620107"/>
            <a:ext cx="914400" cy="914400"/>
          </a:xfrm>
          <a:prstGeom prst="rect">
            <a:avLst/>
          </a:prstGeom>
        </p:spPr>
      </p:pic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727B4A6-F741-4AB8-B8CA-61D425963A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2463" y="1835340"/>
            <a:ext cx="914400" cy="914400"/>
          </a:xfrm>
          <a:prstGeom prst="rect">
            <a:avLst/>
          </a:prstGeom>
        </p:spPr>
      </p:pic>
      <p:pic>
        <p:nvPicPr>
          <p:cNvPr id="30" name="Graphic 29" descr="Shopping cart">
            <a:extLst>
              <a:ext uri="{FF2B5EF4-FFF2-40B4-BE49-F238E27FC236}">
                <a16:creationId xmlns:a16="http://schemas.microsoft.com/office/drawing/2014/main" id="{0B83DE2A-B679-4E7B-BA1A-B5CF020A13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2463" y="359478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C83BB0-3232-4502-BBD0-D7A687637336}"/>
              </a:ext>
            </a:extLst>
          </p:cNvPr>
          <p:cNvSpPr txBox="1"/>
          <p:nvPr/>
        </p:nvSpPr>
        <p:spPr>
          <a:xfrm>
            <a:off x="1428813" y="20638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charset="0"/>
                <a:cs typeface="+mn-cs"/>
              </a:rPr>
              <a:t>Bonnie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5FBCF4-75DE-4094-801C-9950BF1C3EB0}"/>
              </a:ext>
            </a:extLst>
          </p:cNvPr>
          <p:cNvSpPr txBox="1"/>
          <p:nvPr/>
        </p:nvSpPr>
        <p:spPr>
          <a:xfrm>
            <a:off x="1532997" y="397489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ＭＳ Ｐゴシック" charset="0"/>
                <a:cs typeface="+mn-cs"/>
              </a:rPr>
              <a:t>Clyde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112D65E-3BCC-4FE7-A242-DDB2F5ED8E24}"/>
              </a:ext>
            </a:extLst>
          </p:cNvPr>
          <p:cNvSpPr/>
          <p:nvPr/>
        </p:nvSpPr>
        <p:spPr>
          <a:xfrm>
            <a:off x="3798533" y="2093649"/>
            <a:ext cx="627703" cy="317500"/>
          </a:xfrm>
          <a:prstGeom prst="rightArrow">
            <a:avLst/>
          </a:prstGeom>
          <a:solidFill>
            <a:srgbClr val="E7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9648930-D275-4E75-95D0-CA0CAD14A3D3}"/>
              </a:ext>
            </a:extLst>
          </p:cNvPr>
          <p:cNvSpPr/>
          <p:nvPr/>
        </p:nvSpPr>
        <p:spPr>
          <a:xfrm>
            <a:off x="6547451" y="3866200"/>
            <a:ext cx="627703" cy="317500"/>
          </a:xfrm>
          <a:prstGeom prst="rightArrow">
            <a:avLst/>
          </a:prstGeom>
          <a:solidFill>
            <a:srgbClr val="E7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750B2F9-44C5-457D-BE99-381B591B419A}"/>
              </a:ext>
            </a:extLst>
          </p:cNvPr>
          <p:cNvSpPr/>
          <p:nvPr/>
        </p:nvSpPr>
        <p:spPr>
          <a:xfrm>
            <a:off x="8366516" y="2015664"/>
            <a:ext cx="627703" cy="317500"/>
          </a:xfrm>
          <a:prstGeom prst="rightArrow">
            <a:avLst/>
          </a:prstGeom>
          <a:solidFill>
            <a:srgbClr val="E7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E38F58E-022B-40CB-AB1F-DF620F24AE96}"/>
              </a:ext>
            </a:extLst>
          </p:cNvPr>
          <p:cNvSpPr/>
          <p:nvPr/>
        </p:nvSpPr>
        <p:spPr>
          <a:xfrm>
            <a:off x="5934133" y="2077959"/>
            <a:ext cx="627703" cy="317500"/>
          </a:xfrm>
          <a:prstGeom prst="rightArrow">
            <a:avLst/>
          </a:prstGeom>
          <a:solidFill>
            <a:srgbClr val="E7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AFBD7C6-3CCE-4E21-8380-450A8768582E}"/>
              </a:ext>
            </a:extLst>
          </p:cNvPr>
          <p:cNvSpPr/>
          <p:nvPr/>
        </p:nvSpPr>
        <p:spPr>
          <a:xfrm>
            <a:off x="3950933" y="3842064"/>
            <a:ext cx="627703" cy="317500"/>
          </a:xfrm>
          <a:prstGeom prst="rightArrow">
            <a:avLst/>
          </a:prstGeom>
          <a:solidFill>
            <a:srgbClr val="E7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5E26EA-0EAE-47B8-81DF-76A86FF3302B}"/>
              </a:ext>
            </a:extLst>
          </p:cNvPr>
          <p:cNvSpPr/>
          <p:nvPr/>
        </p:nvSpPr>
        <p:spPr>
          <a:xfrm>
            <a:off x="8443268" y="3898142"/>
            <a:ext cx="627703" cy="317500"/>
          </a:xfrm>
          <a:prstGeom prst="rightArrow">
            <a:avLst/>
          </a:prstGeom>
          <a:solidFill>
            <a:srgbClr val="E7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8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0F3D-84AB-4840-B31E-529D7E9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Purchase Funnel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97BD7-F527-4B27-9F7C-396C1B0CF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883259"/>
              </p:ext>
            </p:extLst>
          </p:nvPr>
        </p:nvGraphicFramePr>
        <p:xfrm>
          <a:off x="48985" y="1374949"/>
          <a:ext cx="12017830" cy="421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9B370F5-54C9-4C98-BA7B-638472E3A3B4}"/>
              </a:ext>
            </a:extLst>
          </p:cNvPr>
          <p:cNvSpPr/>
          <p:nvPr/>
        </p:nvSpPr>
        <p:spPr>
          <a:xfrm rot="16200000">
            <a:off x="3665376" y="1521507"/>
            <a:ext cx="457200" cy="6151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CAE3B-F843-4161-AC20-EAFF573077B7}"/>
              </a:ext>
            </a:extLst>
          </p:cNvPr>
          <p:cNvSpPr txBox="1"/>
          <p:nvPr/>
        </p:nvSpPr>
        <p:spPr>
          <a:xfrm>
            <a:off x="2461872" y="5093221"/>
            <a:ext cx="286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Top Funnel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B774611-28BA-4E1E-A96A-189338F7714B}"/>
              </a:ext>
            </a:extLst>
          </p:cNvPr>
          <p:cNvSpPr/>
          <p:nvPr/>
        </p:nvSpPr>
        <p:spPr>
          <a:xfrm rot="16200000">
            <a:off x="8883286" y="2656085"/>
            <a:ext cx="848004" cy="4133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706D7-C357-40D1-B747-DC05A20DDC6E}"/>
              </a:ext>
            </a:extLst>
          </p:cNvPr>
          <p:cNvSpPr txBox="1"/>
          <p:nvPr/>
        </p:nvSpPr>
        <p:spPr>
          <a:xfrm>
            <a:off x="7959170" y="5146817"/>
            <a:ext cx="269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Bottom Funnel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68FF815-0548-4336-99B0-FE6BD4C69832}"/>
              </a:ext>
            </a:extLst>
          </p:cNvPr>
          <p:cNvSpPr/>
          <p:nvPr/>
        </p:nvSpPr>
        <p:spPr>
          <a:xfrm rot="5400000">
            <a:off x="3217505" y="-586893"/>
            <a:ext cx="457200" cy="6151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2C82DD7-B6E4-4CCF-8453-7EC19DC15A13}"/>
              </a:ext>
            </a:extLst>
          </p:cNvPr>
          <p:cNvSpPr/>
          <p:nvPr/>
        </p:nvSpPr>
        <p:spPr>
          <a:xfrm rot="5400000">
            <a:off x="8883286" y="422372"/>
            <a:ext cx="848004" cy="4133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7BCA0-3461-473F-8170-9B7CF15D7510}"/>
              </a:ext>
            </a:extLst>
          </p:cNvPr>
          <p:cNvSpPr txBox="1"/>
          <p:nvPr/>
        </p:nvSpPr>
        <p:spPr>
          <a:xfrm>
            <a:off x="1205202" y="1531716"/>
            <a:ext cx="44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Media Channels – TV, Facebook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16394-45C0-448B-97E0-1340A8F16498}"/>
              </a:ext>
            </a:extLst>
          </p:cNvPr>
          <p:cNvSpPr txBox="1"/>
          <p:nvPr/>
        </p:nvSpPr>
        <p:spPr>
          <a:xfrm>
            <a:off x="6722709" y="1531716"/>
            <a:ext cx="516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Media Channels – Paid Search, Email</a:t>
            </a:r>
          </a:p>
        </p:txBody>
      </p:sp>
    </p:spTree>
    <p:extLst>
      <p:ext uri="{BB962C8B-B14F-4D97-AF65-F5344CB8AC3E}">
        <p14:creationId xmlns:p14="http://schemas.microsoft.com/office/powerpoint/2010/main" val="161797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>
                <a:ea typeface="MS PGothic" charset="-128"/>
              </a:rPr>
              <a:t>Too Many Paths to Purchase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42899"/>
              </p:ext>
            </p:extLst>
          </p:nvPr>
        </p:nvGraphicFramePr>
        <p:xfrm>
          <a:off x="723900" y="1371600"/>
          <a:ext cx="10744200" cy="45280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906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  <a:r>
                        <a:rPr lang="en-US" sz="2400" baseline="0" dirty="0">
                          <a:solidFill>
                            <a:sysClr val="windowText" lastClr="000000"/>
                          </a:solidFill>
                        </a:rPr>
                        <a:t> #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First Interaction</a:t>
                      </a: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Second Interaction</a:t>
                      </a: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Third Interaction</a:t>
                      </a: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Product Purchase</a:t>
                      </a:r>
                    </a:p>
                  </a:txBody>
                  <a:tcPr marT="60964" marB="6096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Paid Search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24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TV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Organic Search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TV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Paid Search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24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24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TV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>
                <a:ea typeface="MS PGothic" charset="-128"/>
              </a:rPr>
              <a:t>Media Attribution Ladder</a:t>
            </a: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5105400" y="5181600"/>
            <a:ext cx="4060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Rule Based System</a:t>
            </a:r>
          </a:p>
        </p:txBody>
      </p: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5105400" y="4044950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Experiments</a:t>
            </a: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5105399" y="2862262"/>
            <a:ext cx="2755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Data Science</a:t>
            </a:r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4992687" y="1695450"/>
            <a:ext cx="523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Data Science + Experiments</a:t>
            </a:r>
          </a:p>
        </p:txBody>
      </p:sp>
      <p:sp>
        <p:nvSpPr>
          <p:cNvPr id="38919" name="TextBox 10"/>
          <p:cNvSpPr txBox="1">
            <a:spLocks noChangeArrowheads="1"/>
          </p:cNvSpPr>
          <p:nvPr/>
        </p:nvSpPr>
        <p:spPr bwMode="auto">
          <a:xfrm flipH="1">
            <a:off x="1375274" y="2074862"/>
            <a:ext cx="14605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RETURN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MEDIA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SPEND</a:t>
            </a:r>
          </a:p>
        </p:txBody>
      </p:sp>
      <p:pic>
        <p:nvPicPr>
          <p:cNvPr id="3892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2" y="1371600"/>
            <a:ext cx="1357228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24981"/>
              </p:ext>
            </p:extLst>
          </p:nvPr>
        </p:nvGraphicFramePr>
        <p:xfrm>
          <a:off x="2438400" y="1600200"/>
          <a:ext cx="7051675" cy="4403726"/>
        </p:xfrm>
        <a:graphic>
          <a:graphicData uri="http://schemas.openxmlformats.org/drawingml/2006/table">
            <a:tbl>
              <a:tblPr/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713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Attribution Rule</a:t>
                      </a: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Media Weight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First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Second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Last Interaction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Email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TV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First Interaction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Facebook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TV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Linear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Facebook, TV, Paid Search, Email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Time Decay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Email, TV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Paid Search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2600"/>
            <a:ext cx="107442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400" dirty="0"/>
              <a:t>Rule-based System</a:t>
            </a:r>
          </a:p>
        </p:txBody>
      </p:sp>
      <p:pic>
        <p:nvPicPr>
          <p:cNvPr id="39967" name="Picture 4" descr="Last Interaction mode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6" y="2600325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8" name="Picture 11" descr="First Interaction mode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7" y="3462338"/>
            <a:ext cx="5492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9" name="Picture 13" descr="Linear mode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1" y="4411662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0" name="Picture 15" descr="Time Decay mode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99" y="5184775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6" y="292276"/>
            <a:ext cx="10760074" cy="8053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400" dirty="0"/>
              <a:t>Experiments - Customer Purchase 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13025" y="1861988"/>
            <a:ext cx="1371600" cy="67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# of Emails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13025" y="2916089"/>
            <a:ext cx="1371600" cy="5603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Impressions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13025" y="4063850"/>
            <a:ext cx="13716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Clicks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13013" y="5260826"/>
            <a:ext cx="1573213" cy="83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Product Purchase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3298825" y="2533500"/>
            <a:ext cx="0" cy="382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98825" y="3476476"/>
            <a:ext cx="0" cy="587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3298825" y="4578201"/>
            <a:ext cx="0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TextBox 43"/>
          <p:cNvSpPr txBox="1">
            <a:spLocks noChangeArrowheads="1"/>
          </p:cNvSpPr>
          <p:nvPr/>
        </p:nvSpPr>
        <p:spPr bwMode="auto">
          <a:xfrm>
            <a:off x="4557712" y="1861989"/>
            <a:ext cx="852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40970" name="TextBox 46"/>
          <p:cNvSpPr txBox="1">
            <a:spLocks noChangeArrowheads="1"/>
          </p:cNvSpPr>
          <p:nvPr/>
        </p:nvSpPr>
        <p:spPr bwMode="auto">
          <a:xfrm>
            <a:off x="4759325" y="3025625"/>
            <a:ext cx="53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40971" name="TextBox 49"/>
          <p:cNvSpPr txBox="1">
            <a:spLocks noChangeArrowheads="1"/>
          </p:cNvSpPr>
          <p:nvPr/>
        </p:nvSpPr>
        <p:spPr bwMode="auto">
          <a:xfrm>
            <a:off x="4725988" y="4209900"/>
            <a:ext cx="531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40972" name="TextBox 52"/>
          <p:cNvSpPr txBox="1">
            <a:spLocks noChangeArrowheads="1"/>
          </p:cNvSpPr>
          <p:nvPr/>
        </p:nvSpPr>
        <p:spPr bwMode="auto">
          <a:xfrm>
            <a:off x="4873626" y="55291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56425" y="1804838"/>
            <a:ext cx="1371600" cy="67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# of Emails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56425" y="2860525"/>
            <a:ext cx="1371600" cy="5588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Impressions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956425" y="4006700"/>
            <a:ext cx="13716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Clicks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854825" y="5203676"/>
            <a:ext cx="1573212" cy="83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Product Purchase</a:t>
            </a: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>
            <a:off x="7642225" y="2476351"/>
            <a:ext cx="0" cy="384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7642225" y="3419326"/>
            <a:ext cx="0" cy="587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2"/>
            <a:endCxn id="60" idx="0"/>
          </p:cNvCxnSpPr>
          <p:nvPr/>
        </p:nvCxnSpPr>
        <p:spPr>
          <a:xfrm>
            <a:off x="7642225" y="4521051"/>
            <a:ext cx="0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1" name="TextBox 63"/>
          <p:cNvSpPr txBox="1">
            <a:spLocks noChangeArrowheads="1"/>
          </p:cNvSpPr>
          <p:nvPr/>
        </p:nvSpPr>
        <p:spPr bwMode="auto">
          <a:xfrm>
            <a:off x="8899526" y="1804839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40982" name="TextBox 64"/>
          <p:cNvSpPr txBox="1">
            <a:spLocks noChangeArrowheads="1"/>
          </p:cNvSpPr>
          <p:nvPr/>
        </p:nvSpPr>
        <p:spPr bwMode="auto">
          <a:xfrm>
            <a:off x="9101138" y="2970063"/>
            <a:ext cx="531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900</a:t>
            </a:r>
          </a:p>
        </p:txBody>
      </p:sp>
      <p:sp>
        <p:nvSpPr>
          <p:cNvPr id="40983" name="TextBox 65"/>
          <p:cNvSpPr txBox="1">
            <a:spLocks noChangeArrowheads="1"/>
          </p:cNvSpPr>
          <p:nvPr/>
        </p:nvSpPr>
        <p:spPr bwMode="auto">
          <a:xfrm>
            <a:off x="9067800" y="4152750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40984" name="TextBox 66"/>
          <p:cNvSpPr txBox="1">
            <a:spLocks noChangeArrowheads="1"/>
          </p:cNvSpPr>
          <p:nvPr/>
        </p:nvSpPr>
        <p:spPr bwMode="auto">
          <a:xfrm>
            <a:off x="9067800" y="5471963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40985" name="TextBox 67"/>
          <p:cNvSpPr txBox="1">
            <a:spLocks noChangeArrowheads="1"/>
          </p:cNvSpPr>
          <p:nvPr/>
        </p:nvSpPr>
        <p:spPr bwMode="auto">
          <a:xfrm>
            <a:off x="2198807" y="1243189"/>
            <a:ext cx="24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Without Facebook</a:t>
            </a:r>
          </a:p>
        </p:txBody>
      </p:sp>
      <p:sp>
        <p:nvSpPr>
          <p:cNvPr id="40986" name="TextBox 68"/>
          <p:cNvSpPr txBox="1">
            <a:spLocks noChangeArrowheads="1"/>
          </p:cNvSpPr>
          <p:nvPr/>
        </p:nvSpPr>
        <p:spPr bwMode="auto">
          <a:xfrm>
            <a:off x="6705600" y="1222197"/>
            <a:ext cx="2059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With Facebook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723899" y="304800"/>
            <a:ext cx="10744199" cy="792162"/>
          </a:xfrm>
        </p:spPr>
        <p:txBody>
          <a:bodyPr/>
          <a:lstStyle/>
          <a:p>
            <a:r>
              <a:rPr lang="en-US" altLang="en-US" sz="3400" dirty="0">
                <a:ea typeface="MS PGothic" charset="-128"/>
              </a:rPr>
              <a:t>Synergy between Email and Facebook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07039"/>
              </p:ext>
            </p:extLst>
          </p:nvPr>
        </p:nvGraphicFramePr>
        <p:xfrm>
          <a:off x="723900" y="1752600"/>
          <a:ext cx="10744199" cy="3748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8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Metric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Without Facebook</a:t>
                      </a:r>
                    </a:p>
                  </a:txBody>
                  <a:tcPr marT="45708" marB="4570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With Facebook</a:t>
                      </a:r>
                    </a:p>
                  </a:txBody>
                  <a:tcPr marT="45708" marB="4570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Lift in Email Metrics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From Display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Impression</a:t>
                      </a:r>
                      <a:r>
                        <a:rPr lang="en-US" sz="2400" baseline="0" dirty="0"/>
                        <a:t> Rate</a:t>
                      </a:r>
                      <a:endParaRPr lang="en-US" sz="24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112%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Click Through Per Impression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176%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Click</a:t>
                      </a:r>
                      <a:r>
                        <a:rPr lang="en-US" sz="2400" baseline="0" dirty="0"/>
                        <a:t> Through Conversion</a:t>
                      </a:r>
                      <a:endParaRPr lang="en-US" sz="24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150%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 Conversion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6077-E22C-4C78-B052-A085437B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Data Science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B3AA-B9F9-4A44-B04A-E816A587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76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Direct Effects - Identify the drivers of customer acquisition/retention</a:t>
            </a:r>
          </a:p>
          <a:p>
            <a:pPr lvl="1"/>
            <a:r>
              <a:rPr lang="en-US" sz="2400" dirty="0"/>
              <a:t>E.g., TV, email, paid search, display, etc.</a:t>
            </a:r>
          </a:p>
          <a:p>
            <a:pPr lvl="1"/>
            <a:endParaRPr lang="en-US" sz="2400" dirty="0"/>
          </a:p>
          <a:p>
            <a:r>
              <a:rPr lang="en-US" sz="2800" dirty="0"/>
              <a:t>Indirect Effects - Identify the drivers of effectiveness for each of the media channels if they affect customer acquisition/retention</a:t>
            </a:r>
          </a:p>
          <a:p>
            <a:pPr lvl="1"/>
            <a:r>
              <a:rPr lang="en-US" sz="2400" dirty="0"/>
              <a:t>E.g., are TV click throughs improved with paid search impressions?</a:t>
            </a:r>
          </a:p>
          <a:p>
            <a:pPr lvl="1"/>
            <a:endParaRPr lang="en-US" sz="2400" dirty="0"/>
          </a:p>
          <a:p>
            <a:r>
              <a:rPr lang="en-US" sz="2800" dirty="0"/>
              <a:t>Put more resources on media channels that provide direct effect and then lower (and additional) resources on channels that have indirect effects.</a:t>
            </a:r>
          </a:p>
        </p:txBody>
      </p:sp>
    </p:spTree>
    <p:extLst>
      <p:ext uri="{BB962C8B-B14F-4D97-AF65-F5344CB8AC3E}">
        <p14:creationId xmlns:p14="http://schemas.microsoft.com/office/powerpoint/2010/main" val="256476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685800" y="1676400"/>
            <a:ext cx="10744200" cy="37530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CFO has raised the issue of maintaining healthy margins and has asked CMO to improve efficiency of the marketing activities.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CFO observed that email campaigns seem to be cheap and a majority of customer acquisitions seem to be a result of click through from email campaigns.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Does Exercise Minder need all the different media channels to advertise?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Is the CMO overspending in TV, Facebook and Paid Search?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744200" cy="920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Minder Challenge</a:t>
            </a:r>
          </a:p>
        </p:txBody>
      </p:sp>
    </p:spTree>
    <p:extLst>
      <p:ext uri="{BB962C8B-B14F-4D97-AF65-F5344CB8AC3E}">
        <p14:creationId xmlns:p14="http://schemas.microsoft.com/office/powerpoint/2010/main" val="52078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721569" y="200625"/>
            <a:ext cx="10708432" cy="958772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ea typeface="ＭＳ Ｐゴシック" charset="-128"/>
              </a:rPr>
              <a:t>Media Attribution-Continuous Improvement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75284" y="1305350"/>
          <a:ext cx="8001001" cy="505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7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D917-3149-4151-AD9B-F7BC103D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How do I access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136-FDA1-44B0-A211-9D9BAEE23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Website: </a:t>
            </a:r>
            <a:r>
              <a:rPr lang="en-US" sz="2000" dirty="0">
                <a:hlinkClick r:id="rId2"/>
              </a:rPr>
              <a:t>https://forio.com/app/darden/marketing/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Username and Password: Will be emailed to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Timeline: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Test Runs – March 21 – March 24 &amp; March 24 - March 26</a:t>
            </a:r>
          </a:p>
          <a:p>
            <a:pPr lvl="1"/>
            <a:r>
              <a:rPr lang="en-US" sz="1400" dirty="0"/>
              <a:t>Can ask me questions during the Test Runs</a:t>
            </a:r>
          </a:p>
          <a:p>
            <a:pPr lvl="1"/>
            <a:r>
              <a:rPr lang="en-US" sz="1400" dirty="0"/>
              <a:t>We will play one round of the simulation on March 21 during Week 10 synch session</a:t>
            </a:r>
          </a:p>
          <a:p>
            <a:pPr lvl="1"/>
            <a:endParaRPr lang="en-US" sz="1600" dirty="0"/>
          </a:p>
          <a:p>
            <a:r>
              <a:rPr lang="en-US" sz="2000" dirty="0"/>
              <a:t>Game Runs – March 26 – March 30</a:t>
            </a:r>
          </a:p>
          <a:p>
            <a:pPr lvl="1"/>
            <a:r>
              <a:rPr lang="en-US" sz="1400" dirty="0"/>
              <a:t>I will use the scores from the game runs for your grade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CBF07-3D27-413C-BF61-8AFF6E5E21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000" y="228600"/>
            <a:ext cx="4561332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4070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7CE5-40F7-4AE2-BB16-2CBBB8E4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Video Resources for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9159-59C7-42BE-AEC7-4CE14FB5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Overview of the simulation: </a:t>
            </a:r>
            <a:r>
              <a:rPr lang="en-US" sz="2400" u="sng" dirty="0">
                <a:hlinkClick r:id="rId2"/>
              </a:rPr>
              <a:t>http://www.kaltura.com/tiny/jamsn</a:t>
            </a: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Demos: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About the simulation and choice options: </a:t>
            </a:r>
            <a:r>
              <a:rPr lang="en-US" sz="2400" u="sng" dirty="0">
                <a:hlinkClick r:id="rId3"/>
              </a:rPr>
              <a:t>http://www.kaltura.com/tiny/oyf4j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Tools to analyze the results: </a:t>
            </a:r>
            <a:r>
              <a:rPr lang="en-US" sz="2400" u="sng" dirty="0">
                <a:hlinkClick r:id="rId4"/>
              </a:rPr>
              <a:t>http://www.kaltura.com/tiny/ifyk9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to run A/B tests of the campaigns: </a:t>
            </a:r>
            <a:r>
              <a:rPr lang="en-US" sz="2400" u="sng" dirty="0">
                <a:hlinkClick r:id="rId5"/>
              </a:rPr>
              <a:t>http://www.kaltura.com/tiny/n09u2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57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3F92-D134-46C5-942E-C642BE11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Simulation Timeline (Revisited)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1764-F8AE-4950-B3BF-9A855BB6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Trial/Testing Phase:</a:t>
            </a:r>
          </a:p>
          <a:p>
            <a:pPr marL="0" indent="0">
              <a:buNone/>
            </a:pPr>
            <a:r>
              <a:rPr lang="en-US" sz="2400" dirty="0"/>
              <a:t>Tonight after you receive your login information until June 17 (noon EST)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Reset Trial/Testing Phase: </a:t>
            </a:r>
          </a:p>
          <a:p>
            <a:pPr marL="0" indent="0">
              <a:buNone/>
            </a:pPr>
            <a:r>
              <a:rPr lang="en-US" sz="2400" dirty="0"/>
              <a:t>June 17 (approximately noon EST) until June 18 (appx. noon EST)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 Exam Phase:</a:t>
            </a:r>
          </a:p>
          <a:p>
            <a:pPr marL="0" indent="0">
              <a:buNone/>
            </a:pPr>
            <a:r>
              <a:rPr lang="en-US" sz="2400" dirty="0"/>
              <a:t>June 18 (appx noon EST) after you receive your login information</a:t>
            </a:r>
          </a:p>
          <a:p>
            <a:pPr marL="0" indent="0">
              <a:buNone/>
            </a:pPr>
            <a:r>
              <a:rPr lang="en-US" sz="2400" dirty="0"/>
              <a:t>Need to finish your final decision (5 decisions total) by June 21 noon EST</a:t>
            </a:r>
          </a:p>
        </p:txBody>
      </p:sp>
    </p:spTree>
    <p:extLst>
      <p:ext uri="{BB962C8B-B14F-4D97-AF65-F5344CB8AC3E}">
        <p14:creationId xmlns:p14="http://schemas.microsoft.com/office/powerpoint/2010/main" val="543428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744200" cy="9208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319284"/>
            <a:ext cx="10744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400" dirty="0" err="1"/>
              <a:t>ExerciseMinder</a:t>
            </a:r>
            <a:r>
              <a:rPr lang="en-US" sz="2400" dirty="0"/>
              <a:t> Devices provides wearable fitness trackers in the US.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Their flagship product is </a:t>
            </a:r>
            <a:r>
              <a:rPr lang="en-US" sz="2400" dirty="0" err="1"/>
              <a:t>ExerciseMinder</a:t>
            </a:r>
            <a:r>
              <a:rPr lang="en-US" sz="2400" dirty="0"/>
              <a:t> Pro, an intelligent wristwatch.</a:t>
            </a:r>
          </a:p>
          <a:p>
            <a:pPr lvl="1"/>
            <a:r>
              <a:rPr lang="en-US" sz="1600" dirty="0"/>
              <a:t>It tracks exercise efforts and physical activity</a:t>
            </a:r>
          </a:p>
          <a:p>
            <a:pPr lvl="1"/>
            <a:r>
              <a:rPr lang="en-US" sz="1600" dirty="0"/>
              <a:t>It is paired with an App</a:t>
            </a:r>
          </a:p>
          <a:p>
            <a:pPr lvl="1"/>
            <a:endParaRPr lang="en-US" sz="1600" dirty="0"/>
          </a:p>
          <a:p>
            <a:r>
              <a:rPr lang="en-US" sz="2000" dirty="0"/>
              <a:t>Price of the wristwatch is $30, and the app has an annual subscription of $50/year.</a:t>
            </a:r>
          </a:p>
          <a:p>
            <a:pPr lvl="1"/>
            <a:r>
              <a:rPr lang="en-US" sz="1600" dirty="0"/>
              <a:t>Subscription provides users ability to set fitness goals, receive personal recommendations for diet and exercise routines</a:t>
            </a:r>
          </a:p>
        </p:txBody>
      </p:sp>
    </p:spTree>
    <p:extLst>
      <p:ext uri="{BB962C8B-B14F-4D97-AF65-F5344CB8AC3E}">
        <p14:creationId xmlns:p14="http://schemas.microsoft.com/office/powerpoint/2010/main" val="191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685800" y="1604945"/>
            <a:ext cx="10744200" cy="3753068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Company uses Television, Facebook, paid search and email campaigns to acquire new customers and retain existing customers.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Campaigns are used to educate customers about benefits of exercise, promote word of mouth and advertise limited time promotions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Management uses an analytics dashboard, Exercise </a:t>
            </a:r>
            <a:r>
              <a:rPr lang="en-US" dirty="0" err="1">
                <a:solidFill>
                  <a:schemeClr val="tx1"/>
                </a:solidFill>
              </a:rPr>
              <a:t>MarTech</a:t>
            </a:r>
            <a:r>
              <a:rPr lang="en-US" dirty="0">
                <a:solidFill>
                  <a:schemeClr val="tx1"/>
                </a:solidFill>
              </a:rPr>
              <a:t>, to track investments in different media, develop prescriptive analytics about the effect of different media and campaigns on customer acquisition and retention.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The data driven culture of </a:t>
            </a:r>
            <a:r>
              <a:rPr lang="en-US" dirty="0" err="1">
                <a:solidFill>
                  <a:schemeClr val="tx1"/>
                </a:solidFill>
              </a:rPr>
              <a:t>ExerciseMinder</a:t>
            </a:r>
            <a:r>
              <a:rPr lang="en-US" dirty="0">
                <a:solidFill>
                  <a:schemeClr val="tx1"/>
                </a:solidFill>
              </a:rPr>
              <a:t> promotes use of A/B testing to test hypotheses about different media allocation strategies.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744200" cy="8977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minder Media Attrib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19708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20" y="304800"/>
            <a:ext cx="10709580" cy="85387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Exercise Minder Devices challenge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20420" y="1410688"/>
            <a:ext cx="10709580" cy="46091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ExerciseMinder</a:t>
            </a:r>
            <a:r>
              <a:rPr lang="en-US" sz="1800" dirty="0"/>
              <a:t> Pro has more than 90% brand awareness and a market share of 80%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Management does not want to assume the high awareness and market share would continue forever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There are several startups with niche product offerings that could become the next breakout brand</a:t>
            </a:r>
          </a:p>
          <a:p>
            <a:pPr lvl="1">
              <a:lnSpc>
                <a:spcPct val="120000"/>
              </a:lnSpc>
            </a:pPr>
            <a:endParaRPr lang="en-US" sz="1000" dirty="0"/>
          </a:p>
          <a:p>
            <a:pPr>
              <a:lnSpc>
                <a:spcPct val="120000"/>
              </a:lnSpc>
            </a:pPr>
            <a:r>
              <a:rPr lang="en-US" sz="1800" dirty="0"/>
              <a:t>You have 5 periods to accomplish the goals of the firm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The board and executive management team has set aggressive growth goals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Grow installed base by 200%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Keep marketing ROI at 3.0 or higher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17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A5B4B-AD4C-4078-961F-AF22019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66" y="304800"/>
            <a:ext cx="10692834" cy="8596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 synergies – not swimming lanes</a:t>
            </a:r>
          </a:p>
        </p:txBody>
      </p:sp>
      <p:pic>
        <p:nvPicPr>
          <p:cNvPr id="1026" name="Picture 2" descr="Image result for swimming lanes">
            <a:extLst>
              <a:ext uri="{FF2B5EF4-FFF2-40B4-BE49-F238E27FC236}">
                <a16:creationId xmlns:a16="http://schemas.microsoft.com/office/drawing/2014/main" id="{D4F6CDE4-3F1C-4781-ACEF-973C7DDFC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8"/>
          <a:stretch/>
        </p:blipFill>
        <p:spPr bwMode="auto">
          <a:xfrm>
            <a:off x="1364886" y="2181593"/>
            <a:ext cx="3791870" cy="25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77273D-B5EF-4DFD-85F5-5EC6D5009F11}"/>
              </a:ext>
            </a:extLst>
          </p:cNvPr>
          <p:cNvCxnSpPr/>
          <p:nvPr/>
        </p:nvCxnSpPr>
        <p:spPr>
          <a:xfrm>
            <a:off x="1414139" y="2239617"/>
            <a:ext cx="3600174" cy="24604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1C9F7-CB9F-49CE-8F63-EDF0C5405DE1}"/>
              </a:ext>
            </a:extLst>
          </p:cNvPr>
          <p:cNvCxnSpPr>
            <a:cxnSpLocks/>
          </p:cNvCxnSpPr>
          <p:nvPr/>
        </p:nvCxnSpPr>
        <p:spPr>
          <a:xfrm flipV="1">
            <a:off x="1364886" y="2239617"/>
            <a:ext cx="3801827" cy="25403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basketball with players passing ball to team player stephen curry">
            <a:extLst>
              <a:ext uri="{FF2B5EF4-FFF2-40B4-BE49-F238E27FC236}">
                <a16:creationId xmlns:a16="http://schemas.microsoft.com/office/drawing/2014/main" id="{DC2670F7-5B04-4166-8DBD-74C8F579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6193"/>
            <a:ext cx="3951287" cy="26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ea typeface="MS PGothic" charset="0"/>
              </a:rPr>
              <a:t>The Three Pillars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92666" y="1882380"/>
            <a:ext cx="2281237" cy="93821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1438" tIns="45719" rIns="91438" bIns="4571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75" dirty="0">
                <a:solidFill>
                  <a:srgbClr val="FFFFFF"/>
                </a:solidFill>
                <a:latin typeface="Times New Roman" charset="0"/>
                <a:ea typeface="MS PGothic" charset="-128"/>
              </a:rPr>
              <a:t>Data Science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21538" y="3403999"/>
            <a:ext cx="2705100" cy="93821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1438" tIns="45719" rIns="91438" bIns="4571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75" dirty="0">
                <a:solidFill>
                  <a:srgbClr val="FFFFFF"/>
                </a:solidFill>
                <a:latin typeface="Times New Roman" charset="0"/>
                <a:ea typeface="MS PGothic" charset="-128"/>
              </a:rPr>
              <a:t>Experimentation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3" y="3405189"/>
            <a:ext cx="2282825" cy="93821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1438" tIns="45719" rIns="91438" bIns="4571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25" dirty="0">
                <a:solidFill>
                  <a:srgbClr val="FFFFFF"/>
                </a:solidFill>
                <a:latin typeface="Times New Roman" charset="0"/>
                <a:ea typeface="MS PGothic" charset="-128"/>
              </a:rPr>
              <a:t>Intuition</a:t>
            </a:r>
          </a:p>
        </p:txBody>
      </p:sp>
      <p:cxnSp>
        <p:nvCxnSpPr>
          <p:cNvPr id="7" name="Straight Connector 6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7073901" y="2351487"/>
            <a:ext cx="1500188" cy="1052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  <a:stCxn id="4" idx="1"/>
            <a:endCxn id="5" idx="3"/>
          </p:cNvCxnSpPr>
          <p:nvPr/>
        </p:nvCxnSpPr>
        <p:spPr bwMode="auto">
          <a:xfrm rot="10800000" flipV="1">
            <a:off x="4645028" y="3873105"/>
            <a:ext cx="2576513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  <a:stCxn id="5" idx="0"/>
            <a:endCxn id="3" idx="1"/>
          </p:cNvCxnSpPr>
          <p:nvPr/>
        </p:nvCxnSpPr>
        <p:spPr bwMode="auto">
          <a:xfrm rot="5400000" flipH="1" flipV="1">
            <a:off x="3621289" y="2233812"/>
            <a:ext cx="1053703" cy="128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91133" y="5689285"/>
            <a:ext cx="719667" cy="209072"/>
          </a:xfrm>
          <a:prstGeom prst="rect">
            <a:avLst/>
          </a:prstGeom>
        </p:spPr>
        <p:txBody>
          <a:bodyPr lIns="91438" tIns="45719" rIns="91438" bIns="45719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43CEC3E-0EE0-0C48-80F4-2781BA0C3346}" type="slidenum">
              <a:rPr lang="en-US" sz="2400">
                <a:solidFill>
                  <a:srgbClr val="000000"/>
                </a:solidFill>
                <a:latin typeface="Times New Roman" charset="0"/>
                <a:ea typeface="MS PGothic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2400">
              <a:solidFill>
                <a:srgbClr val="000000"/>
              </a:solidFill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32745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9C1E2EC-C896-4917-AC63-7D94A0BBD357}" vid="{D1C7ECDB-1B42-4507-95FE-E3589E3580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</TotalTime>
  <Words>933</Words>
  <Application>Microsoft Office PowerPoint</Application>
  <PresentationFormat>Widescreen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Times New Roman</vt:lpstr>
      <vt:lpstr>white1</vt:lpstr>
      <vt:lpstr>Getting Ready for the Final Exam Simulation</vt:lpstr>
      <vt:lpstr>How do I access it?</vt:lpstr>
      <vt:lpstr>Video Resources for the Simulation</vt:lpstr>
      <vt:lpstr>Simulation Timeline (Revisited)</vt:lpstr>
      <vt:lpstr>Exercise minder</vt:lpstr>
      <vt:lpstr>Exercise minder Media Attribution</vt:lpstr>
      <vt:lpstr>Exercise Minder Devices challenge</vt:lpstr>
      <vt:lpstr>Media synergies – not swimming lanes</vt:lpstr>
      <vt:lpstr>The Three Pillars</vt:lpstr>
      <vt:lpstr>Different paths to purchase</vt:lpstr>
      <vt:lpstr>Purchase Funnel</vt:lpstr>
      <vt:lpstr>Too Many Paths to Purchase</vt:lpstr>
      <vt:lpstr>Media Attribution Ladder</vt:lpstr>
      <vt:lpstr>Rule-based System</vt:lpstr>
      <vt:lpstr>Experiments - Customer Purchase Process</vt:lpstr>
      <vt:lpstr>Synergy between Email and Facebook</vt:lpstr>
      <vt:lpstr>Data Science Tips</vt:lpstr>
      <vt:lpstr>Exercise Minder Challenge</vt:lpstr>
      <vt:lpstr>Media Attribution-Continuous Improvement Process</vt:lpstr>
    </vt:vector>
  </TitlesOfParts>
  <Company>Eli Broad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 Sridhar</dc:creator>
  <cp:lastModifiedBy>Venkatesan, Rajkumar</cp:lastModifiedBy>
  <cp:revision>350</cp:revision>
  <cp:lastPrinted>2012-01-06T16:09:59Z</cp:lastPrinted>
  <dcterms:created xsi:type="dcterms:W3CDTF">2006-10-26T17:56:26Z</dcterms:created>
  <dcterms:modified xsi:type="dcterms:W3CDTF">2022-03-14T17:26:30Z</dcterms:modified>
</cp:coreProperties>
</file>