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
  </p:notesMasterIdLst>
  <p:handoutMasterIdLst>
    <p:handoutMasterId r:id="rId8"/>
  </p:handoutMasterIdLst>
  <p:sldIdLst>
    <p:sldId id="305" r:id="rId5"/>
    <p:sldId id="28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Dean" initials="JD" lastIdx="4" clrIdx="0">
    <p:extLst>
      <p:ext uri="{19B8F6BF-5375-455C-9EA6-DF929625EA0E}">
        <p15:presenceInfo xmlns:p15="http://schemas.microsoft.com/office/powerpoint/2012/main" userId="S::jdean@theadditiveagency.com::48d7c856-aa91-4f9a-9c9d-c7de74b978a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7780"/>
    <a:srgbClr val="D74100"/>
    <a:srgbClr val="000000"/>
    <a:srgbClr val="404040"/>
    <a:srgbClr val="6D777E"/>
    <a:srgbClr val="F76900"/>
    <a:srgbClr val="F768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9365EE-DF43-4BF9-99C5-69C1E3AA2CEF}" v="2" dt="2021-12-05T21:08:07.758"/>
  </p1510:revLst>
</p1510:revInfo>
</file>

<file path=ppt/tableStyles.xml><?xml version="1.0" encoding="utf-8"?>
<a:tblStyleLst xmlns:a="http://schemas.openxmlformats.org/drawingml/2006/main" def="{10A1B5D5-9B99-4C35-A422-299274C87663}">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12"/>
    <p:restoredTop sz="89456"/>
  </p:normalViewPr>
  <p:slideViewPr>
    <p:cSldViewPr snapToGrid="0" snapToObjects="1">
      <p:cViewPr varScale="1">
        <p:scale>
          <a:sx n="114" d="100"/>
          <a:sy n="114" d="100"/>
        </p:scale>
        <p:origin x="1024" y="168"/>
      </p:cViewPr>
      <p:guideLst/>
    </p:cSldViewPr>
  </p:slideViewPr>
  <p:outlineViewPr>
    <p:cViewPr>
      <p:scale>
        <a:sx n="33" d="100"/>
        <a:sy n="33" d="100"/>
      </p:scale>
      <p:origin x="0" y="-1272"/>
    </p:cViewPr>
  </p:outlineViewPr>
  <p:notesTextViewPr>
    <p:cViewPr>
      <p:scale>
        <a:sx n="1" d="1"/>
        <a:sy n="1" d="1"/>
      </p:scale>
      <p:origin x="0" y="0"/>
    </p:cViewPr>
  </p:notesTextViewPr>
  <p:sorterViewPr>
    <p:cViewPr>
      <p:scale>
        <a:sx n="152" d="100"/>
        <a:sy n="152" d="100"/>
      </p:scale>
      <p:origin x="0" y="0"/>
    </p:cViewPr>
  </p:sorterViewPr>
  <p:notesViewPr>
    <p:cSldViewPr snapToGrid="0" snapToObjects="1">
      <p:cViewPr varScale="1">
        <p:scale>
          <a:sx n="114" d="100"/>
          <a:sy n="114" d="100"/>
        </p:scale>
        <p:origin x="354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C01379A-EF37-704C-8538-D0F73F424FA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2C2CBE97-3D0C-5045-9FE9-7F95CA6BE3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BCE2166-158B-7043-BC3D-862E3961CD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20385E-9AEC-AE4B-9F29-034FFD6546A1}" type="slidenum">
              <a:rPr lang="en-US" smtClean="0"/>
              <a:t>‹#›</a:t>
            </a:fld>
            <a:endParaRPr lang="en-US"/>
          </a:p>
        </p:txBody>
      </p:sp>
      <p:sp>
        <p:nvSpPr>
          <p:cNvPr id="6" name="Date Placeholder 5">
            <a:extLst>
              <a:ext uri="{FF2B5EF4-FFF2-40B4-BE49-F238E27FC236}">
                <a16:creationId xmlns:a16="http://schemas.microsoft.com/office/drawing/2014/main" id="{37B6664E-7B47-9F48-A0F4-96D7B082EC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EE0C87-C4B2-804D-A271-30F16C3C06F1}" type="datetimeFigureOut">
              <a:rPr lang="en-US" smtClean="0"/>
              <a:t>1/30/22</a:t>
            </a:fld>
            <a:endParaRPr lang="en-US"/>
          </a:p>
        </p:txBody>
      </p:sp>
    </p:spTree>
    <p:extLst>
      <p:ext uri="{BB962C8B-B14F-4D97-AF65-F5344CB8AC3E}">
        <p14:creationId xmlns:p14="http://schemas.microsoft.com/office/powerpoint/2010/main" val="30242547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088AB-38D9-574D-9FE4-C1ABD659377A}" type="datetimeFigureOut">
              <a:rPr lang="en-US" smtClean="0"/>
              <a:t>1/30/22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9CC7F-D7FD-7142-9894-9CD0A54CFBFA}" type="slidenum">
              <a:rPr lang="en-US" smtClean="0"/>
              <a:t>‹#›</a:t>
            </a:fld>
            <a:endParaRPr lang="en-US"/>
          </a:p>
        </p:txBody>
      </p:sp>
    </p:spTree>
    <p:extLst>
      <p:ext uri="{BB962C8B-B14F-4D97-AF65-F5344CB8AC3E}">
        <p14:creationId xmlns:p14="http://schemas.microsoft.com/office/powerpoint/2010/main" val="4292172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1</a:t>
            </a:fld>
            <a:endParaRPr lang="en-US"/>
          </a:p>
        </p:txBody>
      </p:sp>
    </p:spTree>
    <p:extLst>
      <p:ext uri="{BB962C8B-B14F-4D97-AF65-F5344CB8AC3E}">
        <p14:creationId xmlns:p14="http://schemas.microsoft.com/office/powerpoint/2010/main" val="1231073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2</a:t>
            </a:fld>
            <a:endParaRPr lang="en-US"/>
          </a:p>
        </p:txBody>
      </p:sp>
    </p:spTree>
    <p:extLst>
      <p:ext uri="{BB962C8B-B14F-4D97-AF65-F5344CB8AC3E}">
        <p14:creationId xmlns:p14="http://schemas.microsoft.com/office/powerpoint/2010/main" val="17995693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with Block S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731520" y="1879447"/>
            <a:ext cx="6583680" cy="2387600"/>
          </a:xfrm>
          <a:prstGeom prst="rect">
            <a:avLst/>
          </a:prstGeo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731520" y="4975122"/>
            <a:ext cx="6583680"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7" name="Picture 3" descr="Syracuse University is presented next to a block S in orange on a white background." title="Syracuse University Logo">
            <a:extLst>
              <a:ext uri="{FF2B5EF4-FFF2-40B4-BE49-F238E27FC236}">
                <a16:creationId xmlns:a16="http://schemas.microsoft.com/office/drawing/2014/main" id="{45EA3A71-4B99-694C-96D0-5C3A8731AD43}"/>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40664" y="466344"/>
            <a:ext cx="3300984" cy="621792"/>
          </a:xfrm>
          <a:prstGeom prst="rect">
            <a:avLst/>
          </a:prstGeom>
        </p:spPr>
      </p:pic>
      <p:pic>
        <p:nvPicPr>
          <p:cNvPr id="8" name="Picture 4" descr="Large orange blocky &quot;S&quot; placed on the bottom right corner of the slide. " title="Syracuse University Block S">
            <a:extLst>
              <a:ext uri="{FF2B5EF4-FFF2-40B4-BE49-F238E27FC236}">
                <a16:creationId xmlns:a16="http://schemas.microsoft.com/office/drawing/2014/main" id="{D1E18515-35BE-7644-8158-2284E6C0A6F3}"/>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t="-52" r="11376" b="6722"/>
          <a:stretch/>
        </p:blipFill>
        <p:spPr>
          <a:xfrm>
            <a:off x="7772400" y="457200"/>
            <a:ext cx="4416552" cy="6400800"/>
          </a:xfrm>
          <a:prstGeom prst="rect">
            <a:avLst/>
          </a:prstGeom>
        </p:spPr>
      </p:pic>
    </p:spTree>
    <p:extLst>
      <p:ext uri="{BB962C8B-B14F-4D97-AF65-F5344CB8AC3E}">
        <p14:creationId xmlns:p14="http://schemas.microsoft.com/office/powerpoint/2010/main" val="3842758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FBE8-57B1-984B-85C1-A3E9EEE3DDAE}"/>
              </a:ext>
            </a:extLst>
          </p:cNvPr>
          <p:cNvSpPr>
            <a:spLocks noGrp="1"/>
          </p:cNvSpPr>
          <p:nvPr>
            <p:ph type="title"/>
          </p:nvPr>
        </p:nvSpPr>
        <p:spPr>
          <a:xfrm>
            <a:off x="838200" y="365125"/>
            <a:ext cx="10515600" cy="1325563"/>
          </a:xfrm>
        </p:spPr>
        <p:txBody>
          <a:bodyPr/>
          <a:lstStyle/>
          <a:p>
            <a:r>
              <a:rPr lang="en-US" dirty="0"/>
              <a:t>Click to edit Master title style</a:t>
            </a:r>
          </a:p>
        </p:txBody>
      </p:sp>
      <p:sp>
        <p:nvSpPr>
          <p:cNvPr id="4" name="Table Placeholder 3">
            <a:extLst>
              <a:ext uri="{FF2B5EF4-FFF2-40B4-BE49-F238E27FC236}">
                <a16:creationId xmlns:a16="http://schemas.microsoft.com/office/drawing/2014/main" id="{3B3998B0-802F-B748-B5BA-6FE0D7471297}"/>
              </a:ext>
            </a:extLst>
          </p:cNvPr>
          <p:cNvSpPr>
            <a:spLocks noGrp="1"/>
          </p:cNvSpPr>
          <p:nvPr>
            <p:ph type="tbl" sz="quarter" idx="10"/>
          </p:nvPr>
        </p:nvSpPr>
        <p:spPr>
          <a:xfrm>
            <a:off x="841248" y="1828800"/>
            <a:ext cx="10515600" cy="4352544"/>
          </a:xfrm>
        </p:spPr>
        <p:txBody>
          <a:bodyPr/>
          <a:lstStyle>
            <a:lvl1pPr marL="0" indent="0">
              <a:buNone/>
              <a:defRPr/>
            </a:lvl1pPr>
          </a:lstStyle>
          <a:p>
            <a:endParaRPr lang="en-US" dirty="0"/>
          </a:p>
        </p:txBody>
      </p:sp>
    </p:spTree>
    <p:extLst>
      <p:ext uri="{BB962C8B-B14F-4D97-AF65-F5344CB8AC3E}">
        <p14:creationId xmlns:p14="http://schemas.microsoft.com/office/powerpoint/2010/main" val="165214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Only">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F2A658F-CD0B-4645-8298-83CE8302ACB7}"/>
              </a:ext>
            </a:extLst>
          </p:cNvPr>
          <p:cNvSpPr>
            <a:spLocks noGrp="1"/>
          </p:cNvSpPr>
          <p:nvPr>
            <p:ph type="title"/>
          </p:nvPr>
        </p:nvSpPr>
        <p:spPr/>
        <p:txBody>
          <a:bodyPr/>
          <a:lstStyle/>
          <a:p>
            <a:r>
              <a:rPr lang="en-US" dirty="0"/>
              <a:t>Click to edit Master title style</a:t>
            </a:r>
          </a:p>
        </p:txBody>
      </p:sp>
      <p:sp>
        <p:nvSpPr>
          <p:cNvPr id="11" name="Picture Placeholder 2">
            <a:extLst>
              <a:ext uri="{FF2B5EF4-FFF2-40B4-BE49-F238E27FC236}">
                <a16:creationId xmlns:a16="http://schemas.microsoft.com/office/drawing/2014/main" id="{0D1DCB07-D8B9-C74E-BA30-F4E3DA9511DA}"/>
              </a:ext>
            </a:extLst>
          </p:cNvPr>
          <p:cNvSpPr>
            <a:spLocks noGrp="1"/>
          </p:cNvSpPr>
          <p:nvPr>
            <p:ph type="pic" sz="quarter" idx="10"/>
          </p:nvPr>
        </p:nvSpPr>
        <p:spPr>
          <a:xfrm>
            <a:off x="0" y="2070101"/>
            <a:ext cx="12192000" cy="4787899"/>
          </a:xfrm>
        </p:spPr>
        <p:txBody>
          <a:bodyPr/>
          <a:lstStyle>
            <a:lvl1pPr marL="0" indent="0">
              <a:buNone/>
              <a:defRPr/>
            </a:lvl1pPr>
          </a:lstStyle>
          <a:p>
            <a:endParaRPr lang="en-US" dirty="0"/>
          </a:p>
        </p:txBody>
      </p:sp>
    </p:spTree>
    <p:extLst>
      <p:ext uri="{BB962C8B-B14F-4D97-AF65-F5344CB8AC3E}">
        <p14:creationId xmlns:p14="http://schemas.microsoft.com/office/powerpoint/2010/main" val="3010558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A667-DD05-564E-B57D-77CECB3AE44E}"/>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455599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0100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Oran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704031" y="1060809"/>
            <a:ext cx="5224821" cy="2852737"/>
          </a:xfrm>
          <a:prstGeom prst="rect">
            <a:avLst/>
          </a:prstGeom>
        </p:spPr>
        <p:txBody>
          <a:bodyPr anchor="b">
            <a:normAutofit/>
          </a:bodyPr>
          <a:lstStyle>
            <a:lvl1pPr>
              <a:defRPr sz="5400">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704088" y="4114800"/>
            <a:ext cx="5224821" cy="1500187"/>
          </a:xfrm>
          <a:prstGeom prst="rect">
            <a:avLst/>
          </a:prstGeom>
        </p:spPr>
        <p:txBody>
          <a:bodyPr>
            <a:normAutofit/>
          </a:bodyPr>
          <a:lstStyle>
            <a:lvl1pPr marL="0" indent="0">
              <a:buNone/>
              <a:defRPr sz="28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8" name="Picture Placeholder 3">
            <a:extLst>
              <a:ext uri="{FF2B5EF4-FFF2-40B4-BE49-F238E27FC236}">
                <a16:creationId xmlns:a16="http://schemas.microsoft.com/office/drawing/2014/main" id="{0816FEDB-1838-C944-A3FD-F00975D579E6}"/>
              </a:ext>
            </a:extLst>
          </p:cNvPr>
          <p:cNvSpPr>
            <a:spLocks noGrp="1"/>
          </p:cNvSpPr>
          <p:nvPr>
            <p:ph type="pic" sz="quarter" idx="10"/>
          </p:nvPr>
        </p:nvSpPr>
        <p:spPr>
          <a:xfrm>
            <a:off x="6492240" y="0"/>
            <a:ext cx="5699760" cy="6858000"/>
          </a:xfrm>
          <a:solidFill>
            <a:schemeClr val="tx1"/>
          </a:solidFill>
        </p:spPr>
        <p:txBody>
          <a:bodyPr/>
          <a:lstStyle>
            <a:lvl1pPr marL="0" indent="0">
              <a:buNone/>
              <a:defRPr/>
            </a:lvl1pPr>
          </a:lstStyle>
          <a:p>
            <a:endParaRPr lang="en-US" dirty="0"/>
          </a:p>
        </p:txBody>
      </p:sp>
    </p:spTree>
    <p:extLst>
      <p:ext uri="{BB962C8B-B14F-4D97-AF65-F5344CB8AC3E}">
        <p14:creationId xmlns:p14="http://schemas.microsoft.com/office/powerpoint/2010/main" val="267040620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Nav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704031" y="1060809"/>
            <a:ext cx="5224821" cy="2852737"/>
          </a:xfrm>
          <a:prstGeom prst="rect">
            <a:avLst/>
          </a:prstGeom>
        </p:spPr>
        <p:txBody>
          <a:bodyPr anchor="b">
            <a:normAutofit/>
          </a:bodyPr>
          <a:lstStyle>
            <a:lvl1pPr>
              <a:defRPr sz="54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704031" y="4114800"/>
            <a:ext cx="5224821" cy="1500187"/>
          </a:xfrm>
          <a:prstGeom prst="rect">
            <a:avLst/>
          </a:prstGeom>
        </p:spPr>
        <p:txBody>
          <a:bodyPr>
            <a:normAutofit/>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Picture Placeholder 3">
            <a:extLst>
              <a:ext uri="{FF2B5EF4-FFF2-40B4-BE49-F238E27FC236}">
                <a16:creationId xmlns:a16="http://schemas.microsoft.com/office/drawing/2014/main" id="{C17D0421-183A-334C-9D76-A5BEBECDE60F}"/>
              </a:ext>
            </a:extLst>
          </p:cNvPr>
          <p:cNvSpPr>
            <a:spLocks noGrp="1"/>
          </p:cNvSpPr>
          <p:nvPr>
            <p:ph type="pic" sz="quarter" idx="10"/>
          </p:nvPr>
        </p:nvSpPr>
        <p:spPr>
          <a:xfrm>
            <a:off x="6492240" y="0"/>
            <a:ext cx="5699760" cy="6858000"/>
          </a:xfrm>
          <a:solidFill>
            <a:schemeClr val="bg1"/>
          </a:solidFill>
        </p:spPr>
        <p:txBody>
          <a:bodyPr/>
          <a:lstStyle>
            <a:lvl1pPr marL="0" indent="0">
              <a:buNone/>
              <a:defRPr/>
            </a:lvl1pPr>
          </a:lstStyle>
          <a:p>
            <a:endParaRPr lang="en-US" dirty="0"/>
          </a:p>
        </p:txBody>
      </p:sp>
    </p:spTree>
    <p:extLst>
      <p:ext uri="{BB962C8B-B14F-4D97-AF65-F5344CB8AC3E}">
        <p14:creationId xmlns:p14="http://schemas.microsoft.com/office/powerpoint/2010/main" val="2268176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831850" y="3836987"/>
            <a:ext cx="10515600" cy="1363663"/>
          </a:xfrm>
          <a:prstGeom prst="rect">
            <a:avLst/>
          </a:prstGeom>
        </p:spPr>
        <p:txBody>
          <a:bodyPr anchor="b">
            <a:normAutofit/>
          </a:bodyPr>
          <a:lstStyle>
            <a:lvl1pPr>
              <a:defRPr sz="54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831850" y="5357813"/>
            <a:ext cx="10515600" cy="719454"/>
          </a:xfrm>
          <a:prstGeom prst="rect">
            <a:avLst/>
          </a:prstGeom>
        </p:spPr>
        <p:txBody>
          <a:bodyPr>
            <a:normAutofit/>
          </a:bodyPr>
          <a:lstStyle>
            <a:lvl1pPr marL="0" indent="0">
              <a:buNone/>
              <a:defRPr sz="28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217107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Nav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831850" y="3836987"/>
            <a:ext cx="10515600" cy="1363663"/>
          </a:xfrm>
          <a:prstGeom prst="rect">
            <a:avLst/>
          </a:prstGeom>
        </p:spPr>
        <p:txBody>
          <a:bodyPr anchor="b">
            <a:normAutofit/>
          </a:bodyPr>
          <a:lstStyle>
            <a:lvl1pPr>
              <a:defRPr sz="54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831850" y="5357813"/>
            <a:ext cx="10515600" cy="719454"/>
          </a:xfrm>
          <a:prstGeom prst="rect">
            <a:avLst/>
          </a:prstGeom>
        </p:spPr>
        <p:txBody>
          <a:bodyPr>
            <a:normAutofit/>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687574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Ref idx="1001">
        <a:schemeClr val="bg2"/>
      </p:bgRef>
    </p:bg>
    <p:spTree>
      <p:nvGrpSpPr>
        <p:cNvPr id="1" name=""/>
        <p:cNvGrpSpPr/>
        <p:nvPr/>
      </p:nvGrpSpPr>
      <p:grpSpPr>
        <a:xfrm>
          <a:off x="0" y="0"/>
          <a:ext cx="0" cy="0"/>
          <a:chOff x="0" y="0"/>
          <a:chExt cx="0" cy="0"/>
        </a:xfrm>
      </p:grpSpPr>
      <p:sp>
        <p:nvSpPr>
          <p:cNvPr id="8" name="Rectangle 3" descr="This rectangle is a decorative element that becomes a white background for the orange logo at the top left of the slide. " title="Decorative Background">
            <a:extLst>
              <a:ext uri="{FF2B5EF4-FFF2-40B4-BE49-F238E27FC236}">
                <a16:creationId xmlns:a16="http://schemas.microsoft.com/office/drawing/2014/main" id="{982ED1EF-5686-E24D-9F47-3384F095732F}"/>
              </a:ext>
            </a:extLst>
          </p:cNvPr>
          <p:cNvSpPr/>
          <p:nvPr userDrawn="1"/>
        </p:nvSpPr>
        <p:spPr>
          <a:xfrm>
            <a:off x="0" y="0"/>
            <a:ext cx="12191999" cy="1188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378F63C-0147-3441-9377-F9E2452D2B33}"/>
              </a:ext>
            </a:extLst>
          </p:cNvPr>
          <p:cNvSpPr>
            <a:spLocks noGrp="1"/>
          </p:cNvSpPr>
          <p:nvPr>
            <p:ph type="title"/>
          </p:nvPr>
        </p:nvSpPr>
        <p:spPr>
          <a:xfrm>
            <a:off x="3354332" y="2778847"/>
            <a:ext cx="5486400" cy="1737360"/>
          </a:xfrm>
        </p:spPr>
        <p:txBody>
          <a:bodyPr>
            <a:normAutofit/>
          </a:bodyPr>
          <a:lstStyle>
            <a:lvl1pPr>
              <a:defRPr sz="6600">
                <a:solidFill>
                  <a:schemeClr val="tx1"/>
                </a:solidFill>
              </a:defRPr>
            </a:lvl1pPr>
          </a:lstStyle>
          <a:p>
            <a:endParaRPr lang="en-US" dirty="0"/>
          </a:p>
        </p:txBody>
      </p:sp>
      <p:pic>
        <p:nvPicPr>
          <p:cNvPr id="5" name="Picture 2" descr="Syracuse University is presented next to a block S in orange on a white background." title="Syracuse University Logo">
            <a:extLst>
              <a:ext uri="{FF2B5EF4-FFF2-40B4-BE49-F238E27FC236}">
                <a16:creationId xmlns:a16="http://schemas.microsoft.com/office/drawing/2014/main" id="{DB50F347-9886-324C-A880-F8E9B3A822C9}"/>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90" r="-90"/>
          <a:stretch/>
        </p:blipFill>
        <p:spPr>
          <a:xfrm>
            <a:off x="696058" y="365760"/>
            <a:ext cx="2418374" cy="457200"/>
          </a:xfrm>
          <a:prstGeom prst="rect">
            <a:avLst/>
          </a:prstGeom>
        </p:spPr>
      </p:pic>
    </p:spTree>
    <p:extLst>
      <p:ext uri="{BB962C8B-B14F-4D97-AF65-F5344CB8AC3E}">
        <p14:creationId xmlns:p14="http://schemas.microsoft.com/office/powerpoint/2010/main" val="3065986159"/>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Laurel (Orange)">
    <p:bg>
      <p:bgRef idx="1001">
        <a:schemeClr val="bg2"/>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94660B-E1AB-AF43-9B1B-F34D5E1CCF80}"/>
              </a:ext>
            </a:extLst>
          </p:cNvPr>
          <p:cNvSpPr>
            <a:spLocks noGrp="1"/>
          </p:cNvSpPr>
          <p:nvPr>
            <p:ph type="title"/>
          </p:nvPr>
        </p:nvSpPr>
        <p:spPr>
          <a:xfrm>
            <a:off x="740663" y="2766217"/>
            <a:ext cx="5486400" cy="1737360"/>
          </a:xfrm>
        </p:spPr>
        <p:txBody>
          <a:bodyPr tIns="0" bIns="0" anchor="t" anchorCtr="0">
            <a:normAutofit/>
          </a:bodyPr>
          <a:lstStyle>
            <a:lvl1pPr>
              <a:defRPr sz="6600">
                <a:solidFill>
                  <a:schemeClr val="tx1"/>
                </a:solidFill>
              </a:defRPr>
            </a:lvl1pPr>
          </a:lstStyle>
          <a:p>
            <a:endParaRPr lang="en-US" dirty="0"/>
          </a:p>
        </p:txBody>
      </p:sp>
      <p:pic>
        <p:nvPicPr>
          <p:cNvPr id="6" name="Picture 3" descr="Syracuse University is presented next to a block S in white on an orange background." title="Syracuse University Logo">
            <a:extLst>
              <a:ext uri="{FF2B5EF4-FFF2-40B4-BE49-F238E27FC236}">
                <a16:creationId xmlns:a16="http://schemas.microsoft.com/office/drawing/2014/main" id="{041D6A3C-A6D7-5C40-8DB1-7F7F93BCA5DE}"/>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69" t="408" r="-69" b="-408"/>
          <a:stretch/>
        </p:blipFill>
        <p:spPr>
          <a:xfrm>
            <a:off x="740664" y="466344"/>
            <a:ext cx="3300984" cy="621792"/>
          </a:xfrm>
          <a:prstGeom prst="rect">
            <a:avLst/>
          </a:prstGeom>
        </p:spPr>
      </p:pic>
      <p:pic>
        <p:nvPicPr>
          <p:cNvPr id="7" name="Picture 3" descr="The laurel from the Syracuse University seal is cropped to fit the right side of the slide. The laurel consists of a series of leaves in an arch. The laurel is white on top of an orange background." title="Syracuse University Laurel">
            <a:extLst>
              <a:ext uri="{FF2B5EF4-FFF2-40B4-BE49-F238E27FC236}">
                <a16:creationId xmlns:a16="http://schemas.microsoft.com/office/drawing/2014/main" id="{4F9193E3-243E-1B45-8467-4622423DF063}"/>
              </a:ext>
            </a:extLst>
          </p:cNvPr>
          <p:cNvPicPr>
            <a:picLocks noChangeAspect="1"/>
          </p:cNvPicPr>
          <p:nvPr userDrawn="1"/>
        </p:nvPicPr>
        <p:blipFill rotWithShape="1">
          <a:blip r:embed="rId3" cstate="hqprint">
            <a:alphaModFix/>
            <a:extLst>
              <a:ext uri="{28A0092B-C50C-407E-A947-70E740481C1C}">
                <a14:useLocalDpi xmlns:a14="http://schemas.microsoft.com/office/drawing/2010/main"/>
              </a:ext>
            </a:extLst>
          </a:blip>
          <a:srcRect l="-17" t="19247" r="69129" b="23976"/>
          <a:stretch/>
        </p:blipFill>
        <p:spPr>
          <a:xfrm>
            <a:off x="8339328" y="0"/>
            <a:ext cx="3849624" cy="6858000"/>
          </a:xfrm>
          <a:prstGeom prst="rect">
            <a:avLst/>
          </a:prstGeom>
        </p:spPr>
      </p:pic>
    </p:spTree>
    <p:extLst>
      <p:ext uri="{BB962C8B-B14F-4D97-AF65-F5344CB8AC3E}">
        <p14:creationId xmlns:p14="http://schemas.microsoft.com/office/powerpoint/2010/main" val="269314339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Block S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731520" y="1879447"/>
            <a:ext cx="6583680" cy="2387600"/>
          </a:xfrm>
          <a:prstGeom prst="rect">
            <a:avLst/>
          </a:prstGeo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731520" y="4975122"/>
            <a:ext cx="6583680"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3" descr="Syracuse University is presented next to a block S in orange on a white background." title="Syracuse University Logo">
            <a:extLst>
              <a:ext uri="{FF2B5EF4-FFF2-40B4-BE49-F238E27FC236}">
                <a16:creationId xmlns:a16="http://schemas.microsoft.com/office/drawing/2014/main" id="{33CC16B8-858B-E641-A281-B2BCE05C59E6}"/>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40664" y="466344"/>
            <a:ext cx="3300984" cy="621792"/>
          </a:xfrm>
          <a:prstGeom prst="rect">
            <a:avLst/>
          </a:prstGeom>
        </p:spPr>
      </p:pic>
      <p:pic>
        <p:nvPicPr>
          <p:cNvPr id="9" name="Picture 4" descr="Large navy blocky &quot;S&quot; placed on the bottom right corner of the slide. " title="Syracuse University Block S">
            <a:extLst>
              <a:ext uri="{FF2B5EF4-FFF2-40B4-BE49-F238E27FC236}">
                <a16:creationId xmlns:a16="http://schemas.microsoft.com/office/drawing/2014/main" id="{069354DE-56C0-484E-A9B2-526150D0EC73}"/>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t="-54" r="11376" b="6720"/>
          <a:stretch/>
        </p:blipFill>
        <p:spPr>
          <a:xfrm>
            <a:off x="7772400" y="457200"/>
            <a:ext cx="4416552" cy="6400800"/>
          </a:xfrm>
          <a:prstGeom prst="rect">
            <a:avLst/>
          </a:prstGeom>
        </p:spPr>
      </p:pic>
    </p:spTree>
    <p:extLst>
      <p:ext uri="{BB962C8B-B14F-4D97-AF65-F5344CB8AC3E}">
        <p14:creationId xmlns:p14="http://schemas.microsoft.com/office/powerpoint/2010/main" val="23013944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Laurel (Navy)">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FF41C7C-C8A5-FE4C-AF93-AC5D5F45FC94}"/>
              </a:ext>
            </a:extLst>
          </p:cNvPr>
          <p:cNvSpPr>
            <a:spLocks noGrp="1"/>
          </p:cNvSpPr>
          <p:nvPr>
            <p:ph type="title"/>
          </p:nvPr>
        </p:nvSpPr>
        <p:spPr>
          <a:xfrm>
            <a:off x="740664" y="2766217"/>
            <a:ext cx="5483335" cy="1737360"/>
          </a:xfrm>
        </p:spPr>
        <p:txBody>
          <a:bodyPr tIns="0" bIns="0" anchor="t" anchorCtr="0">
            <a:noAutofit/>
          </a:bodyPr>
          <a:lstStyle>
            <a:lvl1pPr>
              <a:defRPr sz="6600">
                <a:solidFill>
                  <a:schemeClr val="tx2"/>
                </a:solidFill>
              </a:defRPr>
            </a:lvl1pPr>
          </a:lstStyle>
          <a:p>
            <a:endParaRPr lang="en-US" dirty="0"/>
          </a:p>
        </p:txBody>
      </p:sp>
      <p:pic>
        <p:nvPicPr>
          <p:cNvPr id="6" name="Picture 3" descr="Syracuse University is presented next to a block S in orange on a navy background." title="Syracuse University Logo">
            <a:extLst>
              <a:ext uri="{FF2B5EF4-FFF2-40B4-BE49-F238E27FC236}">
                <a16:creationId xmlns:a16="http://schemas.microsoft.com/office/drawing/2014/main" id="{AA5B4474-4214-1746-A7BA-39AF0E90AC9E}"/>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40664" y="466344"/>
            <a:ext cx="3300984" cy="621792"/>
          </a:xfrm>
          <a:prstGeom prst="rect">
            <a:avLst/>
          </a:prstGeom>
        </p:spPr>
      </p:pic>
      <p:pic>
        <p:nvPicPr>
          <p:cNvPr id="7" name="Picture 3" descr="The laurel from the Syracuse University seal is cropped to fit the right side of the slide. The laurel consists of a series of leaves in an arch. The laurel is white on top of a navy background." title="Syracuse University Laurel">
            <a:extLst>
              <a:ext uri="{FF2B5EF4-FFF2-40B4-BE49-F238E27FC236}">
                <a16:creationId xmlns:a16="http://schemas.microsoft.com/office/drawing/2014/main" id="{6698A982-DF1C-E541-8680-695565939B76}"/>
              </a:ext>
            </a:extLst>
          </p:cNvPr>
          <p:cNvPicPr>
            <a:picLocks noChangeAspect="1"/>
          </p:cNvPicPr>
          <p:nvPr userDrawn="1"/>
        </p:nvPicPr>
        <p:blipFill rotWithShape="1">
          <a:blip r:embed="rId3" cstate="hqprint">
            <a:alphaModFix/>
            <a:extLst>
              <a:ext uri="{28A0092B-C50C-407E-A947-70E740481C1C}">
                <a14:useLocalDpi xmlns:a14="http://schemas.microsoft.com/office/drawing/2010/main"/>
              </a:ext>
            </a:extLst>
          </a:blip>
          <a:srcRect l="-17" t="19247" r="69129" b="23976"/>
          <a:stretch/>
        </p:blipFill>
        <p:spPr>
          <a:xfrm>
            <a:off x="8339328" y="0"/>
            <a:ext cx="3849624" cy="6858000"/>
          </a:xfrm>
          <a:prstGeom prst="rect">
            <a:avLst/>
          </a:prstGeom>
        </p:spPr>
      </p:pic>
    </p:spTree>
    <p:extLst>
      <p:ext uri="{BB962C8B-B14F-4D97-AF65-F5344CB8AC3E}">
        <p14:creationId xmlns:p14="http://schemas.microsoft.com/office/powerpoint/2010/main" val="3611530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ith Block S (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731520" y="1879447"/>
            <a:ext cx="6583680" cy="2387600"/>
          </a:xfrm>
          <a:prstGeom prst="rect">
            <a:avLst/>
          </a:prstGeom>
        </p:spPr>
        <p:txBody>
          <a:bodyPr anchor="b">
            <a:normAutofit/>
          </a:bodyPr>
          <a:lstStyle>
            <a:lvl1pPr algn="l">
              <a:defRPr sz="54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731520" y="4975122"/>
            <a:ext cx="6583680"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3" descr="Syracuse University is presented next to a block S in white on an orange background" title="Syracuse University Logo">
            <a:extLst>
              <a:ext uri="{FF2B5EF4-FFF2-40B4-BE49-F238E27FC236}">
                <a16:creationId xmlns:a16="http://schemas.microsoft.com/office/drawing/2014/main" id="{7CF03E9B-FCD7-F442-A254-65ABE0B4FC5B}"/>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69" t="408" r="-69" b="-408"/>
          <a:stretch/>
        </p:blipFill>
        <p:spPr>
          <a:xfrm>
            <a:off x="740664" y="466344"/>
            <a:ext cx="3300984" cy="621792"/>
          </a:xfrm>
          <a:prstGeom prst="rect">
            <a:avLst/>
          </a:prstGeom>
        </p:spPr>
      </p:pic>
      <p:pic>
        <p:nvPicPr>
          <p:cNvPr id="9" name="Picture 4" descr="Large navy blocky &quot;S&quot; placed on the bottom right corner of the slide. " title="Syracuse University Block S">
            <a:extLst>
              <a:ext uri="{FF2B5EF4-FFF2-40B4-BE49-F238E27FC236}">
                <a16:creationId xmlns:a16="http://schemas.microsoft.com/office/drawing/2014/main" id="{1EBB5EBE-9943-6946-A35D-110561847CDA}"/>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t="-54" r="11376" b="6720"/>
          <a:stretch/>
        </p:blipFill>
        <p:spPr>
          <a:xfrm>
            <a:off x="7772400" y="457200"/>
            <a:ext cx="4416552" cy="6400800"/>
          </a:xfrm>
          <a:prstGeom prst="rect">
            <a:avLst/>
          </a:prstGeom>
        </p:spPr>
      </p:pic>
    </p:spTree>
    <p:extLst>
      <p:ext uri="{BB962C8B-B14F-4D97-AF65-F5344CB8AC3E}">
        <p14:creationId xmlns:p14="http://schemas.microsoft.com/office/powerpoint/2010/main" val="288493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457200" y="1879447"/>
            <a:ext cx="4390103" cy="2387600"/>
          </a:xfrm>
          <a:prstGeom prst="rect">
            <a:avLst/>
          </a:prstGeom>
        </p:spPr>
        <p:txBody>
          <a:bodyPr anchor="b">
            <a:normAutofit/>
          </a:bodyPr>
          <a:lstStyle>
            <a:lvl1pPr algn="l">
              <a:defRPr sz="54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457200" y="4975122"/>
            <a:ext cx="4390103"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Picture Placeholder 3">
            <a:extLst>
              <a:ext uri="{FF2B5EF4-FFF2-40B4-BE49-F238E27FC236}">
                <a16:creationId xmlns:a16="http://schemas.microsoft.com/office/drawing/2014/main" id="{369042D0-5033-4541-ADD4-1239414CD9A6}"/>
              </a:ext>
            </a:extLst>
          </p:cNvPr>
          <p:cNvSpPr>
            <a:spLocks noGrp="1"/>
          </p:cNvSpPr>
          <p:nvPr>
            <p:ph type="pic" sz="quarter" idx="10"/>
          </p:nvPr>
        </p:nvSpPr>
        <p:spPr>
          <a:xfrm>
            <a:off x="5029200" y="0"/>
            <a:ext cx="7162800" cy="6858000"/>
          </a:xfrm>
          <a:solidFill>
            <a:schemeClr val="bg1"/>
          </a:solidFill>
        </p:spPr>
        <p:txBody>
          <a:bodyPr/>
          <a:lstStyle>
            <a:lvl1pPr marL="0" indent="0">
              <a:buNone/>
              <a:defRPr/>
            </a:lvl1pPr>
          </a:lstStyle>
          <a:p>
            <a:endParaRPr lang="en-US" dirty="0"/>
          </a:p>
        </p:txBody>
      </p:sp>
      <p:pic>
        <p:nvPicPr>
          <p:cNvPr id="7" name="Picture 4" descr="Syracuse University is presented next to a block S in white on an orange background" title="Syracuse University Logo">
            <a:extLst>
              <a:ext uri="{FF2B5EF4-FFF2-40B4-BE49-F238E27FC236}">
                <a16:creationId xmlns:a16="http://schemas.microsoft.com/office/drawing/2014/main" id="{DE7701AA-76BC-3943-BF2D-8660BCB5DAEB}"/>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t="-735" b="735"/>
          <a:stretch/>
        </p:blipFill>
        <p:spPr>
          <a:xfrm>
            <a:off x="457200" y="457200"/>
            <a:ext cx="3300984" cy="621792"/>
          </a:xfrm>
          <a:prstGeom prst="rect">
            <a:avLst/>
          </a:prstGeom>
        </p:spPr>
      </p:pic>
    </p:spTree>
    <p:extLst>
      <p:ext uri="{BB962C8B-B14F-4D97-AF65-F5344CB8AC3E}">
        <p14:creationId xmlns:p14="http://schemas.microsoft.com/office/powerpoint/2010/main" val="24013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Nav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457200" y="1879447"/>
            <a:ext cx="4390103" cy="2387600"/>
          </a:xfrm>
          <a:prstGeom prst="rect">
            <a:avLst/>
          </a:prstGeom>
        </p:spPr>
        <p:txBody>
          <a:bodyPr anchor="b">
            <a:normAutofit/>
          </a:bodyPr>
          <a:lstStyle>
            <a:lvl1pPr algn="l">
              <a:defRPr sz="54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457200" y="4975122"/>
            <a:ext cx="4390103" cy="1039761"/>
          </a:xfrm>
          <a:prstGeom prst="rect">
            <a:avLst/>
          </a:prstGeom>
        </p:spPr>
        <p:txBody>
          <a:bodyPr>
            <a:normAutofit/>
          </a:bodyPr>
          <a:lstStyle>
            <a:lvl1pPr marL="0" indent="0" algn="l">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3">
            <a:extLst>
              <a:ext uri="{FF2B5EF4-FFF2-40B4-BE49-F238E27FC236}">
                <a16:creationId xmlns:a16="http://schemas.microsoft.com/office/drawing/2014/main" id="{DC87AD74-788A-2745-9A83-3936DD28B959}"/>
              </a:ext>
            </a:extLst>
          </p:cNvPr>
          <p:cNvSpPr>
            <a:spLocks noGrp="1"/>
          </p:cNvSpPr>
          <p:nvPr>
            <p:ph type="pic" sz="quarter" idx="10"/>
          </p:nvPr>
        </p:nvSpPr>
        <p:spPr>
          <a:xfrm>
            <a:off x="5029200" y="0"/>
            <a:ext cx="7162800" cy="6858000"/>
          </a:xfrm>
          <a:solidFill>
            <a:schemeClr val="bg1"/>
          </a:solidFill>
        </p:spPr>
        <p:txBody>
          <a:bodyPr/>
          <a:lstStyle>
            <a:lvl1pPr marL="0" indent="0">
              <a:buNone/>
              <a:defRPr/>
            </a:lvl1pPr>
          </a:lstStyle>
          <a:p>
            <a:endParaRPr lang="en-US" dirty="0"/>
          </a:p>
        </p:txBody>
      </p:sp>
      <p:pic>
        <p:nvPicPr>
          <p:cNvPr id="6" name="Picture 4" descr="Syracuse University is presented next to a block S in orange on a navy background. " title="Syracuse University Logo">
            <a:extLst>
              <a:ext uri="{FF2B5EF4-FFF2-40B4-BE49-F238E27FC236}">
                <a16:creationId xmlns:a16="http://schemas.microsoft.com/office/drawing/2014/main" id="{BAA10509-61C6-614C-9E42-CC55FDFFA38A}"/>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457200" y="457200"/>
            <a:ext cx="3300984" cy="621792"/>
          </a:xfrm>
          <a:prstGeom prst="rect">
            <a:avLst/>
          </a:prstGeom>
        </p:spPr>
      </p:pic>
    </p:spTree>
    <p:extLst>
      <p:ext uri="{BB962C8B-B14F-4D97-AF65-F5344CB8AC3E}">
        <p14:creationId xmlns:p14="http://schemas.microsoft.com/office/powerpoint/2010/main" val="569864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A350-A569-4D4A-A8C5-9F53139FA321}"/>
              </a:ext>
            </a:extLst>
          </p:cNvPr>
          <p:cNvSpPr>
            <a:spLocks noGrp="1"/>
          </p:cNvSpPr>
          <p:nvPr>
            <p:ph type="title"/>
          </p:nvPr>
        </p:nvSpPr>
        <p:spPr/>
        <p:txBody>
          <a:bodyPr>
            <a:normAutofit/>
          </a:bodyPr>
          <a:lstStyle>
            <a:lvl1pPr>
              <a:defRPr sz="3600"/>
            </a:lvl1pPr>
          </a:lstStyle>
          <a:p>
            <a:r>
              <a:rPr lang="en-US" dirty="0"/>
              <a:t>Click to edit Master title style</a:t>
            </a:r>
          </a:p>
        </p:txBody>
      </p:sp>
      <p:sp>
        <p:nvSpPr>
          <p:cNvPr id="5" name="Content Placeholder 2">
            <a:extLst>
              <a:ext uri="{FF2B5EF4-FFF2-40B4-BE49-F238E27FC236}">
                <a16:creationId xmlns:a16="http://schemas.microsoft.com/office/drawing/2014/main" id="{904DD360-C2B2-1A49-B668-FE02618F2B7F}"/>
              </a:ext>
            </a:extLst>
          </p:cNvPr>
          <p:cNvSpPr>
            <a:spLocks noGrp="1"/>
          </p:cNvSpPr>
          <p:nvPr>
            <p:ph idx="1"/>
          </p:nvPr>
        </p:nvSpPr>
        <p:spPr>
          <a:xfrm>
            <a:off x="838200" y="1825625"/>
            <a:ext cx="10515600" cy="4351338"/>
          </a:xfrm>
        </p:spPr>
        <p:txBody>
          <a:bodyPr/>
          <a:lstStyle>
            <a:lvl1pPr marL="0" indent="0">
              <a:buNone/>
              <a:defRPr sz="3200"/>
            </a:lvl1pPr>
            <a:lvl2pPr marL="9525" indent="0">
              <a:buNone/>
              <a:tabLst/>
              <a:defRPr sz="2800"/>
            </a:lvl2pPr>
            <a:lvl3pPr marL="9525" indent="0">
              <a:buNone/>
              <a:tabLst/>
              <a:defRPr sz="2800"/>
            </a:lvl3pPr>
            <a:lvl4pPr marL="9525" indent="0">
              <a:buNone/>
              <a:tabLst/>
              <a:defRPr sz="2400"/>
            </a:lvl4pPr>
            <a:lvl5pPr marL="9525" indent="0">
              <a:buNone/>
              <a:tabLst/>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47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FBE8-57B1-984B-85C1-A3E9EEE3DDAE}"/>
              </a:ext>
            </a:extLst>
          </p:cNvPr>
          <p:cNvSpPr>
            <a:spLocks noGrp="1"/>
          </p:cNvSpPr>
          <p:nvPr>
            <p:ph type="title"/>
          </p:nvPr>
        </p:nvSpPr>
        <p:spPr/>
        <p:txBody>
          <a:bodyPr/>
          <a:lstStyle/>
          <a:p>
            <a:r>
              <a:rPr lang="en-US" dirty="0"/>
              <a:t>Click to edit Master title style</a:t>
            </a:r>
          </a:p>
        </p:txBody>
      </p:sp>
      <p:sp>
        <p:nvSpPr>
          <p:cNvPr id="5" name="Content Placeholder 2">
            <a:extLst>
              <a:ext uri="{FF2B5EF4-FFF2-40B4-BE49-F238E27FC236}">
                <a16:creationId xmlns:a16="http://schemas.microsoft.com/office/drawing/2014/main" id="{E5067853-CEB1-FC44-B005-DDF70C5D1070}"/>
              </a:ext>
            </a:extLst>
          </p:cNvPr>
          <p:cNvSpPr>
            <a:spLocks noGrp="1"/>
          </p:cNvSpPr>
          <p:nvPr>
            <p:ph idx="1"/>
          </p:nvPr>
        </p:nvSpPr>
        <p:spPr>
          <a:xfrm>
            <a:off x="838200" y="1825625"/>
            <a:ext cx="10515600" cy="4351338"/>
          </a:xfrm>
          <a:prstGeom prst="rect">
            <a:avLst/>
          </a:prstGeom>
        </p:spPr>
        <p:txBody>
          <a:bodyPr/>
          <a:lstStyle>
            <a:lvl1pPr>
              <a:defRPr sz="3200"/>
            </a:lvl1pPr>
            <a:lvl2pPr>
              <a:defRPr sz="2800"/>
            </a:lvl2pPr>
            <a:lvl3pPr>
              <a:defRPr sz="28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0712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407E-022E-794A-A444-D97BCE8B55BA}"/>
              </a:ext>
            </a:extLst>
          </p:cNvPr>
          <p:cNvSpPr>
            <a:spLocks noGrp="1"/>
          </p:cNvSpPr>
          <p:nvPr>
            <p:ph type="title"/>
          </p:nvPr>
        </p:nvSpPr>
        <p:spPr/>
        <p:txBody>
          <a:bodyPr/>
          <a:lstStyle/>
          <a:p>
            <a:r>
              <a:rPr lang="en-US" dirty="0"/>
              <a:t>Click to edit Master title style</a:t>
            </a:r>
          </a:p>
        </p:txBody>
      </p:sp>
      <p:sp>
        <p:nvSpPr>
          <p:cNvPr id="7" name="Content Placeholder 2">
            <a:extLst>
              <a:ext uri="{FF2B5EF4-FFF2-40B4-BE49-F238E27FC236}">
                <a16:creationId xmlns:a16="http://schemas.microsoft.com/office/drawing/2014/main" id="{E5029A84-5503-7243-AB5C-33942C7CB20D}"/>
              </a:ext>
            </a:extLst>
          </p:cNvPr>
          <p:cNvSpPr>
            <a:spLocks noGrp="1"/>
          </p:cNvSpPr>
          <p:nvPr>
            <p:ph sz="half" idx="1"/>
          </p:nvPr>
        </p:nvSpPr>
        <p:spPr>
          <a:xfrm>
            <a:off x="838200" y="1825625"/>
            <a:ext cx="5181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3">
            <a:extLst>
              <a:ext uri="{FF2B5EF4-FFF2-40B4-BE49-F238E27FC236}">
                <a16:creationId xmlns:a16="http://schemas.microsoft.com/office/drawing/2014/main" id="{8D58A4AA-3BBA-CD47-9E72-79747053069C}"/>
              </a:ext>
            </a:extLst>
          </p:cNvPr>
          <p:cNvSpPr>
            <a:spLocks noGrp="1"/>
          </p:cNvSpPr>
          <p:nvPr>
            <p:ph sz="half" idx="2"/>
          </p:nvPr>
        </p:nvSpPr>
        <p:spPr>
          <a:xfrm>
            <a:off x="6172200" y="1825625"/>
            <a:ext cx="5181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44612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03F8-3E42-A544-82DD-AA6A2FE1F2B7}"/>
              </a:ext>
            </a:extLst>
          </p:cNvPr>
          <p:cNvSpPr>
            <a:spLocks noGrp="1"/>
          </p:cNvSpPr>
          <p:nvPr>
            <p:ph type="title"/>
          </p:nvPr>
        </p:nvSpPr>
        <p:spPr/>
        <p:txBody>
          <a:bodyPr/>
          <a:lstStyle/>
          <a:p>
            <a:r>
              <a:rPr lang="en-US" dirty="0"/>
              <a:t>Click to edit Master title style</a:t>
            </a:r>
          </a:p>
        </p:txBody>
      </p:sp>
      <p:sp>
        <p:nvSpPr>
          <p:cNvPr id="8" name="Text Placeholder 2">
            <a:extLst>
              <a:ext uri="{FF2B5EF4-FFF2-40B4-BE49-F238E27FC236}">
                <a16:creationId xmlns:a16="http://schemas.microsoft.com/office/drawing/2014/main" id="{292CCD6E-072F-2642-AB45-71658C90933B}"/>
              </a:ext>
            </a:extLst>
          </p:cNvPr>
          <p:cNvSpPr>
            <a:spLocks noGrp="1"/>
          </p:cNvSpPr>
          <p:nvPr>
            <p:ph type="body" idx="1"/>
          </p:nvPr>
        </p:nvSpPr>
        <p:spPr>
          <a:xfrm>
            <a:off x="839788" y="1825625"/>
            <a:ext cx="5157787" cy="731520"/>
          </a:xfrm>
          <a:prstGeom prst="rect">
            <a:avLst/>
          </a:prstGeom>
        </p:spPr>
        <p:txBody>
          <a:bodyPr anchor="b">
            <a:normAutofit/>
          </a:bodyPr>
          <a:lstStyle>
            <a:lvl1pPr marL="0" indent="0">
              <a:buNone/>
              <a:defRPr sz="2800" b="1" i="0">
                <a:solidFill>
                  <a:schemeClr val="accent1"/>
                </a:solidFill>
                <a:latin typeface="Sherman Sans" pitchFamily="2" charset="77"/>
                <a:ea typeface="Sherman Sans" pitchFamily="2" charset="77"/>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Content Placeholder 3">
            <a:extLst>
              <a:ext uri="{FF2B5EF4-FFF2-40B4-BE49-F238E27FC236}">
                <a16:creationId xmlns:a16="http://schemas.microsoft.com/office/drawing/2014/main" id="{FCF624C1-8860-7343-A9C7-D4AE6D946B8C}"/>
              </a:ext>
            </a:extLst>
          </p:cNvPr>
          <p:cNvSpPr>
            <a:spLocks noGrp="1"/>
          </p:cNvSpPr>
          <p:nvPr>
            <p:ph sz="half" idx="2"/>
          </p:nvPr>
        </p:nvSpPr>
        <p:spPr>
          <a:xfrm>
            <a:off x="839788" y="2651761"/>
            <a:ext cx="5157787" cy="3525202"/>
          </a:xfrm>
          <a:prstGeom prst="rect">
            <a:avLst/>
          </a:prstGeom>
        </p:spPr>
        <p:txBody>
          <a:bodyPr>
            <a:normAutofit/>
          </a:bodyPr>
          <a:lstStyle>
            <a:lvl1pPr>
              <a:defRPr sz="2800"/>
            </a:lvl1pPr>
            <a:lvl2pPr>
              <a:defRPr sz="2400"/>
            </a:lvl2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6F7A2362-C790-E647-BCBF-A98393C550A5}"/>
              </a:ext>
            </a:extLst>
          </p:cNvPr>
          <p:cNvSpPr>
            <a:spLocks noGrp="1"/>
          </p:cNvSpPr>
          <p:nvPr>
            <p:ph type="body" sz="quarter" idx="3"/>
          </p:nvPr>
        </p:nvSpPr>
        <p:spPr>
          <a:xfrm>
            <a:off x="6172200" y="1825625"/>
            <a:ext cx="5183188" cy="731520"/>
          </a:xfrm>
          <a:prstGeom prst="rect">
            <a:avLst/>
          </a:prstGeom>
        </p:spPr>
        <p:txBody>
          <a:bodyPr anchor="b">
            <a:normAutofit/>
          </a:bodyPr>
          <a:lstStyle>
            <a:lvl1pPr marL="0" indent="0">
              <a:buNone/>
              <a:defRPr sz="2800" b="1" i="0">
                <a:solidFill>
                  <a:schemeClr val="accent1"/>
                </a:solidFill>
                <a:latin typeface="Sherman Sans" pitchFamily="2" charset="77"/>
                <a:ea typeface="Sherman Sans" pitchFamily="2" charset="77"/>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Content Placeholder 5">
            <a:extLst>
              <a:ext uri="{FF2B5EF4-FFF2-40B4-BE49-F238E27FC236}">
                <a16:creationId xmlns:a16="http://schemas.microsoft.com/office/drawing/2014/main" id="{03FD1DC2-B954-A943-AD79-573CC1E41B48}"/>
              </a:ext>
            </a:extLst>
          </p:cNvPr>
          <p:cNvSpPr>
            <a:spLocks noGrp="1"/>
          </p:cNvSpPr>
          <p:nvPr>
            <p:ph sz="quarter" idx="4"/>
          </p:nvPr>
        </p:nvSpPr>
        <p:spPr>
          <a:xfrm>
            <a:off x="6172200" y="2651761"/>
            <a:ext cx="5183188" cy="3525202"/>
          </a:xfrm>
          <a:prstGeom prst="rect">
            <a:avLst/>
          </a:prstGeom>
        </p:spPr>
        <p:txBody>
          <a:bodyPr>
            <a:normAutofit/>
          </a:bodyPr>
          <a:lstStyle>
            <a:lvl1pPr>
              <a:defRPr sz="2800"/>
            </a:lvl1pPr>
            <a:lvl2pPr>
              <a:defRPr sz="2400"/>
            </a:lvl2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615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194CB2F0-51AE-5C4D-B565-575D8027D99A}"/>
              </a:ext>
            </a:extLst>
          </p:cNvPr>
          <p:cNvSpPr>
            <a:spLocks noGrp="1"/>
          </p:cNvSpPr>
          <p:nvPr>
            <p:ph type="title"/>
          </p:nvPr>
        </p:nvSpPr>
        <p:spPr>
          <a:xfrm>
            <a:off x="838200" y="365125"/>
            <a:ext cx="10515600" cy="1325563"/>
          </a:xfrm>
          <a:prstGeom prst="rect">
            <a:avLst/>
          </a:prstGeom>
        </p:spPr>
        <p:txBody>
          <a:bodyPr vert="horz" lIns="0" tIns="45720" rIns="0" bIns="45720" rtlCol="0" anchor="ctr">
            <a:normAutofit/>
          </a:bodyPr>
          <a:lstStyle/>
          <a:p>
            <a:r>
              <a:rPr lang="en-US" dirty="0"/>
              <a:t>Click to edit Master title style</a:t>
            </a:r>
          </a:p>
        </p:txBody>
      </p:sp>
      <p:sp>
        <p:nvSpPr>
          <p:cNvPr id="8" name="Text Placeholder 2">
            <a:extLst>
              <a:ext uri="{FF2B5EF4-FFF2-40B4-BE49-F238E27FC236}">
                <a16:creationId xmlns:a16="http://schemas.microsoft.com/office/drawing/2014/main" id="{CBCC5045-1D03-7D4A-9807-27BCB241BDDB}"/>
              </a:ext>
            </a:extLst>
          </p:cNvPr>
          <p:cNvSpPr>
            <a:spLocks noGrp="1"/>
          </p:cNvSpPr>
          <p:nvPr>
            <p:ph type="body" idx="1"/>
          </p:nvPr>
        </p:nvSpPr>
        <p:spPr>
          <a:xfrm>
            <a:off x="838200" y="1825625"/>
            <a:ext cx="10515600" cy="4352544"/>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3">
            <a:extLst>
              <a:ext uri="{FF2B5EF4-FFF2-40B4-BE49-F238E27FC236}">
                <a16:creationId xmlns:a16="http://schemas.microsoft.com/office/drawing/2014/main" id="{08139C9B-1722-DF45-9141-674D6389476B}"/>
              </a:ext>
            </a:extLst>
          </p:cNvPr>
          <p:cNvCxnSpPr>
            <a:cxnSpLocks/>
          </p:cNvCxnSpPr>
          <p:nvPr userDrawn="1"/>
        </p:nvCxnSpPr>
        <p:spPr>
          <a:xfrm>
            <a:off x="838200" y="6355845"/>
            <a:ext cx="10515600" cy="0"/>
          </a:xfrm>
          <a:prstGeom prst="line">
            <a:avLst/>
          </a:prstGeom>
          <a:ln>
            <a:solidFill>
              <a:schemeClr val="tx2"/>
            </a:solidFill>
          </a:ln>
          <a:effectLst/>
        </p:spPr>
        <p:style>
          <a:lnRef idx="1">
            <a:schemeClr val="accent1"/>
          </a:lnRef>
          <a:fillRef idx="0">
            <a:schemeClr val="accent1"/>
          </a:fillRef>
          <a:effectRef idx="0">
            <a:schemeClr val="accent1"/>
          </a:effectRef>
          <a:fontRef idx="minor">
            <a:schemeClr val="tx1"/>
          </a:fontRef>
        </p:style>
      </p:cxnSp>
      <p:sp>
        <p:nvSpPr>
          <p:cNvPr id="11" name="TextBox 4">
            <a:extLst>
              <a:ext uri="{FF2B5EF4-FFF2-40B4-BE49-F238E27FC236}">
                <a16:creationId xmlns:a16="http://schemas.microsoft.com/office/drawing/2014/main" id="{B074448F-ECDF-DC44-9F43-FD59771C7B33}"/>
              </a:ext>
            </a:extLst>
          </p:cNvPr>
          <p:cNvSpPr txBox="1"/>
          <p:nvPr userDrawn="1"/>
        </p:nvSpPr>
        <p:spPr>
          <a:xfrm>
            <a:off x="838200" y="6355845"/>
            <a:ext cx="1919243" cy="365125"/>
          </a:xfrm>
          <a:prstGeom prst="rect">
            <a:avLst/>
          </a:prstGeom>
          <a:noFill/>
        </p:spPr>
        <p:txBody>
          <a:bodyPr wrap="none" lIns="0" rIns="0" rtlCol="0" anchor="ctr">
            <a:noAutofit/>
          </a:bodyPr>
          <a:lstStyle/>
          <a:p>
            <a:r>
              <a:rPr lang="en-US" sz="1100" dirty="0">
                <a:solidFill>
                  <a:schemeClr val="tx2"/>
                </a:solidFill>
                <a:latin typeface="Sherman Serif Book" pitchFamily="2" charset="77"/>
                <a:ea typeface="Sherman Serif Book" pitchFamily="2" charset="77"/>
                <a:cs typeface="Verdana" panose="020B0604030504040204" pitchFamily="34" charset="0"/>
              </a:rPr>
              <a:t>Syracuse University</a:t>
            </a:r>
          </a:p>
        </p:txBody>
      </p:sp>
      <p:sp>
        <p:nvSpPr>
          <p:cNvPr id="12" name="TextBox 5">
            <a:extLst>
              <a:ext uri="{FF2B5EF4-FFF2-40B4-BE49-F238E27FC236}">
                <a16:creationId xmlns:a16="http://schemas.microsoft.com/office/drawing/2014/main" id="{5617610D-C255-5549-8A79-A9BD2F9C5841}"/>
              </a:ext>
            </a:extLst>
          </p:cNvPr>
          <p:cNvSpPr txBox="1"/>
          <p:nvPr userDrawn="1"/>
        </p:nvSpPr>
        <p:spPr>
          <a:xfrm>
            <a:off x="9434557" y="6355845"/>
            <a:ext cx="1919243" cy="365125"/>
          </a:xfrm>
          <a:prstGeom prst="rect">
            <a:avLst/>
          </a:prstGeom>
          <a:noFill/>
        </p:spPr>
        <p:txBody>
          <a:bodyPr wrap="none" lIns="0" rIns="0" rtlCol="0" anchor="ctr">
            <a:noAutofit/>
          </a:bodyPr>
          <a:lstStyle/>
          <a:p>
            <a:pPr algn="r"/>
            <a:fld id="{9A343670-1D05-7C47-B2D6-B371475A4076}" type="slidenum">
              <a:rPr lang="en-US" sz="1000" b="0" smtClean="0">
                <a:solidFill>
                  <a:schemeClr val="tx2"/>
                </a:solidFill>
                <a:latin typeface="Sherman Sans Book" pitchFamily="2" charset="77"/>
                <a:ea typeface="Sherman Sans Book" pitchFamily="2" charset="77"/>
                <a:cs typeface="Verdana" panose="020B0604030504040204" pitchFamily="34" charset="0"/>
              </a:rPr>
              <a:t>‹#›</a:t>
            </a:fld>
            <a:endParaRPr lang="en-US" sz="1000" b="0" dirty="0">
              <a:solidFill>
                <a:schemeClr val="tx2"/>
              </a:solidFill>
              <a:latin typeface="Sherman Sans Book" pitchFamily="2" charset="77"/>
              <a:ea typeface="Sherman Sans Book" pitchFamily="2" charset="77"/>
              <a:cs typeface="Verdana" panose="020B0604030504040204" pitchFamily="34" charset="0"/>
            </a:endParaRPr>
          </a:p>
        </p:txBody>
      </p:sp>
    </p:spTree>
    <p:extLst>
      <p:ext uri="{BB962C8B-B14F-4D97-AF65-F5344CB8AC3E}">
        <p14:creationId xmlns:p14="http://schemas.microsoft.com/office/powerpoint/2010/main" val="3668965934"/>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666" r:id="rId4"/>
    <p:sldLayoutId id="2147483668" r:id="rId5"/>
    <p:sldLayoutId id="2147483671" r:id="rId6"/>
    <p:sldLayoutId id="2147483650" r:id="rId7"/>
    <p:sldLayoutId id="2147483652" r:id="rId8"/>
    <p:sldLayoutId id="2147483653" r:id="rId9"/>
    <p:sldLayoutId id="2147483672" r:id="rId10"/>
    <p:sldLayoutId id="2147483655" r:id="rId11"/>
    <p:sldLayoutId id="2147483654" r:id="rId12"/>
    <p:sldLayoutId id="2147483673" r:id="rId13"/>
    <p:sldLayoutId id="2147483658" r:id="rId14"/>
    <p:sldLayoutId id="2147483657" r:id="rId15"/>
    <p:sldLayoutId id="2147483662" r:id="rId16"/>
    <p:sldLayoutId id="2147483663" r:id="rId17"/>
    <p:sldLayoutId id="2147483656" r:id="rId18"/>
    <p:sldLayoutId id="2147483660" r:id="rId19"/>
    <p:sldLayoutId id="2147483661" r:id="rId20"/>
  </p:sldLayoutIdLst>
  <p:txStyles>
    <p:titleStyle>
      <a:lvl1pPr algn="l" defTabSz="914400" rtl="0" eaLnBrk="1" latinLnBrk="0" hangingPunct="1">
        <a:lnSpc>
          <a:spcPct val="90000"/>
        </a:lnSpc>
        <a:spcBef>
          <a:spcPct val="0"/>
        </a:spcBef>
        <a:buNone/>
        <a:defRPr sz="3600" kern="1200">
          <a:solidFill>
            <a:schemeClr val="tx2"/>
          </a:solidFill>
          <a:latin typeface="Sherman Sans Book" pitchFamily="2" charset="77"/>
          <a:ea typeface="Sherman Sans Book" pitchFamily="2" charset="77"/>
          <a:cs typeface="Verdana" panose="020B0604030504040204" pitchFamily="34" charset="0"/>
        </a:defRPr>
      </a:lvl1pPr>
    </p:titleStyle>
    <p:bodyStyle>
      <a:lvl1pPr marL="228600" indent="-228600" algn="l" defTabSz="914400" rtl="0" eaLnBrk="1" latinLnBrk="0" hangingPunct="1">
        <a:lnSpc>
          <a:spcPct val="90000"/>
        </a:lnSpc>
        <a:spcBef>
          <a:spcPts val="0"/>
        </a:spcBef>
        <a:spcAft>
          <a:spcPts val="1200"/>
        </a:spcAft>
        <a:buClr>
          <a:schemeClr val="tx2"/>
        </a:buClr>
        <a:buFont typeface="Arial" panose="020B0604020202020204" pitchFamily="34" charset="0"/>
        <a:buChar char="•"/>
        <a:defRPr sz="3200" kern="1200">
          <a:solidFill>
            <a:schemeClr val="accent1"/>
          </a:solidFill>
          <a:latin typeface="Sherman Sans Book" pitchFamily="2" charset="77"/>
          <a:ea typeface="Sherman Sans Book" pitchFamily="2" charset="77"/>
          <a:cs typeface="Verdana" panose="020B0604030504040204" pitchFamily="34" charset="0"/>
        </a:defRPr>
      </a:lvl1pPr>
      <a:lvl2pPr marL="685800" indent="-228600" algn="l" defTabSz="914400" rtl="0" eaLnBrk="1" latinLnBrk="0" hangingPunct="1">
        <a:lnSpc>
          <a:spcPct val="90000"/>
        </a:lnSpc>
        <a:spcBef>
          <a:spcPts val="0"/>
        </a:spcBef>
        <a:spcAft>
          <a:spcPts val="1200"/>
        </a:spcAft>
        <a:buClr>
          <a:schemeClr val="tx2"/>
        </a:buClr>
        <a:buFont typeface="System Font Regular"/>
        <a:buChar char="–"/>
        <a:defRPr sz="2800" kern="1200">
          <a:solidFill>
            <a:schemeClr val="accent1"/>
          </a:solidFill>
          <a:latin typeface="Sherman Sans Book" pitchFamily="2" charset="77"/>
          <a:ea typeface="Sherman Sans Book" pitchFamily="2" charset="77"/>
          <a:cs typeface="Verdana" panose="020B0604030504040204" pitchFamily="34" charset="0"/>
        </a:defRPr>
      </a:lvl2pPr>
      <a:lvl3pPr marL="1143000" indent="-228600" algn="l" defTabSz="914400" rtl="0" eaLnBrk="1" latinLnBrk="0" hangingPunct="1">
        <a:lnSpc>
          <a:spcPct val="90000"/>
        </a:lnSpc>
        <a:spcBef>
          <a:spcPts val="0"/>
        </a:spcBef>
        <a:spcAft>
          <a:spcPts val="1200"/>
        </a:spcAft>
        <a:buClr>
          <a:schemeClr val="accent1"/>
        </a:buClr>
        <a:buFont typeface="Wingdings" pitchFamily="2" charset="2"/>
        <a:buChar char="§"/>
        <a:defRPr sz="2800" kern="1200">
          <a:solidFill>
            <a:schemeClr val="accent1"/>
          </a:solidFill>
          <a:latin typeface="Sherman Sans Book" pitchFamily="2" charset="77"/>
          <a:ea typeface="Sherman Sans Book" pitchFamily="2" charset="77"/>
          <a:cs typeface="Verdana" panose="020B0604030504040204" pitchFamily="34" charset="0"/>
        </a:defRPr>
      </a:lvl3pPr>
      <a:lvl4pPr marL="1600200" indent="-228600" algn="l" defTabSz="914400" rtl="0" eaLnBrk="1" latinLnBrk="0" hangingPunct="1">
        <a:lnSpc>
          <a:spcPct val="90000"/>
        </a:lnSpc>
        <a:spcBef>
          <a:spcPts val="0"/>
        </a:spcBef>
        <a:spcAft>
          <a:spcPts val="1200"/>
        </a:spcAft>
        <a:buClr>
          <a:schemeClr val="accent1"/>
        </a:buClr>
        <a:buFont typeface="System Font Regular"/>
        <a:buChar char="–"/>
        <a:defRPr sz="2400" kern="1200">
          <a:solidFill>
            <a:schemeClr val="accent1"/>
          </a:solidFill>
          <a:latin typeface="Sherman Sans Book" pitchFamily="2" charset="77"/>
          <a:ea typeface="Sherman Sans Book" pitchFamily="2" charset="77"/>
          <a:cs typeface="Verdana" panose="020B0604030504040204" pitchFamily="34" charset="0"/>
        </a:defRPr>
      </a:lvl4pPr>
      <a:lvl5pPr marL="2057400" indent="-228600" algn="l" defTabSz="914400" rtl="0" eaLnBrk="1" latinLnBrk="0" hangingPunct="1">
        <a:lnSpc>
          <a:spcPct val="90000"/>
        </a:lnSpc>
        <a:spcBef>
          <a:spcPts val="0"/>
        </a:spcBef>
        <a:spcAft>
          <a:spcPts val="1200"/>
        </a:spcAft>
        <a:buClrTx/>
        <a:buFont typeface="Arial" panose="020B0604020202020204" pitchFamily="34" charset="0"/>
        <a:buChar char="•"/>
        <a:defRPr sz="2400" kern="1200">
          <a:solidFill>
            <a:schemeClr val="accent1"/>
          </a:solidFill>
          <a:latin typeface="Sherman Sans Book" pitchFamily="2" charset="77"/>
          <a:ea typeface="Sherman Sans Book" pitchFamily="2" charset="77"/>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E55E-EDF7-E644-84E6-C1119470A93D}"/>
              </a:ext>
            </a:extLst>
          </p:cNvPr>
          <p:cNvSpPr>
            <a:spLocks noGrp="1"/>
          </p:cNvSpPr>
          <p:nvPr>
            <p:ph type="ctrTitle"/>
          </p:nvPr>
        </p:nvSpPr>
        <p:spPr>
          <a:xfrm>
            <a:off x="457199" y="1293542"/>
            <a:ext cx="4390103" cy="1390032"/>
          </a:xfrm>
        </p:spPr>
        <p:txBody>
          <a:bodyPr>
            <a:normAutofit fontScale="90000"/>
          </a:bodyPr>
          <a:lstStyle/>
          <a:p>
            <a:r>
              <a:rPr lang="en-US" sz="4800" dirty="0"/>
              <a:t>IST 718 Project Update 2</a:t>
            </a:r>
          </a:p>
        </p:txBody>
      </p:sp>
      <p:sp>
        <p:nvSpPr>
          <p:cNvPr id="3" name="Subtitle 2">
            <a:extLst>
              <a:ext uri="{FF2B5EF4-FFF2-40B4-BE49-F238E27FC236}">
                <a16:creationId xmlns:a16="http://schemas.microsoft.com/office/drawing/2014/main" id="{55BA4CB0-D0A9-144F-A7C7-33FCA2E2E798}"/>
              </a:ext>
            </a:extLst>
          </p:cNvPr>
          <p:cNvSpPr>
            <a:spLocks noGrp="1"/>
          </p:cNvSpPr>
          <p:nvPr>
            <p:ph type="subTitle" idx="1"/>
          </p:nvPr>
        </p:nvSpPr>
        <p:spPr>
          <a:xfrm>
            <a:off x="457199" y="3023658"/>
            <a:ext cx="4390103" cy="1039761"/>
          </a:xfrm>
        </p:spPr>
        <p:txBody>
          <a:bodyPr>
            <a:normAutofit fontScale="70000" lnSpcReduction="20000"/>
          </a:bodyPr>
          <a:lstStyle/>
          <a:p>
            <a:pPr>
              <a:spcBef>
                <a:spcPts val="600"/>
              </a:spcBef>
            </a:pPr>
            <a:r>
              <a:rPr lang="en-US" sz="11200" b="1" dirty="0"/>
              <a:t>Team</a:t>
            </a:r>
            <a:endParaRPr lang="en-US" dirty="0"/>
          </a:p>
        </p:txBody>
      </p:sp>
      <p:pic>
        <p:nvPicPr>
          <p:cNvPr id="6" name="Picture Placeholder 3" descr="Photo of Syracuse University Quad. The photo is taken from the roof of Link Hall looking down at the grassy quad. Hendricks Chapel, the Dome, and Crouse can be seen in the background with a blue clear sky behind them. " title="Syracuse University Quad">
            <a:extLst>
              <a:ext uri="{FF2B5EF4-FFF2-40B4-BE49-F238E27FC236}">
                <a16:creationId xmlns:a16="http://schemas.microsoft.com/office/drawing/2014/main" id="{FD1CF538-E0B5-CC4F-9D75-F21B62A53CCC}"/>
              </a:ext>
            </a:extLst>
          </p:cNvPr>
          <p:cNvPicPr>
            <a:picLocks noGrp="1" noChangeAspect="1"/>
          </p:cNvPicPr>
          <p:nvPr>
            <p:ph type="pic" sz="quarter" idx="10"/>
          </p:nvPr>
        </p:nvPicPr>
        <p:blipFill rotWithShape="1">
          <a:blip r:embed="rId3" cstate="hqprint">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708498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2CC9-F550-F245-B105-23DB02F54A82}"/>
              </a:ext>
            </a:extLst>
          </p:cNvPr>
          <p:cNvSpPr>
            <a:spLocks noGrp="1"/>
          </p:cNvSpPr>
          <p:nvPr>
            <p:ph type="title"/>
          </p:nvPr>
        </p:nvSpPr>
        <p:spPr/>
        <p:txBody>
          <a:bodyPr>
            <a:normAutofit/>
          </a:bodyPr>
          <a:lstStyle/>
          <a:p>
            <a:pPr algn="ctr"/>
            <a:r>
              <a:rPr lang="en-US" sz="4800" dirty="0"/>
              <a:t>Project Update One Summary</a:t>
            </a:r>
          </a:p>
        </p:txBody>
      </p:sp>
      <p:sp>
        <p:nvSpPr>
          <p:cNvPr id="4" name="TextBox 3">
            <a:extLst>
              <a:ext uri="{FF2B5EF4-FFF2-40B4-BE49-F238E27FC236}">
                <a16:creationId xmlns:a16="http://schemas.microsoft.com/office/drawing/2014/main" id="{238E84D0-709D-2548-8705-59A7130F89AA}"/>
              </a:ext>
            </a:extLst>
          </p:cNvPr>
          <p:cNvSpPr txBox="1"/>
          <p:nvPr/>
        </p:nvSpPr>
        <p:spPr>
          <a:xfrm>
            <a:off x="6286579" y="1916109"/>
            <a:ext cx="3990894" cy="1200329"/>
          </a:xfrm>
          <a:prstGeom prst="rect">
            <a:avLst/>
          </a:prstGeom>
          <a:noFill/>
        </p:spPr>
        <p:txBody>
          <a:bodyPr wrap="square" rtlCol="0">
            <a:spAutoFit/>
          </a:bodyPr>
          <a:lstStyle/>
          <a:p>
            <a:r>
              <a:rPr lang="en-US" sz="1200" b="1" dirty="0"/>
              <a:t>Observation</a:t>
            </a:r>
          </a:p>
          <a:p>
            <a:endParaRPr lang="en-US" sz="1200" b="1" dirty="0"/>
          </a:p>
          <a:p>
            <a:r>
              <a:rPr lang="en-US" sz="1200" dirty="0"/>
              <a:t>Typical sports betting prediction is usually 5-10% better than flipping a count, we need to aim to get our model to predict higher than this in order to consider our model strategy profitable</a:t>
            </a:r>
          </a:p>
        </p:txBody>
      </p:sp>
      <p:sp>
        <p:nvSpPr>
          <p:cNvPr id="5" name="TextBox 4">
            <a:extLst>
              <a:ext uri="{FF2B5EF4-FFF2-40B4-BE49-F238E27FC236}">
                <a16:creationId xmlns:a16="http://schemas.microsoft.com/office/drawing/2014/main" id="{F96204B0-923A-6247-8934-21FEF704B8C2}"/>
              </a:ext>
            </a:extLst>
          </p:cNvPr>
          <p:cNvSpPr txBox="1"/>
          <p:nvPr/>
        </p:nvSpPr>
        <p:spPr>
          <a:xfrm>
            <a:off x="2204224" y="1916109"/>
            <a:ext cx="3729851" cy="1384995"/>
          </a:xfrm>
          <a:prstGeom prst="rect">
            <a:avLst/>
          </a:prstGeom>
          <a:noFill/>
        </p:spPr>
        <p:txBody>
          <a:bodyPr wrap="square" rtlCol="0">
            <a:spAutoFit/>
          </a:bodyPr>
          <a:lstStyle/>
          <a:p>
            <a:r>
              <a:rPr lang="en-US" sz="1200" b="1" dirty="0"/>
              <a:t>Specification</a:t>
            </a:r>
          </a:p>
          <a:p>
            <a:endParaRPr lang="en-US" sz="1200" b="1" dirty="0"/>
          </a:p>
          <a:p>
            <a:r>
              <a:rPr lang="en-US" sz="1200" dirty="0"/>
              <a:t>The “problem” our group is trying to solve is to create a model that is can be used to produce predictions of fight wins in order to create a second source of income for our team</a:t>
            </a:r>
          </a:p>
        </p:txBody>
      </p:sp>
      <p:sp>
        <p:nvSpPr>
          <p:cNvPr id="6" name="TextBox 5">
            <a:extLst>
              <a:ext uri="{FF2B5EF4-FFF2-40B4-BE49-F238E27FC236}">
                <a16:creationId xmlns:a16="http://schemas.microsoft.com/office/drawing/2014/main" id="{DD021968-6439-A64C-8550-BAB180079A78}"/>
              </a:ext>
            </a:extLst>
          </p:cNvPr>
          <p:cNvSpPr txBox="1"/>
          <p:nvPr/>
        </p:nvSpPr>
        <p:spPr>
          <a:xfrm>
            <a:off x="2204223" y="3535322"/>
            <a:ext cx="3729851" cy="1569660"/>
          </a:xfrm>
          <a:prstGeom prst="rect">
            <a:avLst/>
          </a:prstGeom>
          <a:noFill/>
        </p:spPr>
        <p:txBody>
          <a:bodyPr wrap="square" lIns="91440" tIns="45720" rIns="91440" bIns="45720" rtlCol="0" anchor="t">
            <a:spAutoFit/>
          </a:bodyPr>
          <a:lstStyle/>
          <a:p>
            <a:r>
              <a:rPr lang="en-US" sz="1200" b="1" dirty="0"/>
              <a:t>Analysis</a:t>
            </a:r>
          </a:p>
          <a:p>
            <a:endParaRPr lang="en-US" sz="1200" dirty="0">
              <a:cs typeface="Calibri"/>
            </a:endParaRPr>
          </a:p>
          <a:p>
            <a:r>
              <a:rPr lang="en-US" sz="1200" dirty="0">
                <a:cs typeface="Calibri"/>
              </a:rPr>
              <a:t>We started to identify the essential predictive features of our model. Many of the features surrounding strikes and attempts to ground the opponent and the importance of lower body strikes Additionally features such as reach are far less predictive </a:t>
            </a:r>
          </a:p>
        </p:txBody>
      </p:sp>
      <p:sp>
        <p:nvSpPr>
          <p:cNvPr id="7" name="TextBox 6">
            <a:extLst>
              <a:ext uri="{FF2B5EF4-FFF2-40B4-BE49-F238E27FC236}">
                <a16:creationId xmlns:a16="http://schemas.microsoft.com/office/drawing/2014/main" id="{219040A8-DCBD-7849-86CB-2DED9C18FD21}"/>
              </a:ext>
            </a:extLst>
          </p:cNvPr>
          <p:cNvSpPr txBox="1"/>
          <p:nvPr/>
        </p:nvSpPr>
        <p:spPr>
          <a:xfrm>
            <a:off x="6286579" y="3535322"/>
            <a:ext cx="4005997" cy="1384995"/>
          </a:xfrm>
          <a:prstGeom prst="rect">
            <a:avLst/>
          </a:prstGeom>
          <a:noFill/>
        </p:spPr>
        <p:txBody>
          <a:bodyPr wrap="square" lIns="91440" tIns="45720" rIns="91440" bIns="45720" rtlCol="0" anchor="t">
            <a:spAutoFit/>
          </a:bodyPr>
          <a:lstStyle/>
          <a:p>
            <a:r>
              <a:rPr lang="en-US" sz="1200" b="1" dirty="0"/>
              <a:t>Recommendation</a:t>
            </a:r>
          </a:p>
          <a:p>
            <a:endParaRPr lang="en-US" sz="1200" dirty="0"/>
          </a:p>
          <a:p>
            <a:r>
              <a:rPr lang="en-US" sz="1200" dirty="0"/>
              <a:t>Once we have finalized our model, utilizing the fight data has produced </a:t>
            </a:r>
            <a:r>
              <a:rPr lang="en-US" sz="1200"/>
              <a:t>well performing models </a:t>
            </a:r>
            <a:r>
              <a:rPr lang="en-US" sz="1200" dirty="0"/>
              <a:t>but including other feature such as money line odds may be the key to giving our model the edge over standard betting odds. </a:t>
            </a:r>
          </a:p>
        </p:txBody>
      </p:sp>
      <p:cxnSp>
        <p:nvCxnSpPr>
          <p:cNvPr id="8" name="Straight Connector 7">
            <a:extLst>
              <a:ext uri="{FF2B5EF4-FFF2-40B4-BE49-F238E27FC236}">
                <a16:creationId xmlns:a16="http://schemas.microsoft.com/office/drawing/2014/main" id="{3FBA8533-3627-9943-BE51-3B02E47E45B0}"/>
              </a:ext>
            </a:extLst>
          </p:cNvPr>
          <p:cNvCxnSpPr/>
          <p:nvPr/>
        </p:nvCxnSpPr>
        <p:spPr>
          <a:xfrm>
            <a:off x="1899424" y="3535322"/>
            <a:ext cx="8229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D8FE9B9D-3D72-0749-BCD9-DD1074043BD7}"/>
              </a:ext>
            </a:extLst>
          </p:cNvPr>
          <p:cNvCxnSpPr/>
          <p:nvPr/>
        </p:nvCxnSpPr>
        <p:spPr>
          <a:xfrm>
            <a:off x="6014224" y="1700904"/>
            <a:ext cx="0" cy="320040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0" name="Content Placeholder 3">
            <a:extLst>
              <a:ext uri="{FF2B5EF4-FFF2-40B4-BE49-F238E27FC236}">
                <a16:creationId xmlns:a16="http://schemas.microsoft.com/office/drawing/2014/main" id="{E01DA61B-1D4E-774A-BD2C-F7F0346BA512}"/>
              </a:ext>
            </a:extLst>
          </p:cNvPr>
          <p:cNvGraphicFramePr>
            <a:graphicFrameLocks noGrp="1"/>
          </p:cNvGraphicFramePr>
          <p:nvPr>
            <p:ph idx="1"/>
            <p:extLst>
              <p:ext uri="{D42A27DB-BD31-4B8C-83A1-F6EECF244321}">
                <p14:modId xmlns:p14="http://schemas.microsoft.com/office/powerpoint/2010/main" val="1179017742"/>
              </p:ext>
            </p:extLst>
          </p:nvPr>
        </p:nvGraphicFramePr>
        <p:xfrm>
          <a:off x="1899424" y="5157096"/>
          <a:ext cx="8229600" cy="9144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447040">
                <a:tc>
                  <a:txBody>
                    <a:bodyPr/>
                    <a:lstStyle/>
                    <a:p>
                      <a:r>
                        <a:rPr lang="en-US" sz="1200" dirty="0"/>
                        <a:t>Data Understanding</a:t>
                      </a:r>
                    </a:p>
                  </a:txBody>
                  <a:tcPr/>
                </a:tc>
                <a:tc>
                  <a:txBody>
                    <a:bodyPr/>
                    <a:lstStyle/>
                    <a:p>
                      <a:r>
                        <a:rPr lang="en-US" sz="1200" dirty="0"/>
                        <a:t>Preprocessing</a:t>
                      </a:r>
                    </a:p>
                  </a:txBody>
                  <a:tcPr/>
                </a:tc>
                <a:tc>
                  <a:txBody>
                    <a:bodyPr/>
                    <a:lstStyle/>
                    <a:p>
                      <a:r>
                        <a:rPr lang="en-US" sz="1200" dirty="0"/>
                        <a:t>Analysis</a:t>
                      </a:r>
                    </a:p>
                  </a:txBody>
                  <a:tcPr/>
                </a:tc>
                <a:tc>
                  <a:txBody>
                    <a:bodyPr/>
                    <a:lstStyle/>
                    <a:p>
                      <a:r>
                        <a:rPr lang="en-US" sz="1200" dirty="0"/>
                        <a:t>Testing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Communicating Results</a:t>
                      </a:r>
                    </a:p>
                  </a:txBody>
                  <a:tcPr/>
                </a:tc>
                <a:extLst>
                  <a:ext uri="{0D108BD9-81ED-4DB2-BD59-A6C34878D82A}">
                    <a16:rowId xmlns:a16="http://schemas.microsoft.com/office/drawing/2014/main" val="10000"/>
                  </a:ext>
                </a:extLst>
              </a:tr>
              <a:tr h="370840">
                <a:tc>
                  <a:txBody>
                    <a:bodyPr/>
                    <a:lstStyle/>
                    <a:p>
                      <a:r>
                        <a:rPr lang="en-US" sz="1200" dirty="0"/>
                        <a:t>5% of time /</a:t>
                      </a:r>
                      <a:r>
                        <a:rPr lang="en-US" sz="1200" baseline="0" dirty="0"/>
                        <a:t>  4</a:t>
                      </a:r>
                      <a:r>
                        <a:rPr lang="en-US" sz="1200" dirty="0"/>
                        <a:t> people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 of time /</a:t>
                      </a:r>
                      <a:r>
                        <a:rPr lang="en-US" sz="1200" baseline="0" dirty="0"/>
                        <a:t>  4</a:t>
                      </a:r>
                      <a:r>
                        <a:rPr lang="en-US" sz="1200" dirty="0"/>
                        <a:t> people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40% of time /</a:t>
                      </a:r>
                      <a:r>
                        <a:rPr lang="en-US" sz="1200" baseline="0" dirty="0"/>
                        <a:t>  4</a:t>
                      </a:r>
                      <a:r>
                        <a:rPr lang="en-US" sz="1200" dirty="0"/>
                        <a:t> people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40% of time /</a:t>
                      </a:r>
                      <a:r>
                        <a:rPr lang="en-US" sz="1200" baseline="0" dirty="0"/>
                        <a:t>  4</a:t>
                      </a:r>
                      <a:r>
                        <a:rPr lang="en-US" sz="1200" dirty="0"/>
                        <a:t> people </a:t>
                      </a:r>
                    </a:p>
                  </a:txBody>
                  <a:tcPr/>
                </a:tc>
                <a:tc>
                  <a:txBody>
                    <a:bodyPr/>
                    <a:lstStyle/>
                    <a:p>
                      <a:r>
                        <a:rPr lang="en-US" sz="1200" dirty="0"/>
                        <a:t>5 % of time /</a:t>
                      </a:r>
                      <a:r>
                        <a:rPr lang="en-US" sz="1200" baseline="0" dirty="0"/>
                        <a:t>  4</a:t>
                      </a:r>
                      <a:r>
                        <a:rPr lang="en-US" sz="1200" dirty="0"/>
                        <a:t> people </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78992827"/>
      </p:ext>
    </p:extLst>
  </p:cSld>
  <p:clrMapOvr>
    <a:masterClrMapping/>
  </p:clrMapOvr>
</p:sld>
</file>

<file path=ppt/theme/theme1.xml><?xml version="1.0" encoding="utf-8"?>
<a:theme xmlns:a="http://schemas.openxmlformats.org/drawingml/2006/main" name="Office Theme">
  <a:themeElements>
    <a:clrScheme name="Syracuse University Color Palette">
      <a:dk1>
        <a:srgbClr val="3F403F"/>
      </a:dk1>
      <a:lt1>
        <a:srgbClr val="FFFFFF"/>
      </a:lt1>
      <a:dk2>
        <a:srgbClr val="F76900"/>
      </a:dk2>
      <a:lt2>
        <a:srgbClr val="ADB3B8"/>
      </a:lt2>
      <a:accent1>
        <a:srgbClr val="000E54"/>
      </a:accent1>
      <a:accent2>
        <a:srgbClr val="FF431B"/>
      </a:accent2>
      <a:accent3>
        <a:srgbClr val="FF8E00"/>
      </a:accent3>
      <a:accent4>
        <a:srgbClr val="203299"/>
      </a:accent4>
      <a:accent5>
        <a:srgbClr val="2B72D7"/>
      </a:accent5>
      <a:accent6>
        <a:srgbClr val="F76900"/>
      </a:accent6>
      <a:hlink>
        <a:srgbClr val="D74100"/>
      </a:hlink>
      <a:folHlink>
        <a:srgbClr val="D74100"/>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BB9154A1C10647AE30D8FB18779949" ma:contentTypeVersion="4" ma:contentTypeDescription="Create a new document." ma:contentTypeScope="" ma:versionID="9d8dd791acf0ea3bdb9665aabf22e3b9">
  <xsd:schema xmlns:xsd="http://www.w3.org/2001/XMLSchema" xmlns:xs="http://www.w3.org/2001/XMLSchema" xmlns:p="http://schemas.microsoft.com/office/2006/metadata/properties" xmlns:ns2="2b137884-b0a6-4167-bf34-9394986bb76d" targetNamespace="http://schemas.microsoft.com/office/2006/metadata/properties" ma:root="true" ma:fieldsID="588cd9b574dad689180840ce92b480a2" ns2:_="">
    <xsd:import namespace="2b137884-b0a6-4167-bf34-9394986bb76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137884-b0a6-4167-bf34-9394986bb7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C80494-0D17-4314-89D1-DA0615C05E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137884-b0a6-4167-bf34-9394986bb7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FC7838-2762-45D7-A9D5-C5DC5CDE3724}">
  <ds:schemaRefs>
    <ds:schemaRef ds:uri="http://purl.org/dc/term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2b137884-b0a6-4167-bf34-9394986bb76d"/>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9DECC46-90D5-4BC0-A300-561A158B35A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8595</TotalTime>
  <Words>211</Words>
  <Application>Microsoft Macintosh PowerPoint</Application>
  <PresentationFormat>Widescreen</PresentationFormat>
  <Paragraphs>27</Paragraphs>
  <Slides>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vt:lpstr>
      <vt:lpstr>Sherman Sans</vt:lpstr>
      <vt:lpstr>Sherman Sans Book</vt:lpstr>
      <vt:lpstr>Sherman Serif Book</vt:lpstr>
      <vt:lpstr>System Font Regular</vt:lpstr>
      <vt:lpstr>Verdana</vt:lpstr>
      <vt:lpstr>Wingdings</vt:lpstr>
      <vt:lpstr>Office Theme</vt:lpstr>
      <vt:lpstr>IST 718 Project Update 2</vt:lpstr>
      <vt:lpstr>Project Update One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Hubert De La Vega</dc:creator>
  <cp:lastModifiedBy>George Smith</cp:lastModifiedBy>
  <cp:revision>154</cp:revision>
  <dcterms:created xsi:type="dcterms:W3CDTF">2019-07-05T14:23:44Z</dcterms:created>
  <dcterms:modified xsi:type="dcterms:W3CDTF">2022-01-30T21:50:13Z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0x0101008EBB9154A1C10647AE30D8FB18779949</vt:lpwstr>
  </property>
</Properties>
</file>