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9" r:id="rId3"/>
    <p:sldId id="321" r:id="rId4"/>
    <p:sldId id="266" r:id="rId5"/>
    <p:sldId id="294" r:id="rId6"/>
    <p:sldId id="295" r:id="rId7"/>
    <p:sldId id="303" r:id="rId8"/>
    <p:sldId id="313" r:id="rId9"/>
    <p:sldId id="297" r:id="rId10"/>
    <p:sldId id="296" r:id="rId11"/>
    <p:sldId id="307" r:id="rId12"/>
    <p:sldId id="309" r:id="rId13"/>
    <p:sldId id="306" r:id="rId14"/>
    <p:sldId id="320" r:id="rId15"/>
    <p:sldId id="310" r:id="rId16"/>
    <p:sldId id="318" r:id="rId17"/>
    <p:sldId id="311" r:id="rId18"/>
    <p:sldId id="317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908"/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618" autoAdjust="0"/>
    <p:restoredTop sz="95232" autoAdjust="0"/>
  </p:normalViewPr>
  <p:slideViewPr>
    <p:cSldViewPr>
      <p:cViewPr varScale="1">
        <p:scale>
          <a:sx n="93" d="100"/>
          <a:sy n="93" d="100"/>
        </p:scale>
        <p:origin x="125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F0CF78-BAF2-4139-91F3-215362EF272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0"/>
            <a:ext cx="9144000" cy="468550"/>
          </a:xfrm>
          <a:prstGeom prst="rect">
            <a:avLst/>
          </a:prstGeom>
          <a:solidFill>
            <a:srgbClr val="3E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803560"/>
            <a:ext cx="9144000" cy="91440"/>
          </a:xfrm>
          <a:prstGeom prst="rect">
            <a:avLst/>
          </a:prstGeom>
          <a:solidFill>
            <a:srgbClr val="3E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/>
              <a:t>Conjoint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7DDACD-35D8-4547-AEB3-5EA4A2D57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promotions?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60B9-8F80-4A29-B1C4-3F45E8AD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Willingness to pay for hot dogs?</a:t>
            </a:r>
          </a:p>
          <a:p>
            <a:pPr lvl="1"/>
            <a:r>
              <a:rPr lang="en-US" dirty="0"/>
              <a:t>Compare it with the no promotions offer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https://docs.google.com/presentation/d/1uc3GfMYKuzgjYfPILK6ql05FpU8F5Z1rTjsIb-7CGUs/edit?usp=sharing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15497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5343-FA1E-4901-BDE7-FBFF3824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A22F-4139-4199-A5B3-3A14F636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Difference between ticket Price utilities =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Price for a utility point = </a:t>
            </a:r>
          </a:p>
          <a:p>
            <a:r>
              <a:rPr lang="en-US" sz="2800" dirty="0"/>
              <a:t>Difference between Hot Dog and no promotion = </a:t>
            </a:r>
          </a:p>
          <a:p>
            <a:endParaRPr lang="en-US" sz="2800" dirty="0"/>
          </a:p>
          <a:p>
            <a:r>
              <a:rPr lang="en-US" sz="2800" dirty="0"/>
              <a:t>Price for a hot dog = </a:t>
            </a:r>
          </a:p>
          <a:p>
            <a:r>
              <a:rPr lang="en-US" sz="2800" dirty="0"/>
              <a:t>Profit from hot dog=</a:t>
            </a:r>
          </a:p>
        </p:txBody>
      </p:sp>
    </p:spTree>
    <p:extLst>
      <p:ext uri="{BB962C8B-B14F-4D97-AF65-F5344CB8AC3E}">
        <p14:creationId xmlns:p14="http://schemas.microsoft.com/office/powerpoint/2010/main" val="129013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hot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Utility of hot dog relative to no promotion =</a:t>
            </a:r>
          </a:p>
          <a:p>
            <a:endParaRPr lang="en-US" sz="1600" dirty="0"/>
          </a:p>
          <a:p>
            <a:r>
              <a:rPr lang="en-US" sz="1800" dirty="0"/>
              <a:t>Range of prices =</a:t>
            </a:r>
          </a:p>
          <a:p>
            <a:endParaRPr lang="en-US" sz="1800" dirty="0"/>
          </a:p>
          <a:p>
            <a:r>
              <a:rPr lang="en-US" sz="1800" dirty="0"/>
              <a:t>Range of price utilities =</a:t>
            </a:r>
          </a:p>
          <a:p>
            <a:endParaRPr lang="en-US" sz="1800" dirty="0"/>
          </a:p>
          <a:p>
            <a:r>
              <a:rPr lang="en-US" sz="1800" dirty="0"/>
              <a:t>% of utility available to give = </a:t>
            </a:r>
          </a:p>
          <a:p>
            <a:endParaRPr lang="en-US" sz="1800" dirty="0"/>
          </a:p>
          <a:p>
            <a:r>
              <a:rPr lang="en-US" sz="1800" dirty="0"/>
              <a:t>Increase price by ----- of ---- =</a:t>
            </a:r>
          </a:p>
          <a:p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40B5EE-B4EF-4710-96D7-3F8D35E6B732}"/>
              </a:ext>
            </a:extLst>
          </p:cNvPr>
          <p:cNvCxnSpPr/>
          <p:nvPr/>
        </p:nvCxnSpPr>
        <p:spPr>
          <a:xfrm>
            <a:off x="914400" y="5717452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C5B6C0-B603-4EFD-B93A-1E556201CC8F}"/>
              </a:ext>
            </a:extLst>
          </p:cNvPr>
          <p:cNvSpPr txBox="1"/>
          <p:nvPr/>
        </p:nvSpPr>
        <p:spPr>
          <a:xfrm>
            <a:off x="4839816" y="5837587"/>
            <a:ext cx="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B17B3-E19B-47BB-A976-35F1DB27EF37}"/>
              </a:ext>
            </a:extLst>
          </p:cNvPr>
          <p:cNvSpPr txBox="1"/>
          <p:nvPr/>
        </p:nvSpPr>
        <p:spPr>
          <a:xfrm>
            <a:off x="8153400" y="58375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5366709-250F-498C-BB21-8C1C12755EDF}"/>
              </a:ext>
            </a:extLst>
          </p:cNvPr>
          <p:cNvSpPr/>
          <p:nvPr/>
        </p:nvSpPr>
        <p:spPr>
          <a:xfrm rot="5400000">
            <a:off x="6548663" y="4878747"/>
            <a:ext cx="457199" cy="2960343"/>
          </a:xfrm>
          <a:prstGeom prst="rightBrace">
            <a:avLst>
              <a:gd name="adj1" fmla="val 541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55F66-1F09-4E52-A46D-BB1E0AA2D35E}"/>
              </a:ext>
            </a:extLst>
          </p:cNvPr>
          <p:cNvSpPr txBox="1"/>
          <p:nvPr/>
        </p:nvSpPr>
        <p:spPr>
          <a:xfrm>
            <a:off x="6460508" y="60484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CCF7F-C0A6-48B8-8EA0-944491C3A0C9}"/>
              </a:ext>
            </a:extLst>
          </p:cNvPr>
          <p:cNvSpPr txBox="1"/>
          <p:nvPr/>
        </p:nvSpPr>
        <p:spPr>
          <a:xfrm>
            <a:off x="4953000" y="54126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B06EA-BC8E-444D-AD53-A4E532FFD787}"/>
              </a:ext>
            </a:extLst>
          </p:cNvPr>
          <p:cNvSpPr txBox="1"/>
          <p:nvPr/>
        </p:nvSpPr>
        <p:spPr>
          <a:xfrm>
            <a:off x="8063631" y="538248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$60</a:t>
            </a:r>
          </a:p>
        </p:txBody>
      </p:sp>
    </p:spTree>
    <p:extLst>
      <p:ext uri="{BB962C8B-B14F-4D97-AF65-F5344CB8AC3E}">
        <p14:creationId xmlns:p14="http://schemas.microsoft.com/office/powerpoint/2010/main" val="48129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CF65F685-8CBE-48E0-97EF-73D796037B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4728" y="643466"/>
            <a:ext cx="73545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463-FD99-43A9-AAAD-AEB9D1A4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apply conjoint?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A957-935C-4E03-93E8-E233F240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E829-4730-40D8-A04C-F583D78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risks and 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3091-DF71-4193-B87A-BE69DF71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32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025B-2514-4404-8B4A-E25E4D2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risks/assumptions?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0CA3-54BC-4F36-BBF5-55590DE9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8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DBA3-6904-4077-A6CD-CDCF4430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893A-3236-4F08-B893-0FE49D6D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443-C1E5-4616-AD1A-A40B85D5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3926-4283-42BF-AE53-C90A64C8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0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ily Vegetable Intake - Imgflip">
            <a:extLst>
              <a:ext uri="{FF2B5EF4-FFF2-40B4-BE49-F238E27FC236}">
                <a16:creationId xmlns:a16="http://schemas.microsoft.com/office/drawing/2014/main" id="{B6A63716-67D9-4475-ACB1-0ADAFDB9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1" y="533400"/>
            <a:ext cx="869244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4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Asking direct questions about preferences often leads to unenlightening answers.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What load would you like to pay on your mutual fund?</a:t>
            </a:r>
          </a:p>
          <a:p>
            <a:r>
              <a:rPr lang="en-US" dirty="0"/>
              <a:t>What annual fee would you like?</a:t>
            </a:r>
          </a:p>
          <a:p>
            <a:r>
              <a:rPr lang="en-US" dirty="0"/>
              <a:t>Would you like online access to your funds?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Conjoint Analysis?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782" y="5833775"/>
            <a:ext cx="796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Consumers want everything and they want it for free!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39762"/>
          </a:xfrm>
        </p:spPr>
        <p:txBody>
          <a:bodyPr>
            <a:noAutofit/>
          </a:bodyPr>
          <a:lstStyle/>
          <a:p>
            <a:r>
              <a:rPr lang="en-US" sz="2800" dirty="0"/>
              <a:t>What should Portland Trailblazers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78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Bus Obj:</a:t>
            </a:r>
          </a:p>
          <a:p>
            <a:endParaRPr lang="en-US" sz="2400" dirty="0"/>
          </a:p>
          <a:p>
            <a:r>
              <a:rPr lang="en-US" sz="2400" dirty="0"/>
              <a:t>Constraints: </a:t>
            </a:r>
          </a:p>
          <a:p>
            <a:endParaRPr lang="en-US" sz="2400" dirty="0"/>
          </a:p>
          <a:p>
            <a:r>
              <a:rPr lang="en-US" sz="2400" dirty="0"/>
              <a:t>Options: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111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639762"/>
          </a:xfrm>
        </p:spPr>
        <p:txBody>
          <a:bodyPr>
            <a:noAutofit/>
          </a:bodyPr>
          <a:lstStyle/>
          <a:p>
            <a:r>
              <a:rPr lang="en-US" sz="2800" dirty="0"/>
              <a:t>What is the </a:t>
            </a:r>
            <a:r>
              <a:rPr lang="en-US" sz="2800"/>
              <a:t>most important Attribute for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68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Seat Location </a:t>
            </a:r>
            <a:r>
              <a:rPr lang="en-US" sz="2800" dirty="0"/>
              <a:t>= </a:t>
            </a:r>
          </a:p>
          <a:p>
            <a:r>
              <a:rPr lang="en-US" sz="2800" dirty="0"/>
              <a:t>Number of Games =</a:t>
            </a:r>
          </a:p>
          <a:p>
            <a:r>
              <a:rPr lang="en-US" sz="2800" dirty="0"/>
              <a:t>Ticket Price = </a:t>
            </a:r>
          </a:p>
          <a:p>
            <a:r>
              <a:rPr lang="en-US" sz="2800" dirty="0"/>
              <a:t>Promotional Item =</a:t>
            </a:r>
          </a:p>
        </p:txBody>
      </p:sp>
    </p:spTree>
    <p:extLst>
      <p:ext uri="{BB962C8B-B14F-4D97-AF65-F5344CB8AC3E}">
        <p14:creationId xmlns:p14="http://schemas.microsoft.com/office/powerpoint/2010/main" val="77209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Portland Raise Ticket Prices?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of Current Ticket Prices and Locations:</a:t>
            </a:r>
          </a:p>
          <a:p>
            <a:pPr marL="0" indent="0">
              <a:buNone/>
            </a:pPr>
            <a:r>
              <a:rPr lang="en-US" dirty="0"/>
              <a:t>300 bb + $15 =</a:t>
            </a:r>
          </a:p>
          <a:p>
            <a:pPr marL="0" indent="0">
              <a:buNone/>
            </a:pPr>
            <a:r>
              <a:rPr lang="en-US" dirty="0"/>
              <a:t>300 c + $25 = </a:t>
            </a:r>
          </a:p>
          <a:p>
            <a:pPr marL="0" indent="0">
              <a:buNone/>
            </a:pPr>
            <a:r>
              <a:rPr lang="en-US" dirty="0"/>
              <a:t>300 M + $35 = </a:t>
            </a:r>
          </a:p>
          <a:p>
            <a:pPr marL="0" indent="0">
              <a:buNone/>
            </a:pPr>
            <a:r>
              <a:rPr lang="en-US" dirty="0"/>
              <a:t>200 M + $60 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AFF32-E2B0-4988-BC76-101704C0255F}"/>
              </a:ext>
            </a:extLst>
          </p:cNvPr>
          <p:cNvSpPr txBox="1"/>
          <p:nvPr/>
        </p:nvSpPr>
        <p:spPr>
          <a:xfrm>
            <a:off x="1371600" y="541020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300M + $60 </a:t>
            </a:r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0481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8265-8776-4A48-99A8-2F6044DB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Utility Buffer= .27 = (.28-.01)</a:t>
            </a:r>
          </a:p>
          <a:p>
            <a:r>
              <a:rPr lang="en-US" dirty="0"/>
              <a:t>What price increase leads to a decrease in utility by .27?</a:t>
            </a:r>
          </a:p>
          <a:p>
            <a:r>
              <a:rPr lang="en-US" dirty="0"/>
              <a:t>Difference in utility between $60 and $35 = </a:t>
            </a:r>
            <a:r>
              <a:rPr lang="en-US" dirty="0">
                <a:solidFill>
                  <a:srgbClr val="FF0000"/>
                </a:solidFill>
              </a:rPr>
              <a:t>1.12 = .126-(-1.00)</a:t>
            </a:r>
          </a:p>
          <a:p>
            <a:r>
              <a:rPr lang="en-US" dirty="0"/>
              <a:t>How much is the value of a single utility point?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(60-35)/1.12= 22.15</a:t>
            </a:r>
          </a:p>
          <a:p>
            <a:r>
              <a:rPr lang="en-US" dirty="0"/>
              <a:t>Price increase = .27*22.15 = </a:t>
            </a:r>
            <a:r>
              <a:rPr lang="en-US" dirty="0">
                <a:solidFill>
                  <a:srgbClr val="FF0000"/>
                </a:solidFill>
              </a:rPr>
              <a:t>6.08</a:t>
            </a:r>
          </a:p>
        </p:txBody>
      </p:sp>
    </p:spTree>
    <p:extLst>
      <p:ext uri="{BB962C8B-B14F-4D97-AF65-F5344CB8AC3E}">
        <p14:creationId xmlns:p14="http://schemas.microsoft.com/office/powerpoint/2010/main" val="17099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Utility Buffer =</a:t>
            </a:r>
          </a:p>
          <a:p>
            <a:pPr marL="0" indent="0">
              <a:buNone/>
            </a:pPr>
            <a:r>
              <a:rPr lang="en-US" sz="2000" dirty="0"/>
              <a:t>	 .28 (current utility of 300M) -.01 (current utility of 200 M) = </a:t>
            </a:r>
            <a:r>
              <a:rPr lang="en-US" sz="2000" dirty="0">
                <a:highlight>
                  <a:srgbClr val="FFFF00"/>
                </a:highlight>
              </a:rPr>
              <a:t>.27</a:t>
            </a:r>
          </a:p>
          <a:p>
            <a:endParaRPr lang="en-US" sz="2000" dirty="0"/>
          </a:p>
          <a:p>
            <a:r>
              <a:rPr lang="en-US" sz="2000" dirty="0"/>
              <a:t>For $25 (between $60 and $35), range in utility -&gt; 1.12</a:t>
            </a:r>
          </a:p>
          <a:p>
            <a:endParaRPr lang="en-US" sz="2000" dirty="0"/>
          </a:p>
          <a:p>
            <a:r>
              <a:rPr lang="en-US" sz="2000" dirty="0"/>
              <a:t>% of utility drop allowed = .27/1.12 = 24%</a:t>
            </a:r>
          </a:p>
          <a:p>
            <a:endParaRPr lang="en-US" sz="2000" dirty="0"/>
          </a:p>
          <a:p>
            <a:r>
              <a:rPr lang="en-US" sz="2000" dirty="0"/>
              <a:t>$ range for 1.12 drop = $25</a:t>
            </a:r>
          </a:p>
          <a:p>
            <a:endParaRPr lang="en-US" sz="2000" dirty="0"/>
          </a:p>
          <a:p>
            <a:r>
              <a:rPr lang="en-US" sz="2000" dirty="0"/>
              <a:t>Allowed price increase = 24%*$25 </a:t>
            </a:r>
            <a:r>
              <a:rPr lang="en-US" sz="2000" u="sng" dirty="0">
                <a:solidFill>
                  <a:srgbClr val="FF0000"/>
                </a:solidFill>
              </a:rPr>
              <a:t>= $6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2E228-F621-4CC4-A46E-C03F64CF91A5}"/>
              </a:ext>
            </a:extLst>
          </p:cNvPr>
          <p:cNvCxnSpPr/>
          <p:nvPr/>
        </p:nvCxnSpPr>
        <p:spPr>
          <a:xfrm>
            <a:off x="679882" y="5609479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51EFB-6FFD-46B9-88A6-3978F681537A}"/>
              </a:ext>
            </a:extLst>
          </p:cNvPr>
          <p:cNvSpPr txBox="1"/>
          <p:nvPr/>
        </p:nvSpPr>
        <p:spPr>
          <a:xfrm>
            <a:off x="4605298" y="5729614"/>
            <a:ext cx="5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41276-0270-472A-BB38-AF656B683E1F}"/>
              </a:ext>
            </a:extLst>
          </p:cNvPr>
          <p:cNvSpPr txBox="1"/>
          <p:nvPr/>
        </p:nvSpPr>
        <p:spPr>
          <a:xfrm>
            <a:off x="7918882" y="5729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1979-7445-45BD-9183-529DDE86D7C8}"/>
              </a:ext>
            </a:extLst>
          </p:cNvPr>
          <p:cNvSpPr txBox="1"/>
          <p:nvPr/>
        </p:nvSpPr>
        <p:spPr>
          <a:xfrm>
            <a:off x="4718482" y="53046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3E0EC-CC2F-4103-B5DB-FD200FFFB12C}"/>
              </a:ext>
            </a:extLst>
          </p:cNvPr>
          <p:cNvSpPr txBox="1"/>
          <p:nvPr/>
        </p:nvSpPr>
        <p:spPr>
          <a:xfrm>
            <a:off x="7848600" y="5257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$60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53B75BB-FC2A-47A7-800A-AA7645653DF3}"/>
              </a:ext>
            </a:extLst>
          </p:cNvPr>
          <p:cNvSpPr/>
          <p:nvPr/>
        </p:nvSpPr>
        <p:spPr>
          <a:xfrm rot="5400000">
            <a:off x="6314145" y="4770774"/>
            <a:ext cx="457199" cy="2960343"/>
          </a:xfrm>
          <a:prstGeom prst="rightBrace">
            <a:avLst>
              <a:gd name="adj1" fmla="val 541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47BC3-F513-4E97-98AA-3F47DB7F9540}"/>
              </a:ext>
            </a:extLst>
          </p:cNvPr>
          <p:cNvSpPr txBox="1"/>
          <p:nvPr/>
        </p:nvSpPr>
        <p:spPr>
          <a:xfrm>
            <a:off x="6225990" y="5940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D69D5-8B50-43F1-9348-E04154914AC7}"/>
              </a:ext>
            </a:extLst>
          </p:cNvPr>
          <p:cNvCxnSpPr/>
          <p:nvPr/>
        </p:nvCxnSpPr>
        <p:spPr>
          <a:xfrm>
            <a:off x="5562600" y="5334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CA15D8-238D-4668-8EF6-2B298163FB76}"/>
              </a:ext>
            </a:extLst>
          </p:cNvPr>
          <p:cNvSpPr/>
          <p:nvPr/>
        </p:nvSpPr>
        <p:spPr>
          <a:xfrm rot="5400000">
            <a:off x="5219700" y="5143500"/>
            <a:ext cx="304800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A74E6E-87AF-4A79-8797-445E197F85B8}"/>
              </a:ext>
            </a:extLst>
          </p:cNvPr>
          <p:cNvCxnSpPr/>
          <p:nvPr/>
        </p:nvCxnSpPr>
        <p:spPr>
          <a:xfrm flipH="1">
            <a:off x="5410200" y="47244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8905C0-BB3E-4154-AABB-2338DB095B39}"/>
              </a:ext>
            </a:extLst>
          </p:cNvPr>
          <p:cNvSpPr txBox="1"/>
          <p:nvPr/>
        </p:nvSpPr>
        <p:spPr>
          <a:xfrm>
            <a:off x="6324600" y="45720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gap .27?</a:t>
            </a:r>
          </a:p>
        </p:txBody>
      </p:sp>
    </p:spTree>
    <p:extLst>
      <p:ext uri="{BB962C8B-B14F-4D97-AF65-F5344CB8AC3E}">
        <p14:creationId xmlns:p14="http://schemas.microsoft.com/office/powerpoint/2010/main" val="15732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Can Portland Raise Ticket Prices?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of Current Ticket Prices and Locations:</a:t>
            </a:r>
          </a:p>
          <a:p>
            <a:endParaRPr lang="en-US" dirty="0"/>
          </a:p>
          <a:p>
            <a:pPr lvl="1"/>
            <a:r>
              <a:rPr lang="en-US" dirty="0"/>
              <a:t>300bb + $15 = -.07523=-.73+.65</a:t>
            </a:r>
          </a:p>
          <a:p>
            <a:pPr lvl="1"/>
            <a:r>
              <a:rPr lang="en-US" dirty="0"/>
              <a:t>300C + $25 = -.21705</a:t>
            </a:r>
          </a:p>
          <a:p>
            <a:pPr lvl="1"/>
            <a:r>
              <a:rPr lang="en-US" dirty="0"/>
              <a:t>300M + $35 = .28336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200M + $60 =.00891</a:t>
            </a:r>
          </a:p>
          <a:p>
            <a:pPr lvl="1"/>
            <a:r>
              <a:rPr lang="en-US" dirty="0"/>
              <a:t>300M + $60 = -.843</a:t>
            </a:r>
          </a:p>
        </p:txBody>
      </p:sp>
    </p:spTree>
    <p:extLst>
      <p:ext uri="{BB962C8B-B14F-4D97-AF65-F5344CB8AC3E}">
        <p14:creationId xmlns:p14="http://schemas.microsoft.com/office/powerpoint/2010/main" val="130075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476</Words>
  <Application>Microsoft Office PowerPoint</Application>
  <PresentationFormat>On-screen Show (4:3)</PresentationFormat>
  <Paragraphs>88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Custom Design</vt:lpstr>
      <vt:lpstr>Conjoint Analysis</vt:lpstr>
      <vt:lpstr>PowerPoint Presentation</vt:lpstr>
      <vt:lpstr>Why Conjoint Analysis?</vt:lpstr>
      <vt:lpstr>What should Portland Trailblazers do?</vt:lpstr>
      <vt:lpstr>What is the most important Attribute for Customers?</vt:lpstr>
      <vt:lpstr>Can Portland Raise Ticket Prices?</vt:lpstr>
      <vt:lpstr>PowerPoint Presentation</vt:lpstr>
      <vt:lpstr>PowerPoint Presentation</vt:lpstr>
      <vt:lpstr>Can Portland Raise Ticket Prices?</vt:lpstr>
      <vt:lpstr>What about the promotions?</vt:lpstr>
      <vt:lpstr>PowerPoint Presentation</vt:lpstr>
      <vt:lpstr>Value of hot dog</vt:lpstr>
      <vt:lpstr>PowerPoint Presentation</vt:lpstr>
      <vt:lpstr>Where can we apply conjoint?</vt:lpstr>
      <vt:lpstr>What are the risks and assumptions?</vt:lpstr>
      <vt:lpstr>What are the risks/assumptions?</vt:lpstr>
      <vt:lpstr>Takeaways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Conjoint Analysis</dc:title>
  <dc:creator>Rajkumar Venkatesan</dc:creator>
  <cp:lastModifiedBy>Venkatesan, Rajkumar</cp:lastModifiedBy>
  <cp:revision>24</cp:revision>
  <dcterms:created xsi:type="dcterms:W3CDTF">2020-11-23T22:53:25Z</dcterms:created>
  <dcterms:modified xsi:type="dcterms:W3CDTF">2022-03-07T20:10:30Z</dcterms:modified>
</cp:coreProperties>
</file>