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68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oto Sans Symbols" panose="020B0502040504020204" pitchFamily="34" charset="0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5D4A6-8D51-42B1-AED0-9A9ADC0A2FF7}">
  <a:tblStyle styleId="{B0C5D4A6-8D51-42B1-AED0-9A9ADC0A2FF7}" styleName="Table_0">
    <a:wholeTbl>
      <a:tcTxStyle b="off" i="off">
        <a:font>
          <a:latin typeface="Open Sans"/>
          <a:ea typeface="Open Sans"/>
          <a:cs typeface="Open San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131" d="100"/>
          <a:sy n="131" d="100"/>
        </p:scale>
        <p:origin x="200" y="2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eef865f7_3_405:notes"/>
          <p:cNvSpPr txBox="1">
            <a:spLocks noGrp="1"/>
          </p:cNvSpPr>
          <p:nvPr>
            <p:ph type="body" idx="1"/>
          </p:nvPr>
        </p:nvSpPr>
        <p:spPr>
          <a:xfrm>
            <a:off x="670891" y="4328410"/>
            <a:ext cx="53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b3eef865f7_3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23950"/>
            <a:ext cx="53943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Layout 1">
  <p:cSld name="Highlights Layout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83751" y="137160"/>
            <a:ext cx="271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 descr="spheres-5120x2880-architecture-glass-symmetrical-office-5k-1063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88499" y="-7739"/>
            <a:ext cx="2955474" cy="23651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143065" y="514351"/>
            <a:ext cx="6858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43065" y="1589527"/>
            <a:ext cx="177000" cy="164100"/>
          </a:xfrm>
          <a:prstGeom prst="parallelogram">
            <a:avLst>
              <a:gd name="adj" fmla="val 815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1143000" y="1885949"/>
            <a:ext cx="6858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10272" y="4932275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 1">
  <p:cSld name="Content Layou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i="1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53172" y="942975"/>
            <a:ext cx="82338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0272" y="4932275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 b="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t="18501" b="18501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806615" y="1200151"/>
            <a:ext cx="58215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aleway"/>
              <a:buNone/>
              <a:defRPr sz="4100" b="1" i="1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806615" y="3484606"/>
            <a:ext cx="58215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 cap="smal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06615" y="4094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i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48" y="608855"/>
            <a:ext cx="1406956" cy="3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Layout 1">
  <p:cSld name="Highlights Layout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4" name="Google Shape;84;p17" descr="spheres-5120x2880-architecture-glass-symmetrical-office-5k-1063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88499" y="-7739"/>
            <a:ext cx="2955474" cy="23651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143065" y="514351"/>
            <a:ext cx="6858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1143000" y="1885949"/>
            <a:ext cx="6858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 2">
  <p:cSld name="Section Title Slide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descr="[Element22] Analytics Power_V2 copy.002.jp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64" y="135889"/>
            <a:ext cx="893243" cy="2116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5186" y="1500188"/>
            <a:ext cx="34311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Page Layout">
  <p:cSld name="Final Page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descr="evan-provan-248564-unsplash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5499" y="3605000"/>
            <a:ext cx="1538514" cy="15385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4" name="Google Shape;104;p20" descr="evan-provan-248564-unsplas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322"/>
            <a:ext cx="1536678" cy="15366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 rot="10800000" flipH="1">
            <a:off x="-3404" y="601"/>
            <a:ext cx="1540134" cy="15401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4392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8" name="Google Shape;108;p2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5824" y="1971713"/>
            <a:ext cx="2532352" cy="6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 1">
  <p:cSld name="Section Title Slide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23" y="0"/>
            <a:ext cx="756351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63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1" y="0"/>
            <a:ext cx="1856088" cy="18129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6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64" y="135889"/>
            <a:ext cx="893243" cy="2116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5257800" y="2571750"/>
            <a:ext cx="342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i="1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 2">
  <p:cSld name="Content Layou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562793" y="0"/>
            <a:ext cx="858119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947" y="0"/>
                </a:moveTo>
                <a:lnTo>
                  <a:pt x="0" y="21600"/>
                </a:lnTo>
                <a:lnTo>
                  <a:pt x="13552" y="21600"/>
                </a:lnTo>
                <a:lnTo>
                  <a:pt x="21600" y="8174"/>
                </a:lnTo>
                <a:lnTo>
                  <a:pt x="21600" y="0"/>
                </a:lnTo>
                <a:lnTo>
                  <a:pt x="1294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i="1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453628" y="942974"/>
            <a:ext cx="82332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Layout 2">
  <p:cSld name="Highlights Layout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" y="1"/>
            <a:ext cx="1657368" cy="1543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6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143065" y="528190"/>
            <a:ext cx="6858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457200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143065" y="1607876"/>
            <a:ext cx="177000" cy="164100"/>
          </a:xfrm>
          <a:prstGeom prst="parallelogram">
            <a:avLst>
              <a:gd name="adj" fmla="val 8155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9675" y="4903319"/>
            <a:ext cx="225941" cy="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943600" y="128588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 cap="small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1143000" y="1885949"/>
            <a:ext cx="6858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1pPr>
            <a:lvl2pPr marL="914400" lvl="1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2pPr>
            <a:lvl3pPr marL="1371600" lvl="2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3pPr>
            <a:lvl4pPr marL="1828800" lvl="3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4pPr>
            <a:lvl5pPr marL="2286000" lvl="4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53172" y="942975"/>
            <a:ext cx="8233800" cy="3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/>
            </a:lvl1pPr>
            <a:lvl2pPr marL="91440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/>
            </a:lvl2pPr>
            <a:lvl3pPr marL="137160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/>
            </a:lvl3pPr>
            <a:lvl4pPr marL="1828800" lvl="3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sz="900"/>
            </a:lvl4pPr>
            <a:lvl5pPr marL="228600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sz="9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001000" y="4869656"/>
            <a:ext cx="685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title Only">
  <p:cSld name="Title with Sub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91887" y="170260"/>
            <a:ext cx="83568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95288" y="521494"/>
            <a:ext cx="8353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457200" y="4904590"/>
            <a:ext cx="546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flipH="1">
            <a:off x="8515332" y="4507605"/>
            <a:ext cx="628668" cy="6359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 rot="10800000" flipH="1">
            <a:off x="-4029" y="-19"/>
            <a:ext cx="1540134" cy="15401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29675" y="4903319"/>
            <a:ext cx="225941" cy="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66957" y="428625"/>
            <a:ext cx="823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sz="2100" b="0" i="1" u="none" strike="noStrike" cap="small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3172" y="942975"/>
            <a:ext cx="8233800" cy="3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794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453172" y="4869656"/>
            <a:ext cx="2232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1718081" y="1186247"/>
            <a:ext cx="5707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50" tIns="12850" rIns="12850" bIns="1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D1C007-E0F5-684D-84F4-2DE7BE7E2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7"/>
            <a:ext cx="9142413" cy="51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816412" y="1753688"/>
            <a:ext cx="5821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aleway"/>
              <a:buNone/>
            </a:pPr>
            <a:r>
              <a:rPr lang="en-US" dirty="0">
                <a:solidFill>
                  <a:srgbClr val="FFC000"/>
                </a:solidFill>
              </a:rPr>
              <a:t>Company Bankruptcy Projections  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692315" y="3498553"/>
            <a:ext cx="58215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FFC000"/>
                </a:solidFill>
              </a:rPr>
              <a:t>George Smith </a:t>
            </a:r>
          </a:p>
          <a:p>
            <a:pPr marL="3429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FFC000"/>
                </a:solidFill>
              </a:rPr>
              <a:t>IST 652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777666" y="1210987"/>
            <a:ext cx="6727656" cy="335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Bankruptcy Indicators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258374" y="1103737"/>
            <a:ext cx="1679386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Useless Metrics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929506" y="1202099"/>
            <a:ext cx="6727656" cy="168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Using random forest modeling and considering all 95 financial metrics found in the Bankruptcy data, the below are considered the least influential for Bankruptcy predictions :  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09C22CF-0ECF-CC42-B937-10832B5D9675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B23B6-7A5E-2249-BEBB-A91A28AB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35" y="2097713"/>
            <a:ext cx="6171197" cy="19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777666" y="1210987"/>
            <a:ext cx="6727656" cy="335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Appendix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258374" y="1103737"/>
            <a:ext cx="1679386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Definitions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929506" y="1202099"/>
            <a:ext cx="6727656" cy="28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>
              <a:lnSpc>
                <a:spcPct val="9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Operating Gross Margin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–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</a:rPr>
              <a:t>the ratio of operating income to net sales, usually expressed in percent.</a:t>
            </a:r>
          </a:p>
          <a:p>
            <a:pPr marL="177800" lvl="0">
              <a:lnSpc>
                <a:spcPct val="90000"/>
              </a:lnSpc>
              <a:spcBef>
                <a:spcPts val="800"/>
              </a:spcBef>
            </a:pPr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marL="177800" lvl="0">
              <a:lnSpc>
                <a:spcPct val="9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ROA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–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</a:rPr>
              <a:t>a financial ratio that indicates how profitable a company is in relation to its total assets.</a:t>
            </a:r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lvl="1"/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     Current Ratio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–  A li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</a:rPr>
              <a:t>quidity ratio that measures a company's ability to pay short-term   obligations or those due within one year.</a:t>
            </a:r>
            <a:endParaRPr lang="en-US" sz="1200" dirty="0">
              <a:solidFill>
                <a:schemeClr val="tx1"/>
              </a:solidFill>
              <a:latin typeface="Raleway" pitchFamily="2" charset="77"/>
              <a:sym typeface="Raleway"/>
            </a:endParaRPr>
          </a:p>
          <a:p>
            <a:pPr lvl="1"/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   Quick Ratio 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- I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</a:rPr>
              <a:t>ndicator of a company's short-term liquidity position and measures a company's ability to meet its short-term obligations </a:t>
            </a:r>
            <a:endParaRPr lang="en-US" sz="1200" dirty="0">
              <a:solidFill>
                <a:schemeClr val="tx1"/>
              </a:solidFill>
              <a:latin typeface="Raleway" pitchFamily="2" charset="77"/>
              <a:sym typeface="Raleway"/>
            </a:endParaRPr>
          </a:p>
          <a:p>
            <a:pPr lvl="1"/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Liability to Equity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  <a:ea typeface="Raleway"/>
                <a:cs typeface="Raleway"/>
                <a:sym typeface="Raleway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Raleway" pitchFamily="2" charset="77"/>
              </a:rPr>
              <a:t>evaluate a company's financial leverage and is calculated by dividing a company's total liabilities by its total equity </a:t>
            </a:r>
            <a:endParaRPr lang="en-US" sz="1200" dirty="0">
              <a:solidFill>
                <a:schemeClr val="tx1"/>
              </a:solidFill>
              <a:latin typeface="Raleway" pitchFamily="2" charset="77"/>
              <a:ea typeface="Raleway"/>
              <a:cs typeface="Raleway"/>
              <a:sym typeface="Raleway"/>
            </a:endParaRP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09C22CF-0ECF-CC42-B937-10832B5D9675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536D2-4800-FB4B-A2EA-7AB69533D8D5}"/>
              </a:ext>
            </a:extLst>
          </p:cNvPr>
          <p:cNvSpPr/>
          <p:nvPr/>
        </p:nvSpPr>
        <p:spPr>
          <a:xfrm>
            <a:off x="680937" y="1103736"/>
            <a:ext cx="6827870" cy="1468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Executive Summary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223;p28">
            <a:extLst>
              <a:ext uri="{FF2B5EF4-FFF2-40B4-BE49-F238E27FC236}">
                <a16:creationId xmlns:a16="http://schemas.microsoft.com/office/drawing/2014/main" id="{5214CBC6-9CD2-0647-AAB4-DBCE548B7928}"/>
              </a:ext>
            </a:extLst>
          </p:cNvPr>
          <p:cNvSpPr txBox="1"/>
          <p:nvPr/>
        </p:nvSpPr>
        <p:spPr>
          <a:xfrm>
            <a:off x="607494" y="1172675"/>
            <a:ext cx="7068000" cy="109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purpose of this project is to answer: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Are there any companies in the S&amp;P 500 with financial similarities to bankrupt companies  ?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What Financial indicators heavily influence if a company is likely to face bankruptcy ? </a:t>
            </a:r>
          </a:p>
          <a:p>
            <a:pPr marL="34925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What financial indicators have little influence on the likelihood of a company facing bankruptcy ?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1651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226;p28">
            <a:extLst>
              <a:ext uri="{FF2B5EF4-FFF2-40B4-BE49-F238E27FC236}">
                <a16:creationId xmlns:a16="http://schemas.microsoft.com/office/drawing/2014/main" id="{C4EA756D-B0A6-4349-AF86-546C312F2EB2}"/>
              </a:ext>
            </a:extLst>
          </p:cNvPr>
          <p:cNvSpPr txBox="1"/>
          <p:nvPr/>
        </p:nvSpPr>
        <p:spPr>
          <a:xfrm>
            <a:off x="3577794" y="1013277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Questions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95C8E-2D88-1348-8B3E-F628C2FC0DB2}"/>
              </a:ext>
            </a:extLst>
          </p:cNvPr>
          <p:cNvSpPr/>
          <p:nvPr/>
        </p:nvSpPr>
        <p:spPr>
          <a:xfrm>
            <a:off x="680937" y="2774055"/>
            <a:ext cx="6827870" cy="216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CA15DEB0-81D3-D445-A212-5A8499A2C211}"/>
              </a:ext>
            </a:extLst>
          </p:cNvPr>
          <p:cNvSpPr txBox="1"/>
          <p:nvPr/>
        </p:nvSpPr>
        <p:spPr>
          <a:xfrm>
            <a:off x="651063" y="2872899"/>
            <a:ext cx="3274346" cy="94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>
              <a:lnSpc>
                <a:spcPct val="90000"/>
              </a:lnSpc>
              <a:spcBef>
                <a:spcPts val="800"/>
              </a:spcBef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financial metrics considered include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ROA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Current Ratio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Quick Ratio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1651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223;p28">
            <a:extLst>
              <a:ext uri="{FF2B5EF4-FFF2-40B4-BE49-F238E27FC236}">
                <a16:creationId xmlns:a16="http://schemas.microsoft.com/office/drawing/2014/main" id="{3B9A47D9-CD13-B846-A0BB-C90A19744BB2}"/>
              </a:ext>
            </a:extLst>
          </p:cNvPr>
          <p:cNvSpPr txBox="1"/>
          <p:nvPr/>
        </p:nvSpPr>
        <p:spPr>
          <a:xfrm>
            <a:off x="4094872" y="3116004"/>
            <a:ext cx="3274346" cy="94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Debt / Equity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Gross Margin </a:t>
            </a:r>
          </a:p>
          <a:p>
            <a:pPr marL="349250" lvl="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1651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3F29C8C7-BD65-A145-A9FC-C33A3F29C085}"/>
              </a:ext>
            </a:extLst>
          </p:cNvPr>
          <p:cNvSpPr txBox="1"/>
          <p:nvPr/>
        </p:nvSpPr>
        <p:spPr>
          <a:xfrm>
            <a:off x="3419349" y="2680430"/>
            <a:ext cx="1444290" cy="1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Financial Metrics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64C9217-C167-6549-A368-3970DB3F103B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70A67-2B80-3A47-B34B-6D7290EA25C7}"/>
              </a:ext>
            </a:extLst>
          </p:cNvPr>
          <p:cNvSpPr txBox="1"/>
          <p:nvPr/>
        </p:nvSpPr>
        <p:spPr>
          <a:xfrm>
            <a:off x="921261" y="4262179"/>
            <a:ext cx="634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77"/>
              </a:rPr>
              <a:t>90 additional metrics were considered in the modeling portion of the assignment  </a:t>
            </a:r>
          </a:p>
        </p:txBody>
      </p:sp>
    </p:spTree>
    <p:extLst>
      <p:ext uri="{BB962C8B-B14F-4D97-AF65-F5344CB8AC3E}">
        <p14:creationId xmlns:p14="http://schemas.microsoft.com/office/powerpoint/2010/main" val="26469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680937" y="1103737"/>
            <a:ext cx="6827870" cy="158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Sources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223;p28">
            <a:extLst>
              <a:ext uri="{FF2B5EF4-FFF2-40B4-BE49-F238E27FC236}">
                <a16:creationId xmlns:a16="http://schemas.microsoft.com/office/drawing/2014/main" id="{5214CBC6-9CD2-0647-AAB4-DBCE548B7928}"/>
              </a:ext>
            </a:extLst>
          </p:cNvPr>
          <p:cNvSpPr txBox="1"/>
          <p:nvPr/>
        </p:nvSpPr>
        <p:spPr>
          <a:xfrm>
            <a:off x="680936" y="1103737"/>
            <a:ext cx="6827871" cy="134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Provided by the Taiwan Economic Journal</a:t>
            </a: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95 Columns by 6,820 rows   </a:t>
            </a: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All Columns represent various Financial metrics (e.g., ROA, Operating Gross Margin, Net Value Per Share, etc.)  </a:t>
            </a:r>
          </a:p>
          <a:p>
            <a:pPr marL="349250" lvl="8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 Boolean indicator is included in this dataset that represents if a company has gone bankrupt or not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680420" y="1033387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1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81ABC-6B14-3542-B3A5-1C3782008D33}"/>
              </a:ext>
            </a:extLst>
          </p:cNvPr>
          <p:cNvSpPr/>
          <p:nvPr/>
        </p:nvSpPr>
        <p:spPr>
          <a:xfrm>
            <a:off x="680937" y="3036298"/>
            <a:ext cx="6827870" cy="158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223;p28">
            <a:extLst>
              <a:ext uri="{FF2B5EF4-FFF2-40B4-BE49-F238E27FC236}">
                <a16:creationId xmlns:a16="http://schemas.microsoft.com/office/drawing/2014/main" id="{8B02EF7A-32E0-4449-9EA2-10A21E2BDA5A}"/>
              </a:ext>
            </a:extLst>
          </p:cNvPr>
          <p:cNvSpPr txBox="1"/>
          <p:nvPr/>
        </p:nvSpPr>
        <p:spPr>
          <a:xfrm>
            <a:off x="680935" y="3036298"/>
            <a:ext cx="6827871" cy="10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Web -scraped Financial information for every ticker represented in the S&amp;P 500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Financials were scraped from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FinViz.com</a:t>
            </a: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18 columns by 505 rows consisting of various financial metrics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26;p28">
            <a:extLst>
              <a:ext uri="{FF2B5EF4-FFF2-40B4-BE49-F238E27FC236}">
                <a16:creationId xmlns:a16="http://schemas.microsoft.com/office/drawing/2014/main" id="{EAE13A89-BC1A-354D-ABC2-80F078CF1DE0}"/>
              </a:ext>
            </a:extLst>
          </p:cNvPr>
          <p:cNvSpPr txBox="1"/>
          <p:nvPr/>
        </p:nvSpPr>
        <p:spPr>
          <a:xfrm>
            <a:off x="3577794" y="2965948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2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957DE9CB-B30F-414A-A860-65BD00C9272B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2488E8-B90D-B74E-9EB0-67411E3A4FFC}"/>
              </a:ext>
            </a:extLst>
          </p:cNvPr>
          <p:cNvSpPr/>
          <p:nvPr/>
        </p:nvSpPr>
        <p:spPr>
          <a:xfrm>
            <a:off x="4179430" y="2900618"/>
            <a:ext cx="3363743" cy="2082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316AD-6812-3343-8DB9-B4F8B26D72F3}"/>
              </a:ext>
            </a:extLst>
          </p:cNvPr>
          <p:cNvSpPr/>
          <p:nvPr/>
        </p:nvSpPr>
        <p:spPr>
          <a:xfrm>
            <a:off x="596764" y="2900618"/>
            <a:ext cx="3363743" cy="2082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oogle Shape;226;p28">
            <a:extLst>
              <a:ext uri="{FF2B5EF4-FFF2-40B4-BE49-F238E27FC236}">
                <a16:creationId xmlns:a16="http://schemas.microsoft.com/office/drawing/2014/main" id="{FB643B96-5709-1145-B6C0-6753A50D02CE}"/>
              </a:ext>
            </a:extLst>
          </p:cNvPr>
          <p:cNvSpPr txBox="1"/>
          <p:nvPr/>
        </p:nvSpPr>
        <p:spPr>
          <a:xfrm>
            <a:off x="1822402" y="2571750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680937" y="1103737"/>
            <a:ext cx="6827870" cy="158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2954956" y="959587"/>
            <a:ext cx="2348564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Operating Gross Margin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715302" y="1174087"/>
            <a:ext cx="6827871" cy="10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average Operating Gross Margin of Bankrupt companies was 60%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Many companies in the S &amp; P 500 have similar Operating Gross Margin values , these include:  Brown-Forman Corporation , Colgate-Palmolive Company, Equifax, Hasbro, Coca-Cola Co, Mid-American Apartment Communities,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Healthpeak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Properties,  Teradyne Inc., Take-Two Interactive Software, WEC Energy Group  Inc.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13 Companies have values within 1% of the average Operating Gross Margin of Bankrupt Companies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9861C-9A9B-F147-91CB-F5DBCFC3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37" y="3004148"/>
            <a:ext cx="2868328" cy="19147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984D7-E101-024C-8E81-D3ECBE99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1" y="3019976"/>
            <a:ext cx="3245207" cy="1898874"/>
          </a:xfrm>
          <a:prstGeom prst="rect">
            <a:avLst/>
          </a:prstGeom>
        </p:spPr>
      </p:pic>
      <p:sp>
        <p:nvSpPr>
          <p:cNvPr id="17" name="Google Shape;226;p28">
            <a:extLst>
              <a:ext uri="{FF2B5EF4-FFF2-40B4-BE49-F238E27FC236}">
                <a16:creationId xmlns:a16="http://schemas.microsoft.com/office/drawing/2014/main" id="{E1AACF8C-3C01-FD4E-9D7C-D0FA6009E3E1}"/>
              </a:ext>
            </a:extLst>
          </p:cNvPr>
          <p:cNvSpPr txBox="1"/>
          <p:nvPr/>
        </p:nvSpPr>
        <p:spPr>
          <a:xfrm>
            <a:off x="1635193" y="2832104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26;p28">
            <a:extLst>
              <a:ext uri="{FF2B5EF4-FFF2-40B4-BE49-F238E27FC236}">
                <a16:creationId xmlns:a16="http://schemas.microsoft.com/office/drawing/2014/main" id="{7BACC62E-0184-2D4F-81C3-9B62BB57205C}"/>
              </a:ext>
            </a:extLst>
          </p:cNvPr>
          <p:cNvSpPr txBox="1"/>
          <p:nvPr/>
        </p:nvSpPr>
        <p:spPr>
          <a:xfrm>
            <a:off x="4998936" y="2810441"/>
            <a:ext cx="1866401" cy="157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3096A8D-5C8D-D146-B950-4F68AB2D7FB4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10249F-9D3E-4B4F-AB08-E14FA58988C2}"/>
              </a:ext>
            </a:extLst>
          </p:cNvPr>
          <p:cNvSpPr/>
          <p:nvPr/>
        </p:nvSpPr>
        <p:spPr>
          <a:xfrm>
            <a:off x="4458737" y="2631024"/>
            <a:ext cx="3474720" cy="2320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1CE7B8-0210-6A49-B3DE-FE9FA07B3A2A}"/>
              </a:ext>
            </a:extLst>
          </p:cNvPr>
          <p:cNvSpPr/>
          <p:nvPr/>
        </p:nvSpPr>
        <p:spPr>
          <a:xfrm>
            <a:off x="452388" y="2631024"/>
            <a:ext cx="3474720" cy="2304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680937" y="1103737"/>
            <a:ext cx="6827870" cy="100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680420" y="1033387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ROA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727558" y="1138912"/>
            <a:ext cx="6827871" cy="10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average ROA of Bankrupt companies was 50%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eBay is the only company with a similar ROA of 51.5%  </a:t>
            </a:r>
          </a:p>
          <a:p>
            <a:pPr marL="177800" marR="0"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F00CE-EE56-374F-8A16-E6729997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22511"/>
            <a:ext cx="3361457" cy="2229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C2915-7EAD-444E-808B-34A89FD2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9" y="2682472"/>
            <a:ext cx="3232165" cy="2177822"/>
          </a:xfrm>
          <a:prstGeom prst="rect">
            <a:avLst/>
          </a:prstGeom>
        </p:spPr>
      </p:pic>
      <p:sp>
        <p:nvSpPr>
          <p:cNvPr id="12" name="Google Shape;226;p28">
            <a:extLst>
              <a:ext uri="{FF2B5EF4-FFF2-40B4-BE49-F238E27FC236}">
                <a16:creationId xmlns:a16="http://schemas.microsoft.com/office/drawing/2014/main" id="{3314560E-AD4A-3D43-8BFD-C00E74F411B0}"/>
              </a:ext>
            </a:extLst>
          </p:cNvPr>
          <p:cNvSpPr txBox="1"/>
          <p:nvPr/>
        </p:nvSpPr>
        <p:spPr>
          <a:xfrm>
            <a:off x="1716524" y="2534950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26;p28">
            <a:extLst>
              <a:ext uri="{FF2B5EF4-FFF2-40B4-BE49-F238E27FC236}">
                <a16:creationId xmlns:a16="http://schemas.microsoft.com/office/drawing/2014/main" id="{D26F876F-B426-5D47-9827-E0D24C9F8388}"/>
              </a:ext>
            </a:extLst>
          </p:cNvPr>
          <p:cNvSpPr txBox="1"/>
          <p:nvPr/>
        </p:nvSpPr>
        <p:spPr>
          <a:xfrm>
            <a:off x="5366877" y="2522384"/>
            <a:ext cx="1866401" cy="157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9985FC97-AD81-EF41-9455-6C427DC5C6A1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8221EA-1148-EB47-93EB-0D154C8BC7F8}"/>
              </a:ext>
            </a:extLst>
          </p:cNvPr>
          <p:cNvSpPr/>
          <p:nvPr/>
        </p:nvSpPr>
        <p:spPr>
          <a:xfrm>
            <a:off x="693128" y="3065196"/>
            <a:ext cx="3137836" cy="1974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C2038-66A9-8F4D-86BF-985BBD80A620}"/>
              </a:ext>
            </a:extLst>
          </p:cNvPr>
          <p:cNvSpPr/>
          <p:nvPr/>
        </p:nvSpPr>
        <p:spPr>
          <a:xfrm>
            <a:off x="5010612" y="3108436"/>
            <a:ext cx="3137836" cy="1974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226;p28">
            <a:extLst>
              <a:ext uri="{FF2B5EF4-FFF2-40B4-BE49-F238E27FC236}">
                <a16:creationId xmlns:a16="http://schemas.microsoft.com/office/drawing/2014/main" id="{9FCEC03C-7D27-3542-82D6-B2DE9D29202A}"/>
              </a:ext>
            </a:extLst>
          </p:cNvPr>
          <p:cNvSpPr txBox="1"/>
          <p:nvPr/>
        </p:nvSpPr>
        <p:spPr>
          <a:xfrm>
            <a:off x="5152890" y="2625704"/>
            <a:ext cx="1870287" cy="1340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680937" y="1103736"/>
            <a:ext cx="6827870" cy="1822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441254" y="996487"/>
            <a:ext cx="1400477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Ratio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727558" y="1138912"/>
            <a:ext cx="6827871" cy="10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average Current Ratio of Bankrupt companies was 416,729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No companies is the S&amp;P 500 have a current ratio this high 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A maximum value 2,750,000,000 was found in dataset representing Bankrupt companies. This far exceeds any companies in the S&amp;P 500</a:t>
            </a:r>
          </a:p>
          <a:p>
            <a:pPr marL="349250" indent="-17145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largest Current Ratio found in the S&amp;P 500 was Aadi Bioscience with a value of 14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Its difficult to draw any conclusions regarding Current Ratio due to the discrepancy in values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8DBEB-FBFC-2448-B0CC-F1EAFBCE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90" y="3162788"/>
            <a:ext cx="2864954" cy="1876545"/>
          </a:xfrm>
          <a:prstGeom prst="rect">
            <a:avLst/>
          </a:prstGeom>
        </p:spPr>
      </p:pic>
      <p:sp>
        <p:nvSpPr>
          <p:cNvPr id="12" name="Google Shape;226;p28">
            <a:extLst>
              <a:ext uri="{FF2B5EF4-FFF2-40B4-BE49-F238E27FC236}">
                <a16:creationId xmlns:a16="http://schemas.microsoft.com/office/drawing/2014/main" id="{25CAF7B3-4DF6-4140-9B08-7F91849E0BA5}"/>
              </a:ext>
            </a:extLst>
          </p:cNvPr>
          <p:cNvSpPr txBox="1"/>
          <p:nvPr/>
        </p:nvSpPr>
        <p:spPr>
          <a:xfrm>
            <a:off x="5689028" y="3030448"/>
            <a:ext cx="1866401" cy="157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496A7-CD39-E546-9680-CB770AFE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8" y="3188029"/>
            <a:ext cx="2855006" cy="1822344"/>
          </a:xfrm>
          <a:prstGeom prst="rect">
            <a:avLst/>
          </a:prstGeom>
        </p:spPr>
      </p:pic>
      <p:sp>
        <p:nvSpPr>
          <p:cNvPr id="14" name="Google Shape;226;p28">
            <a:extLst>
              <a:ext uri="{FF2B5EF4-FFF2-40B4-BE49-F238E27FC236}">
                <a16:creationId xmlns:a16="http://schemas.microsoft.com/office/drawing/2014/main" id="{E711E211-4D8B-C44E-AA44-10E6AC259B66}"/>
              </a:ext>
            </a:extLst>
          </p:cNvPr>
          <p:cNvSpPr txBox="1"/>
          <p:nvPr/>
        </p:nvSpPr>
        <p:spPr>
          <a:xfrm>
            <a:off x="1698346" y="2994846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0850F8D-2346-2244-BB2C-C562CBBE9A66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7BADDAC-3E80-C94B-8B2A-7B6FD23ACA2F}"/>
              </a:ext>
            </a:extLst>
          </p:cNvPr>
          <p:cNvSpPr/>
          <p:nvPr/>
        </p:nvSpPr>
        <p:spPr>
          <a:xfrm>
            <a:off x="182225" y="2571750"/>
            <a:ext cx="3625603" cy="250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81200-9588-9341-BF1B-3BD9408387E0}"/>
              </a:ext>
            </a:extLst>
          </p:cNvPr>
          <p:cNvSpPr/>
          <p:nvPr/>
        </p:nvSpPr>
        <p:spPr>
          <a:xfrm>
            <a:off x="4064982" y="2571750"/>
            <a:ext cx="3625603" cy="2500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680937" y="1103738"/>
            <a:ext cx="6827870" cy="103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441254" y="996487"/>
            <a:ext cx="1400477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Quick Ratio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727558" y="1138912"/>
            <a:ext cx="6827871" cy="10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average quick ratio of Bankrupt companies was 7,257,160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largest Quick Ratio found in the S&amp;P 500 was Aadi Bioscience with a value of 14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It is difficult to  draw any conclusions about Quick Ratio due to the discrepancy in values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3E259-8BCE-D742-B088-C5C70970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72" y="2617493"/>
            <a:ext cx="3578981" cy="2350108"/>
          </a:xfrm>
          <a:prstGeom prst="rect">
            <a:avLst/>
          </a:prstGeom>
        </p:spPr>
      </p:pic>
      <p:sp>
        <p:nvSpPr>
          <p:cNvPr id="7" name="Google Shape;226;p28">
            <a:extLst>
              <a:ext uri="{FF2B5EF4-FFF2-40B4-BE49-F238E27FC236}">
                <a16:creationId xmlns:a16="http://schemas.microsoft.com/office/drawing/2014/main" id="{C84B7358-68DA-E84C-A8C9-65550BFEEDC4}"/>
              </a:ext>
            </a:extLst>
          </p:cNvPr>
          <p:cNvSpPr txBox="1"/>
          <p:nvPr/>
        </p:nvSpPr>
        <p:spPr>
          <a:xfrm>
            <a:off x="1360390" y="2503301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226;p28">
            <a:extLst>
              <a:ext uri="{FF2B5EF4-FFF2-40B4-BE49-F238E27FC236}">
                <a16:creationId xmlns:a16="http://schemas.microsoft.com/office/drawing/2014/main" id="{A494EC99-2AEE-104C-BC9F-4D602D32B223}"/>
              </a:ext>
            </a:extLst>
          </p:cNvPr>
          <p:cNvSpPr txBox="1"/>
          <p:nvPr/>
        </p:nvSpPr>
        <p:spPr>
          <a:xfrm>
            <a:off x="4944582" y="2459912"/>
            <a:ext cx="1866401" cy="157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74BEB-72B5-7A4D-856D-3CBD230D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8" y="2726641"/>
            <a:ext cx="3528796" cy="2263233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9DE6B0-E8C4-6E4B-BCA9-27E459EDC22A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8F5F83-B4CF-A143-99F5-F1156B6801FF}"/>
              </a:ext>
            </a:extLst>
          </p:cNvPr>
          <p:cNvSpPr/>
          <p:nvPr/>
        </p:nvSpPr>
        <p:spPr>
          <a:xfrm>
            <a:off x="563393" y="2640932"/>
            <a:ext cx="3388226" cy="243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09A32-BDD8-AB46-8291-414ED0878195}"/>
              </a:ext>
            </a:extLst>
          </p:cNvPr>
          <p:cNvSpPr/>
          <p:nvPr/>
        </p:nvSpPr>
        <p:spPr>
          <a:xfrm>
            <a:off x="4398745" y="2640932"/>
            <a:ext cx="3388226" cy="243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727559" y="1103739"/>
            <a:ext cx="6827870" cy="1398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296875" y="996488"/>
            <a:ext cx="1679386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Liability to Equity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727558" y="1063899"/>
            <a:ext cx="6827871" cy="133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The average Liability to Equity of Bankrupt companies was  .28</a:t>
            </a:r>
          </a:p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10 companies in the S &amp; P 500 have similar Liability to Equities within .01 of Bankrupt companies. These include :  Chubb Ltd,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Coterra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Energy Inc, Harford Financial Services Group Inc., </a:t>
            </a: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Metlife</a:t>
            </a: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 Inc, Mohawk Industries, Inc, New Corp Class A, Paychex Inc, Principal Financial Group, Progressive Corp, Exxon Mobil Corp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DC650-C857-D947-BD74-0775394A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27" y="2763274"/>
            <a:ext cx="3225462" cy="2186897"/>
          </a:xfrm>
          <a:prstGeom prst="rect">
            <a:avLst/>
          </a:prstGeom>
        </p:spPr>
      </p:pic>
      <p:sp>
        <p:nvSpPr>
          <p:cNvPr id="12" name="Google Shape;226;p28">
            <a:extLst>
              <a:ext uri="{FF2B5EF4-FFF2-40B4-BE49-F238E27FC236}">
                <a16:creationId xmlns:a16="http://schemas.microsoft.com/office/drawing/2014/main" id="{9231AA60-00BC-764E-8341-7FA9A22E3188}"/>
              </a:ext>
            </a:extLst>
          </p:cNvPr>
          <p:cNvSpPr txBox="1"/>
          <p:nvPr/>
        </p:nvSpPr>
        <p:spPr>
          <a:xfrm>
            <a:off x="5173662" y="2553606"/>
            <a:ext cx="1866401" cy="157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Bankrupt Companies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3F282-3C09-334A-A2CE-BDCEDDB8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1" y="2815891"/>
            <a:ext cx="3189232" cy="2015991"/>
          </a:xfrm>
          <a:prstGeom prst="rect">
            <a:avLst/>
          </a:prstGeom>
        </p:spPr>
      </p:pic>
      <p:sp>
        <p:nvSpPr>
          <p:cNvPr id="14" name="Google Shape;226;p28">
            <a:extLst>
              <a:ext uri="{FF2B5EF4-FFF2-40B4-BE49-F238E27FC236}">
                <a16:creationId xmlns:a16="http://schemas.microsoft.com/office/drawing/2014/main" id="{CBD34E36-ED66-FA49-A759-F5908CF711EB}"/>
              </a:ext>
            </a:extLst>
          </p:cNvPr>
          <p:cNvSpPr txBox="1"/>
          <p:nvPr/>
        </p:nvSpPr>
        <p:spPr>
          <a:xfrm>
            <a:off x="1691097" y="2570582"/>
            <a:ext cx="11274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S&amp;P 500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66588A9D-B527-6C4C-A076-DE50E50C8355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9D4904-B921-7F4B-9FCF-A64D4D00A522}"/>
              </a:ext>
            </a:extLst>
          </p:cNvPr>
          <p:cNvSpPr/>
          <p:nvPr/>
        </p:nvSpPr>
        <p:spPr>
          <a:xfrm>
            <a:off x="777666" y="1210987"/>
            <a:ext cx="6727656" cy="335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224;p28">
            <a:extLst>
              <a:ext uri="{FF2B5EF4-FFF2-40B4-BE49-F238E27FC236}">
                <a16:creationId xmlns:a16="http://schemas.microsoft.com/office/drawing/2014/main" id="{1815EF94-BB60-274E-B6BD-144B428CA921}"/>
              </a:ext>
            </a:extLst>
          </p:cNvPr>
          <p:cNvSpPr txBox="1"/>
          <p:nvPr/>
        </p:nvSpPr>
        <p:spPr>
          <a:xfrm>
            <a:off x="2769894" y="208123"/>
            <a:ext cx="2743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Bankruptcy Indicators</a:t>
            </a:r>
            <a:endParaRPr sz="18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26;p28">
            <a:extLst>
              <a:ext uri="{FF2B5EF4-FFF2-40B4-BE49-F238E27FC236}">
                <a16:creationId xmlns:a16="http://schemas.microsoft.com/office/drawing/2014/main" id="{41EC59F2-DADD-DD4E-9F5F-5B567710BC73}"/>
              </a:ext>
            </a:extLst>
          </p:cNvPr>
          <p:cNvSpPr txBox="1"/>
          <p:nvPr/>
        </p:nvSpPr>
        <p:spPr>
          <a:xfrm>
            <a:off x="3258374" y="1103737"/>
            <a:ext cx="1679386" cy="2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 Metrics 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23;p28">
            <a:extLst>
              <a:ext uri="{FF2B5EF4-FFF2-40B4-BE49-F238E27FC236}">
                <a16:creationId xmlns:a16="http://schemas.microsoft.com/office/drawing/2014/main" id="{AD96DEC5-9E75-8C49-B745-0220E1852586}"/>
              </a:ext>
            </a:extLst>
          </p:cNvPr>
          <p:cNvSpPr txBox="1"/>
          <p:nvPr/>
        </p:nvSpPr>
        <p:spPr>
          <a:xfrm>
            <a:off x="929506" y="1202099"/>
            <a:ext cx="6727656" cy="168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 marR="0" lvl="0" indent="-17145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Using random forest modeling and considering all 95 financial metrics found in the Bankruptcy data, the below are considered the most influential for Bankruptcy predictions :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0C2F7-3123-1E4C-AD1A-9C9A2F1E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43" y="1876926"/>
            <a:ext cx="4906540" cy="2608447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B09C22CF-0ECF-CC42-B937-10832B5D9675}"/>
              </a:ext>
            </a:extLst>
          </p:cNvPr>
          <p:cNvSpPr/>
          <p:nvPr/>
        </p:nvSpPr>
        <p:spPr>
          <a:xfrm rot="16404783">
            <a:off x="8655795" y="4673537"/>
            <a:ext cx="430749" cy="38594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69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Element 22 20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73D9"/>
      </a:accent1>
      <a:accent2>
        <a:srgbClr val="FFB900"/>
      </a:accent2>
      <a:accent3>
        <a:srgbClr val="67B130"/>
      </a:accent3>
      <a:accent4>
        <a:srgbClr val="B2B2B2"/>
      </a:accent4>
      <a:accent5>
        <a:srgbClr val="5BAFD5"/>
      </a:accent5>
      <a:accent6>
        <a:srgbClr val="9857C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700</Words>
  <Application>Microsoft Macintosh PowerPoint</Application>
  <PresentationFormat>On-screen Show (16:9)</PresentationFormat>
  <Paragraphs>86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Raleway</vt:lpstr>
      <vt:lpstr>Noto Sans Symbols</vt:lpstr>
      <vt:lpstr>Calibri</vt:lpstr>
      <vt:lpstr>Arial</vt:lpstr>
      <vt:lpstr>Open Sans</vt:lpstr>
      <vt:lpstr>Simple Light</vt:lpstr>
      <vt:lpstr>Custom Design</vt:lpstr>
      <vt:lpstr>Company Bankruptcy Projections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Thomson Reuters  Definition of User </dc:title>
  <cp:lastModifiedBy>George Smith</cp:lastModifiedBy>
  <cp:revision>7</cp:revision>
  <dcterms:modified xsi:type="dcterms:W3CDTF">2022-03-25T00:19:17Z</dcterms:modified>
</cp:coreProperties>
</file>