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handoutMasterIdLst>
    <p:handoutMasterId r:id="rId8"/>
  </p:handoutMasterIdLst>
  <p:sldIdLst>
    <p:sldId id="305"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780"/>
    <a:srgbClr val="D74100"/>
    <a:srgbClr val="000000"/>
    <a:srgbClr val="404040"/>
    <a:srgbClr val="6D777E"/>
    <a:srgbClr val="F76900"/>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365EE-DF43-4BF9-99C5-69C1E3AA2CEF}" v="2" dt="2021-12-05T21:08:07.758"/>
  </p1510:revLst>
</p1510:revInfo>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5"/>
    <p:restoredTop sz="89439"/>
  </p:normalViewPr>
  <p:slideViewPr>
    <p:cSldViewPr snapToGrid="0" snapToObjects="1">
      <p:cViewPr varScale="1">
        <p:scale>
          <a:sx n="101" d="100"/>
          <a:sy n="101" d="100"/>
        </p:scale>
        <p:origin x="1428" y="108"/>
      </p:cViewPr>
      <p:guideLst/>
    </p:cSldViewPr>
  </p:slideViewPr>
  <p:outlineViewPr>
    <p:cViewPr>
      <p:scale>
        <a:sx n="33" d="100"/>
        <a:sy n="33" d="100"/>
      </p:scale>
      <p:origin x="0" y="-1272"/>
    </p:cViewPr>
  </p:outlineViewPr>
  <p:notesTextViewPr>
    <p:cViewPr>
      <p:scale>
        <a:sx n="1" d="1"/>
        <a:sy n="1" d="1"/>
      </p:scale>
      <p:origin x="0" y="0"/>
    </p:cViewPr>
  </p:notesTextViewPr>
  <p:sorterViewPr>
    <p:cViewPr>
      <p:scale>
        <a:sx n="152" d="100"/>
        <a:sy n="152" d="100"/>
      </p:scale>
      <p:origin x="0" y="0"/>
    </p:cViewPr>
  </p:sorterViewPr>
  <p:notesViewPr>
    <p:cSldViewPr snapToGrid="0" snapToObjects="1">
      <p:cViewPr varScale="1">
        <p:scale>
          <a:sx n="114" d="100"/>
          <a:sy n="114" d="100"/>
        </p:scale>
        <p:origin x="35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Paradis" userId="dd8e55f4-e91a-4446-b220-31c24f5d5786" providerId="ADAL" clId="{169365EE-DF43-4BF9-99C5-69C1E3AA2CEF}"/>
    <pc:docChg chg="undo custSel modSld">
      <pc:chgData name="Mark Paradis" userId="dd8e55f4-e91a-4446-b220-31c24f5d5786" providerId="ADAL" clId="{169365EE-DF43-4BF9-99C5-69C1E3AA2CEF}" dt="2021-12-05T21:14:23.772" v="2117" actId="20577"/>
      <pc:docMkLst>
        <pc:docMk/>
      </pc:docMkLst>
      <pc:sldChg chg="modSp mod">
        <pc:chgData name="Mark Paradis" userId="dd8e55f4-e91a-4446-b220-31c24f5d5786" providerId="ADAL" clId="{169365EE-DF43-4BF9-99C5-69C1E3AA2CEF}" dt="2021-12-05T21:14:23.772" v="2117" actId="20577"/>
        <pc:sldMkLst>
          <pc:docMk/>
          <pc:sldMk cId="2178992827" sldId="282"/>
        </pc:sldMkLst>
        <pc:spChg chg="mod">
          <ac:chgData name="Mark Paradis" userId="dd8e55f4-e91a-4446-b220-31c24f5d5786" providerId="ADAL" clId="{169365EE-DF43-4BF9-99C5-69C1E3AA2CEF}" dt="2021-12-05T20:58:06.926" v="837" actId="113"/>
          <ac:spMkLst>
            <pc:docMk/>
            <pc:sldMk cId="2178992827" sldId="282"/>
            <ac:spMk id="4" creationId="{238E84D0-709D-2548-8705-59A7130F89AA}"/>
          </ac:spMkLst>
        </pc:spChg>
        <pc:spChg chg="mod">
          <ac:chgData name="Mark Paradis" userId="dd8e55f4-e91a-4446-b220-31c24f5d5786" providerId="ADAL" clId="{169365EE-DF43-4BF9-99C5-69C1E3AA2CEF}" dt="2021-12-05T20:52:49.481" v="547" actId="113"/>
          <ac:spMkLst>
            <pc:docMk/>
            <pc:sldMk cId="2178992827" sldId="282"/>
            <ac:spMk id="5" creationId="{F96204B0-923A-6247-8934-21FEF704B8C2}"/>
          </ac:spMkLst>
        </pc:spChg>
        <pc:spChg chg="mod">
          <ac:chgData name="Mark Paradis" userId="dd8e55f4-e91a-4446-b220-31c24f5d5786" providerId="ADAL" clId="{169365EE-DF43-4BF9-99C5-69C1E3AA2CEF}" dt="2021-12-05T21:11:39.271" v="1535" actId="1076"/>
          <ac:spMkLst>
            <pc:docMk/>
            <pc:sldMk cId="2178992827" sldId="282"/>
            <ac:spMk id="6" creationId="{DD021968-6439-A64C-8550-BAB180079A78}"/>
          </ac:spMkLst>
        </pc:spChg>
        <pc:spChg chg="mod">
          <ac:chgData name="Mark Paradis" userId="dd8e55f4-e91a-4446-b220-31c24f5d5786" providerId="ADAL" clId="{169365EE-DF43-4BF9-99C5-69C1E3AA2CEF}" dt="2021-12-05T21:14:23.772" v="2117" actId="20577"/>
          <ac:spMkLst>
            <pc:docMk/>
            <pc:sldMk cId="2178992827" sldId="282"/>
            <ac:spMk id="7" creationId="{219040A8-DCBD-7849-86CB-2DED9C18FD21}"/>
          </ac:spMkLst>
        </pc:spChg>
        <pc:graphicFrameChg chg="mod modGraphic">
          <ac:chgData name="Mark Paradis" userId="dd8e55f4-e91a-4446-b220-31c24f5d5786" providerId="ADAL" clId="{169365EE-DF43-4BF9-99C5-69C1E3AA2CEF}" dt="2021-12-05T21:09:17.133" v="1119" actId="20577"/>
          <ac:graphicFrameMkLst>
            <pc:docMk/>
            <pc:sldMk cId="2178992827" sldId="282"/>
            <ac:graphicFrameMk id="10" creationId="{E01DA61B-1D4E-774A-BD2C-F7F0346BA51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12/5/2021</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a:t>
            </a:fld>
            <a:endParaRPr lang="en-US"/>
          </a:p>
        </p:txBody>
      </p:sp>
    </p:spTree>
    <p:extLst>
      <p:ext uri="{BB962C8B-B14F-4D97-AF65-F5344CB8AC3E}">
        <p14:creationId xmlns:p14="http://schemas.microsoft.com/office/powerpoint/2010/main" val="12310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1799569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dirty="0"/>
          </a:p>
        </p:txBody>
      </p:sp>
    </p:spTree>
    <p:extLst>
      <p:ext uri="{BB962C8B-B14F-4D97-AF65-F5344CB8AC3E}">
        <p14:creationId xmlns:p14="http://schemas.microsoft.com/office/powerpoint/2010/main" val="16521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dirty="0"/>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dirty="0"/>
          </a:p>
        </p:txBody>
      </p:sp>
    </p:spTree>
    <p:extLst>
      <p:ext uri="{BB962C8B-B14F-4D97-AF65-F5344CB8AC3E}">
        <p14:creationId xmlns:p14="http://schemas.microsoft.com/office/powerpoint/2010/main" val="301055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endParaRPr lang="en-US" dirty="0"/>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dirty="0"/>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301394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endParaRPr lang="en-US" dirty="0"/>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28849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47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7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461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dirty="0"/>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dirty="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dirty="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8" r:id="rId5"/>
    <p:sldLayoutId id="2147483671" r:id="rId6"/>
    <p:sldLayoutId id="2147483650" r:id="rId7"/>
    <p:sldLayoutId id="2147483652" r:id="rId8"/>
    <p:sldLayoutId id="2147483653" r:id="rId9"/>
    <p:sldLayoutId id="2147483672" r:id="rId10"/>
    <p:sldLayoutId id="214748365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55E-EDF7-E644-84E6-C1119470A93D}"/>
              </a:ext>
            </a:extLst>
          </p:cNvPr>
          <p:cNvSpPr>
            <a:spLocks noGrp="1"/>
          </p:cNvSpPr>
          <p:nvPr>
            <p:ph type="ctrTitle"/>
          </p:nvPr>
        </p:nvSpPr>
        <p:spPr>
          <a:xfrm>
            <a:off x="457199" y="1293542"/>
            <a:ext cx="4390103" cy="1390032"/>
          </a:xfrm>
        </p:spPr>
        <p:txBody>
          <a:bodyPr>
            <a:normAutofit fontScale="90000"/>
          </a:bodyPr>
          <a:lstStyle/>
          <a:p>
            <a:r>
              <a:rPr lang="en-US" sz="4800" dirty="0"/>
              <a:t>IST 718 Project Update 2</a:t>
            </a:r>
          </a:p>
        </p:txBody>
      </p:sp>
      <p:sp>
        <p:nvSpPr>
          <p:cNvPr id="3" name="Subtitle 2">
            <a:extLst>
              <a:ext uri="{FF2B5EF4-FFF2-40B4-BE49-F238E27FC236}">
                <a16:creationId xmlns:a16="http://schemas.microsoft.com/office/drawing/2014/main" id="{55BA4CB0-D0A9-144F-A7C7-33FCA2E2E798}"/>
              </a:ext>
            </a:extLst>
          </p:cNvPr>
          <p:cNvSpPr>
            <a:spLocks noGrp="1"/>
          </p:cNvSpPr>
          <p:nvPr>
            <p:ph type="subTitle" idx="1"/>
          </p:nvPr>
        </p:nvSpPr>
        <p:spPr>
          <a:xfrm>
            <a:off x="457199" y="3023658"/>
            <a:ext cx="4390103" cy="1039761"/>
          </a:xfrm>
        </p:spPr>
        <p:txBody>
          <a:bodyPr>
            <a:normAutofit fontScale="70000" lnSpcReduction="20000"/>
          </a:bodyPr>
          <a:lstStyle/>
          <a:p>
            <a:pPr>
              <a:spcBef>
                <a:spcPts val="600"/>
              </a:spcBef>
            </a:pPr>
            <a:r>
              <a:rPr lang="en-US" sz="11200" b="1" dirty="0"/>
              <a:t>Team</a:t>
            </a:r>
            <a:endParaRPr lang="en-US" dirty="0"/>
          </a:p>
        </p:txBody>
      </p:sp>
      <p:pic>
        <p:nvPicPr>
          <p:cNvPr id="6" name="Picture Placeholder 3" descr="Photo of Syracuse University Quad. The photo is taken from the roof of Link Hall looking down at the grassy quad. Hendricks Chapel, the Dome, and Crouse can be seen in the background with a blue clear sky behind them. " title="Syracuse University Quad">
            <a:extLst>
              <a:ext uri="{FF2B5EF4-FFF2-40B4-BE49-F238E27FC236}">
                <a16:creationId xmlns:a16="http://schemas.microsoft.com/office/drawing/2014/main" id="{FD1CF538-E0B5-CC4F-9D75-F21B62A53CCC}"/>
              </a:ext>
            </a:extLst>
          </p:cNvPr>
          <p:cNvPicPr>
            <a:picLocks noGrp="1" noChangeAspect="1"/>
          </p:cNvPicPr>
          <p:nvPr>
            <p:ph type="pic" sz="quarter" idx="10"/>
          </p:nvPr>
        </p:nvPicPr>
        <p:blipFill rotWithShape="1">
          <a:blip r:embed="rId3" cstate="hq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0849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pPr algn="ctr"/>
            <a:r>
              <a:rPr lang="en-US" sz="4800" dirty="0"/>
              <a:t>Project Update One Summary</a:t>
            </a:r>
          </a:p>
        </p:txBody>
      </p:sp>
      <p:sp>
        <p:nvSpPr>
          <p:cNvPr id="4" name="TextBox 3">
            <a:extLst>
              <a:ext uri="{FF2B5EF4-FFF2-40B4-BE49-F238E27FC236}">
                <a16:creationId xmlns:a16="http://schemas.microsoft.com/office/drawing/2014/main" id="{238E84D0-709D-2548-8705-59A7130F89AA}"/>
              </a:ext>
            </a:extLst>
          </p:cNvPr>
          <p:cNvSpPr txBox="1"/>
          <p:nvPr/>
        </p:nvSpPr>
        <p:spPr>
          <a:xfrm>
            <a:off x="6286579" y="1916109"/>
            <a:ext cx="3990894" cy="1200329"/>
          </a:xfrm>
          <a:prstGeom prst="rect">
            <a:avLst/>
          </a:prstGeom>
          <a:noFill/>
        </p:spPr>
        <p:txBody>
          <a:bodyPr wrap="square" rtlCol="0">
            <a:spAutoFit/>
          </a:bodyPr>
          <a:lstStyle/>
          <a:p>
            <a:r>
              <a:rPr lang="en-US" sz="1200" b="1" dirty="0"/>
              <a:t>Observation</a:t>
            </a:r>
          </a:p>
          <a:p>
            <a:endParaRPr lang="en-US" sz="1200" b="1" dirty="0"/>
          </a:p>
          <a:p>
            <a:r>
              <a:rPr lang="en-US" sz="1200" dirty="0"/>
              <a:t>Typical sports betting prediction is usually 5-10% better than flipping a count, we need to aim to get our model to predict higher than this in order to consider our model strategy profitable</a:t>
            </a:r>
          </a:p>
        </p:txBody>
      </p:sp>
      <p:sp>
        <p:nvSpPr>
          <p:cNvPr id="5" name="TextBox 4">
            <a:extLst>
              <a:ext uri="{FF2B5EF4-FFF2-40B4-BE49-F238E27FC236}">
                <a16:creationId xmlns:a16="http://schemas.microsoft.com/office/drawing/2014/main" id="{F96204B0-923A-6247-8934-21FEF704B8C2}"/>
              </a:ext>
            </a:extLst>
          </p:cNvPr>
          <p:cNvSpPr txBox="1"/>
          <p:nvPr/>
        </p:nvSpPr>
        <p:spPr>
          <a:xfrm>
            <a:off x="2204224" y="1916109"/>
            <a:ext cx="3729851" cy="1384995"/>
          </a:xfrm>
          <a:prstGeom prst="rect">
            <a:avLst/>
          </a:prstGeom>
          <a:noFill/>
        </p:spPr>
        <p:txBody>
          <a:bodyPr wrap="square" rtlCol="0">
            <a:spAutoFit/>
          </a:bodyPr>
          <a:lstStyle/>
          <a:p>
            <a:r>
              <a:rPr lang="en-US" sz="1200" b="1" dirty="0"/>
              <a:t>Specification</a:t>
            </a:r>
          </a:p>
          <a:p>
            <a:endParaRPr lang="en-US" sz="1200" b="1" dirty="0"/>
          </a:p>
          <a:p>
            <a:r>
              <a:rPr lang="en-US" sz="1200" dirty="0"/>
              <a:t>The “problem” our group is trying to solve is to create a model that is can be used to produce predictions of fight wins in order to create a second source of income for our team</a:t>
            </a:r>
          </a:p>
        </p:txBody>
      </p:sp>
      <p:sp>
        <p:nvSpPr>
          <p:cNvPr id="6" name="TextBox 5">
            <a:extLst>
              <a:ext uri="{FF2B5EF4-FFF2-40B4-BE49-F238E27FC236}">
                <a16:creationId xmlns:a16="http://schemas.microsoft.com/office/drawing/2014/main" id="{DD021968-6439-A64C-8550-BAB180079A78}"/>
              </a:ext>
            </a:extLst>
          </p:cNvPr>
          <p:cNvSpPr txBox="1"/>
          <p:nvPr/>
        </p:nvSpPr>
        <p:spPr>
          <a:xfrm>
            <a:off x="2204223" y="3535322"/>
            <a:ext cx="3729851" cy="1569660"/>
          </a:xfrm>
          <a:prstGeom prst="rect">
            <a:avLst/>
          </a:prstGeom>
          <a:noFill/>
        </p:spPr>
        <p:txBody>
          <a:bodyPr wrap="square" lIns="91440" tIns="45720" rIns="91440" bIns="45720" rtlCol="0" anchor="t">
            <a:spAutoFit/>
          </a:bodyPr>
          <a:lstStyle/>
          <a:p>
            <a:r>
              <a:rPr lang="en-US" sz="1200" b="1" dirty="0"/>
              <a:t>Analysis</a:t>
            </a:r>
          </a:p>
          <a:p>
            <a:endParaRPr lang="en-US" sz="1200" dirty="0">
              <a:cs typeface="Calibri"/>
            </a:endParaRPr>
          </a:p>
          <a:p>
            <a:r>
              <a:rPr lang="en-US" sz="1200" dirty="0">
                <a:cs typeface="Calibri"/>
              </a:rPr>
              <a:t>We started to identify the essential predictive features of our model. Many of the features surrounding strikes and attempts to ground the opponent and the importance of lower body strikes Additionally features such as reach are far less predictive </a:t>
            </a:r>
          </a:p>
        </p:txBody>
      </p:sp>
      <p:sp>
        <p:nvSpPr>
          <p:cNvPr id="7" name="TextBox 6">
            <a:extLst>
              <a:ext uri="{FF2B5EF4-FFF2-40B4-BE49-F238E27FC236}">
                <a16:creationId xmlns:a16="http://schemas.microsoft.com/office/drawing/2014/main" id="{219040A8-DCBD-7849-86CB-2DED9C18FD21}"/>
              </a:ext>
            </a:extLst>
          </p:cNvPr>
          <p:cNvSpPr txBox="1"/>
          <p:nvPr/>
        </p:nvSpPr>
        <p:spPr>
          <a:xfrm>
            <a:off x="6286579" y="3535322"/>
            <a:ext cx="4005997" cy="1384995"/>
          </a:xfrm>
          <a:prstGeom prst="rect">
            <a:avLst/>
          </a:prstGeom>
          <a:noFill/>
        </p:spPr>
        <p:txBody>
          <a:bodyPr wrap="square" lIns="91440" tIns="45720" rIns="91440" bIns="45720" rtlCol="0" anchor="t">
            <a:spAutoFit/>
          </a:bodyPr>
          <a:lstStyle/>
          <a:p>
            <a:r>
              <a:rPr lang="en-US" sz="1200" b="1" dirty="0"/>
              <a:t>Recommendation</a:t>
            </a:r>
          </a:p>
          <a:p>
            <a:endParaRPr lang="en-US" sz="1200" dirty="0"/>
          </a:p>
          <a:p>
            <a:r>
              <a:rPr lang="en-US" sz="1200" dirty="0"/>
              <a:t>Once we have finalized our model, utilizing the fight data has produced </a:t>
            </a:r>
            <a:r>
              <a:rPr lang="en-US" sz="1200"/>
              <a:t>well performing models </a:t>
            </a:r>
            <a:r>
              <a:rPr lang="en-US" sz="1200" dirty="0"/>
              <a:t>but including other feature such as money line odds may be the key to giving our model the edge over standard betting odds. </a:t>
            </a:r>
          </a:p>
        </p:txBody>
      </p:sp>
      <p:cxnSp>
        <p:nvCxnSpPr>
          <p:cNvPr id="8" name="Straight Connector 7">
            <a:extLst>
              <a:ext uri="{FF2B5EF4-FFF2-40B4-BE49-F238E27FC236}">
                <a16:creationId xmlns:a16="http://schemas.microsoft.com/office/drawing/2014/main" id="{3FBA8533-3627-9943-BE51-3B02E47E45B0}"/>
              </a:ext>
            </a:extLst>
          </p:cNvPr>
          <p:cNvCxnSpPr/>
          <p:nvPr/>
        </p:nvCxnSpPr>
        <p:spPr>
          <a:xfrm>
            <a:off x="1899424" y="3535322"/>
            <a:ext cx="822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FE9B9D-3D72-0749-BCD9-DD1074043BD7}"/>
              </a:ext>
            </a:extLst>
          </p:cNvPr>
          <p:cNvCxnSpPr/>
          <p:nvPr/>
        </p:nvCxnSpPr>
        <p:spPr>
          <a:xfrm>
            <a:off x="6014224" y="1700904"/>
            <a:ext cx="0" cy="320040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0" name="Content Placeholder 3">
            <a:extLst>
              <a:ext uri="{FF2B5EF4-FFF2-40B4-BE49-F238E27FC236}">
                <a16:creationId xmlns:a16="http://schemas.microsoft.com/office/drawing/2014/main" id="{E01DA61B-1D4E-774A-BD2C-F7F0346BA512}"/>
              </a:ext>
            </a:extLst>
          </p:cNvPr>
          <p:cNvGraphicFramePr>
            <a:graphicFrameLocks noGrp="1"/>
          </p:cNvGraphicFramePr>
          <p:nvPr>
            <p:ph idx="1"/>
            <p:extLst>
              <p:ext uri="{D42A27DB-BD31-4B8C-83A1-F6EECF244321}">
                <p14:modId xmlns:p14="http://schemas.microsoft.com/office/powerpoint/2010/main" val="1179017742"/>
              </p:ext>
            </p:extLst>
          </p:nvPr>
        </p:nvGraphicFramePr>
        <p:xfrm>
          <a:off x="1899424" y="5157096"/>
          <a:ext cx="8229600" cy="914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47040">
                <a:tc>
                  <a:txBody>
                    <a:bodyPr/>
                    <a:lstStyle/>
                    <a:p>
                      <a:r>
                        <a:rPr lang="en-US" sz="1200" dirty="0"/>
                        <a:t>Data Understanding</a:t>
                      </a:r>
                    </a:p>
                  </a:txBody>
                  <a:tcPr/>
                </a:tc>
                <a:tc>
                  <a:txBody>
                    <a:bodyPr/>
                    <a:lstStyle/>
                    <a:p>
                      <a:r>
                        <a:rPr lang="en-US" sz="1200" dirty="0"/>
                        <a:t>Preprocessing</a:t>
                      </a:r>
                    </a:p>
                  </a:txBody>
                  <a:tcPr/>
                </a:tc>
                <a:tc>
                  <a:txBody>
                    <a:bodyPr/>
                    <a:lstStyle/>
                    <a:p>
                      <a:r>
                        <a:rPr lang="en-US" sz="1200" dirty="0"/>
                        <a:t>Analysis</a:t>
                      </a:r>
                    </a:p>
                  </a:txBody>
                  <a:tcPr/>
                </a:tc>
                <a:tc>
                  <a:txBody>
                    <a:bodyPr/>
                    <a:lstStyle/>
                    <a:p>
                      <a:r>
                        <a:rPr lang="en-US" sz="1200" dirty="0"/>
                        <a:t>Testing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Communicating Results</a:t>
                      </a:r>
                    </a:p>
                  </a:txBody>
                  <a:tcPr/>
                </a:tc>
                <a:extLst>
                  <a:ext uri="{0D108BD9-81ED-4DB2-BD59-A6C34878D82A}">
                    <a16:rowId xmlns:a16="http://schemas.microsoft.com/office/drawing/2014/main" val="10000"/>
                  </a:ext>
                </a:extLst>
              </a:tr>
              <a:tr h="370840">
                <a:tc>
                  <a:txBody>
                    <a:bodyPr/>
                    <a:lstStyle/>
                    <a:p>
                      <a:r>
                        <a:rPr lang="en-US" sz="1200" dirty="0"/>
                        <a:t>5%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40% of time /</a:t>
                      </a:r>
                      <a:r>
                        <a:rPr lang="en-US" sz="1200" baseline="0" dirty="0"/>
                        <a:t>  4</a:t>
                      </a:r>
                      <a:r>
                        <a:rPr lang="en-US" sz="1200" dirty="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40% of time /</a:t>
                      </a:r>
                      <a:r>
                        <a:rPr lang="en-US" sz="1200" baseline="0" dirty="0"/>
                        <a:t>  4</a:t>
                      </a:r>
                      <a:r>
                        <a:rPr lang="en-US" sz="1200" dirty="0"/>
                        <a:t> people </a:t>
                      </a:r>
                    </a:p>
                  </a:txBody>
                  <a:tcPr/>
                </a:tc>
                <a:tc>
                  <a:txBody>
                    <a:bodyPr/>
                    <a:lstStyle/>
                    <a:p>
                      <a:r>
                        <a:rPr lang="en-US" sz="1200" dirty="0"/>
                        <a:t>5 % of time /</a:t>
                      </a:r>
                      <a:r>
                        <a:rPr lang="en-US" sz="1200" baseline="0" dirty="0"/>
                        <a:t>  4</a:t>
                      </a:r>
                      <a:r>
                        <a:rPr lang="en-US" sz="1200" dirty="0"/>
                        <a:t> people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8992827"/>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BB9154A1C10647AE30D8FB18779949" ma:contentTypeVersion="4" ma:contentTypeDescription="Create a new document." ma:contentTypeScope="" ma:versionID="9d8dd791acf0ea3bdb9665aabf22e3b9">
  <xsd:schema xmlns:xsd="http://www.w3.org/2001/XMLSchema" xmlns:xs="http://www.w3.org/2001/XMLSchema" xmlns:p="http://schemas.microsoft.com/office/2006/metadata/properties" xmlns:ns2="2b137884-b0a6-4167-bf34-9394986bb76d" targetNamespace="http://schemas.microsoft.com/office/2006/metadata/properties" ma:root="true" ma:fieldsID="588cd9b574dad689180840ce92b480a2" ns2:_="">
    <xsd:import namespace="2b137884-b0a6-4167-bf34-9394986bb7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37884-b0a6-4167-bf34-9394986bb7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DECC46-90D5-4BC0-A300-561A158B35A2}">
  <ds:schemaRefs>
    <ds:schemaRef ds:uri="http://schemas.microsoft.com/sharepoint/v3/contenttype/forms"/>
  </ds:schemaRefs>
</ds:datastoreItem>
</file>

<file path=customXml/itemProps2.xml><?xml version="1.0" encoding="utf-8"?>
<ds:datastoreItem xmlns:ds="http://schemas.openxmlformats.org/officeDocument/2006/customXml" ds:itemID="{95FC7838-2762-45D7-A9D5-C5DC5CDE372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9C80494-0D17-4314-89D1-DA0615C05E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137884-b0a6-4167-bf34-9394986bb7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8595</TotalTime>
  <Words>211</Words>
  <Application>Microsoft Office PowerPoint</Application>
  <PresentationFormat>Widescreen</PresentationFormat>
  <Paragraphs>27</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Sherman Sans</vt:lpstr>
      <vt:lpstr>Sherman Sans Book</vt:lpstr>
      <vt:lpstr>Sherman Serif Book</vt:lpstr>
      <vt:lpstr>System Font Regular</vt:lpstr>
      <vt:lpstr>Verdana</vt:lpstr>
      <vt:lpstr>Wingdings</vt:lpstr>
      <vt:lpstr>Office Theme</vt:lpstr>
      <vt:lpstr>IST 718 Project Update 2</vt:lpstr>
      <vt:lpstr>Project Update One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De La Vega</dc:creator>
  <cp:lastModifiedBy>Mark Paradis</cp:lastModifiedBy>
  <cp:revision>153</cp:revision>
  <dcterms:created xsi:type="dcterms:W3CDTF">2019-07-05T14:23:44Z</dcterms:created>
  <dcterms:modified xsi:type="dcterms:W3CDTF">2021-12-05T21:14:25Z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0x0101008EBB9154A1C10647AE30D8FB18779949</vt:lpwstr>
  </property>
</Properties>
</file>