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58"/>
  </p:notesMasterIdLst>
  <p:handoutMasterIdLst>
    <p:handoutMasterId r:id="rId159"/>
  </p:handoutMasterIdLst>
  <p:sldIdLst>
    <p:sldId id="289" r:id="rId2"/>
    <p:sldId id="340" r:id="rId3"/>
    <p:sldId id="341" r:id="rId4"/>
    <p:sldId id="399" r:id="rId5"/>
    <p:sldId id="344" r:id="rId6"/>
    <p:sldId id="350" r:id="rId7"/>
    <p:sldId id="351" r:id="rId8"/>
    <p:sldId id="349" r:id="rId9"/>
    <p:sldId id="346" r:id="rId10"/>
    <p:sldId id="347" r:id="rId11"/>
    <p:sldId id="348" r:id="rId12"/>
    <p:sldId id="345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357" r:id="rId22"/>
    <p:sldId id="416" r:id="rId23"/>
    <p:sldId id="435" r:id="rId24"/>
    <p:sldId id="438" r:id="rId25"/>
    <p:sldId id="439" r:id="rId26"/>
    <p:sldId id="352" r:id="rId27"/>
    <p:sldId id="440" r:id="rId28"/>
    <p:sldId id="353" r:id="rId29"/>
    <p:sldId id="354" r:id="rId30"/>
    <p:sldId id="355" r:id="rId31"/>
    <p:sldId id="356" r:id="rId32"/>
    <p:sldId id="441" r:id="rId33"/>
    <p:sldId id="442" r:id="rId34"/>
    <p:sldId id="443" r:id="rId35"/>
    <p:sldId id="444" r:id="rId36"/>
    <p:sldId id="445" r:id="rId37"/>
    <p:sldId id="446" r:id="rId38"/>
    <p:sldId id="358" r:id="rId39"/>
    <p:sldId id="359" r:id="rId40"/>
    <p:sldId id="360" r:id="rId41"/>
    <p:sldId id="361" r:id="rId42"/>
    <p:sldId id="447" r:id="rId43"/>
    <p:sldId id="523" r:id="rId44"/>
    <p:sldId id="524" r:id="rId45"/>
    <p:sldId id="525" r:id="rId46"/>
    <p:sldId id="526" r:id="rId47"/>
    <p:sldId id="527" r:id="rId48"/>
    <p:sldId id="528" r:id="rId49"/>
    <p:sldId id="529" r:id="rId50"/>
    <p:sldId id="530" r:id="rId51"/>
    <p:sldId id="531" r:id="rId52"/>
    <p:sldId id="532" r:id="rId53"/>
    <p:sldId id="404" r:id="rId54"/>
    <p:sldId id="516" r:id="rId55"/>
    <p:sldId id="429" r:id="rId56"/>
    <p:sldId id="515" r:id="rId57"/>
    <p:sldId id="514" r:id="rId58"/>
    <p:sldId id="533" r:id="rId59"/>
    <p:sldId id="362" r:id="rId60"/>
    <p:sldId id="534" r:id="rId61"/>
    <p:sldId id="363" r:id="rId62"/>
    <p:sldId id="535" r:id="rId63"/>
    <p:sldId id="536" r:id="rId64"/>
    <p:sldId id="537" r:id="rId65"/>
    <p:sldId id="538" r:id="rId66"/>
    <p:sldId id="539" r:id="rId67"/>
    <p:sldId id="368" r:id="rId68"/>
    <p:sldId id="436" r:id="rId69"/>
    <p:sldId id="517" r:id="rId70"/>
    <p:sldId id="522" r:id="rId71"/>
    <p:sldId id="518" r:id="rId72"/>
    <p:sldId id="540" r:id="rId73"/>
    <p:sldId id="541" r:id="rId74"/>
    <p:sldId id="365" r:id="rId75"/>
    <p:sldId id="542" r:id="rId76"/>
    <p:sldId id="366" r:id="rId77"/>
    <p:sldId id="367" r:id="rId78"/>
    <p:sldId id="543" r:id="rId79"/>
    <p:sldId id="544" r:id="rId80"/>
    <p:sldId id="545" r:id="rId81"/>
    <p:sldId id="546" r:id="rId82"/>
    <p:sldId id="547" r:id="rId83"/>
    <p:sldId id="548" r:id="rId84"/>
    <p:sldId id="373" r:id="rId85"/>
    <p:sldId id="437" r:id="rId86"/>
    <p:sldId id="428" r:id="rId87"/>
    <p:sldId id="549" r:id="rId88"/>
    <p:sldId id="369" r:id="rId89"/>
    <p:sldId id="370" r:id="rId90"/>
    <p:sldId id="371" r:id="rId91"/>
    <p:sldId id="550" r:id="rId92"/>
    <p:sldId id="372" r:id="rId93"/>
    <p:sldId id="551" r:id="rId94"/>
    <p:sldId id="552" r:id="rId95"/>
    <p:sldId id="553" r:id="rId96"/>
    <p:sldId id="375" r:id="rId97"/>
    <p:sldId id="554" r:id="rId98"/>
    <p:sldId id="555" r:id="rId99"/>
    <p:sldId id="374" r:id="rId100"/>
    <p:sldId id="418" r:id="rId101"/>
    <p:sldId id="556" r:id="rId102"/>
    <p:sldId id="557" r:id="rId103"/>
    <p:sldId id="417" r:id="rId104"/>
    <p:sldId id="558" r:id="rId105"/>
    <p:sldId id="376" r:id="rId106"/>
    <p:sldId id="559" r:id="rId107"/>
    <p:sldId id="377" r:id="rId108"/>
    <p:sldId id="560" r:id="rId109"/>
    <p:sldId id="561" r:id="rId110"/>
    <p:sldId id="562" r:id="rId111"/>
    <p:sldId id="563" r:id="rId112"/>
    <p:sldId id="564" r:id="rId113"/>
    <p:sldId id="565" r:id="rId114"/>
    <p:sldId id="431" r:id="rId115"/>
    <p:sldId id="566" r:id="rId116"/>
    <p:sldId id="380" r:id="rId117"/>
    <p:sldId id="415" r:id="rId118"/>
    <p:sldId id="430" r:id="rId119"/>
    <p:sldId id="567" r:id="rId120"/>
    <p:sldId id="378" r:id="rId121"/>
    <p:sldId id="568" r:id="rId122"/>
    <p:sldId id="379" r:id="rId123"/>
    <p:sldId id="569" r:id="rId124"/>
    <p:sldId id="570" r:id="rId125"/>
    <p:sldId id="571" r:id="rId126"/>
    <p:sldId id="572" r:id="rId127"/>
    <p:sldId id="573" r:id="rId128"/>
    <p:sldId id="433" r:id="rId129"/>
    <p:sldId id="434" r:id="rId130"/>
    <p:sldId id="574" r:id="rId131"/>
    <p:sldId id="575" r:id="rId132"/>
    <p:sldId id="576" r:id="rId133"/>
    <p:sldId id="577" r:id="rId134"/>
    <p:sldId id="578" r:id="rId135"/>
    <p:sldId id="579" r:id="rId136"/>
    <p:sldId id="386" r:id="rId137"/>
    <p:sldId id="580" r:id="rId138"/>
    <p:sldId id="581" r:id="rId139"/>
    <p:sldId id="582" r:id="rId140"/>
    <p:sldId id="290" r:id="rId141"/>
    <p:sldId id="291" r:id="rId142"/>
    <p:sldId id="304" r:id="rId143"/>
    <p:sldId id="292" r:id="rId144"/>
    <p:sldId id="293" r:id="rId145"/>
    <p:sldId id="305" r:id="rId146"/>
    <p:sldId id="294" r:id="rId147"/>
    <p:sldId id="295" r:id="rId148"/>
    <p:sldId id="296" r:id="rId149"/>
    <p:sldId id="297" r:id="rId150"/>
    <p:sldId id="298" r:id="rId151"/>
    <p:sldId id="299" r:id="rId152"/>
    <p:sldId id="300" r:id="rId153"/>
    <p:sldId id="301" r:id="rId154"/>
    <p:sldId id="302" r:id="rId155"/>
    <p:sldId id="306" r:id="rId156"/>
    <p:sldId id="303" r:id="rId157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8" autoAdjust="0"/>
    <p:restoredTop sz="90929"/>
  </p:normalViewPr>
  <p:slideViewPr>
    <p:cSldViewPr>
      <p:cViewPr varScale="1">
        <p:scale>
          <a:sx n="100" d="100"/>
          <a:sy n="100" d="100"/>
        </p:scale>
        <p:origin x="141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fEFwG1_tzl4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upload.wikimedia.org/wikipedia/commons/e/e4/Artificial_neural_network.svg" TargetMode="External"/><Relationship Id="rId1" Type="http://schemas.openxmlformats.org/officeDocument/2006/relationships/slideLayout" Target="../slideLayouts/slideLayout8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upload.wikimedia.org/wikipedia/commons/6/68/Gradient_ascent_(surface).png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tq1C8spV_g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RPA_Grand_Challenge_(2005)" TargetMode="External"/><Relationship Id="rId2" Type="http://schemas.openxmlformats.org/officeDocument/2006/relationships/hyperlink" Target="https://www.theverge.com/2016/11/27/13752344/alvinn-self-driving-car-1989-cmu-nav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tsob/learning-to-understand-music-from-shazam-56a60788b62f" TargetMode="External"/><Relationship Id="rId5" Type="http://schemas.openxmlformats.org/officeDocument/2006/relationships/hyperlink" Target="https://machinelearning.apple.com/research/hey-siri" TargetMode="External"/><Relationship Id="rId4" Type="http://schemas.openxmlformats.org/officeDocument/2006/relationships/hyperlink" Target="https://en.wikipedia.org/wiki/DARPA_Grand_Challenge_(2007)" TargetMode="External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alert.com/ai-cough-analysis-could-detect-covid-19-even-if-you-re-asymptomatic" TargetMode="External"/><Relationship Id="rId3" Type="http://schemas.openxmlformats.org/officeDocument/2006/relationships/hyperlink" Target="https://www.scientificamerican.com/article/ai-conquers-six-player-poker/" TargetMode="External"/><Relationship Id="rId7" Type="http://schemas.openxmlformats.org/officeDocument/2006/relationships/hyperlink" Target="https://www.eenewseurope.com/news/neural-network-covid-19-real-time-xray" TargetMode="External"/><Relationship Id="rId2" Type="http://schemas.openxmlformats.org/officeDocument/2006/relationships/hyperlink" Target="https://www.newscientist.com/article/2110522-googles-neural-networks-invent-their-own-encryp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vescience.com/65832-ai-creates-model-universe-mysteriously.html" TargetMode="External"/><Relationship Id="rId5" Type="http://schemas.openxmlformats.org/officeDocument/2006/relationships/hyperlink" Target="https://www.nytimes.com/2019/05/30/science/deep-mind-artificial-intelligence.html" TargetMode="External"/><Relationship Id="rId4" Type="http://schemas.openxmlformats.org/officeDocument/2006/relationships/hyperlink" Target="https://www.theverge.com/2019/4/13/18309459/openai-five-dota-2-finals-ai-bot-competition-og-e-sports-the-international-champion" TargetMode="External"/><Relationship Id="rId9" Type="http://schemas.openxmlformats.org/officeDocument/2006/relationships/hyperlink" Target="https://spectrum.ieee.org/the-human-os/biomedical/diagnostics/wearables-provide-speedy-covid-screening" TargetMode="Externa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oas_GXSou8#t=142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#2: 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 and the Culture of Analytics</a:t>
            </a:r>
          </a:p>
          <a:p>
            <a:pPr lvl="1"/>
            <a:r>
              <a:rPr lang="en-US" dirty="0"/>
              <a:t>How is GE using analytics for process improvement?</a:t>
            </a:r>
          </a:p>
          <a:p>
            <a:pPr lvl="1"/>
            <a:r>
              <a:rPr lang="en-US" dirty="0"/>
              <a:t>What did they do to accelerate analysis and results?</a:t>
            </a:r>
          </a:p>
          <a:p>
            <a:pPr lvl="1"/>
            <a:r>
              <a:rPr lang="en-US" dirty="0"/>
              <a:t>Why is culture important?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7536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E304-B138-4318-BB5F-110C8FB9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 – 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6CB0-50B2-4EB4-B383-C78861E3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Walkthrough of 3D Regression</a:t>
            </a:r>
          </a:p>
          <a:p>
            <a:pPr lvl="1"/>
            <a:r>
              <a:rPr lang="en-US" dirty="0"/>
              <a:t>Dummy variables – </a:t>
            </a:r>
            <a:r>
              <a:rPr lang="en-US"/>
              <a:t>alters intercept</a:t>
            </a:r>
            <a:endParaRPr lang="en-US" dirty="0"/>
          </a:p>
          <a:p>
            <a:pPr lvl="1"/>
            <a:r>
              <a:rPr lang="en-US" dirty="0"/>
              <a:t>Moderating effects – alters slope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52E45-72C8-4D9D-AB18-B327368C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8B729-C89E-4F13-AEE3-7D1527F4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2419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47A6-ABF2-4937-9187-76FF9192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What's a pirate's favorite </a:t>
            </a:r>
            <a:r>
              <a:rPr lang="en-US" i="1" dirty="0"/>
              <a:t>programming language</a:t>
            </a:r>
            <a:r>
              <a:rPr lang="en-US" dirty="0"/>
              <a:t>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R</a:t>
            </a:r>
          </a:p>
        </p:txBody>
      </p:sp>
      <p:pic>
        <p:nvPicPr>
          <p:cNvPr id="17" name="fEFwG1_tzl4"/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43400" y="2849563"/>
            <a:ext cx="3683000" cy="25717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7F76D-6C2E-4FA8-8784-4376ED73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BA1F1-08B9-4F24-AFAF-28F8DC4E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51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the Box Plot say to the outlier?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"Don't you dare get close to my whisker!!"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DA0179-D891-40AC-8ED5-1A9801C4377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4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7835-1F2C-4343-AC73-0EB383D9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Alcoholic Statistician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1D94-BFDE-48DB-886B-ECE60FB0A9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an alcoholic statistician’s favorite graph?</a:t>
            </a:r>
          </a:p>
          <a:p>
            <a:r>
              <a:rPr lang="en-US" dirty="0"/>
              <a:t>Box – and – whiskey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4B54F-62A0-4690-A3E1-3F38AE21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611B4-04E6-4EC1-9897-3305F824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36856A-2B48-449D-80D5-36CD1E820E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15000" y="3200400"/>
            <a:ext cx="856354" cy="199310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27175AA-E337-4326-BD16-15F6A80824D5}"/>
              </a:ext>
            </a:extLst>
          </p:cNvPr>
          <p:cNvGrpSpPr/>
          <p:nvPr/>
        </p:nvGrpSpPr>
        <p:grpSpPr>
          <a:xfrm>
            <a:off x="5791199" y="2669381"/>
            <a:ext cx="665855" cy="3045619"/>
            <a:chOff x="5791199" y="2669381"/>
            <a:chExt cx="665855" cy="30456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F342C8D-64D9-4DC8-AF7C-76A5D0CFF368}"/>
                </a:ext>
              </a:extLst>
            </p:cNvPr>
            <p:cNvCxnSpPr>
              <a:cxnSpLocks/>
            </p:cNvCxnSpPr>
            <p:nvPr/>
          </p:nvCxnSpPr>
          <p:spPr>
            <a:xfrm>
              <a:off x="6143177" y="5193506"/>
              <a:ext cx="0" cy="52149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A6D9D9-5DD6-41AE-8EB4-2C46CF53C15F}"/>
                </a:ext>
              </a:extLst>
            </p:cNvPr>
            <p:cNvCxnSpPr>
              <a:cxnSpLocks/>
            </p:cNvCxnSpPr>
            <p:nvPr/>
          </p:nvCxnSpPr>
          <p:spPr>
            <a:xfrm>
              <a:off x="6142729" y="2678906"/>
              <a:ext cx="0" cy="52149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BC373D-76BF-4B8C-96DC-9D064A695DC3}"/>
                </a:ext>
              </a:extLst>
            </p:cNvPr>
            <p:cNvCxnSpPr>
              <a:cxnSpLocks/>
            </p:cNvCxnSpPr>
            <p:nvPr/>
          </p:nvCxnSpPr>
          <p:spPr>
            <a:xfrm>
              <a:off x="5818431" y="5715000"/>
              <a:ext cx="63862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AD512C-C9E4-472E-9909-BB8E9E776571}"/>
                </a:ext>
              </a:extLst>
            </p:cNvPr>
            <p:cNvCxnSpPr>
              <a:cxnSpLocks/>
            </p:cNvCxnSpPr>
            <p:nvPr/>
          </p:nvCxnSpPr>
          <p:spPr>
            <a:xfrm>
              <a:off x="5791199" y="2669381"/>
              <a:ext cx="64008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948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#1: Big Data in Health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Big Data in Health Care: Using Analytics to Identify and Manage High-Risk and High-Cost Patients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six opportunities to reduce costs through analytics?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How can cost be reduced in each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3609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#1: Big Data in Health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Big Data in Health Care: Using Analytics to Identify and Manage High-Risk and High-Cost Patients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six opportunities to reduce costs through analytics?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High cost patients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Readmissions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Triage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Decompensation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Adverse events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Diseases affecting multiple organs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How can cost be reduced in each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1372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A Review of Analytics in Clinical Informatics in Health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Review of Analytics and Clinical Informatics in Health Care</a:t>
            </a:r>
          </a:p>
          <a:p>
            <a:pPr lvl="1"/>
            <a:r>
              <a:rPr lang="en-US" sz="1800" dirty="0"/>
              <a:t>What are some methods for improvement in health care using analytics (page 2)</a:t>
            </a:r>
          </a:p>
          <a:p>
            <a:pPr lvl="1"/>
            <a:r>
              <a:rPr lang="en-US" sz="1800" dirty="0"/>
              <a:t>What are some challenges for analytics in health care (page 4)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1812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A Review of Analytics in Clinical Informatics in Health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Review of Analytics and Clinical Informatics in Health Care</a:t>
            </a:r>
          </a:p>
          <a:p>
            <a:pPr lvl="1"/>
            <a:r>
              <a:rPr lang="en-US" sz="1800" dirty="0"/>
              <a:t>What are some methods for improvement in health care using analytics (page 2)</a:t>
            </a:r>
          </a:p>
          <a:p>
            <a:pPr lvl="2"/>
            <a:r>
              <a:rPr lang="en-US" sz="1400" dirty="0"/>
              <a:t>Identify patients of greatest risk: early detection in neo-natal care</a:t>
            </a:r>
          </a:p>
          <a:p>
            <a:pPr lvl="2"/>
            <a:r>
              <a:rPr lang="en-US" sz="1400" dirty="0"/>
              <a:t>Wearable monitors: disease prevention though monitoring</a:t>
            </a:r>
          </a:p>
          <a:p>
            <a:pPr lvl="2"/>
            <a:r>
              <a:rPr lang="en-US" sz="1400" dirty="0"/>
              <a:t>Costs savings and resolution of billing anomalies: revenue leakage</a:t>
            </a:r>
          </a:p>
          <a:p>
            <a:pPr lvl="2"/>
            <a:r>
              <a:rPr lang="en-US" sz="1400" dirty="0"/>
              <a:t>Better manage resource allocation: patient’s length of stay</a:t>
            </a:r>
          </a:p>
          <a:p>
            <a:pPr lvl="1"/>
            <a:r>
              <a:rPr lang="en-US" sz="1800" dirty="0"/>
              <a:t>What are some challenges for analytics in health care (page 4)</a:t>
            </a:r>
          </a:p>
          <a:p>
            <a:pPr lvl="2"/>
            <a:r>
              <a:rPr lang="en-US" sz="1400" dirty="0"/>
              <a:t>Garbage in, garbage out</a:t>
            </a:r>
          </a:p>
          <a:p>
            <a:pPr lvl="2"/>
            <a:r>
              <a:rPr lang="en-US" sz="1400" dirty="0"/>
              <a:t>Increased demand for professionals well versed in analytics and medicine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23550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94D588-09A1-4130-8CD3-E06E38AA2AD6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homework #3 (Regression and Optimization)</a:t>
            </a:r>
          </a:p>
          <a:p>
            <a:r>
              <a:rPr lang="en-US" dirty="0"/>
              <a:t>Overview of homework #4 (Logit, </a:t>
            </a:r>
            <a:r>
              <a:rPr lang="en-US" dirty="0" err="1"/>
              <a:t>Probit</a:t>
            </a:r>
            <a:r>
              <a:rPr lang="en-US" dirty="0"/>
              <a:t>, Neural networks: info in week 9 videos)</a:t>
            </a:r>
          </a:p>
          <a:p>
            <a:r>
              <a:rPr lang="en-US" dirty="0"/>
              <a:t>Review of hands-on exercises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What Businesses Can Learn from Sports Analytics?</a:t>
            </a:r>
          </a:p>
          <a:p>
            <a:pPr lvl="1"/>
            <a:r>
              <a:rPr lang="en-US" dirty="0"/>
              <a:t>Team GB: Using Analytics (and Intuition) to Improve Performance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57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#3: Location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Location Analytics: Bringing Geography Back</a:t>
            </a:r>
          </a:p>
          <a:p>
            <a:pPr lvl="1"/>
            <a:r>
              <a:rPr lang="en-US" dirty="0"/>
              <a:t>What are some applications of geographic data in businesses?</a:t>
            </a:r>
          </a:p>
          <a:p>
            <a:pPr lvl="1"/>
            <a:r>
              <a:rPr lang="en-US" dirty="0"/>
              <a:t>What are the advantages of consolidating individual accounts by location? What are the risks of consolidation?</a:t>
            </a:r>
          </a:p>
          <a:p>
            <a:pPr lvl="1"/>
            <a:r>
              <a:rPr lang="en-US" dirty="0"/>
              <a:t>How is your company using geographic data?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8975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Graph, regression, calculated sales, revenue, profit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Constrained 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Discussion of risks, other data which would be valuable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0651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Logit and </a:t>
            </a:r>
            <a:r>
              <a:rPr lang="en-US" dirty="0" err="1">
                <a:solidFill>
                  <a:srgbClr val="FFFFFF"/>
                </a:solidFill>
              </a:rPr>
              <a:t>probit</a:t>
            </a:r>
            <a:r>
              <a:rPr lang="en-US" dirty="0">
                <a:solidFill>
                  <a:srgbClr val="FFFFFF"/>
                </a:solidFill>
              </a:rPr>
              <a:t> analysis (see week 9)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Moderating effects (</a:t>
            </a:r>
            <a:r>
              <a:rPr lang="en-US">
                <a:solidFill>
                  <a:srgbClr val="FFFFFF"/>
                </a:solidFill>
              </a:rPr>
              <a:t>week 7)</a:t>
            </a:r>
            <a:endParaRPr lang="en-US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Final logit &amp; </a:t>
            </a:r>
            <a:r>
              <a:rPr lang="en-US" dirty="0" err="1">
                <a:solidFill>
                  <a:srgbClr val="FFFFFF"/>
                </a:solidFill>
              </a:rPr>
              <a:t>probit</a:t>
            </a:r>
            <a:r>
              <a:rPr lang="en-US" dirty="0">
                <a:solidFill>
                  <a:srgbClr val="FFFFFF"/>
                </a:solidFill>
              </a:rPr>
              <a:t> models with interaction effects (moderating effects), prediction of outcome, sensitivity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Neural network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Neural network prediction model and sensitivity analysis (new material in handout in week 9)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40529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Regression Assumption #1: linearity</a:t>
            </a:r>
          </a:p>
          <a:p>
            <a:pPr lvl="1"/>
            <a:r>
              <a:rPr lang="en-US" sz="2400" dirty="0"/>
              <a:t>Violation: non-linear data</a:t>
            </a:r>
          </a:p>
          <a:p>
            <a:pPr lvl="1"/>
            <a:r>
              <a:rPr lang="en-US" sz="2400" dirty="0"/>
              <a:t>Test: RESET</a:t>
            </a:r>
          </a:p>
          <a:p>
            <a:pPr lvl="1"/>
            <a:r>
              <a:rPr lang="en-US" sz="2400" dirty="0"/>
              <a:t>Solution: transformation (logarithm, square, inverse, square root, other)</a:t>
            </a:r>
          </a:p>
          <a:p>
            <a:pPr lvl="1"/>
            <a:r>
              <a:rPr lang="en-US" sz="2400" dirty="0"/>
              <a:t>Solution technique: Box-Cox (Y), Box-Tidwell (X)</a:t>
            </a:r>
          </a:p>
          <a:p>
            <a:r>
              <a:rPr lang="en-US" sz="2800" dirty="0"/>
              <a:t>Regression Assumption #2: X variables are not correlated</a:t>
            </a:r>
          </a:p>
          <a:p>
            <a:pPr lvl="1"/>
            <a:r>
              <a:rPr lang="en-US" sz="2400" dirty="0"/>
              <a:t>Violation: multicollinearity</a:t>
            </a:r>
          </a:p>
          <a:p>
            <a:pPr lvl="1"/>
            <a:r>
              <a:rPr lang="en-US" sz="2400" dirty="0"/>
              <a:t>Test: Variance Inflation Factor (VIF)</a:t>
            </a:r>
          </a:p>
          <a:p>
            <a:pPr lvl="1"/>
            <a:r>
              <a:rPr lang="en-US" sz="2400" dirty="0"/>
              <a:t>Solution: drop variables, combine variables (Factor Analysis)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38496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Regression Assumption #3a: errors are random with constant variance</a:t>
            </a:r>
          </a:p>
          <a:p>
            <a:pPr lvl="1"/>
            <a:r>
              <a:rPr lang="en-US" sz="1800" dirty="0"/>
              <a:t>Violation: heteroscedasticity, or wedge shape to error terms in scatterplot</a:t>
            </a:r>
          </a:p>
          <a:p>
            <a:pPr lvl="1"/>
            <a:r>
              <a:rPr lang="en-US" sz="1800" dirty="0"/>
              <a:t>Test: Breusch-Pagan</a:t>
            </a:r>
          </a:p>
          <a:p>
            <a:pPr lvl="1"/>
            <a:r>
              <a:rPr lang="en-US" sz="1800" dirty="0"/>
              <a:t>Solution: transformation (logarithm, square, inverse, square root</a:t>
            </a:r>
            <a:r>
              <a:rPr lang="en-US" sz="1800"/>
              <a:t>, other) </a:t>
            </a:r>
            <a:r>
              <a:rPr lang="en-US" sz="1800" dirty="0"/>
              <a:t>or Huber regression</a:t>
            </a:r>
          </a:p>
          <a:p>
            <a:pPr lvl="1"/>
            <a:r>
              <a:rPr lang="en-US" sz="1800" dirty="0"/>
              <a:t>Solution technique: Box-Cox (Y), Box-Tidwell (X), Huber robust regression if heteroscedasticity still exists after Box-Cox (Y), Box-Tidwell (X)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66498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Regression Assumption #3b: error terms are correlated</a:t>
            </a:r>
          </a:p>
          <a:p>
            <a:pPr lvl="1"/>
            <a:r>
              <a:rPr lang="en-US" sz="1800" dirty="0"/>
              <a:t>Violation: serial correlation</a:t>
            </a:r>
          </a:p>
          <a:p>
            <a:pPr lvl="1"/>
            <a:r>
              <a:rPr lang="en-US" sz="1800" dirty="0"/>
              <a:t>Test: Durbin-Watson</a:t>
            </a:r>
          </a:p>
          <a:p>
            <a:pPr lvl="1"/>
            <a:r>
              <a:rPr lang="en-US" sz="1800" dirty="0"/>
              <a:t>Solution: adjust coefficients</a:t>
            </a:r>
          </a:p>
          <a:p>
            <a:pPr lvl="1"/>
            <a:r>
              <a:rPr lang="en-US" sz="1800" dirty="0"/>
              <a:t>Solution technique: </a:t>
            </a:r>
            <a:r>
              <a:rPr lang="en-US" sz="1800" dirty="0" err="1"/>
              <a:t>Prais-Winsten</a:t>
            </a:r>
            <a:r>
              <a:rPr lang="en-US" sz="1800" dirty="0"/>
              <a:t>, rho differencing, ARCH, Cochrane-Orcutt</a:t>
            </a:r>
          </a:p>
          <a:p>
            <a:r>
              <a:rPr lang="en-US" sz="2000" dirty="0"/>
              <a:t>Regression Assumption #3c: outliers</a:t>
            </a:r>
          </a:p>
          <a:p>
            <a:pPr lvl="1"/>
            <a:r>
              <a:rPr lang="en-US" sz="1800" dirty="0"/>
              <a:t>Violation: outlier influences slope of line</a:t>
            </a:r>
          </a:p>
          <a:p>
            <a:pPr lvl="1"/>
            <a:r>
              <a:rPr lang="en-US" sz="1800" dirty="0"/>
              <a:t>Test: </a:t>
            </a:r>
            <a:r>
              <a:rPr lang="en-US" sz="1800" dirty="0" err="1"/>
              <a:t>Bonferonni</a:t>
            </a:r>
            <a:r>
              <a:rPr lang="en-US" sz="1800" dirty="0"/>
              <a:t> test of outliers</a:t>
            </a:r>
          </a:p>
          <a:p>
            <a:pPr lvl="1"/>
            <a:r>
              <a:rPr lang="en-US" sz="1800" dirty="0"/>
              <a:t>Solution: drop outlier data points</a:t>
            </a:r>
          </a:p>
          <a:p>
            <a:pPr lvl="1"/>
            <a:r>
              <a:rPr lang="en-US" sz="1800" dirty="0"/>
              <a:t>Solution technique: </a:t>
            </a:r>
            <a:r>
              <a:rPr lang="en-US" sz="1800" dirty="0" err="1"/>
              <a:t>Bonferonni</a:t>
            </a:r>
            <a:r>
              <a:rPr lang="en-US" sz="1800" dirty="0"/>
              <a:t> identification of outliers (</a:t>
            </a:r>
            <a:r>
              <a:rPr lang="en-US" sz="1800" dirty="0" err="1"/>
              <a:t>Bonferonni</a:t>
            </a:r>
            <a:r>
              <a:rPr lang="en-US" sz="1800" dirty="0"/>
              <a:t> value &lt; 0.05)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35844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Benford’s</a:t>
            </a:r>
            <a:r>
              <a:rPr lang="en-US" dirty="0"/>
              <a:t> law</a:t>
            </a:r>
          </a:p>
          <a:p>
            <a:pPr lvl="1"/>
            <a:r>
              <a:rPr lang="en-US" sz="1800" dirty="0"/>
              <a:t>Financially reported numbers tend to start with smaller digits</a:t>
            </a:r>
          </a:p>
          <a:p>
            <a:r>
              <a:rPr lang="en-US" dirty="0"/>
              <a:t>Decision trees</a:t>
            </a:r>
          </a:p>
          <a:p>
            <a:pPr lvl="1"/>
            <a:r>
              <a:rPr lang="en-US" sz="1800" dirty="0"/>
              <a:t>Use entropy reduction to reduce the amount of error in the data to make a decision</a:t>
            </a:r>
          </a:p>
          <a:p>
            <a:pPr lvl="1"/>
            <a:r>
              <a:rPr lang="en-US" sz="1800" dirty="0"/>
              <a:t>Identify the most important variables in making a decision</a:t>
            </a:r>
          </a:p>
          <a:p>
            <a:pPr lvl="1"/>
            <a:r>
              <a:rPr lang="en-US" sz="1800" dirty="0"/>
              <a:t>Create a series of rules to make a decision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94157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C7BD-3409-4378-B81B-3A7A192B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– 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3F08-AB0A-4D95-84FA-3AC310FE9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Corrections regression assumptions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Linearity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Box-Cox: transform the Y variable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Box-Tidwell: transform the X variable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Use of Box-Cox on scientific data</a:t>
            </a:r>
          </a:p>
          <a:p>
            <a:pPr lvl="1"/>
            <a:r>
              <a:rPr lang="en-US" dirty="0"/>
              <a:t>Multi-collinearity</a:t>
            </a:r>
          </a:p>
          <a:p>
            <a:pPr lvl="2"/>
            <a:r>
              <a:rPr lang="en-US" dirty="0"/>
              <a:t>Factor analysis</a:t>
            </a:r>
          </a:p>
          <a:p>
            <a:pPr lvl="1"/>
            <a:r>
              <a:rPr lang="en-US" dirty="0"/>
              <a:t>Heteroscedasticity</a:t>
            </a:r>
          </a:p>
          <a:p>
            <a:pPr lvl="2"/>
            <a:r>
              <a:rPr lang="en-US" dirty="0"/>
              <a:t>Huber robust regression</a:t>
            </a:r>
          </a:p>
          <a:p>
            <a:pPr lvl="1"/>
            <a:r>
              <a:rPr lang="en-US" dirty="0"/>
              <a:t>Serial Correlation</a:t>
            </a:r>
          </a:p>
          <a:p>
            <a:pPr lvl="2"/>
            <a:r>
              <a:rPr lang="en-US" dirty="0" err="1"/>
              <a:t>Prais-Winsten</a:t>
            </a:r>
            <a:endParaRPr lang="en-US" dirty="0"/>
          </a:p>
          <a:p>
            <a:pPr lvl="1"/>
            <a:r>
              <a:rPr lang="en-US" dirty="0"/>
              <a:t>Outliers</a:t>
            </a:r>
          </a:p>
          <a:p>
            <a:pPr lvl="2"/>
            <a:r>
              <a:rPr lang="en-US" dirty="0" err="1"/>
              <a:t>Bonferonni</a:t>
            </a:r>
            <a:r>
              <a:rPr lang="en-US" dirty="0"/>
              <a:t> identification of outliers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139C3-A5AD-4BE3-8382-477B8266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61AAA-16DD-45E5-A62A-4CF644E8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16323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1BC1-4146-4DED-8B56-655C77FE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/>
              <a:t>Why are open-source statistical programming languages the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9232-26AC-43AE-A9B3-FA9F1EC5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they 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43B6A-179A-46A4-B0ED-99F0CB19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D6032-56DD-4CF7-B8C8-2342C385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9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98" y="2336800"/>
            <a:ext cx="2639166" cy="35988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27051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#1: What Businesses Can Learn from Sports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What Businesses Can Learn from Sports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dirty="0"/>
              <a:t>Describe the five key lessons of analytics in sports (give an example of each)</a:t>
            </a:r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08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 &amp;</a:t>
            </a:r>
            <a:br>
              <a:rPr lang="en-US" dirty="0"/>
            </a:br>
            <a:r>
              <a:rPr lang="en-US" dirty="0"/>
              <a:t>Team 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Analytics</a:t>
            </a:r>
          </a:p>
          <a:p>
            <a:pPr lvl="1"/>
            <a:r>
              <a:rPr lang="en-US" dirty="0"/>
              <a:t>A Google Analytics account will be set up by your instructor</a:t>
            </a:r>
          </a:p>
          <a:p>
            <a:r>
              <a:rPr lang="en-US" dirty="0"/>
              <a:t>Teams</a:t>
            </a:r>
          </a:p>
          <a:p>
            <a:pPr lvl="1"/>
            <a:r>
              <a:rPr lang="en-US" dirty="0"/>
              <a:t>Form teams of 4-5 students each</a:t>
            </a:r>
          </a:p>
          <a:p>
            <a:pPr lvl="1"/>
            <a:r>
              <a:rPr lang="en-US" dirty="0"/>
              <a:t>Send email to instructor with your teams no later than Friday</a:t>
            </a:r>
          </a:p>
          <a:p>
            <a:pPr lvl="1"/>
            <a:r>
              <a:rPr lang="en-US" dirty="0"/>
              <a:t>Teams to be finalized in next class</a:t>
            </a:r>
          </a:p>
          <a:p>
            <a:r>
              <a:rPr lang="en-US" dirty="0"/>
              <a:t>Office Hours</a:t>
            </a:r>
          </a:p>
          <a:p>
            <a:pPr lvl="1"/>
            <a:r>
              <a:rPr lang="en-US" dirty="0"/>
              <a:t>Monday &amp; Tuesday – 9:00-10:00 PM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3588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#1: What Businesses Can Learn from Sports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What Businesses Can Learn from Sports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dirty="0"/>
              <a:t>Describe the five key lessons of analytics in sports (give an example of each)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Align leadership at multiple levels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sz="1400" dirty="0"/>
              <a:t>Player acquisition, player payment, strategies for performance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Focus on human dimension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sz="1400" dirty="0"/>
              <a:t>Individual-level game performance 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sz="1400" dirty="0"/>
              <a:t>Performance in context (plus/minus analysis)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Exploit locational data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sz="1400" dirty="0"/>
              <a:t>NYY player acquisition based on homerun measurement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Broader ecosystem (partnerships)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sz="1400" dirty="0"/>
              <a:t>Business operations, dynamic ticket pricing, digital strategy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Support “analytic amateurs”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sz="1400" dirty="0"/>
              <a:t>Players becoming analytics specialists</a:t>
            </a:r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60807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Team GB: Using Analytics (and Intuition) to Improve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GB: Using Analytics (and Intuition) to Improve Performance</a:t>
            </a:r>
          </a:p>
          <a:p>
            <a:pPr lvl="1"/>
            <a:r>
              <a:rPr lang="en-US" dirty="0"/>
              <a:t>What is the value of predicting team performance? (page 2)</a:t>
            </a:r>
          </a:p>
          <a:p>
            <a:pPr lvl="1"/>
            <a:r>
              <a:rPr lang="en-US" dirty="0"/>
              <a:t>What is the biggest challenge? (page 2)</a:t>
            </a:r>
          </a:p>
          <a:p>
            <a:pPr lvl="1"/>
            <a:r>
              <a:rPr lang="en-US" dirty="0"/>
              <a:t>What are some of the barriers? (page 3)</a:t>
            </a:r>
          </a:p>
          <a:p>
            <a:pPr lvl="1"/>
            <a:r>
              <a:rPr lang="en-US" dirty="0"/>
              <a:t>Where is the power of the data? (page 5)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16949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Team GB: Using Analytics (and Intuition) to Improve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GB: Using Analytics (and Intuition) to Improve Performance</a:t>
            </a:r>
          </a:p>
          <a:p>
            <a:pPr lvl="1"/>
            <a:r>
              <a:rPr lang="en-US" dirty="0"/>
              <a:t>What is the value of predicting team performance? (page 2)</a:t>
            </a:r>
          </a:p>
          <a:p>
            <a:pPr lvl="2"/>
            <a:r>
              <a:rPr lang="en-US" sz="1600" dirty="0"/>
              <a:t>Priorities: GB only funds sports which are likely to produce medals</a:t>
            </a:r>
          </a:p>
          <a:p>
            <a:pPr lvl="1"/>
            <a:r>
              <a:rPr lang="en-US" dirty="0"/>
              <a:t>What is the biggest challenge? (page 2)</a:t>
            </a:r>
          </a:p>
          <a:p>
            <a:pPr lvl="2"/>
            <a:r>
              <a:rPr lang="en-US" sz="1600" dirty="0"/>
              <a:t>Difficulty in collecting data – some sports are hard to collect</a:t>
            </a:r>
          </a:p>
          <a:p>
            <a:pPr lvl="1"/>
            <a:r>
              <a:rPr lang="en-US" dirty="0"/>
              <a:t>What are some of the barriers? (page 3)</a:t>
            </a:r>
          </a:p>
          <a:p>
            <a:pPr lvl="2"/>
            <a:r>
              <a:rPr lang="en-US" sz="1600" dirty="0"/>
              <a:t>Elite coaches rely on experience, rather than data</a:t>
            </a:r>
          </a:p>
          <a:p>
            <a:pPr lvl="1"/>
            <a:r>
              <a:rPr lang="en-US" dirty="0"/>
              <a:t>Where is the power of the data? (page 5)</a:t>
            </a:r>
          </a:p>
          <a:p>
            <a:pPr lvl="2"/>
            <a:r>
              <a:rPr lang="en-US" sz="1600" dirty="0"/>
              <a:t>Longitudinal data rather than snapshots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43320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94D588-09A1-4130-8CD3-E06E38AA2AD6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Tableau license posted </a:t>
            </a:r>
            <a:r>
              <a:rPr lang="en-US"/>
              <a:t>to course wall</a:t>
            </a:r>
          </a:p>
          <a:p>
            <a:r>
              <a:rPr lang="en-US" dirty="0"/>
              <a:t>Overview of homework #4 (Logit, </a:t>
            </a:r>
            <a:r>
              <a:rPr lang="en-US" dirty="0" err="1"/>
              <a:t>Probit</a:t>
            </a:r>
            <a:r>
              <a:rPr lang="en-US" dirty="0"/>
              <a:t>, Neural networks: info in week 9 videos)</a:t>
            </a:r>
          </a:p>
          <a:p>
            <a:r>
              <a:rPr lang="en-US" dirty="0"/>
              <a:t>Review of hands-on exercises</a:t>
            </a:r>
          </a:p>
          <a:p>
            <a:r>
              <a:rPr lang="en-US" dirty="0"/>
              <a:t>Walkthrough of logit, </a:t>
            </a:r>
            <a:r>
              <a:rPr lang="en-US" dirty="0" err="1"/>
              <a:t>probit</a:t>
            </a:r>
            <a:r>
              <a:rPr lang="en-US" dirty="0"/>
              <a:t> and neural network prediction &amp; sensitivity analysis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An introduction to data mining and other techniques for advanced analytics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44309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Logit and </a:t>
            </a:r>
            <a:r>
              <a:rPr lang="en-US" dirty="0" err="1">
                <a:solidFill>
                  <a:srgbClr val="FFFFFF"/>
                </a:solidFill>
              </a:rPr>
              <a:t>probit</a:t>
            </a:r>
            <a:r>
              <a:rPr lang="en-US" dirty="0">
                <a:solidFill>
                  <a:srgbClr val="FFFFFF"/>
                </a:solidFill>
              </a:rPr>
              <a:t> analysis (see week 9)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Moderating effects (</a:t>
            </a:r>
            <a:r>
              <a:rPr lang="en-US">
                <a:solidFill>
                  <a:srgbClr val="FFFFFF"/>
                </a:solidFill>
              </a:rPr>
              <a:t>week 7)</a:t>
            </a:r>
            <a:endParaRPr lang="en-US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Final logit &amp; </a:t>
            </a:r>
            <a:r>
              <a:rPr lang="en-US" dirty="0" err="1">
                <a:solidFill>
                  <a:srgbClr val="FFFFFF"/>
                </a:solidFill>
              </a:rPr>
              <a:t>probit</a:t>
            </a:r>
            <a:r>
              <a:rPr lang="en-US" dirty="0">
                <a:solidFill>
                  <a:srgbClr val="FFFFFF"/>
                </a:solidFill>
              </a:rPr>
              <a:t> models with interaction effects (moderating effects), prediction of outcome, sensitivity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Neural network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Neural network prediction model and sensitivity analysis (new material in handout in week 9)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97900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Logit &amp; </a:t>
            </a:r>
            <a:r>
              <a:rPr lang="en-US" dirty="0" err="1"/>
              <a:t>Probit</a:t>
            </a:r>
            <a:endParaRPr lang="en-US" dirty="0"/>
          </a:p>
          <a:p>
            <a:pPr lvl="1"/>
            <a:r>
              <a:rPr lang="en-US" dirty="0"/>
              <a:t>Dependent variable is binary (0,1)</a:t>
            </a:r>
          </a:p>
          <a:p>
            <a:pPr lvl="1"/>
            <a:r>
              <a:rPr lang="en-US" dirty="0"/>
              <a:t>Predict probabilities</a:t>
            </a:r>
          </a:p>
          <a:p>
            <a:r>
              <a:rPr lang="en-US" dirty="0"/>
              <a:t>Logit</a:t>
            </a:r>
          </a:p>
          <a:p>
            <a:pPr lvl="1"/>
            <a:r>
              <a:rPr lang="en-US" dirty="0"/>
              <a:t>Logistic distribution</a:t>
            </a:r>
          </a:p>
          <a:p>
            <a:pPr lvl="1"/>
            <a:r>
              <a:rPr lang="en-US" dirty="0"/>
              <a:t>More sensitive in detecting differences at extreme values of your variables</a:t>
            </a:r>
          </a:p>
          <a:p>
            <a:r>
              <a:rPr lang="en-US" dirty="0" err="1"/>
              <a:t>Probit</a:t>
            </a:r>
            <a:endParaRPr lang="en-US" dirty="0"/>
          </a:p>
          <a:p>
            <a:pPr lvl="1"/>
            <a:r>
              <a:rPr lang="en-US" dirty="0"/>
              <a:t>Normal distribution</a:t>
            </a:r>
          </a:p>
          <a:p>
            <a:pPr lvl="1"/>
            <a:r>
              <a:rPr lang="en-US" dirty="0"/>
              <a:t>More sensitive in detecting differences at values near the mean of your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75924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Uses the logistic function to build relationships</a:t>
            </a:r>
          </a:p>
          <a:p>
            <a:pPr lvl="1"/>
            <a:r>
              <a:rPr lang="en-US" dirty="0"/>
              <a:t>Also has at least three levels, the X input variables, one or more hidden layers of variables, and the Y output variables</a:t>
            </a:r>
          </a:p>
          <a:p>
            <a:pPr lvl="1"/>
            <a:r>
              <a:rPr lang="en-US" dirty="0"/>
              <a:t>To predict the neural network outcome:</a:t>
            </a:r>
          </a:p>
          <a:p>
            <a:pPr lvl="2"/>
            <a:r>
              <a:rPr lang="en-US" sz="1600" dirty="0"/>
              <a:t>First, predict the hidden variables from the inputs, just like a logit prediction</a:t>
            </a:r>
          </a:p>
          <a:p>
            <a:pPr lvl="2"/>
            <a:r>
              <a:rPr lang="en-US" sz="1600" dirty="0"/>
              <a:t>Second, predict the Y output variables from the hidden variables, again like a logit prediction</a:t>
            </a:r>
          </a:p>
          <a:p>
            <a:pPr lvl="1"/>
            <a:r>
              <a:rPr lang="en-US" sz="1800" dirty="0"/>
              <a:t>More than two hidden layers is deep learning</a:t>
            </a:r>
          </a:p>
          <a:p>
            <a:pPr lvl="1"/>
            <a:r>
              <a:rPr lang="en-US" sz="1800"/>
              <a:t>Neural networks can predict probabilities (0-1) or continuous numbers (e.g., house prices)</a:t>
            </a:r>
          </a:p>
          <a:p>
            <a:pPr lvl="2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82245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558C17-B4A7-4F56-A49D-24FFD987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29B657-C7A3-49EA-9F6C-A731AAE7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networks can have: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Multiple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or more hidden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Two or more hidden layers are called deep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or more 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Outputs can be binary (0-1) or continuous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0D290-6F62-4F56-BFCE-118D1C3D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41333-0AEA-4E83-B070-6DC34BFB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9" name="Content Placeholder 8">
            <a:hlinkClick r:id="rId2"/>
            <a:extLst>
              <a:ext uri="{FF2B5EF4-FFF2-40B4-BE49-F238E27FC236}">
                <a16:creationId xmlns:a16="http://schemas.microsoft.com/office/drawing/2014/main" id="{830A7A54-784A-432D-8109-3C2AEE1126C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2389273"/>
            <a:ext cx="3913188" cy="3493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24442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558C17-B4A7-4F56-A49D-24FFD987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29B657-C7A3-49EA-9F6C-A731AAE7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gradient search (hill climbing)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neural network climbs the hill until it reaches an optimal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Sometimes these solutions are local optima rather than global optima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 the neural network several times to find the best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0D290-6F62-4F56-BFCE-118D1C3D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41333-0AEA-4E83-B070-6DC34BFB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1" name="Content Placeholder 10">
            <a:hlinkClick r:id="rId2"/>
            <a:extLst>
              <a:ext uri="{FF2B5EF4-FFF2-40B4-BE49-F238E27FC236}">
                <a16:creationId xmlns:a16="http://schemas.microsoft.com/office/drawing/2014/main" id="{429F6C71-2771-4E94-A1D0-6A532D18F6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2530752"/>
            <a:ext cx="3913188" cy="3210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604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D78D-D8BD-4DD7-B250-BD5313E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Brazilian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95B8-6604-43DE-9B8C-970DF15E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government statistician gave the president his daily briefing. He concluded by saying: "Yesterday, 3 Brazilian soldiers were killed."</a:t>
            </a:r>
          </a:p>
          <a:p>
            <a:r>
              <a:rPr lang="en-US" dirty="0"/>
              <a:t>"Oh No!" the president exclaimed, "That's Terrible!"</a:t>
            </a:r>
          </a:p>
          <a:p>
            <a:r>
              <a:rPr lang="en-US" dirty="0"/>
              <a:t>His staff was stunned at this display of emotion, nervously watching as the president sat, his head in his hands.</a:t>
            </a:r>
          </a:p>
          <a:p>
            <a:r>
              <a:rPr lang="en-US" dirty="0"/>
              <a:t>Finally, the president looked up and asked, </a:t>
            </a:r>
          </a:p>
          <a:p>
            <a:r>
              <a:rPr lang="en-US" dirty="0"/>
              <a:t>"Just how many is a </a:t>
            </a:r>
            <a:r>
              <a:rPr lang="en-US" dirty="0" err="1"/>
              <a:t>brazillion</a:t>
            </a:r>
            <a:r>
              <a:rPr lang="en-US" dirty="0"/>
              <a:t>? "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hlinkClick r:id="rId2" action="ppaction://hlinksldjump"/>
              </a:rPr>
              <a:t>return to presentation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CF08B-0EB4-48FC-A431-5DBD1641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FA551-273A-42DC-9B22-147CC6B5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558C17-B4A7-4F56-A49D-24FFD987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29B657-C7A3-49EA-9F6C-A731AAE7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Deep learning has more than one hidden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Deep learning can learn complex patterns such as voice recognition, voice generation, photo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0D290-6F62-4F56-BFCE-118D1C3D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41333-0AEA-4E83-B070-6DC34BFB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94151A52-9D97-4C9B-8635-DE35AF39D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725" y="3232937"/>
            <a:ext cx="3913188" cy="1806588"/>
          </a:xfrm>
        </p:spPr>
      </p:pic>
    </p:spTree>
    <p:extLst>
      <p:ext uri="{BB962C8B-B14F-4D97-AF65-F5344CB8AC3E}">
        <p14:creationId xmlns:p14="http://schemas.microsoft.com/office/powerpoint/2010/main" val="83148852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9 – Neural Network Prediction and Sensitivity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In-class example</a:t>
            </a:r>
          </a:p>
          <a:p>
            <a:pPr lvl="1"/>
            <a:r>
              <a:rPr lang="en-US" dirty="0"/>
              <a:t>Logit analysis of Titanic survivor data</a:t>
            </a:r>
          </a:p>
          <a:p>
            <a:pPr lvl="1"/>
            <a:r>
              <a:rPr lang="en-US" dirty="0"/>
              <a:t>Creation of prediction model of logit results</a:t>
            </a:r>
          </a:p>
          <a:p>
            <a:pPr lvl="1"/>
            <a:r>
              <a:rPr lang="en-US" dirty="0"/>
              <a:t>Sensitivity analysis of </a:t>
            </a:r>
            <a:r>
              <a:rPr lang="en-US"/>
              <a:t>logit results</a:t>
            </a:r>
            <a:endParaRPr lang="en-US" dirty="0"/>
          </a:p>
          <a:p>
            <a:pPr lvl="1"/>
            <a:r>
              <a:rPr lang="en-US" dirty="0"/>
              <a:t>Neural network analysis of Titanic survivor data</a:t>
            </a:r>
          </a:p>
          <a:p>
            <a:pPr lvl="1"/>
            <a:r>
              <a:rPr lang="en-US" dirty="0"/>
              <a:t>Creation of a prediction model of neural network results</a:t>
            </a:r>
          </a:p>
          <a:p>
            <a:pPr lvl="1"/>
            <a:r>
              <a:rPr lang="en-US" dirty="0"/>
              <a:t>Sensitivity analysis of neural network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5150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76" y="2336800"/>
            <a:ext cx="2732810" cy="35988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11076" y="3962400"/>
            <a:ext cx="2732810" cy="19732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50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Article #1: An Introduction to Data Mining and Other Techniques for Advanced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An introduction to data mining and other techniques for advanced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key differences between statistical analysis and data mining? (page 140)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Describe tools for advanced analytics (page 149-151)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Data visualization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Text mining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Social network analysis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Contact optimization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How do you mitigate the risks of data mining? (page 152)</a:t>
            </a:r>
          </a:p>
          <a:p>
            <a:pPr marL="342900" lvl="1" indent="-342900">
              <a:buClr>
                <a:schemeClr val="tx2"/>
              </a:buClr>
              <a:buFontTx/>
              <a:buChar char="•"/>
            </a:pPr>
            <a:endParaRPr lang="en-US" dirty="0"/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3428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Article #1: An Introduction to Data Mining and Other Techniques for Advanced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An introduction to data mining and other techniques for advanced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key differences between statistical analysis and data mining? (page 140)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Creation of a hold-out sample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Use the hold-out sample to test the model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Describe tools for advanced analytics (page 149-151)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Data visualization: scatter plots and heat maps, geographic data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Text mining: extract structure from unstructured text files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Social network analysis: identify networks of calling circles, influencers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Contact optimization: best solution for customers calling in and marketers calling out</a:t>
            </a:r>
          </a:p>
          <a:p>
            <a:pPr marL="342900" lvl="1" indent="-342900">
              <a:buClr>
                <a:schemeClr val="tx2"/>
              </a:buClr>
              <a:buFontTx/>
              <a:buChar char="•"/>
            </a:pPr>
            <a:endParaRPr lang="en-US" dirty="0"/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134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34918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Article #1: An Introduction to Data Mining and Other Techniques for Advanced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An introduction to data mining and other techniques for advanced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How do you mitigate the risks of data mining? (page 152)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Focus on good data quality, strong business focus, sound user training</a:t>
            </a:r>
          </a:p>
          <a:p>
            <a:pPr marL="400050" lvl="2" indent="0">
              <a:buClr>
                <a:schemeClr val="tx2"/>
              </a:buCl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135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3531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Gaming</a:t>
            </a:r>
          </a:p>
          <a:p>
            <a:pPr lvl="1"/>
            <a:r>
              <a:rPr lang="en-US" dirty="0"/>
              <a:t>1989: Deep Thought – Carnegie Mellon chess program lost to Gary Kasparov (not Neural Network)</a:t>
            </a:r>
          </a:p>
          <a:p>
            <a:pPr lvl="1"/>
            <a:r>
              <a:rPr lang="en-US" dirty="0"/>
              <a:t>1997: Deep Blue – IBM chess program beat Gary Kasparov (not Neural Network)</a:t>
            </a:r>
          </a:p>
          <a:p>
            <a:pPr lvl="1"/>
            <a:r>
              <a:rPr lang="en-US" dirty="0"/>
              <a:t>2011: IBM Watson beat Jeopardy champions (not Neural Network)</a:t>
            </a:r>
          </a:p>
          <a:p>
            <a:pPr lvl="1"/>
            <a:r>
              <a:rPr lang="en-US" dirty="0"/>
              <a:t>2014: DeepMind set world record for video game Breakout, learned to play Space Invaders, </a:t>
            </a:r>
            <a:r>
              <a:rPr lang="en-US" dirty="0" err="1"/>
              <a:t>Ms</a:t>
            </a:r>
            <a:r>
              <a:rPr lang="en-US" dirty="0"/>
              <a:t> Pac-Man, Q*Bert</a:t>
            </a:r>
          </a:p>
          <a:p>
            <a:pPr lvl="1"/>
            <a:r>
              <a:rPr lang="en-US" dirty="0"/>
              <a:t>2016: Google DeepMind AlphaGo beat Go world champion</a:t>
            </a:r>
          </a:p>
          <a:p>
            <a:pPr lvl="2"/>
            <a:r>
              <a:rPr lang="en-US" dirty="0"/>
              <a:t>Video </a:t>
            </a:r>
            <a:r>
              <a:rPr lang="en-US" dirty="0">
                <a:hlinkClick r:id="rId2"/>
              </a:rPr>
              <a:t>https://www.youtube.com/watch?v=8tq1C8spV_g</a:t>
            </a:r>
            <a:endParaRPr lang="en-US" dirty="0"/>
          </a:p>
          <a:p>
            <a:pPr lvl="1"/>
            <a:r>
              <a:rPr lang="en-US" dirty="0"/>
              <a:t>2017 (Jan): AlphaGo Master won 60 straight Go matches</a:t>
            </a:r>
          </a:p>
          <a:p>
            <a:pPr lvl="1"/>
            <a:r>
              <a:rPr lang="en-US" dirty="0"/>
              <a:t>2017 (Oct): AlphaGo Zero learned game without human intervention; beat all previous versions, winning 100-0</a:t>
            </a:r>
          </a:p>
          <a:p>
            <a:pPr lvl="1"/>
            <a:r>
              <a:rPr lang="en-US" dirty="0"/>
              <a:t>2017 (Dec): AlphaGo Zero generalized to learn chess, shogi, and Go in less than 24 hours, beating all previous champion systems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07826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Self-driving vehicles</a:t>
            </a:r>
          </a:p>
          <a:p>
            <a:pPr lvl="1"/>
            <a:r>
              <a:rPr lang="en-US" dirty="0"/>
              <a:t>1984-92: Self-driving cars (</a:t>
            </a:r>
            <a:r>
              <a:rPr lang="en-US" dirty="0" err="1"/>
              <a:t>Navlab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ALVINN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2005: </a:t>
            </a:r>
            <a:r>
              <a:rPr lang="en-US" dirty="0">
                <a:hlinkClick r:id="rId3"/>
              </a:rPr>
              <a:t>DARPA Grand Challenge </a:t>
            </a:r>
            <a:r>
              <a:rPr lang="en-US" dirty="0"/>
              <a:t>– self-driving competition over 132 miles (212 km)</a:t>
            </a:r>
          </a:p>
          <a:p>
            <a:pPr lvl="1"/>
            <a:r>
              <a:rPr lang="en-US" dirty="0"/>
              <a:t>2007: </a:t>
            </a:r>
            <a:r>
              <a:rPr lang="en-US" dirty="0">
                <a:hlinkClick r:id="rId4"/>
              </a:rPr>
              <a:t>DARPA Urban Challenge </a:t>
            </a:r>
            <a:r>
              <a:rPr lang="en-US" dirty="0"/>
              <a:t>– self-driving competition through city traffic</a:t>
            </a:r>
          </a:p>
          <a:p>
            <a:r>
              <a:rPr lang="en-US" dirty="0"/>
              <a:t>Voice recognition</a:t>
            </a:r>
          </a:p>
          <a:p>
            <a:pPr lvl="1"/>
            <a:r>
              <a:rPr lang="en-US" dirty="0"/>
              <a:t>2010: </a:t>
            </a:r>
            <a:r>
              <a:rPr lang="en-US" dirty="0">
                <a:hlinkClick r:id="rId5"/>
              </a:rPr>
              <a:t>SIRI</a:t>
            </a:r>
            <a:r>
              <a:rPr lang="en-US" dirty="0"/>
              <a:t> voice assistant</a:t>
            </a:r>
          </a:p>
          <a:p>
            <a:pPr lvl="1"/>
            <a:r>
              <a:rPr lang="en-US" dirty="0"/>
              <a:t>2014: SIRI/</a:t>
            </a:r>
            <a:r>
              <a:rPr lang="en-US" dirty="0">
                <a:hlinkClick r:id="rId6"/>
              </a:rPr>
              <a:t>Shazam</a:t>
            </a:r>
            <a:r>
              <a:rPr lang="en-US" dirty="0"/>
              <a:t> music recognition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Copyright © Don Harter 1996-2021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69202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Latest Advances</a:t>
            </a:r>
          </a:p>
          <a:p>
            <a:pPr lvl="1"/>
            <a:r>
              <a:rPr lang="en-US" dirty="0"/>
              <a:t>November 2016: </a:t>
            </a:r>
            <a:r>
              <a:rPr lang="en-US" dirty="0">
                <a:hlinkClick r:id="rId2"/>
              </a:rPr>
              <a:t>Google Brain </a:t>
            </a:r>
            <a:r>
              <a:rPr lang="en-US" dirty="0"/>
              <a:t>develops encryption algorithms</a:t>
            </a:r>
          </a:p>
          <a:p>
            <a:pPr lvl="1"/>
            <a:r>
              <a:rPr lang="en-US" dirty="0"/>
              <a:t>March 2017: </a:t>
            </a:r>
            <a:r>
              <a:rPr lang="en-US" dirty="0" err="1">
                <a:hlinkClick r:id="rId3"/>
              </a:rPr>
              <a:t>DeepStack</a:t>
            </a:r>
            <a:r>
              <a:rPr lang="en-US" dirty="0"/>
              <a:t> defeats poker champions, develops intuition</a:t>
            </a:r>
          </a:p>
          <a:p>
            <a:pPr lvl="1"/>
            <a:r>
              <a:rPr lang="en-US" dirty="0"/>
              <a:t>July 2017: Facebook AI develops own language</a:t>
            </a:r>
          </a:p>
          <a:p>
            <a:pPr lvl="1"/>
            <a:r>
              <a:rPr lang="en-US" dirty="0"/>
              <a:t>August 2017: AI defeats world champions in multi-player game (</a:t>
            </a:r>
            <a:r>
              <a:rPr lang="en-US" dirty="0" err="1">
                <a:hlinkClick r:id="rId4"/>
              </a:rPr>
              <a:t>Dota</a:t>
            </a:r>
            <a:r>
              <a:rPr lang="en-US" dirty="0">
                <a:hlinkClick r:id="rId4"/>
              </a:rPr>
              <a:t> 2</a:t>
            </a:r>
            <a:r>
              <a:rPr lang="en-US" dirty="0"/>
              <a:t> [Defense of the Ancients])</a:t>
            </a:r>
          </a:p>
          <a:p>
            <a:pPr lvl="1"/>
            <a:r>
              <a:rPr lang="en-US" dirty="0"/>
              <a:t>May 2019: DeepMind AI uses teamwork to defeat human '</a:t>
            </a:r>
            <a:r>
              <a:rPr lang="en-US" dirty="0">
                <a:hlinkClick r:id="rId5"/>
              </a:rPr>
              <a:t>Quake III</a:t>
            </a:r>
            <a:r>
              <a:rPr lang="en-US" dirty="0"/>
              <a:t>' players</a:t>
            </a:r>
          </a:p>
          <a:p>
            <a:pPr lvl="1"/>
            <a:r>
              <a:rPr lang="en-US" dirty="0"/>
              <a:t>Neural network created a </a:t>
            </a:r>
            <a:r>
              <a:rPr lang="en-US" dirty="0">
                <a:hlinkClick r:id="rId6"/>
              </a:rPr>
              <a:t>3D replica of the universe</a:t>
            </a:r>
            <a:r>
              <a:rPr lang="en-US" dirty="0"/>
              <a:t> – July 2019</a:t>
            </a:r>
          </a:p>
          <a:p>
            <a:pPr lvl="1"/>
            <a:r>
              <a:rPr lang="en-US" dirty="0"/>
              <a:t>Neural network detects Covid-19 in real time by </a:t>
            </a:r>
            <a:r>
              <a:rPr lang="en-US" dirty="0">
                <a:hlinkClick r:id="rId7"/>
              </a:rPr>
              <a:t>Xray</a:t>
            </a:r>
            <a:r>
              <a:rPr lang="en-US" dirty="0"/>
              <a:t> – June 2020</a:t>
            </a:r>
          </a:p>
          <a:p>
            <a:pPr lvl="1"/>
            <a:r>
              <a:rPr lang="en-US" dirty="0"/>
              <a:t>Neural network detects COVID-19 via </a:t>
            </a:r>
            <a:r>
              <a:rPr lang="en-US" dirty="0">
                <a:hlinkClick r:id="rId8"/>
              </a:rPr>
              <a:t>coughs</a:t>
            </a:r>
            <a:r>
              <a:rPr lang="en-US" dirty="0"/>
              <a:t> (MIT) – November 2020</a:t>
            </a:r>
          </a:p>
          <a:p>
            <a:pPr lvl="1"/>
            <a:r>
              <a:rPr lang="en-US" dirty="0"/>
              <a:t>Wearable device app </a:t>
            </a:r>
            <a:r>
              <a:rPr lang="en-US" dirty="0" err="1">
                <a:hlinkClick r:id="rId9"/>
              </a:rPr>
              <a:t>CovidDeep</a:t>
            </a:r>
            <a:r>
              <a:rPr lang="en-US" dirty="0"/>
              <a:t> </a:t>
            </a:r>
            <a:r>
              <a:rPr lang="en-US"/>
              <a:t>detects COVID-19 </a:t>
            </a:r>
            <a:r>
              <a:rPr lang="en-US" dirty="0"/>
              <a:t>– Jan 2021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2421" y="5954662"/>
            <a:ext cx="4834673" cy="36512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Copyright © Don Harter 1996-2021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72131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Exam Review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94D588-09A1-4130-8CD3-E06E38AA2AD6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94D588-09A1-4130-8CD3-E06E38AA2AD6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Academic integrity</a:t>
            </a:r>
          </a:p>
          <a:p>
            <a:pPr lvl="1"/>
            <a:r>
              <a:rPr lang="en-US" sz="1800" dirty="0"/>
              <a:t>Do your own work, no collaboration</a:t>
            </a:r>
          </a:p>
          <a:p>
            <a:r>
              <a:rPr lang="en-US" sz="2000" dirty="0"/>
              <a:t>My philosophy</a:t>
            </a:r>
          </a:p>
          <a:p>
            <a:pPr lvl="1"/>
            <a:r>
              <a:rPr lang="en-US" sz="1800" dirty="0"/>
              <a:t>More questions, each worth fewer points</a:t>
            </a:r>
          </a:p>
          <a:p>
            <a:pPr lvl="2"/>
            <a:r>
              <a:rPr lang="en-US" sz="1600" dirty="0"/>
              <a:t>Advantage: if you don’t know the answer on a question, it’s only worth a few points</a:t>
            </a:r>
          </a:p>
          <a:p>
            <a:pPr lvl="1"/>
            <a:r>
              <a:rPr lang="en-US" sz="1800" dirty="0"/>
              <a:t>Test breadth of knowledge (multiple choice)</a:t>
            </a:r>
          </a:p>
          <a:p>
            <a:pPr lvl="1"/>
            <a:r>
              <a:rPr lang="en-US" sz="1800" dirty="0"/>
              <a:t>Test depth of knowledge (short answer)</a:t>
            </a:r>
          </a:p>
          <a:p>
            <a:r>
              <a:rPr lang="en-US" sz="2000" dirty="0"/>
              <a:t>Test Taking Strategy</a:t>
            </a:r>
          </a:p>
          <a:p>
            <a:pPr lvl="1"/>
            <a:r>
              <a:rPr lang="en-US" sz="1800" dirty="0"/>
              <a:t>Strive for full credit on a question – there is no extra credit for elaborate answers, so don’t spend too much time on any question</a:t>
            </a:r>
          </a:p>
          <a:p>
            <a:pPr lvl="1"/>
            <a:r>
              <a:rPr lang="en-US" sz="1800" dirty="0"/>
              <a:t>Use your time wisely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0204BF-E4E1-4E87-8843-60EBB941E40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91817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Content</a:t>
            </a:r>
          </a:p>
          <a:p>
            <a:pPr lvl="1"/>
            <a:r>
              <a:rPr lang="en-US" sz="1400" dirty="0"/>
              <a:t>Part 1: Concepts – Short Answer </a:t>
            </a:r>
          </a:p>
          <a:p>
            <a:pPr lvl="1"/>
            <a:r>
              <a:rPr lang="en-US" sz="1400" dirty="0"/>
              <a:t>Part 2: Tools – Multiple Choice</a:t>
            </a:r>
          </a:p>
          <a:p>
            <a:pPr lvl="1"/>
            <a:r>
              <a:rPr lang="en-US" sz="1400" dirty="0"/>
              <a:t>Part 3: Techniques – Multiple Choice</a:t>
            </a:r>
          </a:p>
          <a:p>
            <a:pPr lvl="1"/>
            <a:r>
              <a:rPr lang="en-US" sz="1400" dirty="0"/>
              <a:t>Part 4: Regression Assumptions – Multiple Choice</a:t>
            </a:r>
          </a:p>
          <a:p>
            <a:pPr lvl="1"/>
            <a:r>
              <a:rPr lang="en-US" sz="1400" dirty="0"/>
              <a:t>Part 5: Interpretation – Short Answer</a:t>
            </a:r>
          </a:p>
          <a:p>
            <a:pPr lvl="1"/>
            <a:r>
              <a:rPr lang="en-US" sz="1400" dirty="0"/>
              <a:t>Part 6: Business Issues from Articles – Short Answer</a:t>
            </a:r>
          </a:p>
          <a:p>
            <a:r>
              <a:rPr lang="en-US" sz="1600" dirty="0"/>
              <a:t>Summary</a:t>
            </a:r>
          </a:p>
          <a:p>
            <a:pPr lvl="1"/>
            <a:r>
              <a:rPr lang="en-US" sz="1400" dirty="0"/>
              <a:t>20-30 multiple choice questions</a:t>
            </a:r>
          </a:p>
          <a:p>
            <a:pPr lvl="1"/>
            <a:r>
              <a:rPr lang="en-US" sz="1400"/>
              <a:t>2</a:t>
            </a:r>
            <a:r>
              <a:rPr lang="en-US" sz="1400" dirty="0"/>
              <a:t>0</a:t>
            </a:r>
            <a:r>
              <a:rPr lang="en-US" sz="1400"/>
              <a:t>-30 </a:t>
            </a:r>
            <a:r>
              <a:rPr lang="en-US" sz="1400" dirty="0"/>
              <a:t>short answer questions</a:t>
            </a:r>
          </a:p>
          <a:p>
            <a:endParaRPr lang="en-US" sz="1600" dirty="0"/>
          </a:p>
          <a:p>
            <a:r>
              <a:rPr lang="en-US" sz="1600" dirty="0"/>
              <a:t>Final exam will be sent to you via email at your syr.edu address</a:t>
            </a:r>
          </a:p>
          <a:p>
            <a:r>
              <a:rPr lang="en-US" sz="1600" dirty="0"/>
              <a:t>You will need MS Word</a:t>
            </a:r>
          </a:p>
          <a:p>
            <a:r>
              <a:rPr lang="en-US" sz="1600" dirty="0"/>
              <a:t>You will not run any other software – just answer the questions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0204BF-E4E1-4E87-8843-60EBB941E40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89994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600" dirty="0"/>
              <a:t>Content</a:t>
            </a:r>
          </a:p>
          <a:p>
            <a:pPr lvl="1"/>
            <a:r>
              <a:rPr lang="en-US" sz="1400" dirty="0"/>
              <a:t>Part 1: Concepts – Short Answer </a:t>
            </a:r>
          </a:p>
          <a:p>
            <a:pPr lvl="2"/>
            <a:r>
              <a:rPr lang="en-US" sz="1200" dirty="0"/>
              <a:t>Define or describe a concept or business application</a:t>
            </a:r>
          </a:p>
          <a:p>
            <a:pPr lvl="2"/>
            <a:r>
              <a:rPr lang="en-US" sz="1200" dirty="0"/>
              <a:t>Compare or contrast concepts or techniques</a:t>
            </a:r>
          </a:p>
          <a:p>
            <a:pPr lvl="1"/>
            <a:r>
              <a:rPr lang="en-US" sz="1400" dirty="0"/>
              <a:t>Part 2: Tools – Multiple Choice</a:t>
            </a:r>
          </a:p>
          <a:p>
            <a:pPr lvl="2"/>
            <a:r>
              <a:rPr lang="en-US" sz="1200" dirty="0"/>
              <a:t>Identify which tool was used in a given example (e.g., Excel, Access, Google Analytics, R, Tableau)</a:t>
            </a:r>
          </a:p>
          <a:p>
            <a:pPr lvl="1"/>
            <a:r>
              <a:rPr lang="en-US" sz="1400" dirty="0"/>
              <a:t>Part 3: Techniques – Multiple Choice</a:t>
            </a:r>
          </a:p>
          <a:p>
            <a:pPr lvl="2"/>
            <a:r>
              <a:rPr lang="en-US" sz="1200" dirty="0"/>
              <a:t>Identify which technique is presented in example (e.g., correlation, linear regression, exponential regression, power regression, moving average, logit, </a:t>
            </a:r>
            <a:r>
              <a:rPr lang="en-US" sz="1200" dirty="0" err="1"/>
              <a:t>probit</a:t>
            </a:r>
            <a:r>
              <a:rPr lang="en-US" sz="1200" dirty="0"/>
              <a:t>, neural network)</a:t>
            </a:r>
          </a:p>
          <a:p>
            <a:pPr lvl="2"/>
            <a:r>
              <a:rPr lang="en-US" sz="1200" dirty="0"/>
              <a:t>Identify which Google Analytics measure is used in each situation (sessions, users, pageviews, pages/sessions, average session duration, bounce rate, % new sessions, organic search, direct, referral, social, email)</a:t>
            </a:r>
          </a:p>
          <a:p>
            <a:pPr lvl="2"/>
            <a:r>
              <a:rPr lang="en-US" sz="1200" dirty="0"/>
              <a:t>Identify which R graph is used (histogram, boxplot, scatterplot, scatterplot matrix, plot of means, XY plots)</a:t>
            </a:r>
          </a:p>
          <a:p>
            <a:pPr lvl="1"/>
            <a:r>
              <a:rPr lang="en-US" sz="1400" dirty="0"/>
              <a:t>Part 4: Regression Assumptions – Multiple Choice</a:t>
            </a:r>
          </a:p>
          <a:p>
            <a:pPr lvl="2"/>
            <a:r>
              <a:rPr lang="en-US" sz="1200" dirty="0"/>
              <a:t>Identify assumption violations, corrections (linearity, multi-collinearity, heteroscedasticity, serial correlation, outliers)</a:t>
            </a:r>
          </a:p>
          <a:p>
            <a:pPr lvl="1"/>
            <a:r>
              <a:rPr lang="en-US" sz="1400" dirty="0"/>
              <a:t>Part 5: Interpretation – Short Answer</a:t>
            </a:r>
          </a:p>
          <a:p>
            <a:pPr lvl="2"/>
            <a:r>
              <a:rPr lang="en-US" sz="1200" dirty="0"/>
              <a:t>Interpret output results of several techniques</a:t>
            </a:r>
            <a:endParaRPr lang="en-US" sz="800" dirty="0"/>
          </a:p>
          <a:p>
            <a:pPr lvl="1"/>
            <a:r>
              <a:rPr lang="en-US" sz="1400" dirty="0"/>
              <a:t>Part 6: Business Issues from Articles – Short Answer</a:t>
            </a:r>
          </a:p>
          <a:p>
            <a:pPr lvl="2"/>
            <a:r>
              <a:rPr lang="en-US" sz="1200" dirty="0"/>
              <a:t>Provide a short answer to questions from the articles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0204BF-E4E1-4E87-8843-60EBB941E40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96291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Week 1</a:t>
            </a:r>
          </a:p>
          <a:p>
            <a:pPr lvl="1"/>
            <a:r>
              <a:rPr lang="en-US" sz="2000" dirty="0"/>
              <a:t>Background</a:t>
            </a:r>
          </a:p>
          <a:p>
            <a:pPr lvl="2"/>
            <a:r>
              <a:rPr lang="en-US" sz="1800" dirty="0"/>
              <a:t>What drives analytics?</a:t>
            </a:r>
          </a:p>
          <a:p>
            <a:pPr lvl="2"/>
            <a:r>
              <a:rPr lang="en-US" sz="1800" dirty="0"/>
              <a:t>Why is analytics difficult?</a:t>
            </a:r>
          </a:p>
          <a:p>
            <a:pPr lvl="2"/>
            <a:r>
              <a:rPr lang="en-US" sz="1800" dirty="0"/>
              <a:t>What are business examples where analytics is important?</a:t>
            </a:r>
          </a:p>
          <a:p>
            <a:pPr lvl="1"/>
            <a:r>
              <a:rPr lang="en-US" sz="2000" dirty="0"/>
              <a:t>Tools</a:t>
            </a:r>
          </a:p>
          <a:p>
            <a:pPr lvl="2"/>
            <a:r>
              <a:rPr lang="en-US" sz="1800" dirty="0"/>
              <a:t>Formulas</a:t>
            </a:r>
          </a:p>
          <a:p>
            <a:pPr lvl="2"/>
            <a:r>
              <a:rPr lang="en-US" sz="1800" dirty="0"/>
              <a:t>Sorting</a:t>
            </a:r>
          </a:p>
          <a:p>
            <a:pPr lvl="2"/>
            <a:r>
              <a:rPr lang="en-US" sz="1800" dirty="0"/>
              <a:t>Filters</a:t>
            </a:r>
          </a:p>
          <a:p>
            <a:pPr lvl="2"/>
            <a:r>
              <a:rPr lang="en-US" sz="1800" dirty="0"/>
              <a:t>Pivot tables and charts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0204BF-E4E1-4E87-8843-60EBB941E40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6996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  <a:p>
            <a:pPr lvl="1"/>
            <a:r>
              <a:rPr lang="en-US" dirty="0"/>
              <a:t>NPV</a:t>
            </a:r>
          </a:p>
          <a:p>
            <a:pPr lvl="1"/>
            <a:r>
              <a:rPr lang="en-US" dirty="0"/>
              <a:t>IRR</a:t>
            </a:r>
          </a:p>
          <a:p>
            <a:pPr lvl="1"/>
            <a:r>
              <a:rPr lang="en-US" dirty="0"/>
              <a:t>Correlation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Exponential regression</a:t>
            </a:r>
          </a:p>
          <a:p>
            <a:pPr lvl="1"/>
            <a:r>
              <a:rPr lang="en-US" dirty="0"/>
              <a:t>Power regression</a:t>
            </a:r>
          </a:p>
          <a:p>
            <a:pPr lvl="1"/>
            <a:r>
              <a:rPr lang="en-US" dirty="0"/>
              <a:t>Time series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0204BF-E4E1-4E87-8843-60EBB941E40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25865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2 – New Material</a:t>
            </a:r>
          </a:p>
          <a:p>
            <a:pPr lvl="1"/>
            <a:r>
              <a:rPr lang="en-US" dirty="0"/>
              <a:t>Forecasting</a:t>
            </a:r>
          </a:p>
          <a:p>
            <a:pPr lvl="1"/>
            <a:r>
              <a:rPr lang="en-US" dirty="0"/>
              <a:t>Prediction</a:t>
            </a:r>
          </a:p>
          <a:p>
            <a:pPr lvl="1"/>
            <a:r>
              <a:rPr lang="en-US" dirty="0"/>
              <a:t>Sensitivity analysis from prediction model</a:t>
            </a:r>
          </a:p>
          <a:p>
            <a:pPr lvl="1"/>
            <a:r>
              <a:rPr lang="en-US"/>
              <a:t>3D Mapping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0204BF-E4E1-4E87-8843-60EBB941E40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145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09477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  <a:p>
            <a:pPr lvl="1"/>
            <a:r>
              <a:rPr lang="en-US" dirty="0"/>
              <a:t>Sensitivity analysis</a:t>
            </a:r>
          </a:p>
          <a:p>
            <a:pPr lvl="1"/>
            <a:r>
              <a:rPr lang="en-US" dirty="0"/>
              <a:t>Conditional formatting</a:t>
            </a:r>
          </a:p>
          <a:p>
            <a:pPr lvl="1"/>
            <a:r>
              <a:rPr lang="en-US" dirty="0"/>
              <a:t>Dashboards in Excel</a:t>
            </a:r>
          </a:p>
          <a:p>
            <a:pPr lvl="1"/>
            <a:r>
              <a:rPr lang="en-US" dirty="0"/>
              <a:t>Google analytics</a:t>
            </a:r>
          </a:p>
          <a:p>
            <a:pPr lvl="1"/>
            <a:endParaRPr lang="en-US" dirty="0"/>
          </a:p>
          <a:p>
            <a:r>
              <a:rPr lang="en-US" dirty="0"/>
              <a:t>Week 3 – New Material</a:t>
            </a:r>
          </a:p>
          <a:p>
            <a:pPr lvl="1"/>
            <a:r>
              <a:rPr lang="en-US" dirty="0"/>
              <a:t>Google analytics</a:t>
            </a:r>
          </a:p>
          <a:p>
            <a:pPr lvl="2"/>
            <a:r>
              <a:rPr lang="en-US" dirty="0"/>
              <a:t>Audience interests</a:t>
            </a:r>
          </a:p>
          <a:p>
            <a:pPr lvl="2"/>
            <a:r>
              <a:rPr lang="en-US" dirty="0"/>
              <a:t>Benchmarking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0204BF-E4E1-4E87-8843-60EBB941E40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146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19579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  <a:p>
            <a:pPr lvl="1"/>
            <a:r>
              <a:rPr lang="en-US" dirty="0"/>
              <a:t>Importing data</a:t>
            </a:r>
          </a:p>
          <a:p>
            <a:pPr lvl="1"/>
            <a:r>
              <a:rPr lang="en-US" dirty="0"/>
              <a:t>Access tables</a:t>
            </a:r>
          </a:p>
          <a:p>
            <a:pPr lvl="1"/>
            <a:r>
              <a:rPr lang="en-US" dirty="0"/>
              <a:t>Access relationships</a:t>
            </a:r>
          </a:p>
          <a:p>
            <a:pPr lvl="1"/>
            <a:r>
              <a:rPr lang="en-US" dirty="0"/>
              <a:t>Access queries</a:t>
            </a:r>
          </a:p>
          <a:p>
            <a:pPr lvl="2"/>
            <a:r>
              <a:rPr lang="en-US" dirty="0"/>
              <a:t>Grouping</a:t>
            </a:r>
          </a:p>
          <a:p>
            <a:pPr lvl="2"/>
            <a:r>
              <a:rPr lang="en-US" dirty="0"/>
              <a:t>Criteria</a:t>
            </a:r>
          </a:p>
          <a:p>
            <a:pPr lvl="2"/>
            <a:r>
              <a:rPr lang="en-US" dirty="0"/>
              <a:t>Calculations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0204BF-E4E1-4E87-8843-60EBB941E40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147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61257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  <a:p>
            <a:pPr lvl="1"/>
            <a:r>
              <a:rPr lang="en-US" dirty="0"/>
              <a:t>PowerPivot importing</a:t>
            </a:r>
          </a:p>
          <a:p>
            <a:pPr lvl="1"/>
            <a:r>
              <a:rPr lang="en-US" dirty="0"/>
              <a:t>PowerPivot relationships</a:t>
            </a:r>
          </a:p>
          <a:p>
            <a:pPr lvl="1"/>
            <a:r>
              <a:rPr lang="en-US" dirty="0"/>
              <a:t>PowerPivot tables</a:t>
            </a:r>
          </a:p>
          <a:p>
            <a:pPr lvl="1"/>
            <a:r>
              <a:rPr lang="en-US" dirty="0"/>
              <a:t>PowerPivot charts</a:t>
            </a:r>
          </a:p>
          <a:p>
            <a:pPr lvl="1"/>
            <a:endParaRPr lang="en-US" dirty="0"/>
          </a:p>
          <a:p>
            <a:r>
              <a:rPr lang="en-US" dirty="0"/>
              <a:t>Week 5 </a:t>
            </a:r>
            <a:r>
              <a:rPr lang="en-US"/>
              <a:t>– New Material</a:t>
            </a:r>
            <a:endParaRPr lang="en-US" dirty="0"/>
          </a:p>
          <a:p>
            <a:pPr lvl="1"/>
            <a:r>
              <a:rPr lang="en-US" dirty="0" err="1"/>
              <a:t>PowerQuery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0204BF-E4E1-4E87-8843-60EBB941E40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148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20901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Week 6</a:t>
            </a:r>
          </a:p>
          <a:p>
            <a:pPr lvl="1"/>
            <a:r>
              <a:rPr lang="en-US" dirty="0"/>
              <a:t>Goal seek</a:t>
            </a:r>
          </a:p>
          <a:p>
            <a:pPr lvl="1"/>
            <a:r>
              <a:rPr lang="en-US" dirty="0"/>
              <a:t>Solver (unconstrained)</a:t>
            </a:r>
          </a:p>
          <a:p>
            <a:pPr lvl="1"/>
            <a:r>
              <a:rPr lang="en-US" dirty="0"/>
              <a:t>Solver (constrained)</a:t>
            </a:r>
          </a:p>
          <a:p>
            <a:pPr lvl="1"/>
            <a:endParaRPr lang="en-US" dirty="0"/>
          </a:p>
          <a:p>
            <a:r>
              <a:rPr lang="en-US" dirty="0"/>
              <a:t>Week 6 – New Material</a:t>
            </a:r>
          </a:p>
          <a:p>
            <a:pPr lvl="1"/>
            <a:r>
              <a:rPr lang="en-US" dirty="0"/>
              <a:t>Linear (Simplex)</a:t>
            </a:r>
          </a:p>
          <a:p>
            <a:pPr lvl="1"/>
            <a:r>
              <a:rPr lang="en-US" dirty="0"/>
              <a:t>Non-linear (GRG nonlinear)</a:t>
            </a:r>
          </a:p>
          <a:p>
            <a:pPr lvl="1"/>
            <a:r>
              <a:rPr lang="en-US" dirty="0"/>
              <a:t>Non-linear with local optima (GRG nonlinear with </a:t>
            </a:r>
            <a:r>
              <a:rPr lang="en-US" dirty="0" err="1"/>
              <a:t>multistart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Non-differentiable (Evolutionary)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0204BF-E4E1-4E87-8843-60EBB941E40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149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357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Analytics Access</a:t>
            </a:r>
          </a:p>
          <a:p>
            <a:r>
              <a:rPr lang="en-US" dirty="0"/>
              <a:t>Teams</a:t>
            </a:r>
          </a:p>
          <a:p>
            <a:r>
              <a:rPr lang="en-US" dirty="0"/>
              <a:t>Homework #1</a:t>
            </a:r>
          </a:p>
          <a:p>
            <a:r>
              <a:rPr lang="en-US" dirty="0"/>
              <a:t>Review of concepts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Sustaining an Analytics Advantage</a:t>
            </a:r>
          </a:p>
          <a:p>
            <a:pPr lvl="1"/>
            <a:r>
              <a:rPr lang="en-US" dirty="0"/>
              <a:t>Creating Business Values with Analytics</a:t>
            </a:r>
          </a:p>
          <a:p>
            <a:pPr lvl="1"/>
            <a:r>
              <a:rPr lang="en-US" dirty="0"/>
              <a:t>Raising the Bar with Analytics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16844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Week 7</a:t>
            </a:r>
          </a:p>
          <a:p>
            <a:pPr lvl="1"/>
            <a:r>
              <a:rPr lang="en-US" dirty="0"/>
              <a:t>R: 3D visualization</a:t>
            </a:r>
          </a:p>
          <a:p>
            <a:pPr lvl="1"/>
            <a:r>
              <a:rPr lang="en-US" dirty="0"/>
              <a:t>Histograms</a:t>
            </a:r>
          </a:p>
          <a:p>
            <a:pPr lvl="1"/>
            <a:r>
              <a:rPr lang="en-US" dirty="0"/>
              <a:t>Boxplots (box and whisker)</a:t>
            </a:r>
          </a:p>
          <a:p>
            <a:pPr lvl="1"/>
            <a:r>
              <a:rPr lang="en-US" dirty="0"/>
              <a:t>Scatterplots</a:t>
            </a:r>
          </a:p>
          <a:p>
            <a:pPr lvl="1"/>
            <a:r>
              <a:rPr lang="en-US" dirty="0"/>
              <a:t>Scatterplot matrix</a:t>
            </a:r>
          </a:p>
          <a:p>
            <a:pPr lvl="1"/>
            <a:r>
              <a:rPr lang="en-US" dirty="0"/>
              <a:t>Plot of means</a:t>
            </a:r>
          </a:p>
          <a:p>
            <a:pPr lvl="1"/>
            <a:r>
              <a:rPr lang="en-US" dirty="0"/>
              <a:t>XY plots</a:t>
            </a:r>
          </a:p>
          <a:p>
            <a:pPr lvl="1"/>
            <a:r>
              <a:rPr lang="en-US" dirty="0"/>
              <a:t>3D graphs</a:t>
            </a:r>
          </a:p>
          <a:p>
            <a:pPr lvl="1"/>
            <a:r>
              <a:rPr lang="en-US" dirty="0"/>
              <a:t>Descriptive statistics</a:t>
            </a:r>
          </a:p>
          <a:p>
            <a:pPr lvl="1"/>
            <a:r>
              <a:rPr lang="en-US" dirty="0"/>
              <a:t>Correlation</a:t>
            </a:r>
          </a:p>
          <a:p>
            <a:pPr lvl="1"/>
            <a:r>
              <a:rPr lang="en-US" dirty="0"/>
              <a:t>ANOVA</a:t>
            </a:r>
          </a:p>
          <a:p>
            <a:pPr lvl="1"/>
            <a:r>
              <a:rPr lang="en-US" dirty="0"/>
              <a:t>Dummy variables (be able to interpret from regression)</a:t>
            </a:r>
          </a:p>
          <a:p>
            <a:pPr lvl="1"/>
            <a:r>
              <a:rPr lang="en-US" dirty="0"/>
              <a:t>Moderating effects (be able to interpret </a:t>
            </a:r>
            <a:r>
              <a:rPr lang="en-US"/>
              <a:t>from regression)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0204BF-E4E1-4E87-8843-60EBB941E40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150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47665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Week 8</a:t>
            </a:r>
          </a:p>
          <a:p>
            <a:pPr lvl="1"/>
            <a:r>
              <a:rPr lang="en-US" sz="2000" dirty="0"/>
              <a:t>Regression Assumptions</a:t>
            </a:r>
          </a:p>
          <a:p>
            <a:pPr lvl="2"/>
            <a:r>
              <a:rPr lang="en-US" sz="1600" dirty="0"/>
              <a:t>Know what a violation looks like</a:t>
            </a:r>
          </a:p>
          <a:p>
            <a:pPr lvl="2"/>
            <a:r>
              <a:rPr lang="en-US" sz="1600" dirty="0"/>
              <a:t>Know the solutions to the assumption violation</a:t>
            </a:r>
          </a:p>
          <a:p>
            <a:pPr lvl="1"/>
            <a:r>
              <a:rPr lang="en-US" sz="2000" dirty="0"/>
              <a:t>Solutions</a:t>
            </a:r>
          </a:p>
          <a:p>
            <a:pPr lvl="2"/>
            <a:r>
              <a:rPr lang="en-US" sz="1600" dirty="0"/>
              <a:t>Linearity</a:t>
            </a:r>
            <a:endParaRPr lang="en-US" sz="1100" dirty="0"/>
          </a:p>
          <a:p>
            <a:pPr lvl="3"/>
            <a:r>
              <a:rPr lang="en-US" sz="1100" dirty="0"/>
              <a:t>Solution: transformation (Box-Cox or Box-Tidwell)</a:t>
            </a:r>
            <a:endParaRPr lang="en-US" sz="1000" dirty="0"/>
          </a:p>
          <a:p>
            <a:pPr lvl="2"/>
            <a:r>
              <a:rPr lang="en-US" sz="1600" dirty="0"/>
              <a:t>Multi-collinearity</a:t>
            </a:r>
            <a:endParaRPr lang="en-US" sz="1100" dirty="0"/>
          </a:p>
          <a:p>
            <a:pPr lvl="3"/>
            <a:r>
              <a:rPr lang="en-US" sz="1100" dirty="0"/>
              <a:t>Solution: Combine variables or drop variables, factor analysis</a:t>
            </a:r>
            <a:endParaRPr lang="en-US" sz="1000" dirty="0"/>
          </a:p>
          <a:p>
            <a:pPr lvl="2"/>
            <a:r>
              <a:rPr lang="en-US" sz="1600" dirty="0"/>
              <a:t>Heteroscedasticity</a:t>
            </a:r>
            <a:endParaRPr lang="en-US" sz="1100" dirty="0"/>
          </a:p>
          <a:p>
            <a:pPr lvl="3"/>
            <a:r>
              <a:rPr lang="en-US" sz="1100" dirty="0"/>
              <a:t>Solution: transformation (Box-Cox or Box-Tidwell, Huber robust regression)</a:t>
            </a:r>
            <a:endParaRPr lang="en-US" sz="1000" dirty="0"/>
          </a:p>
          <a:p>
            <a:pPr lvl="2"/>
            <a:r>
              <a:rPr lang="en-US" sz="1600" dirty="0"/>
              <a:t>Serial correlation</a:t>
            </a:r>
            <a:endParaRPr lang="en-US" sz="1100" dirty="0"/>
          </a:p>
          <a:p>
            <a:pPr lvl="3"/>
            <a:r>
              <a:rPr lang="en-US" sz="1100" dirty="0"/>
              <a:t>Solution: Time series analysis (</a:t>
            </a:r>
            <a:r>
              <a:rPr lang="en-US" sz="1100" dirty="0" err="1"/>
              <a:t>Prais-Winsten</a:t>
            </a:r>
            <a:r>
              <a:rPr lang="en-US" sz="1100" dirty="0"/>
              <a:t>, Cochrane-Orcutt or rho-differencing)</a:t>
            </a:r>
            <a:endParaRPr lang="en-US" sz="1000" dirty="0"/>
          </a:p>
          <a:p>
            <a:pPr lvl="2"/>
            <a:r>
              <a:rPr lang="en-US" sz="1600" dirty="0"/>
              <a:t>Outliers</a:t>
            </a:r>
            <a:endParaRPr lang="en-US" sz="1100" dirty="0"/>
          </a:p>
          <a:p>
            <a:pPr lvl="3"/>
            <a:r>
              <a:rPr lang="en-US" sz="1100" dirty="0"/>
              <a:t>Solution: drop outliers</a:t>
            </a:r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0204BF-E4E1-4E87-8843-60EBB941E40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151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74197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8 (continued)</a:t>
            </a:r>
          </a:p>
          <a:p>
            <a:pPr lvl="1"/>
            <a:r>
              <a:rPr lang="en-US" dirty="0" err="1"/>
              <a:t>Benford’s</a:t>
            </a:r>
            <a:r>
              <a:rPr lang="en-US" dirty="0"/>
              <a:t> Law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endParaRPr lang="en-US" sz="2400" dirty="0"/>
          </a:p>
          <a:p>
            <a:r>
              <a:rPr lang="en-US" dirty="0"/>
              <a:t>Week 8 – new material</a:t>
            </a:r>
          </a:p>
          <a:p>
            <a:pPr lvl="1"/>
            <a:r>
              <a:rPr lang="en-US" dirty="0"/>
              <a:t>Corrections for non-linearity</a:t>
            </a:r>
          </a:p>
          <a:p>
            <a:pPr lvl="2"/>
            <a:r>
              <a:rPr lang="en-US" dirty="0"/>
              <a:t>Box-Cox</a:t>
            </a:r>
          </a:p>
          <a:p>
            <a:pPr lvl="2"/>
            <a:r>
              <a:rPr lang="en-US" dirty="0"/>
              <a:t>Box-Tidwell</a:t>
            </a:r>
          </a:p>
          <a:p>
            <a:pPr lvl="1"/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0204BF-E4E1-4E87-8843-60EBB941E40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152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10914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Week 9</a:t>
            </a:r>
          </a:p>
          <a:p>
            <a:pPr lvl="1"/>
            <a:r>
              <a:rPr lang="en-US" sz="2400" dirty="0"/>
              <a:t>Logit</a:t>
            </a:r>
          </a:p>
          <a:p>
            <a:pPr lvl="2"/>
            <a:r>
              <a:rPr lang="en-US" sz="1900" dirty="0"/>
              <a:t>Logistic distribution</a:t>
            </a:r>
          </a:p>
          <a:p>
            <a:pPr lvl="2"/>
            <a:r>
              <a:rPr lang="en-US" sz="1900" dirty="0"/>
              <a:t>More sensitive at extreme values of X variables</a:t>
            </a:r>
          </a:p>
          <a:p>
            <a:pPr lvl="2"/>
            <a:r>
              <a:rPr lang="en-US" sz="1900" dirty="0"/>
              <a:t>S-shaped curve</a:t>
            </a:r>
          </a:p>
          <a:p>
            <a:pPr lvl="2"/>
            <a:r>
              <a:rPr lang="en-US" sz="1900" dirty="0"/>
              <a:t>Always increasing or always decreasing</a:t>
            </a:r>
          </a:p>
          <a:p>
            <a:pPr lvl="1"/>
            <a:r>
              <a:rPr lang="en-US" sz="2400" dirty="0" err="1"/>
              <a:t>Probit</a:t>
            </a:r>
            <a:endParaRPr lang="en-US" sz="2400" dirty="0"/>
          </a:p>
          <a:p>
            <a:pPr lvl="2"/>
            <a:r>
              <a:rPr lang="en-US" sz="1900" dirty="0"/>
              <a:t>Normal distribution</a:t>
            </a:r>
          </a:p>
          <a:p>
            <a:pPr lvl="2"/>
            <a:r>
              <a:rPr lang="en-US" sz="1900" dirty="0"/>
              <a:t>More sensitive at values of variables near their means</a:t>
            </a:r>
          </a:p>
          <a:p>
            <a:pPr lvl="2"/>
            <a:r>
              <a:rPr lang="en-US" sz="1900" dirty="0"/>
              <a:t>S-shaped </a:t>
            </a:r>
            <a:r>
              <a:rPr lang="en-US" sz="1900" dirty="0" err="1"/>
              <a:t>curver</a:t>
            </a:r>
            <a:endParaRPr lang="en-US" sz="1900" dirty="0"/>
          </a:p>
          <a:p>
            <a:pPr lvl="2"/>
            <a:r>
              <a:rPr lang="en-US" sz="1900" dirty="0"/>
              <a:t>Always increasing or always decreasing</a:t>
            </a:r>
          </a:p>
          <a:p>
            <a:pPr lvl="1"/>
            <a:r>
              <a:rPr lang="en-US" sz="2400" dirty="0"/>
              <a:t>Logit &amp; </a:t>
            </a:r>
            <a:r>
              <a:rPr lang="en-US" sz="2400" dirty="0" err="1"/>
              <a:t>Probit</a:t>
            </a:r>
            <a:r>
              <a:rPr lang="en-US" sz="2400" dirty="0"/>
              <a:t> with moderating effect</a:t>
            </a:r>
          </a:p>
          <a:p>
            <a:pPr lvl="2"/>
            <a:r>
              <a:rPr lang="en-US" sz="1900" dirty="0"/>
              <a:t>Can have one category increasing, other decreasing</a:t>
            </a:r>
          </a:p>
          <a:p>
            <a:pPr lvl="1"/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0204BF-E4E1-4E87-8843-60EBB941E40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153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11380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Week 9</a:t>
            </a:r>
          </a:p>
          <a:p>
            <a:pPr lvl="1"/>
            <a:r>
              <a:rPr lang="en-US" sz="2400" dirty="0" err="1"/>
              <a:t>Perceptrons</a:t>
            </a:r>
            <a:endParaRPr lang="en-US" sz="2400" dirty="0"/>
          </a:p>
          <a:p>
            <a:pPr lvl="2"/>
            <a:r>
              <a:rPr lang="en-US" sz="2000" dirty="0"/>
              <a:t>Early linear attempt at machine learning</a:t>
            </a:r>
          </a:p>
          <a:p>
            <a:pPr lvl="2"/>
            <a:r>
              <a:rPr lang="en-US" sz="2000" dirty="0"/>
              <a:t>Relied on straight line for categorization</a:t>
            </a:r>
          </a:p>
          <a:p>
            <a:pPr lvl="1"/>
            <a:r>
              <a:rPr lang="en-US" sz="2400" dirty="0"/>
              <a:t>Neural networks</a:t>
            </a:r>
          </a:p>
          <a:p>
            <a:pPr lvl="2"/>
            <a:r>
              <a:rPr lang="en-US" sz="2200" dirty="0"/>
              <a:t>Uses logistic function</a:t>
            </a:r>
          </a:p>
          <a:p>
            <a:pPr lvl="2"/>
            <a:r>
              <a:rPr lang="en-US" sz="2200" dirty="0"/>
              <a:t>Inputs – one or more</a:t>
            </a:r>
          </a:p>
          <a:p>
            <a:pPr lvl="2"/>
            <a:r>
              <a:rPr lang="en-US" sz="2200" dirty="0"/>
              <a:t>Hidden layers</a:t>
            </a:r>
          </a:p>
          <a:p>
            <a:pPr lvl="3"/>
            <a:r>
              <a:rPr lang="en-US" sz="2000" dirty="0"/>
              <a:t>One or more hidden layers (2 or more is deep learning)</a:t>
            </a:r>
          </a:p>
          <a:p>
            <a:pPr lvl="3"/>
            <a:r>
              <a:rPr lang="en-US" sz="2000" dirty="0"/>
              <a:t>One or more nodes per hidden layer</a:t>
            </a:r>
          </a:p>
          <a:p>
            <a:pPr lvl="2"/>
            <a:r>
              <a:rPr lang="en-US" sz="2200" dirty="0"/>
              <a:t>Outputs – one or more</a:t>
            </a:r>
          </a:p>
          <a:p>
            <a:pPr lvl="3"/>
            <a:r>
              <a:rPr lang="en-US" sz="2000" dirty="0"/>
              <a:t>Outputs can be 0/1 for probabilities –or-</a:t>
            </a:r>
          </a:p>
          <a:p>
            <a:pPr lvl="3"/>
            <a:r>
              <a:rPr lang="en-US" sz="2000" dirty="0"/>
              <a:t>Outputs can be linear (any number)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0204BF-E4E1-4E87-8843-60EBB941E40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154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44837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9</a:t>
            </a:r>
          </a:p>
          <a:p>
            <a:pPr lvl="1"/>
            <a:r>
              <a:rPr lang="en-US" sz="2400" dirty="0"/>
              <a:t>Neural networks</a:t>
            </a:r>
          </a:p>
          <a:p>
            <a:pPr lvl="2"/>
            <a:r>
              <a:rPr lang="en-US" sz="2200" dirty="0"/>
              <a:t>Problem</a:t>
            </a:r>
          </a:p>
          <a:p>
            <a:pPr lvl="3"/>
            <a:r>
              <a:rPr lang="en-US" sz="2000" dirty="0"/>
              <a:t>Local optima subject to starting point</a:t>
            </a:r>
          </a:p>
          <a:p>
            <a:pPr lvl="3"/>
            <a:r>
              <a:rPr lang="en-US" sz="2000" dirty="0"/>
              <a:t>Multiple start points help identify global optima</a:t>
            </a:r>
          </a:p>
          <a:p>
            <a:pPr lvl="2"/>
            <a:r>
              <a:rPr lang="en-US" sz="2200" dirty="0"/>
              <a:t>Applications</a:t>
            </a:r>
          </a:p>
          <a:p>
            <a:pPr lvl="3"/>
            <a:r>
              <a:rPr lang="en-US" sz="2000" dirty="0"/>
              <a:t>Voice recognition and speech generation (Siri, Alexa)</a:t>
            </a:r>
          </a:p>
          <a:p>
            <a:pPr lvl="3"/>
            <a:r>
              <a:rPr lang="en-US" sz="2000" dirty="0"/>
              <a:t>Vision recognition (law enforcement)</a:t>
            </a:r>
          </a:p>
          <a:p>
            <a:pPr lvl="3"/>
            <a:r>
              <a:rPr lang="en-US" sz="2000" dirty="0"/>
              <a:t>Driving a car (ALVINN, Tesla)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0204BF-E4E1-4E87-8843-60EBB941E40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2674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10</a:t>
            </a:r>
          </a:p>
          <a:p>
            <a:pPr lvl="2"/>
            <a:r>
              <a:rPr lang="en-US" sz="2000" dirty="0"/>
              <a:t>Importing data</a:t>
            </a:r>
          </a:p>
          <a:p>
            <a:pPr lvl="3"/>
            <a:r>
              <a:rPr lang="en-US" sz="1800" dirty="0"/>
              <a:t>Refreshing data</a:t>
            </a:r>
          </a:p>
          <a:p>
            <a:pPr lvl="2"/>
            <a:r>
              <a:rPr lang="en-US" sz="2000" dirty="0"/>
              <a:t>Worksheet: Table or chart</a:t>
            </a:r>
          </a:p>
          <a:p>
            <a:pPr lvl="2"/>
            <a:r>
              <a:rPr lang="en-US" sz="2000" dirty="0"/>
              <a:t>Creating relationships</a:t>
            </a:r>
          </a:p>
          <a:p>
            <a:pPr lvl="2"/>
            <a:r>
              <a:rPr lang="en-US" sz="2000" dirty="0"/>
              <a:t>Dashboard: combination of worksheets</a:t>
            </a:r>
          </a:p>
          <a:p>
            <a:pPr lvl="2"/>
            <a:r>
              <a:rPr lang="en-US" sz="2000" dirty="0"/>
              <a:t>Story: combination of worksheets and dashboards</a:t>
            </a:r>
          </a:p>
          <a:p>
            <a:pPr lvl="2"/>
            <a:endParaRPr lang="en-US" sz="2000" dirty="0"/>
          </a:p>
          <a:p>
            <a:r>
              <a:rPr lang="en-US" sz="2600" dirty="0"/>
              <a:t>Week 10 – New Material</a:t>
            </a:r>
          </a:p>
          <a:p>
            <a:pPr lvl="1"/>
            <a:r>
              <a:rPr lang="en-US" sz="2200" dirty="0"/>
              <a:t>MS Power BI – not on the final exam in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0204BF-E4E1-4E87-8843-60EBB941E40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24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Analytics, </a:t>
            </a:r>
            <a:br>
              <a:rPr lang="en-US" dirty="0"/>
            </a:br>
            <a:r>
              <a:rPr lang="en-US" dirty="0"/>
              <a:t>Team Formation &amp; Homework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 Analytics</a:t>
            </a:r>
          </a:p>
          <a:p>
            <a:pPr lvl="1"/>
            <a:r>
              <a:rPr lang="en-US" dirty="0"/>
              <a:t>An account will be set up with your access</a:t>
            </a:r>
          </a:p>
          <a:p>
            <a:pPr lvl="1"/>
            <a:r>
              <a:rPr lang="en-US" dirty="0"/>
              <a:t>You might receive an email when your access is authorized</a:t>
            </a:r>
          </a:p>
          <a:p>
            <a:pPr lvl="1"/>
            <a:r>
              <a:rPr lang="en-US" dirty="0"/>
              <a:t>Log into Google analytics with NetID@g.syr.edu</a:t>
            </a:r>
          </a:p>
          <a:p>
            <a:r>
              <a:rPr lang="en-US" dirty="0"/>
              <a:t>Teams</a:t>
            </a:r>
          </a:p>
          <a:p>
            <a:pPr lvl="1"/>
            <a:r>
              <a:rPr lang="en-US" dirty="0"/>
              <a:t>Form teams of 4-5 students each</a:t>
            </a:r>
          </a:p>
          <a:p>
            <a:r>
              <a:rPr lang="en-US" dirty="0"/>
              <a:t>Homework #1 – Pivot Tables &amp; Charts, Correlation, Regression</a:t>
            </a:r>
          </a:p>
          <a:p>
            <a:pPr lvl="1"/>
            <a:r>
              <a:rPr lang="en-US" dirty="0"/>
              <a:t>due before class in Week 4 live session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75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NPV</a:t>
            </a:r>
          </a:p>
          <a:p>
            <a:pPr lvl="1"/>
            <a:r>
              <a:rPr lang="en-US" sz="2400" dirty="0"/>
              <a:t>Calculates today’s value of a cash flow stream</a:t>
            </a:r>
          </a:p>
          <a:p>
            <a:pPr lvl="1"/>
            <a:r>
              <a:rPr lang="en-US" sz="2400" dirty="0"/>
              <a:t>Investments are entered as negative numbers</a:t>
            </a:r>
          </a:p>
          <a:p>
            <a:pPr lvl="1"/>
            <a:r>
              <a:rPr lang="en-US" sz="2400" dirty="0"/>
              <a:t>Returns are entered as positive numbers</a:t>
            </a:r>
          </a:p>
          <a:p>
            <a:pPr lvl="1"/>
            <a:r>
              <a:rPr lang="en-US" sz="2400" dirty="0"/>
              <a:t>NPV measures how much more or less money you make compared to keeping the money in the bank at the specified interest rate</a:t>
            </a:r>
          </a:p>
          <a:p>
            <a:r>
              <a:rPr lang="en-US" sz="2800" dirty="0"/>
              <a:t>IRR </a:t>
            </a:r>
          </a:p>
          <a:p>
            <a:pPr lvl="1"/>
            <a:r>
              <a:rPr lang="en-US" sz="2400" dirty="0"/>
              <a:t>Rate of return of your investment</a:t>
            </a:r>
          </a:p>
          <a:p>
            <a:pPr lvl="1"/>
            <a:r>
              <a:rPr lang="en-US" sz="2400" dirty="0"/>
              <a:t>IRR &gt; interest rate </a:t>
            </a:r>
            <a:r>
              <a:rPr lang="en-US" sz="2400" dirty="0">
                <a:sym typeface="Wingdings" panose="05000000000000000000" pitchFamily="2" charset="2"/>
              </a:rPr>
              <a:t> positive NPV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IRR &lt; interest rate  negative NPV</a:t>
            </a:r>
          </a:p>
          <a:p>
            <a:r>
              <a:rPr lang="en-US" sz="2800" dirty="0">
                <a:solidFill>
                  <a:srgbClr val="FFFFFF"/>
                </a:solidFill>
                <a:sym typeface="Wingdings" panose="05000000000000000000" pitchFamily="2" charset="2"/>
              </a:rPr>
              <a:t>Statistics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sym typeface="Wingdings" panose="05000000000000000000" pitchFamily="2" charset="2"/>
              </a:rPr>
              <a:t>Skewness: curve is shifted left or right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sym typeface="Wingdings" panose="05000000000000000000" pitchFamily="2" charset="2"/>
              </a:rPr>
              <a:t>Kurtosis: curve is peaked higher or lower</a:t>
            </a:r>
            <a:endParaRPr lang="en-US" sz="24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30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Correlation</a:t>
            </a:r>
          </a:p>
          <a:p>
            <a:pPr lvl="1"/>
            <a:r>
              <a:rPr lang="en-US" sz="2400" dirty="0"/>
              <a:t>Strongest (farthest from zero; </a:t>
            </a:r>
            <a:r>
              <a:rPr lang="en-US" sz="2400"/>
              <a:t>largest magnitude)</a:t>
            </a:r>
            <a:endParaRPr lang="en-US" sz="2400" dirty="0"/>
          </a:p>
          <a:p>
            <a:pPr lvl="2"/>
            <a:r>
              <a:rPr lang="en-US" sz="2200" dirty="0"/>
              <a:t>INTC &amp; MSFT = 0.39</a:t>
            </a:r>
          </a:p>
          <a:p>
            <a:pPr lvl="1"/>
            <a:r>
              <a:rPr lang="en-US" sz="2400" dirty="0"/>
              <a:t>Weakest (closest to zero)</a:t>
            </a:r>
          </a:p>
          <a:p>
            <a:pPr lvl="2"/>
            <a:r>
              <a:rPr lang="en-US" sz="2200" dirty="0"/>
              <a:t>CAT &amp; MSFT = 0.08</a:t>
            </a:r>
          </a:p>
          <a:p>
            <a:r>
              <a:rPr lang="en-US" sz="2800" dirty="0"/>
              <a:t>Correlation versus regression</a:t>
            </a:r>
          </a:p>
          <a:p>
            <a:pPr lvl="1"/>
            <a:r>
              <a:rPr lang="en-US" sz="2400" dirty="0"/>
              <a:t>If one variable changes, does the other variable go up or down? (correlation = direction only)</a:t>
            </a:r>
          </a:p>
          <a:p>
            <a:pPr lvl="1"/>
            <a:r>
              <a:rPr lang="en-US" sz="2400" dirty="0"/>
              <a:t>If one variable changes, what is the direction of change and how much does the other change? (regression = direction and magnitude)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109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Regression Example – </a:t>
            </a:r>
            <a:r>
              <a:rPr lang="en-US" dirty="0">
                <a:solidFill>
                  <a:srgbClr val="FFFF00"/>
                </a:solidFill>
              </a:rPr>
              <a:t>see spreadsheet example</a:t>
            </a:r>
          </a:p>
          <a:p>
            <a:pPr lvl="1"/>
            <a:r>
              <a:rPr lang="en-US" dirty="0"/>
              <a:t>Factory production cost example</a:t>
            </a:r>
          </a:p>
          <a:p>
            <a:pPr lvl="2"/>
            <a:r>
              <a:rPr lang="en-US" dirty="0"/>
              <a:t>Factory cost = b0 + b1*Production</a:t>
            </a:r>
          </a:p>
          <a:p>
            <a:pPr lvl="2"/>
            <a:r>
              <a:rPr lang="en-US" dirty="0"/>
              <a:t>Intercept – fixed costs of factory</a:t>
            </a:r>
          </a:p>
          <a:p>
            <a:pPr lvl="2"/>
            <a:r>
              <a:rPr lang="en-US" dirty="0"/>
              <a:t>Coefficient of variable – variable cost of factory</a:t>
            </a:r>
          </a:p>
          <a:p>
            <a:pPr lvl="1"/>
            <a:r>
              <a:rPr lang="en-US" dirty="0"/>
              <a:t>Hourly wage example</a:t>
            </a:r>
          </a:p>
          <a:p>
            <a:pPr lvl="2"/>
            <a:r>
              <a:rPr lang="en-US" dirty="0"/>
              <a:t>Hourly wage = b0 + b1*Experience + b2*Education</a:t>
            </a:r>
          </a:p>
          <a:p>
            <a:pPr lvl="2"/>
            <a:r>
              <a:rPr lang="en-US" dirty="0"/>
              <a:t>Intercept – what does it represent?</a:t>
            </a:r>
          </a:p>
          <a:p>
            <a:pPr lvl="2"/>
            <a:r>
              <a:rPr lang="en-US" dirty="0"/>
              <a:t>Coefficient of Experience – what does it represent?</a:t>
            </a:r>
          </a:p>
          <a:p>
            <a:pPr lvl="2"/>
            <a:r>
              <a:rPr lang="en-US" dirty="0"/>
              <a:t>Coefficient of Education – what does it represent?</a:t>
            </a:r>
          </a:p>
          <a:p>
            <a:r>
              <a:rPr lang="en-US" dirty="0"/>
              <a:t>Exponential regression – </a:t>
            </a:r>
            <a:r>
              <a:rPr lang="en-US" dirty="0">
                <a:solidFill>
                  <a:srgbClr val="FFFF00"/>
                </a:solidFill>
              </a:rPr>
              <a:t>see spreadsheet example</a:t>
            </a:r>
          </a:p>
          <a:p>
            <a:pPr lvl="1"/>
            <a:r>
              <a:rPr lang="en-US" sz="1800" dirty="0"/>
              <a:t>Compounded growth</a:t>
            </a:r>
          </a:p>
          <a:p>
            <a:r>
              <a:rPr lang="en-US" dirty="0"/>
              <a:t>Power regression</a:t>
            </a:r>
          </a:p>
          <a:p>
            <a:pPr lvl="1"/>
            <a:r>
              <a:rPr lang="en-US" sz="1800" dirty="0"/>
              <a:t>Learning curve or volume efficiencies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74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Course Overview</a:t>
            </a:r>
          </a:p>
          <a:p>
            <a:r>
              <a:rPr lang="en-US" dirty="0"/>
              <a:t>How to be successful in this course</a:t>
            </a:r>
          </a:p>
          <a:p>
            <a:r>
              <a:rPr lang="en-US" dirty="0"/>
              <a:t>Review of Hands-on Exercises</a:t>
            </a:r>
          </a:p>
          <a:p>
            <a:r>
              <a:rPr lang="en-US" dirty="0"/>
              <a:t>Group Discussion of Articles from Industry</a:t>
            </a:r>
          </a:p>
          <a:p>
            <a:r>
              <a:rPr lang="en-US"/>
              <a:t>Team </a:t>
            </a:r>
            <a:r>
              <a:rPr lang="en-US" dirty="0"/>
              <a:t>Formation (deadline next class)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86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Multivariate regression (multiple X variables)</a:t>
            </a:r>
          </a:p>
          <a:p>
            <a:pPr lvl="1"/>
            <a:r>
              <a:rPr lang="en-US" sz="1800" dirty="0"/>
              <a:t>Significance of the F-statistic determines if you have confidence in the entire equation; should be less than 0.05 which means less than a 5% chance of being wrong</a:t>
            </a:r>
          </a:p>
          <a:p>
            <a:pPr lvl="1"/>
            <a:r>
              <a:rPr lang="en-US" sz="1800" dirty="0"/>
              <a:t>R</a:t>
            </a:r>
            <a:r>
              <a:rPr lang="en-US" sz="1800" baseline="30000" dirty="0"/>
              <a:t>2</a:t>
            </a:r>
            <a:r>
              <a:rPr lang="en-US" sz="1800" dirty="0"/>
              <a:t> measures the goodness of fit of the equation, i.e., how much of the change in Y is explained by changes in X</a:t>
            </a:r>
          </a:p>
          <a:p>
            <a:pPr lvl="1"/>
            <a:r>
              <a:rPr lang="en-US" sz="1800" dirty="0"/>
              <a:t>P-value of the T-statistic measures the significance of each coefficient ; should be less than 0.05 which means less than a 5% chance of being wrong</a:t>
            </a:r>
          </a:p>
          <a:p>
            <a:r>
              <a:rPr lang="en-US" dirty="0"/>
              <a:t>Seasonality </a:t>
            </a:r>
          </a:p>
          <a:p>
            <a:pPr lvl="1"/>
            <a:r>
              <a:rPr lang="en-US" sz="1800" dirty="0"/>
              <a:t>Periodicity of 4 – quarterly</a:t>
            </a:r>
          </a:p>
          <a:p>
            <a:pPr lvl="1"/>
            <a:r>
              <a:rPr lang="en-US" sz="1800" dirty="0"/>
              <a:t>Periodicity of 12 – monthly</a:t>
            </a:r>
          </a:p>
          <a:p>
            <a:pPr lvl="1"/>
            <a:r>
              <a:rPr lang="en-US" sz="1800" dirty="0"/>
              <a:t>Periodicity of 52 - weekly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46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E3C0-9821-4322-AE77-30220124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– 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2EBE-356D-468A-921B-D368BF50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  <a:p>
            <a:r>
              <a:rPr lang="en-US" dirty="0"/>
              <a:t>Prediction</a:t>
            </a:r>
          </a:p>
          <a:p>
            <a:r>
              <a:rPr lang="en-US"/>
              <a:t>Sensitivity Analysis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37901-084A-4F6F-B086-13023C52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D4C1D-D02A-4A4B-952F-1C9B7EF9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773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6FD1-15B4-4536-913A-CACDB8DE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2ED8-E7D4-4111-BD74-D9B34958C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Did you know that there are three kinds of statisticians:</a:t>
            </a:r>
          </a:p>
          <a:p>
            <a:pPr marL="0" indent="0">
              <a:buNone/>
            </a:pPr>
            <a:r>
              <a:rPr lang="en-US" dirty="0"/>
              <a:t>those that can count</a:t>
            </a:r>
          </a:p>
          <a:p>
            <a:pPr marL="0" indent="0">
              <a:buNone/>
            </a:pPr>
            <a:r>
              <a:rPr lang="en-US" dirty="0"/>
              <a:t>and those that can't.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016D3-E866-4004-B1DE-B0307498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0F4E5-E357-4198-955B-1A163702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58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asked my dad if he knew any excel formulas.</a:t>
            </a:r>
          </a:p>
          <a:p>
            <a:pPr marL="0" indent="0">
              <a:buNone/>
            </a:pPr>
            <a:r>
              <a:rPr lang="en-US" dirty="0"/>
              <a:t>He said yeah, sum.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50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does a spreadsheet look so lifelike?</a:t>
            </a:r>
          </a:p>
          <a:p>
            <a:pPr marL="0" indent="0">
              <a:buNone/>
            </a:pPr>
            <a:r>
              <a:rPr lang="en-US" dirty="0"/>
              <a:t>Because it's made of cells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95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Sustaining an Analytics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Sustaining an Analytics Advantage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some examples of creating competitive advantage with analytics (companies and their techniques)?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692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Sustaining an Analytics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lvl="1" indent="-342900">
              <a:buClr>
                <a:schemeClr val="tx2"/>
              </a:buClr>
            </a:pPr>
            <a:r>
              <a:rPr lang="en-US" sz="2400" dirty="0"/>
              <a:t>Sustaining an Analytics Advantage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some examples of creating competitive advantage with analytics (companies and their techniques)?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800" dirty="0"/>
              <a:t>Wal-Mart: keep analytics techniques secret (consumer choice and human resources)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800" dirty="0"/>
              <a:t>ABB: implement analytics fast (customer choice)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800" dirty="0"/>
              <a:t>Procter &amp; Gamble: apply to the right problem (reengineer the supply chain)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800" dirty="0"/>
              <a:t>American Airlines (Sabre): data is more important (schedules)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800" dirty="0"/>
              <a:t>Amazon: become data driven (algorithms)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519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Sustaining an Analytics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Sustaining an Analytics Advantage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Analytics does not provide a sustainable competitive advantage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Analytics capability to change and innovate does provide a sustainable competitive advantage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Analytics is becoming a competitive necessity; ATM machines were initially a competitive advantage, now are a competitive necessity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2000" dirty="0"/>
              <a:t>ATM: Barclays Bank, London, 1967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2000" dirty="0"/>
              <a:t>ATM: Chemical Bank, Rockville Centre, New York, 1969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03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#2: Creating Business Value with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Business Value with Analytics</a:t>
            </a:r>
          </a:p>
          <a:p>
            <a:pPr lvl="1"/>
            <a:r>
              <a:rPr lang="en-US" dirty="0"/>
              <a:t>What are the differences between competencies in information management and analytics expertise?</a:t>
            </a:r>
          </a:p>
          <a:p>
            <a:pPr lvl="1"/>
            <a:r>
              <a:rPr lang="en-US" dirty="0"/>
              <a:t>What are the advantages of starting with each?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122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#2: Creating Business Value with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Creating Business Value with Analytics</a:t>
            </a:r>
          </a:p>
          <a:p>
            <a:pPr lvl="1"/>
            <a:r>
              <a:rPr lang="en-US" dirty="0"/>
              <a:t>What are the differences between competencies in information management and analytics expertise?</a:t>
            </a:r>
          </a:p>
          <a:p>
            <a:pPr lvl="2"/>
            <a:r>
              <a:rPr lang="en-US" dirty="0"/>
              <a:t>Information management: develop enterprise wide data systems</a:t>
            </a:r>
          </a:p>
          <a:p>
            <a:pPr lvl="2"/>
            <a:r>
              <a:rPr lang="en-US" dirty="0"/>
              <a:t>Analytics: developing functional expertise</a:t>
            </a:r>
          </a:p>
          <a:p>
            <a:pPr lvl="1"/>
            <a:r>
              <a:rPr lang="en-US" dirty="0"/>
              <a:t>What are the advantages of starting with each?</a:t>
            </a:r>
          </a:p>
          <a:p>
            <a:pPr lvl="2"/>
            <a:r>
              <a:rPr lang="en-US" dirty="0"/>
              <a:t>Information management: break down cultural barriers, leverage customer focused data (expand sales)</a:t>
            </a:r>
          </a:p>
          <a:p>
            <a:pPr lvl="2"/>
            <a:r>
              <a:rPr lang="en-US" dirty="0"/>
              <a:t>Analytics: leverage algorithms to optimize activities (order placement, fulfillment, shipping, delivery)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80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Introductions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Name, role, why did you take Business Analytics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Course overview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Designed in 2013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Met with executives to identify technology and techniques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McKinsey, IRI, Proctor &amp; Gamble, Unilever, National Grid, Constellation Brands, VWR International, </a:t>
            </a:r>
            <a:r>
              <a:rPr lang="en-US" sz="1400" dirty="0" err="1"/>
              <a:t>Publicis</a:t>
            </a:r>
            <a:r>
              <a:rPr lang="en-US" sz="1400" dirty="0"/>
              <a:t> Kaplan Thayer, </a:t>
            </a:r>
            <a:r>
              <a:rPr lang="en-US" sz="1400" dirty="0" err="1"/>
              <a:t>Transaver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Objective: include technology &amp; business interpretation of results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Reviewed ~50 books – no book purchase required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Reviewed numerous articles – free download from library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Will use software recommended by executives – Excel, Access, Google Analytics, R, Tableau (free access)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Basis for analytics courses in Accounting, Finance, Marketing, and Supply Chain Management; also good for Lean Six Sigma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38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#3: Raising the Bar with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Raising the Bar with Analytics</a:t>
            </a:r>
          </a:p>
          <a:p>
            <a:pPr lvl="1"/>
            <a:r>
              <a:rPr lang="en-US" sz="2400" dirty="0"/>
              <a:t>What new opportunities did </a:t>
            </a:r>
            <a:r>
              <a:rPr lang="en-US" sz="2400" dirty="0" err="1"/>
              <a:t>StyleSeek</a:t>
            </a:r>
            <a:r>
              <a:rPr lang="en-US" sz="2400" dirty="0"/>
              <a:t> and </a:t>
            </a:r>
            <a:r>
              <a:rPr lang="en-US" sz="2400" dirty="0" err="1"/>
              <a:t>Entravision</a:t>
            </a:r>
            <a:r>
              <a:rPr lang="en-US" sz="2400" dirty="0"/>
              <a:t> encounter when they used analytics?</a:t>
            </a:r>
          </a:p>
          <a:p>
            <a:pPr lvl="1"/>
            <a:r>
              <a:rPr lang="en-US" sz="2400" dirty="0"/>
              <a:t>What opportunity allowed </a:t>
            </a:r>
            <a:r>
              <a:rPr lang="en-US" sz="2400" dirty="0" err="1"/>
              <a:t>MillerCoors</a:t>
            </a:r>
            <a:r>
              <a:rPr lang="en-US" sz="2400" dirty="0"/>
              <a:t> to create efficiencies with analytics?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388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#3: Raising the Bar with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Raising the Bar with Analytics</a:t>
            </a:r>
          </a:p>
          <a:p>
            <a:pPr lvl="1"/>
            <a:r>
              <a:rPr lang="en-US" sz="2400" dirty="0"/>
              <a:t>What new opportunities did </a:t>
            </a:r>
            <a:r>
              <a:rPr lang="en-US" sz="2400" dirty="0" err="1"/>
              <a:t>StyleSeek</a:t>
            </a:r>
            <a:r>
              <a:rPr lang="en-US" sz="2400" dirty="0"/>
              <a:t> and </a:t>
            </a:r>
            <a:r>
              <a:rPr lang="en-US" sz="2400" dirty="0" err="1"/>
              <a:t>Entravision</a:t>
            </a:r>
            <a:r>
              <a:rPr lang="en-US" sz="2400" dirty="0"/>
              <a:t> encounter when they used analytics?</a:t>
            </a:r>
          </a:p>
          <a:p>
            <a:pPr lvl="2"/>
            <a:r>
              <a:rPr lang="en-US" dirty="0" err="1"/>
              <a:t>StyleSeek</a:t>
            </a:r>
            <a:r>
              <a:rPr lang="en-US" dirty="0"/>
              <a:t>: sold their technology to partners</a:t>
            </a:r>
          </a:p>
          <a:p>
            <a:pPr lvl="2"/>
            <a:r>
              <a:rPr lang="en-US" dirty="0" err="1"/>
              <a:t>Entravision</a:t>
            </a:r>
            <a:r>
              <a:rPr lang="en-US" dirty="0"/>
              <a:t>: expanded beyond media spots to information services for the Latino market</a:t>
            </a:r>
          </a:p>
          <a:p>
            <a:pPr lvl="1"/>
            <a:r>
              <a:rPr lang="en-US" sz="2400" dirty="0"/>
              <a:t>What opportunity allowed </a:t>
            </a:r>
            <a:r>
              <a:rPr lang="en-US" sz="2400" dirty="0" err="1"/>
              <a:t>MillerCoors</a:t>
            </a:r>
            <a:r>
              <a:rPr lang="en-US" sz="2400" dirty="0"/>
              <a:t> to create efficiencies with analytics?</a:t>
            </a:r>
          </a:p>
          <a:p>
            <a:pPr lvl="2"/>
            <a:r>
              <a:rPr lang="en-US" dirty="0" err="1"/>
              <a:t>MillerCoors</a:t>
            </a:r>
            <a:r>
              <a:rPr lang="en-US" dirty="0"/>
              <a:t>: applied analytics to identify efficiencies with the joint venture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907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94D588-09A1-4130-8CD3-E06E38AA2AD6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2336873"/>
            <a:ext cx="6887389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Google Analytics Access</a:t>
            </a:r>
          </a:p>
          <a:p>
            <a:pPr lvl="1"/>
            <a:r>
              <a:rPr lang="en-US" dirty="0"/>
              <a:t>Required for Homework #2</a:t>
            </a:r>
          </a:p>
          <a:p>
            <a:r>
              <a:rPr lang="en-US" dirty="0"/>
              <a:t>Homework #1</a:t>
            </a:r>
          </a:p>
          <a:p>
            <a:pPr lvl="1"/>
            <a:r>
              <a:rPr lang="en-US" dirty="0"/>
              <a:t>due before class in Week 4 live session (next week)</a:t>
            </a:r>
          </a:p>
          <a:p>
            <a:r>
              <a:rPr lang="en-US" dirty="0"/>
              <a:t>Review of concepts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Web Analytics: Enhancing Customer Relationship Management</a:t>
            </a:r>
          </a:p>
          <a:p>
            <a:pPr lvl="1"/>
            <a:r>
              <a:rPr lang="en-US" dirty="0"/>
              <a:t>How eBay Uses Data and Analytics to Get Closer to Its (Massive) Customer Base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480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One-way sensitivity analysis</a:t>
            </a:r>
          </a:p>
          <a:p>
            <a:pPr lvl="1"/>
            <a:r>
              <a:rPr lang="en-US" sz="2400" dirty="0"/>
              <a:t>Only one variable changes, allowing you to see the effect on the outcome</a:t>
            </a:r>
          </a:p>
          <a:p>
            <a:r>
              <a:rPr lang="en-US" sz="2800" dirty="0"/>
              <a:t>Two-way sensitivity analysis</a:t>
            </a:r>
          </a:p>
          <a:p>
            <a:pPr lvl="1"/>
            <a:r>
              <a:rPr lang="en-US" sz="2400" dirty="0"/>
              <a:t>Two variables change simultaneously, allowing you to see the joint effect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55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Conditional formatting</a:t>
            </a:r>
          </a:p>
          <a:p>
            <a:pPr lvl="1"/>
            <a:r>
              <a:rPr lang="en-US" sz="2400" dirty="0"/>
              <a:t>Colors, bars, icons to facilitate interpretation</a:t>
            </a:r>
          </a:p>
          <a:p>
            <a:pPr lvl="1"/>
            <a:r>
              <a:rPr lang="en-US" sz="2400" dirty="0"/>
              <a:t>When are some better than others?</a:t>
            </a:r>
          </a:p>
          <a:p>
            <a:r>
              <a:rPr lang="en-US" sz="2800" dirty="0"/>
              <a:t>Dashboards</a:t>
            </a:r>
          </a:p>
          <a:p>
            <a:pPr lvl="1"/>
            <a:r>
              <a:rPr lang="en-US" sz="2400" dirty="0"/>
              <a:t>Combine table and graphical representation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457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Google Analytics: general measures</a:t>
            </a:r>
          </a:p>
          <a:p>
            <a:pPr lvl="1"/>
            <a:r>
              <a:rPr lang="en-US" sz="2400" dirty="0"/>
              <a:t>Visits, new visits, % new visits</a:t>
            </a:r>
          </a:p>
          <a:p>
            <a:pPr lvl="1"/>
            <a:r>
              <a:rPr lang="en-US" sz="2400" dirty="0"/>
              <a:t>Bounce rate, average visit duration</a:t>
            </a:r>
          </a:p>
          <a:p>
            <a:r>
              <a:rPr lang="en-US" sz="2800" dirty="0"/>
              <a:t>Google Analytics: locations</a:t>
            </a:r>
          </a:p>
          <a:p>
            <a:pPr lvl="1"/>
            <a:r>
              <a:rPr lang="en-US" sz="2400" dirty="0"/>
              <a:t>Countries, states, cities</a:t>
            </a:r>
          </a:p>
          <a:p>
            <a:pPr lvl="1"/>
            <a:r>
              <a:rPr lang="en-US" sz="2400" dirty="0"/>
              <a:t>Visits, new visits, % new visits</a:t>
            </a:r>
          </a:p>
          <a:p>
            <a:r>
              <a:rPr lang="en-US" sz="2800" dirty="0"/>
              <a:t>Google analytics: behavior</a:t>
            </a:r>
          </a:p>
          <a:p>
            <a:pPr lvl="1"/>
            <a:r>
              <a:rPr lang="en-US" sz="2400" dirty="0"/>
              <a:t>Frequency and </a:t>
            </a:r>
            <a:r>
              <a:rPr lang="en-US" sz="2400" dirty="0" err="1"/>
              <a:t>recency</a:t>
            </a:r>
            <a:endParaRPr lang="en-US" sz="2400" dirty="0"/>
          </a:p>
          <a:p>
            <a:pPr lvl="1"/>
            <a:r>
              <a:rPr lang="en-US" sz="2400" dirty="0"/>
              <a:t>Engagement (length of time on site)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965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Google Analytics: technology</a:t>
            </a:r>
          </a:p>
          <a:p>
            <a:pPr lvl="1"/>
            <a:r>
              <a:rPr lang="en-US" sz="2400" dirty="0"/>
              <a:t>Operating system &amp; browser</a:t>
            </a:r>
          </a:p>
          <a:p>
            <a:pPr lvl="1"/>
            <a:r>
              <a:rPr lang="en-US" sz="2400" dirty="0"/>
              <a:t>Network provider</a:t>
            </a:r>
          </a:p>
          <a:p>
            <a:pPr lvl="1"/>
            <a:r>
              <a:rPr lang="en-US" sz="2400" dirty="0"/>
              <a:t>Mobile device</a:t>
            </a:r>
          </a:p>
          <a:p>
            <a:r>
              <a:rPr lang="en-US" sz="2800" dirty="0"/>
              <a:t>Google Analytics: visitor flow</a:t>
            </a:r>
          </a:p>
          <a:p>
            <a:pPr lvl="1"/>
            <a:r>
              <a:rPr lang="en-US" sz="2400" dirty="0"/>
              <a:t>Entry and exit point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886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Analytics: Acquisition</a:t>
            </a:r>
          </a:p>
          <a:p>
            <a:pPr lvl="1"/>
            <a:r>
              <a:rPr lang="en-US" dirty="0"/>
              <a:t>Channels (organic search, referral, direct, social, email)</a:t>
            </a:r>
          </a:p>
          <a:p>
            <a:pPr lvl="1"/>
            <a:r>
              <a:rPr lang="en-US" dirty="0"/>
              <a:t>Source/medium (google/organic, direct/none, syr.edu/referral, </a:t>
            </a:r>
            <a:r>
              <a:rPr lang="en-US" dirty="0" err="1"/>
              <a:t>bing</a:t>
            </a:r>
            <a:r>
              <a:rPr lang="en-US" dirty="0"/>
              <a:t>/organic, va.gov/referral)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347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Analytics: advertising</a:t>
            </a:r>
          </a:p>
          <a:p>
            <a:pPr lvl="1"/>
            <a:r>
              <a:rPr lang="en-US" dirty="0"/>
              <a:t>Advertising (key words, </a:t>
            </a:r>
            <a:r>
              <a:rPr lang="en-US" dirty="0" err="1"/>
              <a:t>adwords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Dayparting (time of day)</a:t>
            </a:r>
          </a:p>
          <a:p>
            <a:r>
              <a:rPr lang="en-US" dirty="0"/>
              <a:t>Google Analytics: social</a:t>
            </a:r>
          </a:p>
          <a:p>
            <a:pPr lvl="1"/>
            <a:r>
              <a:rPr lang="en-US" dirty="0"/>
              <a:t>Facebook, LinkedIn, Twitter, Google+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63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9ADA-E83B-4710-8B4E-450A19FF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6D4D-A9A4-4E9A-927E-82C34C41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Understand terminology</a:t>
            </a:r>
            <a:endParaRPr lang="en-US" dirty="0"/>
          </a:p>
          <a:p>
            <a:endParaRPr lang="en-US" dirty="0"/>
          </a:p>
          <a:p>
            <a:r>
              <a:rPr lang="en-US" dirty="0"/>
              <a:t>Acquire a set of tools</a:t>
            </a:r>
          </a:p>
          <a:p>
            <a:pPr lvl="1"/>
            <a:r>
              <a:rPr lang="en-US" dirty="0"/>
              <a:t>If the only tool you have is a hammer, </a:t>
            </a:r>
          </a:p>
          <a:p>
            <a:pPr lvl="1"/>
            <a:r>
              <a:rPr lang="en-US" dirty="0"/>
              <a:t>then every problem looks like a nail</a:t>
            </a:r>
          </a:p>
          <a:p>
            <a:endParaRPr lang="en-US" dirty="0"/>
          </a:p>
          <a:p>
            <a:r>
              <a:rPr lang="en-US" dirty="0"/>
              <a:t>Learn how and when to use the 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2A934-E9D6-4E03-8B02-EDC562D7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 </a:t>
            </a:r>
          </a:p>
          <a:p>
            <a:pPr>
              <a:defRPr/>
            </a:pPr>
            <a:r>
              <a:rPr lang="en-US" dirty="0"/>
              <a:t>Copyright © Don Harter 1996-2020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EA4A8-A116-4E1A-91A0-F54EE8E6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FFE7E-62DF-4C4F-8DD7-C443E51E51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424382"/>
            <a:ext cx="1828800" cy="121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094293-1BE5-4F3E-9A96-4933E489D314}"/>
              </a:ext>
            </a:extLst>
          </p:cNvPr>
          <p:cNvSpPr txBox="1"/>
          <p:nvPr/>
        </p:nvSpPr>
        <p:spPr>
          <a:xfrm>
            <a:off x="2209800" y="6222019"/>
            <a:ext cx="5104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</a:rPr>
              <a:t>https://pixnio.com/objects/tools/hammer-nail-screw-screwdriver-wood-tool-metal#</a:t>
            </a:r>
          </a:p>
        </p:txBody>
      </p:sp>
    </p:spTree>
    <p:extLst>
      <p:ext uri="{BB962C8B-B14F-4D97-AF65-F5344CB8AC3E}">
        <p14:creationId xmlns:p14="http://schemas.microsoft.com/office/powerpoint/2010/main" val="25707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Analytics: Behavior</a:t>
            </a:r>
          </a:p>
          <a:p>
            <a:pPr lvl="1"/>
            <a:r>
              <a:rPr lang="en-US" dirty="0"/>
              <a:t>Site content (ability to drill down to each web page for page views, average time on page, bounce rate, exit %)</a:t>
            </a:r>
          </a:p>
          <a:p>
            <a:pPr lvl="1"/>
            <a:r>
              <a:rPr lang="en-US" dirty="0"/>
              <a:t>Landing pages (first page viewed by user)</a:t>
            </a:r>
          </a:p>
          <a:p>
            <a:pPr lvl="1"/>
            <a:r>
              <a:rPr lang="en-US" dirty="0"/>
              <a:t>Exit pages (last page viewed by user)</a:t>
            </a:r>
          </a:p>
          <a:p>
            <a:pPr lvl="1"/>
            <a:r>
              <a:rPr lang="en-US" dirty="0"/>
              <a:t>Site speed, page timings, speed suggestions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368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EA02-350A-47B7-A6AA-669F2557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– 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D7DB-2696-462B-B9B3-8543EB8A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Analytics</a:t>
            </a:r>
          </a:p>
          <a:p>
            <a:pPr lvl="1"/>
            <a:r>
              <a:rPr lang="en-US" dirty="0"/>
              <a:t>Realtime</a:t>
            </a:r>
          </a:p>
          <a:p>
            <a:pPr lvl="1"/>
            <a:r>
              <a:rPr lang="en-US" dirty="0"/>
              <a:t>Audience: Interests</a:t>
            </a:r>
          </a:p>
          <a:p>
            <a:pPr lvl="1"/>
            <a:r>
              <a:rPr lang="en-US" dirty="0"/>
              <a:t>Audience: Benchmarking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2B8B5-43C2-44F4-AE30-47B11F00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50FD0-CB85-46E9-932C-509DB279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288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47A6-ABF2-4937-9187-76FF9192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a trampoline and </a:t>
            </a:r>
            <a:br>
              <a:rPr lang="en-US" dirty="0"/>
            </a:br>
            <a:r>
              <a:rPr lang="en-US" dirty="0"/>
              <a:t>a bad website have in common?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9DCAD9-86BB-4705-8C2A-B52DE0B85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Trampoline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F2C692-BFE4-456F-88A1-1F33D8AF4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Bad Website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79DFF53-1894-4AFD-B94B-F1AEC52FAD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232248" y="3030538"/>
            <a:ext cx="3024241" cy="29051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7F76D-6C2E-4FA8-8784-4376ED73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BA1F1-08B9-4F24-AFAF-28F8DC4E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30" name="Picture 6" descr="Image result for trampoline jumping">
            <a:extLst>
              <a:ext uri="{FF2B5EF4-FFF2-40B4-BE49-F238E27FC236}">
                <a16:creationId xmlns:a16="http://schemas.microsoft.com/office/drawing/2014/main" id="{AC307F9F-7CD3-41B5-8A28-07E9A4424BC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51" y="3459480"/>
            <a:ext cx="2967379" cy="191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73DB6E-E4F0-4FFE-BC3A-8334CD289B83}"/>
              </a:ext>
            </a:extLst>
          </p:cNvPr>
          <p:cNvSpPr txBox="1"/>
          <p:nvPr/>
        </p:nvSpPr>
        <p:spPr>
          <a:xfrm>
            <a:off x="2215160" y="1985287"/>
            <a:ext cx="4160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high bounce rate!</a:t>
            </a:r>
          </a:p>
        </p:txBody>
      </p:sp>
    </p:spTree>
    <p:extLst>
      <p:ext uri="{BB962C8B-B14F-4D97-AF65-F5344CB8AC3E}">
        <p14:creationId xmlns:p14="http://schemas.microsoft.com/office/powerpoint/2010/main" val="123926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16C9-2129-4A20-8562-31B4F50D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 -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8357-3F1F-498E-8863-1373D9610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Video: Hal Varian, Google Analytics</a:t>
            </a:r>
          </a:p>
          <a:p>
            <a:pPr lvl="1"/>
            <a:r>
              <a:rPr lang="en-US" sz="1800" dirty="0">
                <a:hlinkClick r:id="rId2"/>
              </a:rPr>
              <a:t>https://www.youtube.com/watch?v=poas_GXSou8#t=142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4471E-04FF-42C3-9DCB-EA1F3A8F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EF0C0-A33C-48E6-ABCD-933F8A8B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669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Web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Web Analytics: Enhancing Customer Relationship Management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Describe the four main categories of metrics and relate to the Google analytics lessons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Website usability; Traffic sources; Visitor profiles; Conversion statistics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Describe the common techniques for Web analytics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Clustering/classification; Association rules; Path analysis; Sequential patterns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some business applications of web analytics?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019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#2: How eBay Uses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How eBay Uses Data and Analytics to Get Closer to Its (Massive) Customer Base</a:t>
            </a:r>
          </a:p>
          <a:p>
            <a:pPr lvl="1"/>
            <a:r>
              <a:rPr lang="en-US" sz="2400" dirty="0"/>
              <a:t>What is an A/B test and what is its purpose?</a:t>
            </a:r>
          </a:p>
          <a:p>
            <a:pPr lvl="1"/>
            <a:r>
              <a:rPr lang="en-US" sz="2400" dirty="0"/>
              <a:t>Describe the three biggest challenges of web data</a:t>
            </a:r>
          </a:p>
          <a:p>
            <a:pPr lvl="2"/>
            <a:r>
              <a:rPr lang="en-US" sz="2000" dirty="0"/>
              <a:t>Data at a large scale</a:t>
            </a:r>
          </a:p>
          <a:p>
            <a:pPr lvl="2"/>
            <a:r>
              <a:rPr lang="en-US" sz="2000" dirty="0"/>
              <a:t>Collecting the right data</a:t>
            </a:r>
          </a:p>
          <a:p>
            <a:pPr lvl="2"/>
            <a:r>
              <a:rPr lang="en-US" sz="2000" dirty="0"/>
              <a:t>New kinds of data</a:t>
            </a:r>
          </a:p>
          <a:p>
            <a:pPr lvl="1"/>
            <a:r>
              <a:rPr lang="en-US" sz="2400" dirty="0"/>
              <a:t>How can Power Sellers use data better?</a:t>
            </a:r>
          </a:p>
          <a:p>
            <a:pPr lvl="1"/>
            <a:r>
              <a:rPr lang="en-US" sz="2400" dirty="0"/>
              <a:t>Why are web analytics better than surveys?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525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94D588-09A1-4130-8CD3-E06E38AA2AD6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#1: review</a:t>
            </a:r>
          </a:p>
          <a:p>
            <a:r>
              <a:rPr lang="en-US" dirty="0"/>
              <a:t>Homework #2: discussion</a:t>
            </a:r>
          </a:p>
          <a:p>
            <a:pPr lvl="1"/>
            <a:r>
              <a:rPr lang="en-US" dirty="0"/>
              <a:t>Google analytics hints</a:t>
            </a:r>
          </a:p>
          <a:p>
            <a:r>
              <a:rPr lang="en-US" dirty="0"/>
              <a:t>Review of concepts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Minding the Analytics Gap</a:t>
            </a:r>
          </a:p>
          <a:p>
            <a:pPr lvl="1"/>
            <a:r>
              <a:rPr lang="en-US" dirty="0"/>
              <a:t>Innovating with Analytics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119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Pivot table</a:t>
            </a:r>
          </a:p>
          <a:p>
            <a:r>
              <a:rPr lang="en-US" dirty="0"/>
              <a:t>Pivot charts</a:t>
            </a:r>
          </a:p>
          <a:p>
            <a:r>
              <a:rPr lang="en-US" dirty="0"/>
              <a:t>Correlation – any negative correlations?</a:t>
            </a:r>
          </a:p>
          <a:p>
            <a:r>
              <a:rPr lang="en-US" dirty="0"/>
              <a:t>Regression – any non-intuitive results?</a:t>
            </a:r>
          </a:p>
          <a:p>
            <a:r>
              <a:rPr lang="en-US" dirty="0"/>
              <a:t>Prediction model</a:t>
            </a:r>
          </a:p>
          <a:p>
            <a:r>
              <a:rPr lang="en-US" dirty="0"/>
              <a:t>Non-intuitive results and additional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291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Campaign time frames, costs, effectiveness</a:t>
            </a:r>
          </a:p>
          <a:p>
            <a:r>
              <a:rPr lang="en-US" dirty="0"/>
              <a:t>Future campaign: geographic regions, key words, day of week and time of day</a:t>
            </a:r>
          </a:p>
          <a:p>
            <a:r>
              <a:rPr lang="en-US" dirty="0"/>
              <a:t>Allocation of budget by program and region</a:t>
            </a:r>
          </a:p>
          <a:p>
            <a:r>
              <a:rPr lang="en-US" dirty="0"/>
              <a:t>Performance measures</a:t>
            </a:r>
          </a:p>
          <a:p>
            <a:r>
              <a:rPr lang="en-US" dirty="0"/>
              <a:t>Other data that would be helpful</a:t>
            </a:r>
          </a:p>
          <a:p>
            <a:endParaRPr lang="en-US" dirty="0"/>
          </a:p>
          <a:p>
            <a:r>
              <a:rPr lang="en-US" dirty="0"/>
              <a:t>Example of how to find information in Google Analytics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50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Syllabus review</a:t>
            </a:r>
          </a:p>
          <a:p>
            <a:pPr lvl="1"/>
            <a:r>
              <a:rPr lang="en-US" dirty="0"/>
              <a:t>Four group homework assignments</a:t>
            </a:r>
          </a:p>
          <a:p>
            <a:pPr lvl="1"/>
            <a:r>
              <a:rPr lang="en-US" dirty="0"/>
              <a:t>Individual participation and peer review score</a:t>
            </a:r>
          </a:p>
          <a:p>
            <a:pPr lvl="1"/>
            <a:r>
              <a:rPr lang="en-US" dirty="0"/>
              <a:t>Individual final exam</a:t>
            </a:r>
          </a:p>
          <a:p>
            <a:r>
              <a:rPr lang="en-US" dirty="0"/>
              <a:t>Grading curve</a:t>
            </a:r>
          </a:p>
          <a:p>
            <a:pPr lvl="1"/>
            <a:r>
              <a:rPr lang="en-US" dirty="0"/>
              <a:t>May be adjusted at end of semester</a:t>
            </a:r>
          </a:p>
          <a:p>
            <a:r>
              <a:rPr lang="en-US" dirty="0"/>
              <a:t>Weekly articles</a:t>
            </a:r>
          </a:p>
          <a:p>
            <a:pPr lvl="1"/>
            <a:r>
              <a:rPr lang="en-US" dirty="0"/>
              <a:t>Download articles from library (free), read and be prepared to discuss in the live session</a:t>
            </a:r>
          </a:p>
          <a:p>
            <a:r>
              <a:rPr lang="en-US" dirty="0"/>
              <a:t>Hands-on exercises</a:t>
            </a:r>
          </a:p>
          <a:p>
            <a:pPr lvl="1"/>
            <a:r>
              <a:rPr lang="en-US" dirty="0"/>
              <a:t>Run all exercises in instructions on website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665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Importing data into Access</a:t>
            </a:r>
          </a:p>
          <a:p>
            <a:pPr lvl="1"/>
            <a:r>
              <a:rPr lang="en-US" sz="2400" dirty="0"/>
              <a:t>Excel spreadsheets, text files, XML, et al.</a:t>
            </a:r>
          </a:p>
          <a:p>
            <a:r>
              <a:rPr lang="en-US" sz="2800" dirty="0"/>
              <a:t>Relationships can be created</a:t>
            </a:r>
          </a:p>
          <a:p>
            <a:pPr lvl="1"/>
            <a:r>
              <a:rPr lang="en-US" sz="2400" dirty="0"/>
              <a:t>When retrieving data</a:t>
            </a:r>
          </a:p>
          <a:p>
            <a:pPr lvl="1"/>
            <a:r>
              <a:rPr lang="en-US" sz="2400" dirty="0"/>
              <a:t>Between common fields in two tables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856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</a:t>
            </a:r>
          </a:p>
          <a:p>
            <a:pPr lvl="1"/>
            <a:r>
              <a:rPr lang="en-US" dirty="0"/>
              <a:t>Collapses together rows of data according to the field grouped</a:t>
            </a:r>
          </a:p>
          <a:p>
            <a:pPr lvl="1"/>
            <a:r>
              <a:rPr lang="en-US" dirty="0"/>
              <a:t>It does not form calculations</a:t>
            </a:r>
            <a:endParaRPr lang="en-US" sz="2400" dirty="0"/>
          </a:p>
          <a:p>
            <a:r>
              <a:rPr lang="en-US" dirty="0"/>
              <a:t>Criteria</a:t>
            </a:r>
          </a:p>
          <a:p>
            <a:pPr lvl="1"/>
            <a:r>
              <a:rPr lang="en-US" dirty="0"/>
              <a:t>Identifies a subset of data</a:t>
            </a:r>
          </a:p>
          <a:p>
            <a:r>
              <a:rPr lang="en-US" dirty="0"/>
              <a:t>Calculations</a:t>
            </a:r>
          </a:p>
          <a:p>
            <a:pPr lvl="1"/>
            <a:r>
              <a:rPr lang="en-US" dirty="0"/>
              <a:t>Can be used to calculate min, max, sum, average, standard deviation, variance, count,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1433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Dirty data</a:t>
            </a:r>
          </a:p>
          <a:p>
            <a:pPr lvl="1"/>
            <a:r>
              <a:rPr lang="en-US" dirty="0"/>
              <a:t>To identify inconsistent key fields used to match two tables, use both a left and right join</a:t>
            </a:r>
          </a:p>
          <a:p>
            <a:r>
              <a:rPr lang="en-US" dirty="0"/>
              <a:t>Complex queries</a:t>
            </a:r>
          </a:p>
          <a:p>
            <a:pPr lvl="1"/>
            <a:r>
              <a:rPr lang="en-US" dirty="0"/>
              <a:t>Important to clean out dirty data and ensure that you have correct relationships before performing a complex query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9513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47A6-ABF2-4937-9187-76FF9192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3339-BBD8-4508-96C6-55FA6338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Three SQL queries walk into a bar... then they leave. Why?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They couldn't find a table.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7F76D-6C2E-4FA8-8784-4376ED73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BA1F1-08B9-4F24-AFAF-28F8DC4E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52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47A6-ABF2-4937-9187-76FF9192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3339-BBD8-4508-96C6-55FA6338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Q: Why do you never ask SQL people to help you move your furniture?</a:t>
            </a:r>
          </a:p>
          <a:p>
            <a:pPr marL="0" indent="0">
              <a:buNone/>
            </a:pPr>
            <a:r>
              <a:rPr lang="en-US" sz="3200" dirty="0"/>
              <a:t>A: They sometimes drop the table.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7F76D-6C2E-4FA8-8784-4376ED73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BA1F1-08B9-4F24-AFAF-28F8DC4E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15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47A6-ABF2-4937-9187-76FF9192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3339-BBD8-4508-96C6-55FA6338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An SQL query walks into a bar</a:t>
            </a:r>
          </a:p>
          <a:p>
            <a:pPr marL="0" indent="0">
              <a:buNone/>
            </a:pPr>
            <a:r>
              <a:rPr lang="en-US" sz="3200" dirty="0"/>
              <a:t>In the corner of the bar are two tables</a:t>
            </a:r>
          </a:p>
          <a:p>
            <a:pPr marL="0" indent="0">
              <a:buNone/>
            </a:pPr>
            <a:r>
              <a:rPr lang="en-US" sz="3200" dirty="0"/>
              <a:t>The query walks up to the tables and asks</a:t>
            </a:r>
          </a:p>
          <a:p>
            <a:pPr marL="0" indent="0">
              <a:buNone/>
            </a:pPr>
            <a:r>
              <a:rPr lang="en-US" sz="3200" dirty="0"/>
              <a:t>“May I join you?”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7F76D-6C2E-4FA8-8784-4376ED73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BA1F1-08B9-4F24-AFAF-28F8DC4E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74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47A6-ABF2-4937-9187-76FF9192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3339-BBD8-4508-96C6-55FA6338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Q: What do you call someone who turns into Santa Claus whenever there's a full moon?</a:t>
            </a:r>
          </a:p>
          <a:p>
            <a:pPr marL="0" indent="0">
              <a:buNone/>
            </a:pPr>
            <a:r>
              <a:rPr lang="en-US" sz="3200" dirty="0"/>
              <a:t>A: A were-clause</a:t>
            </a:r>
          </a:p>
          <a:p>
            <a:pPr marL="0" indent="0">
              <a:buNone/>
            </a:pPr>
            <a:r>
              <a:rPr lang="en-US" sz="3200" dirty="0"/>
              <a:t>	(where clause)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7F76D-6C2E-4FA8-8784-4376ED73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BA1F1-08B9-4F24-AFAF-28F8DC4E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06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47A6-ABF2-4937-9187-76FF9192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3339-BBD8-4508-96C6-55FA6338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I'm planning to make a film series on databases.</a:t>
            </a:r>
          </a:p>
          <a:p>
            <a:pPr marL="0" indent="0">
              <a:buNone/>
            </a:pPr>
            <a:r>
              <a:rPr lang="en-US" sz="3200" dirty="0"/>
              <a:t>I've got the first part ready, but I can't think of a SQL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7F76D-6C2E-4FA8-8784-4376ED73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BA1F1-08B9-4F24-AFAF-28F8DC4E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41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Minding the Analytics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Minding the Analytics Gap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is the barrier to using analytics?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can be done on the production and consumption side of analytics to overcome this barrier?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Describe the three levels of analytics maturity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4884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Minding the Analytics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dirty="0"/>
              <a:t>Minding the Analytics Gap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dirty="0"/>
              <a:t>What is the barrier to using analytics?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Translating analytics into business actions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dirty="0"/>
              <a:t>What can be done on the production and consumption side of analytics to overcome this barrier?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Production: data analysts can learn more about business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Consumption: managers can takes steps to become savvier at understanding analytical results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dirty="0"/>
              <a:t>Describe the three levels of analytics maturity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Analytically Challenged: lack data management and analytical skills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Analytical Practitioners: use analytics for operational purposes; “just good enough data”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sz="1400" dirty="0"/>
              <a:t>Analytical Innovators: more strategic in analytics applications; place high value on data, higher levels of data management and analytical skills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8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be successful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Review all asynchronous videos before attending the live session</a:t>
            </a:r>
          </a:p>
          <a:p>
            <a:r>
              <a:rPr lang="en-US" dirty="0"/>
              <a:t>Use the instructions and datasets which accompany the asynchronous sessions to work through all examples before the live sessions</a:t>
            </a:r>
          </a:p>
          <a:p>
            <a:r>
              <a:rPr lang="en-US" dirty="0"/>
              <a:t>Read the articles each week and participate in the discussion (prepare answers to questions before the live session)</a:t>
            </a:r>
          </a:p>
          <a:p>
            <a:r>
              <a:rPr lang="en-US" dirty="0"/>
              <a:t>Attend all live sessions on time</a:t>
            </a:r>
          </a:p>
          <a:p>
            <a:r>
              <a:rPr lang="en-US" dirty="0"/>
              <a:t>Work with your teams to learn from each other</a:t>
            </a:r>
          </a:p>
          <a:p>
            <a:r>
              <a:rPr lang="en-US" dirty="0"/>
              <a:t>Attend office hours if you don’t understand something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3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#2: Innovating with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Innovating with Analytics</a:t>
            </a:r>
          </a:p>
          <a:p>
            <a:pPr lvl="1"/>
            <a:r>
              <a:rPr lang="en-US" sz="2400" dirty="0"/>
              <a:t>Describe the three characteristics of analytics innovators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1340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#2: Innovating with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Innovating with Analytics</a:t>
            </a:r>
          </a:p>
          <a:p>
            <a:pPr lvl="1"/>
            <a:r>
              <a:rPr lang="en-US" sz="2400" dirty="0"/>
              <a:t>Describe the three characteristics of analytics innovators</a:t>
            </a:r>
          </a:p>
          <a:p>
            <a:pPr lvl="2"/>
            <a:r>
              <a:rPr lang="en-US" sz="2000" dirty="0"/>
              <a:t>Tend to use more data: strong correlation between analytics to create competitive advantage and how much data they use</a:t>
            </a:r>
          </a:p>
          <a:p>
            <a:pPr lvl="2"/>
            <a:r>
              <a:rPr lang="en-US" sz="2000" dirty="0"/>
              <a:t>Manage information more effectively: strong correlation between competitive advantage and how company manages information transformation (capturing data, analyzing, aggregating, integrating, insights to strategy)</a:t>
            </a:r>
          </a:p>
          <a:p>
            <a:pPr lvl="2"/>
            <a:r>
              <a:rPr lang="en-US" sz="2000" dirty="0"/>
              <a:t>Speed: stronger need for speed, process to analyze data more quickly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2580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94D588-09A1-4130-8CD3-E06E38AA2AD6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Homework </a:t>
            </a:r>
            <a:r>
              <a:rPr lang="en-US" dirty="0"/>
              <a:t>#2: discussion</a:t>
            </a:r>
          </a:p>
          <a:p>
            <a:pPr lvl="1"/>
            <a:r>
              <a:rPr lang="en-US" dirty="0"/>
              <a:t>Google analytics hints</a:t>
            </a:r>
          </a:p>
          <a:p>
            <a:r>
              <a:rPr lang="en-US" dirty="0"/>
              <a:t>Review of concepts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Innovating with Airborne Analytics</a:t>
            </a:r>
          </a:p>
          <a:p>
            <a:pPr lvl="1"/>
            <a:r>
              <a:rPr lang="en-US" dirty="0"/>
              <a:t>A New, Analytics-Based Era of Banking Dawns at State Street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497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Campaign time frames, costs, effectiveness</a:t>
            </a:r>
          </a:p>
          <a:p>
            <a:r>
              <a:rPr lang="en-US" dirty="0"/>
              <a:t>Forecast of CPC and cost </a:t>
            </a:r>
            <a:r>
              <a:rPr lang="en-US"/>
              <a:t>per customer</a:t>
            </a:r>
          </a:p>
          <a:p>
            <a:r>
              <a:rPr lang="en-US" dirty="0"/>
              <a:t>Future campaign: geographic regions, key words, day of week and time of day</a:t>
            </a:r>
          </a:p>
          <a:p>
            <a:r>
              <a:rPr lang="en-US" dirty="0"/>
              <a:t>Performance measures</a:t>
            </a:r>
          </a:p>
          <a:p>
            <a:r>
              <a:rPr lang="en-US" dirty="0"/>
              <a:t>Other data that would be helpful</a:t>
            </a:r>
          </a:p>
          <a:p>
            <a:endParaRPr lang="en-US" dirty="0"/>
          </a:p>
          <a:p>
            <a:r>
              <a:rPr lang="en-US" dirty="0"/>
              <a:t>Example of how to find information in Google Analytics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0562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Pivot</a:t>
            </a:r>
          </a:p>
          <a:p>
            <a:pPr lvl="1"/>
            <a:r>
              <a:rPr lang="en-US" dirty="0"/>
              <a:t>Data can be imported from database tables, Excel spreadsheets, SQL servers, other types of files</a:t>
            </a:r>
          </a:p>
          <a:p>
            <a:pPr lvl="1"/>
            <a:r>
              <a:rPr lang="en-US" dirty="0"/>
              <a:t>Relationships can be established among database tables, excel spreadsheets and other files</a:t>
            </a:r>
          </a:p>
          <a:p>
            <a:r>
              <a:rPr lang="en-US" dirty="0"/>
              <a:t>Power Pivot properties</a:t>
            </a:r>
          </a:p>
          <a:p>
            <a:pPr lvl="1"/>
            <a:r>
              <a:rPr lang="en-US" dirty="0"/>
              <a:t>Shows connection to data sources and last time data was refreshed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90135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Slicers</a:t>
            </a:r>
          </a:p>
          <a:p>
            <a:pPr lvl="1"/>
            <a:r>
              <a:rPr lang="en-US" dirty="0"/>
              <a:t>Creates a menu structure to slice the data by a specified characteristic</a:t>
            </a:r>
          </a:p>
          <a:p>
            <a:r>
              <a:rPr lang="en-US" sz="2800" dirty="0"/>
              <a:t>Timelines</a:t>
            </a:r>
          </a:p>
          <a:p>
            <a:pPr lvl="1"/>
            <a:r>
              <a:rPr lang="en-US" dirty="0"/>
              <a:t>Similar to a slicer, but using a date timeline rather than a categorical classification</a:t>
            </a:r>
          </a:p>
          <a:p>
            <a:r>
              <a:rPr lang="en-US" sz="2800" dirty="0"/>
              <a:t>Power Pivot charts</a:t>
            </a:r>
          </a:p>
          <a:p>
            <a:pPr lvl="1"/>
            <a:r>
              <a:rPr lang="en-US" dirty="0"/>
              <a:t>Same capability as Pivot Charts</a:t>
            </a:r>
          </a:p>
          <a:p>
            <a:pPr lvl="1"/>
            <a:r>
              <a:rPr lang="en-US" dirty="0"/>
              <a:t>Can be created using database tables, Excel spreadsheets and other files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3822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07FD-3EDB-40A0-9898-F7D45877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– 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A9BA-37D2-4EA9-9490-73C3215F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Query</a:t>
            </a:r>
          </a:p>
          <a:p>
            <a:pPr lvl="1"/>
            <a:r>
              <a:rPr lang="en-US" dirty="0"/>
              <a:t>Power Query is more powerful than Power Pivot in accessing diverse data sources</a:t>
            </a:r>
          </a:p>
          <a:p>
            <a:pPr lvl="1"/>
            <a:r>
              <a:rPr lang="en-US" dirty="0"/>
              <a:t>Power Query can “scrape” web pages</a:t>
            </a:r>
          </a:p>
          <a:p>
            <a:pPr lvl="1"/>
            <a:r>
              <a:rPr lang="en-US" dirty="0"/>
              <a:t>After using Power Query to access data, Power Pivot can be run on the Power Query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24B5C-4FBB-4853-8F34-6A9968F0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1F9A6-5EA0-4C31-AAB0-0F8D303B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3549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Power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did the spreadsheet import the table?</a:t>
            </a:r>
          </a:p>
          <a:p>
            <a:pPr marL="0" indent="0">
              <a:buNone/>
            </a:pPr>
            <a:r>
              <a:rPr lang="en-US" dirty="0"/>
              <a:t>Because it was pivotal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4771-B1E7-4CF4-975F-409348C8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9655-B35B-4966-9AEC-E0486B596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pivot table walks into a bar and orders a beer. </a:t>
            </a:r>
          </a:p>
          <a:p>
            <a:pPr marL="0" indent="0">
              <a:buNone/>
            </a:pPr>
            <a:r>
              <a:rPr lang="en-US" dirty="0"/>
              <a:t>It says, “Put me in the same tab, will </a:t>
            </a:r>
            <a:r>
              <a:rPr lang="en-US" dirty="0" err="1"/>
              <a:t>ya</a:t>
            </a:r>
            <a:r>
              <a:rPr lang="en-US" dirty="0"/>
              <a:t>?”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0E800-C3EE-4BF2-A080-C31817F1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8DBD3-232F-4575-A437-64050D5C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14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Access to Hands-on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any browser, go to:</a:t>
            </a:r>
          </a:p>
          <a:p>
            <a:pPr marL="0" indent="0">
              <a:buNone/>
            </a:pPr>
            <a:r>
              <a:rPr lang="en-US" dirty="0"/>
              <a:t>	rds.syr.edu</a:t>
            </a:r>
          </a:p>
          <a:p>
            <a:r>
              <a:rPr lang="en-US" dirty="0"/>
              <a:t>Course software is on the remote site</a:t>
            </a:r>
          </a:p>
          <a:p>
            <a:r>
              <a:rPr lang="en-US" dirty="0"/>
              <a:t>All course data files are available in the G: drive at:</a:t>
            </a:r>
          </a:p>
          <a:p>
            <a:pPr marL="0" indent="0">
              <a:buNone/>
            </a:pPr>
            <a:r>
              <a:rPr lang="en-US" dirty="0"/>
              <a:t>	g:/WHIT/SCM651/Online/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01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D87F-37CD-4509-9A56-22B2A90B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</a:t>
            </a:r>
          </a:p>
        </p:txBody>
      </p:sp>
      <p:pic>
        <p:nvPicPr>
          <p:cNvPr id="7" name="Content Placeholder 6" descr="A picture containing sitting, photo, small, orange&#10;&#10;Description automatically generated">
            <a:extLst>
              <a:ext uri="{FF2B5EF4-FFF2-40B4-BE49-F238E27FC236}">
                <a16:creationId xmlns:a16="http://schemas.microsoft.com/office/drawing/2014/main" id="{CCD72AA8-3895-4A97-93CC-85619EAEA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0" y="2336800"/>
            <a:ext cx="3598863" cy="35988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338F0-2407-4F20-A2AA-931A9526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81C50-3448-4F5C-8FD7-B3257CAE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76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336A-9598-48ED-B855-A594B54F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Slicers, Timeline, Pivot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54D5-5F98-4003-B169-9DCF1BD1C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slicer, a timeline, and pivot chart walk into a bar. </a:t>
            </a:r>
          </a:p>
          <a:p>
            <a:pPr marL="0" indent="0">
              <a:buNone/>
            </a:pPr>
            <a:r>
              <a:rPr lang="en-US" dirty="0"/>
              <a:t>The bartender says, “look at those three,</a:t>
            </a:r>
          </a:p>
          <a:p>
            <a:pPr marL="0" indent="0">
              <a:buNone/>
            </a:pPr>
            <a:r>
              <a:rPr lang="en-US" dirty="0"/>
              <a:t> walking around with out a pivot table!”.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53E01-3FD9-4A06-89BC-E9160224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A3509-0628-483C-B656-A1370087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25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Innovating with Airborne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Innovating with Airborne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three areas of focus for their strategy for the next 3-4 years? Give examples of what they are doing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challenges with hiring data scientists?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risks trying to use technology in the organization? Give an example of each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3339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Innovating with Airborne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Innovating with Airborne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three areas of focus for their strategy for the next 3-4 years? Give examples of what they are doing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Operational efficiency: 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dirty="0"/>
              <a:t>engine performance, reliability, fuel burn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dirty="0"/>
              <a:t>Optimize crew and shift deployment (match to plane types, destinations, breaks for staff)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Customer intimacy: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dirty="0"/>
              <a:t>Frequent flyer preferences, flying preferences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dirty="0"/>
              <a:t>Click stream data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dirty="0"/>
              <a:t>Customer complaint data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Innovation: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dirty="0"/>
              <a:t>Site monitoring: download Financial Times &amp; WSJ</a:t>
            </a:r>
          </a:p>
          <a:p>
            <a:pPr marL="1657350" lvl="4" indent="-342900">
              <a:buClr>
                <a:schemeClr val="tx2"/>
              </a:buClr>
            </a:pPr>
            <a:r>
              <a:rPr lang="en-US" dirty="0"/>
              <a:t>Lost-bag retrieval (LED tags &amp; iPhone), customer follow-up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4263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Innovating with Airborne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Innovating with Airborne Analytics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challenges with hiring data scientists?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Not needed all the time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Sometimes they blindly follow the data, not incorporating experience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the risks trying to use technology in the organization?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Interoperability: merging data from different sources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Data security: privacy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Taxonomies: architecture, naming conventions, context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Data ownership: internal versus external, and internal rivalries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4736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A New, Analytics-Based Era of Banking Dawns at State Street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New, Analytics-Based Era of Banking Dawns at State Street</a:t>
            </a:r>
          </a:p>
          <a:p>
            <a:pPr lvl="1"/>
            <a:r>
              <a:rPr lang="en-US" sz="2400" dirty="0"/>
              <a:t>What were the key questions that they asked which analytics could help?</a:t>
            </a:r>
          </a:p>
          <a:p>
            <a:pPr lvl="1"/>
            <a:r>
              <a:rPr lang="en-US" sz="2400" dirty="0"/>
              <a:t>What was the challenge of launching analytics at State Street?</a:t>
            </a:r>
          </a:p>
          <a:p>
            <a:pPr lvl="1"/>
            <a:r>
              <a:rPr lang="en-US" sz="2400" dirty="0"/>
              <a:t>How do they continue to push analytics forward?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8095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A New, Analytics-Based Era of Banking Dawns at State Street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 New, Analytics-Based Era of Banking Dawns at State Street</a:t>
            </a:r>
          </a:p>
          <a:p>
            <a:pPr lvl="1"/>
            <a:r>
              <a:rPr lang="en-US" sz="2400" dirty="0"/>
              <a:t>What were the key questions that they asked?</a:t>
            </a:r>
          </a:p>
          <a:p>
            <a:pPr lvl="2"/>
            <a:r>
              <a:rPr lang="en-US" sz="2000" dirty="0"/>
              <a:t>How do we better manage, measure, visualize risk?</a:t>
            </a:r>
          </a:p>
          <a:p>
            <a:pPr lvl="2"/>
            <a:r>
              <a:rPr lang="en-US" sz="2000" dirty="0"/>
              <a:t>How do they deal with regulatory change?</a:t>
            </a:r>
          </a:p>
          <a:p>
            <a:pPr lvl="2"/>
            <a:r>
              <a:rPr lang="en-US" sz="2000" dirty="0"/>
              <a:t>How do they find new sources of return?</a:t>
            </a:r>
          </a:p>
          <a:p>
            <a:pPr lvl="2"/>
            <a:r>
              <a:rPr lang="en-US" sz="2000" dirty="0"/>
              <a:t>What new types of investments do they need to increase yields?</a:t>
            </a:r>
          </a:p>
          <a:p>
            <a:pPr lvl="2"/>
            <a:r>
              <a:rPr lang="en-US" sz="2000" dirty="0"/>
              <a:t>How do they keep costs down?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47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#2: A New, Analytics-Based Era of Banking Dawns at State Street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 New, Analytics-Based Era of Banking Dawns at State Street</a:t>
            </a:r>
          </a:p>
          <a:p>
            <a:pPr lvl="1"/>
            <a:r>
              <a:rPr lang="en-US" sz="2400" dirty="0"/>
              <a:t>What was the challenge of launching analytics at State Street? Answer: Culture</a:t>
            </a:r>
            <a:endParaRPr lang="en-US" dirty="0"/>
          </a:p>
          <a:p>
            <a:pPr lvl="2"/>
            <a:r>
              <a:rPr lang="en-US" sz="2000" dirty="0"/>
              <a:t>Remaining agile in decision making</a:t>
            </a:r>
          </a:p>
          <a:p>
            <a:pPr lvl="2"/>
            <a:r>
              <a:rPr lang="en-US" sz="2000" dirty="0"/>
              <a:t>Inspiring staff toward new organization</a:t>
            </a:r>
          </a:p>
          <a:p>
            <a:pPr lvl="2"/>
            <a:r>
              <a:rPr lang="en-US" sz="2000" dirty="0"/>
              <a:t>Be more nimble and market savvy</a:t>
            </a:r>
          </a:p>
          <a:p>
            <a:pPr lvl="1"/>
            <a:r>
              <a:rPr lang="en-US" sz="2400" dirty="0"/>
              <a:t>How do they continue to push analytics forward?</a:t>
            </a:r>
          </a:p>
          <a:p>
            <a:pPr lvl="2"/>
            <a:r>
              <a:rPr lang="en-US" sz="2000" dirty="0"/>
              <a:t>Quarterly pulse check survey of employees</a:t>
            </a:r>
          </a:p>
          <a:p>
            <a:pPr lvl="2"/>
            <a:r>
              <a:rPr lang="en-US" sz="2000" dirty="0"/>
              <a:t>Working list of goals every quarter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0257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94D588-09A1-4130-8CD3-E06E38AA2AD6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#2: discussion</a:t>
            </a:r>
          </a:p>
          <a:p>
            <a:r>
              <a:rPr lang="en-US" dirty="0"/>
              <a:t>Homework #3: overview</a:t>
            </a:r>
          </a:p>
          <a:p>
            <a:r>
              <a:rPr lang="en-US" dirty="0"/>
              <a:t>Review of concepts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Modern Analytics and the Future of Quality Performance Excellence</a:t>
            </a:r>
          </a:p>
          <a:p>
            <a:pPr lvl="1"/>
            <a:r>
              <a:rPr lang="en-US" sz="2000" dirty="0"/>
              <a:t>A Process of Continuous Innovation: Centralizing Analytics at Caesars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07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8D75-996E-4D6F-8C19-D4798262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B2D2-1591-4234-969B-1F37C14D9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Calculations and formulas</a:t>
            </a:r>
          </a:p>
          <a:p>
            <a:pPr lvl="0"/>
            <a:r>
              <a:rPr lang="en-US" dirty="0"/>
              <a:t>Graphing and visualization</a:t>
            </a:r>
          </a:p>
          <a:p>
            <a:pPr lvl="0"/>
            <a:r>
              <a:rPr lang="en-US" dirty="0"/>
              <a:t>Sorting and filters</a:t>
            </a:r>
          </a:p>
          <a:p>
            <a:pPr lvl="0"/>
            <a:r>
              <a:rPr lang="en-US" dirty="0"/>
              <a:t>Pivot tables and charts</a:t>
            </a:r>
          </a:p>
          <a:p>
            <a:r>
              <a:rPr lang="en-US" dirty="0"/>
              <a:t>3D Maps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F7A16-9466-4274-B4F9-498DFF78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6B21E-EA4A-44E0-AB3B-F9B6D45E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737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Campaign time frames, costs, effectiveness</a:t>
            </a:r>
          </a:p>
          <a:p>
            <a:r>
              <a:rPr lang="en-US" dirty="0"/>
              <a:t>Projections &amp; forecasts of CPC and Cost per Student</a:t>
            </a:r>
          </a:p>
          <a:p>
            <a:r>
              <a:rPr lang="en-US" dirty="0"/>
              <a:t>Future campaign: geographic regions, key words, day of week and time of day</a:t>
            </a:r>
          </a:p>
          <a:p>
            <a:r>
              <a:rPr lang="en-US" dirty="0"/>
              <a:t>Performance measures</a:t>
            </a:r>
          </a:p>
          <a:p>
            <a:r>
              <a:rPr lang="en-US" dirty="0"/>
              <a:t>Other data that would be helpful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4501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Graph, regression, calculated sales, revenue, profit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Constrained 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Discussion of risks, other data which would be valuable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7483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Goal Seek</a:t>
            </a:r>
          </a:p>
          <a:p>
            <a:pPr lvl="1"/>
            <a:r>
              <a:rPr lang="en-US" dirty="0"/>
              <a:t>Searches for one goal such as break even point (profit = 0)</a:t>
            </a:r>
          </a:p>
          <a:p>
            <a:pPr lvl="1"/>
            <a:r>
              <a:rPr lang="en-US" dirty="0"/>
              <a:t>Allows one variable to be changed in search of the goal</a:t>
            </a:r>
          </a:p>
          <a:p>
            <a:pPr lvl="1"/>
            <a:r>
              <a:rPr lang="en-US" dirty="0"/>
              <a:t>Does not allow constraints on the search</a:t>
            </a:r>
          </a:p>
          <a:p>
            <a:r>
              <a:rPr lang="en-US" sz="2600" dirty="0"/>
              <a:t>Solver unconstrained optimization</a:t>
            </a:r>
          </a:p>
          <a:p>
            <a:pPr lvl="1"/>
            <a:r>
              <a:rPr lang="en-US" dirty="0"/>
              <a:t>Does not constrain any variables in the search</a:t>
            </a:r>
          </a:p>
          <a:p>
            <a:pPr lvl="1"/>
            <a:r>
              <a:rPr lang="en-US" dirty="0"/>
              <a:t>Can search for maximum, minimum, or specific values</a:t>
            </a:r>
          </a:p>
          <a:p>
            <a:pPr lvl="1"/>
            <a:r>
              <a:rPr lang="en-US" dirty="0"/>
              <a:t>Allows multiple variables to be changed</a:t>
            </a:r>
          </a:p>
          <a:p>
            <a:pPr lvl="1"/>
            <a:r>
              <a:rPr lang="en-US" dirty="0"/>
              <a:t>Can use linear programming (straight line functions) or non-linear programming (curved functions)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7516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Valuable functions: </a:t>
            </a:r>
            <a:r>
              <a:rPr lang="en-US" dirty="0" err="1"/>
              <a:t>Sumproduct</a:t>
            </a:r>
            <a:endParaRPr lang="en-US" dirty="0"/>
          </a:p>
          <a:p>
            <a:pPr lvl="1"/>
            <a:r>
              <a:rPr lang="en-US" dirty="0"/>
              <a:t>Multiplies rows or columns together</a:t>
            </a:r>
            <a:r>
              <a:rPr lang="en-US"/>
              <a:t>, then </a:t>
            </a:r>
            <a:r>
              <a:rPr lang="en-US" dirty="0"/>
              <a:t>adds result</a:t>
            </a:r>
          </a:p>
          <a:p>
            <a:r>
              <a:rPr lang="en-US" dirty="0"/>
              <a:t>Constrained optimization</a:t>
            </a:r>
          </a:p>
          <a:p>
            <a:pPr lvl="1"/>
            <a:r>
              <a:rPr lang="en-US" dirty="0"/>
              <a:t>Can set variables to less than or greater than some constraint</a:t>
            </a:r>
          </a:p>
          <a:p>
            <a:pPr lvl="1"/>
            <a:r>
              <a:rPr lang="en-US" dirty="0"/>
              <a:t>Can set variables to be integer or binary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29846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3EE4-1C23-4C6A-9222-D586ADA0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4E87-FD88-425F-870C-08D9C732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Optimization</a:t>
            </a:r>
          </a:p>
          <a:p>
            <a:r>
              <a:rPr lang="en-US" dirty="0"/>
              <a:t>Linear (Simplex)</a:t>
            </a:r>
          </a:p>
          <a:p>
            <a:r>
              <a:rPr lang="en-US" dirty="0"/>
              <a:t>Non-linear (GRG nonlinear)</a:t>
            </a:r>
          </a:p>
          <a:p>
            <a:r>
              <a:rPr lang="en-US" dirty="0"/>
              <a:t>Non-linear with local optima (GRG nonlinear with </a:t>
            </a:r>
            <a:r>
              <a:rPr lang="en-US" dirty="0" err="1"/>
              <a:t>multistart</a:t>
            </a:r>
            <a:r>
              <a:rPr lang="en-US" dirty="0"/>
              <a:t>)</a:t>
            </a:r>
          </a:p>
          <a:p>
            <a:r>
              <a:rPr lang="en-US" dirty="0"/>
              <a:t>Non-differentiable (Evolutionary)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538BA-7B78-453C-8460-F516DB4E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ED7A8-CB57-4AE8-8BCF-289C3A6B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7030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Excel’s favorite game? </a:t>
            </a:r>
          </a:p>
          <a:p>
            <a:r>
              <a:rPr lang="en-US" dirty="0"/>
              <a:t>Hide and Goal Seek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57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Analytics professor specialized in optimization</a:t>
            </a:r>
          </a:p>
          <a:p>
            <a:r>
              <a:rPr lang="en-US" dirty="0"/>
              <a:t>For 30 years he watched his wife spend 30 minutes each morning cooking his breakfast</a:t>
            </a:r>
          </a:p>
          <a:p>
            <a:r>
              <a:rPr lang="en-US" dirty="0"/>
              <a:t>One day he suggested to her that he could optimize how she cooks breakfast, save her time, and get his breakfast faster</a:t>
            </a:r>
          </a:p>
          <a:p>
            <a:r>
              <a:rPr lang="en-US" dirty="0"/>
              <a:t>Three weeks later, he was getting his breakfast in 15 minutes, saving his wife time, and cooking it himself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21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#1: Modern Analytics and the Future of Quality Performance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Modern Analytics and the Future of Quality Performance Excellence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Define analytics (page 6)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How are companies using analytics in (page 7):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Banks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Manufacturing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Retail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Pharmaceuticals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Sports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Modern analytics integrates which three fields (page 8)?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some examples of data sources (page 9)?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examples of data visualization (page 11)?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3538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#1: Modern Analytics and the Future of Quality Performance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Modern Analytics and the Future of Quality Performance Excellence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Define analytics (page 6)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“a process of transforming data into actions through analysis and insights in the context of organizational decision making and problem solving”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“the use of data, information technology, statistical analysis, quantitative methods, and mathematical or computer-based models to help managers gain improved insight about their business operations and make better, fact-based decisions”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7312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#1: Modern Analytics and the Future of Quality Performance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Modern Analytics and the Future of Quality Performance Excellence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How are companies using analytics in (page 7):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Banks: prevent fraud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Manufacturing: production planning, purchasing, inventory </a:t>
            </a:r>
            <a:r>
              <a:rPr lang="en-US" dirty="0" err="1"/>
              <a:t>mgt</a:t>
            </a:r>
            <a:endParaRPr lang="en-US" dirty="0"/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Retail: recommend products and optimize marketing promotions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Pharmaceuticals: get drugs to market more quickly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Sports: determine game strategy and optimal ticket prices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05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#1: 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Analytics Insight: Hype or Here to Stay?</a:t>
            </a:r>
          </a:p>
          <a:p>
            <a:pPr lvl="1"/>
            <a:r>
              <a:rPr lang="en-US" dirty="0"/>
              <a:t>How are companies using analytics?</a:t>
            </a:r>
          </a:p>
          <a:p>
            <a:pPr lvl="1"/>
            <a:r>
              <a:rPr lang="en-US" dirty="0"/>
              <a:t>Which analytics techniques does your company use?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770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Article #1: Modern Analytics and the Future of Quality Performance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sz="2400" dirty="0"/>
              <a:t>Modern Analytics and the Future of Quality Performance Excellence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Modern analytics integrates which three fields (page 8)?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Business intelligence/information systems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Statistics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Quantitative methods/operations research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some examples of data sources (page 9)?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Supermarket scanners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Click streams from the web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Customer transactions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Email, tweets, social media</a:t>
            </a:r>
          </a:p>
          <a:p>
            <a:pPr marL="742950" lvl="2" indent="-342900">
              <a:buClr>
                <a:schemeClr val="tx2"/>
              </a:buClr>
            </a:pPr>
            <a:r>
              <a:rPr lang="en-US" sz="2000" dirty="0"/>
              <a:t>What are examples of data visualization (page 11)?</a:t>
            </a:r>
          </a:p>
          <a:p>
            <a:pPr marL="1200150" lvl="3" indent="-342900">
              <a:buClr>
                <a:schemeClr val="tx2"/>
              </a:buClr>
            </a:pPr>
            <a:r>
              <a:rPr lang="en-US" dirty="0"/>
              <a:t>Dashboards and scorecards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3079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Article #2: A Process of Continuous Innovation: Centralizing Analytics at Caesars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Process of Continuous Innovation: Centralizing Analytics at Caesars</a:t>
            </a:r>
          </a:p>
          <a:p>
            <a:pPr lvl="1"/>
            <a:r>
              <a:rPr lang="en-US" sz="1800" dirty="0"/>
              <a:t>Why does Caesars use analytics (pages 1 &amp; 2)?</a:t>
            </a:r>
          </a:p>
          <a:p>
            <a:pPr lvl="1"/>
            <a:r>
              <a:rPr lang="en-US" sz="1800" dirty="0"/>
              <a:t>What are four lessons learned from their experience (page 3)?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935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Article #2: A Process of Continuous Innovation: Centralizing Analytics at Caesars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Process of Continuous Innovation: Centralizing Analytics at Caesars</a:t>
            </a:r>
          </a:p>
          <a:p>
            <a:pPr lvl="1"/>
            <a:r>
              <a:rPr lang="en-US" sz="1800" dirty="0"/>
              <a:t>Why does Caesars use analytics (pages 1 &amp; 2)?</a:t>
            </a:r>
          </a:p>
          <a:p>
            <a:pPr lvl="2"/>
            <a:r>
              <a:rPr lang="en-US" sz="1400" dirty="0"/>
              <a:t>Create a rich customer experience</a:t>
            </a:r>
          </a:p>
          <a:p>
            <a:pPr lvl="2"/>
            <a:r>
              <a:rPr lang="en-US" sz="1400" dirty="0"/>
              <a:t>Marketing based not only on their preferences but on their actions</a:t>
            </a:r>
          </a:p>
          <a:p>
            <a:pPr lvl="2"/>
            <a:r>
              <a:rPr lang="en-US" sz="1400" dirty="0"/>
              <a:t>Gaming analytics, revenue management, finance, marketing analytics, hotel operations and labor</a:t>
            </a:r>
          </a:p>
          <a:p>
            <a:pPr lvl="1"/>
            <a:r>
              <a:rPr lang="en-US" sz="1800" dirty="0"/>
              <a:t>What are four lessons learned from their experience (page 3)?</a:t>
            </a:r>
          </a:p>
          <a:p>
            <a:pPr lvl="2"/>
            <a:r>
              <a:rPr lang="en-US" sz="1400" dirty="0"/>
              <a:t>Sense of scale</a:t>
            </a:r>
          </a:p>
          <a:p>
            <a:pPr lvl="2"/>
            <a:r>
              <a:rPr lang="en-US" sz="1400" dirty="0"/>
              <a:t>Adequate infrastructure</a:t>
            </a:r>
          </a:p>
          <a:p>
            <a:pPr lvl="2"/>
            <a:r>
              <a:rPr lang="en-US" sz="1400" dirty="0"/>
              <a:t>Communications with stakeholders</a:t>
            </a:r>
          </a:p>
          <a:p>
            <a:pPr lvl="2"/>
            <a:r>
              <a:rPr lang="en-US" sz="1400" dirty="0"/>
              <a:t>Visible and meaningful wins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78370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94D588-09A1-4130-8CD3-E06E38AA2AD6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Overview of homework #3 (Regression and Optimization)</a:t>
            </a:r>
          </a:p>
          <a:p>
            <a:r>
              <a:rPr lang="en-US" dirty="0"/>
              <a:t>Overview of homework #4 (Logit, </a:t>
            </a:r>
            <a:r>
              <a:rPr lang="en-US" dirty="0" err="1"/>
              <a:t>Probit</a:t>
            </a:r>
            <a:r>
              <a:rPr lang="en-US" dirty="0"/>
              <a:t>, Neural networks: info in week 9 videos)</a:t>
            </a:r>
          </a:p>
          <a:p>
            <a:r>
              <a:rPr lang="en-US" dirty="0"/>
              <a:t>Review of hands-on exercises</a:t>
            </a:r>
          </a:p>
          <a:p>
            <a:r>
              <a:rPr lang="en-US" dirty="0"/>
              <a:t>Group discussion of articles</a:t>
            </a:r>
          </a:p>
          <a:p>
            <a:pPr lvl="1"/>
            <a:r>
              <a:rPr lang="en-US" dirty="0"/>
              <a:t>Big Data in Health Care: Using Analytics to Identify and Manage High-Risk and High-Cost Patients</a:t>
            </a:r>
          </a:p>
          <a:p>
            <a:pPr lvl="1"/>
            <a:r>
              <a:rPr lang="en-US" dirty="0"/>
              <a:t>A Review of Analytics and Clinical Informatics in Health Care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10512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Graph, regression, calculated sales, revenue, profit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Constrained 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Discussion of risks, other data which would be valuable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5832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Logit and </a:t>
            </a:r>
            <a:r>
              <a:rPr lang="en-US" dirty="0" err="1">
                <a:solidFill>
                  <a:srgbClr val="FFFFFF"/>
                </a:solidFill>
              </a:rPr>
              <a:t>probit</a:t>
            </a:r>
            <a:r>
              <a:rPr lang="en-US" dirty="0">
                <a:solidFill>
                  <a:srgbClr val="FFFFFF"/>
                </a:solidFill>
              </a:rPr>
              <a:t> analysis (see week 9)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Moderating effects (week 7)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Final logit &amp; </a:t>
            </a:r>
            <a:r>
              <a:rPr lang="en-US" dirty="0" err="1">
                <a:solidFill>
                  <a:srgbClr val="FFFFFF"/>
                </a:solidFill>
              </a:rPr>
              <a:t>probit</a:t>
            </a:r>
            <a:r>
              <a:rPr lang="en-US" dirty="0">
                <a:solidFill>
                  <a:srgbClr val="FFFFFF"/>
                </a:solidFill>
              </a:rPr>
              <a:t> models with interaction effects (moderating effects), prediction of outcome, sensitivity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Neural network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Neural network prediction model and sensitivity analysis (new material in handout in week 9)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903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Histograms, Boxplots, and other charts</a:t>
            </a:r>
          </a:p>
          <a:p>
            <a:pPr lvl="1"/>
            <a:r>
              <a:rPr lang="en-US" dirty="0"/>
              <a:t>Boxplots show minimum, 25%-</a:t>
            </a:r>
            <a:r>
              <a:rPr lang="en-US" dirty="0" err="1"/>
              <a:t>ile</a:t>
            </a:r>
            <a:r>
              <a:rPr lang="en-US" dirty="0"/>
              <a:t>, median, 75%-</a:t>
            </a:r>
            <a:r>
              <a:rPr lang="en-US" dirty="0" err="1"/>
              <a:t>ile</a:t>
            </a:r>
            <a:r>
              <a:rPr lang="en-US" dirty="0"/>
              <a:t>, maximum</a:t>
            </a:r>
          </a:p>
          <a:p>
            <a:pPr lvl="1"/>
            <a:r>
              <a:rPr lang="en-US" dirty="0"/>
              <a:t>Histograms show frequency of data within intervals</a:t>
            </a:r>
          </a:p>
          <a:p>
            <a:pPr lvl="1"/>
            <a:r>
              <a:rPr lang="en-US" dirty="0"/>
              <a:t>Scatterplots add trend line, average, standard deviation</a:t>
            </a:r>
          </a:p>
          <a:p>
            <a:r>
              <a:rPr lang="en-US" dirty="0"/>
              <a:t>Statistical summaries</a:t>
            </a:r>
          </a:p>
          <a:p>
            <a:pPr lvl="1"/>
            <a:r>
              <a:rPr lang="en-US" dirty="0"/>
              <a:t>Replicates capability seen in Excel: minimum, average, median, maximum</a:t>
            </a:r>
          </a:p>
          <a:p>
            <a:pPr lvl="1"/>
            <a:r>
              <a:rPr lang="en-US" dirty="0"/>
              <a:t>Also can calculate by brand or other category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7392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Correlation</a:t>
            </a:r>
          </a:p>
          <a:p>
            <a:pPr lvl="1"/>
            <a:r>
              <a:rPr lang="en-US" dirty="0"/>
              <a:t>Positive correlation means when one variable increases, the other increases</a:t>
            </a:r>
          </a:p>
          <a:p>
            <a:pPr lvl="1"/>
            <a:r>
              <a:rPr lang="en-US" dirty="0"/>
              <a:t>Negative correlation means when one variable increases, the other decreases</a:t>
            </a:r>
          </a:p>
          <a:p>
            <a:pPr lvl="1"/>
            <a:r>
              <a:rPr lang="en-US" dirty="0"/>
              <a:t>Correlation does not measure the magnitude of the change</a:t>
            </a:r>
          </a:p>
          <a:p>
            <a:r>
              <a:rPr lang="en-US" dirty="0"/>
              <a:t>ANOVA (Analysis of Variance)</a:t>
            </a:r>
          </a:p>
          <a:p>
            <a:pPr lvl="1"/>
            <a:r>
              <a:rPr lang="en-US" dirty="0"/>
              <a:t>Compares the means of two or more populations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Linear regression in Excel is similar to multivariate regression in 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7910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Dummy variables</a:t>
            </a:r>
          </a:p>
          <a:p>
            <a:pPr lvl="1"/>
            <a:r>
              <a:rPr lang="en-US" sz="1800" dirty="0"/>
              <a:t>Dummy variables are used to measure the differences in intercepts between two groups, for example, different brands</a:t>
            </a:r>
          </a:p>
          <a:p>
            <a:r>
              <a:rPr lang="en-US" dirty="0"/>
              <a:t>Moderating effects (interaction term x</a:t>
            </a:r>
            <a:r>
              <a:rPr lang="en-US" baseline="-25000" dirty="0"/>
              <a:t>1</a:t>
            </a:r>
            <a:r>
              <a:rPr lang="en-US" dirty="0"/>
              <a:t>*x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1800" dirty="0"/>
              <a:t>Moderating effects (interaction effects) measures the difference in slope between two groups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Business Analytics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CF1F9-7FF8-46FF-BD70-B6298DD535F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948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5387</TotalTime>
  <Words>8177</Words>
  <Application>Microsoft Office PowerPoint</Application>
  <PresentationFormat>On-screen Show (4:3)</PresentationFormat>
  <Paragraphs>1393</Paragraphs>
  <Slides>156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156</vt:i4>
      </vt:variant>
    </vt:vector>
  </HeadingPairs>
  <TitlesOfParts>
    <vt:vector size="160" baseType="lpstr">
      <vt:lpstr>Arial</vt:lpstr>
      <vt:lpstr>Times New Roman</vt:lpstr>
      <vt:lpstr>Trebuchet MS</vt:lpstr>
      <vt:lpstr>Berlin</vt:lpstr>
      <vt:lpstr>SCM 651: Business Analytics</vt:lpstr>
      <vt:lpstr>Agenda</vt:lpstr>
      <vt:lpstr>Overview</vt:lpstr>
      <vt:lpstr>Course Objectives</vt:lpstr>
      <vt:lpstr>Course content</vt:lpstr>
      <vt:lpstr>How to be successful in this course</vt:lpstr>
      <vt:lpstr>Remote Access to Hands-on Exercises</vt:lpstr>
      <vt:lpstr>Hands-on Exercises</vt:lpstr>
      <vt:lpstr>Article #1: Business Analytics</vt:lpstr>
      <vt:lpstr>Article #2: GE</vt:lpstr>
      <vt:lpstr>Article #3: Location Analytics</vt:lpstr>
      <vt:lpstr>Google Analytics &amp; Team Formation</vt:lpstr>
      <vt:lpstr>Brazilian</vt:lpstr>
      <vt:lpstr>SCM 651: Business Analytics</vt:lpstr>
      <vt:lpstr>Agenda</vt:lpstr>
      <vt:lpstr>Google Analytics,  Team Formation &amp; Homework #1</vt:lpstr>
      <vt:lpstr>Week 2 - Review</vt:lpstr>
      <vt:lpstr>Week 2 - Review</vt:lpstr>
      <vt:lpstr>Week 2 - Review</vt:lpstr>
      <vt:lpstr>Week 2 - Review</vt:lpstr>
      <vt:lpstr>Week 2 – New Material</vt:lpstr>
      <vt:lpstr>Statisticians</vt:lpstr>
      <vt:lpstr>Excel</vt:lpstr>
      <vt:lpstr>Excel</vt:lpstr>
      <vt:lpstr>Article #1: Sustaining an Analytics Advantage</vt:lpstr>
      <vt:lpstr>Article #1: Sustaining an Analytics Advantage</vt:lpstr>
      <vt:lpstr>Article #1: Sustaining an Analytics Advantage</vt:lpstr>
      <vt:lpstr>Article #2: Creating Business Value with Analytics</vt:lpstr>
      <vt:lpstr>Article #2: Creating Business Value with Analytics</vt:lpstr>
      <vt:lpstr>Article #3: Raising the Bar with Analytics</vt:lpstr>
      <vt:lpstr>Article #3: Raising the Bar with Analytics</vt:lpstr>
      <vt:lpstr>SCM 651: Business Analytics</vt:lpstr>
      <vt:lpstr>Agenda</vt:lpstr>
      <vt:lpstr>Week 3 - Review</vt:lpstr>
      <vt:lpstr>Week 3 - Review</vt:lpstr>
      <vt:lpstr>Week 3 - Review</vt:lpstr>
      <vt:lpstr>Week 3 - Review</vt:lpstr>
      <vt:lpstr>Week 3 - Review</vt:lpstr>
      <vt:lpstr>Week 3 - Review</vt:lpstr>
      <vt:lpstr>Week 3 - Review</vt:lpstr>
      <vt:lpstr>Week 3 – New Material</vt:lpstr>
      <vt:lpstr>What do a trampoline and  a bad website have in common?</vt:lpstr>
      <vt:lpstr>Google Analytics - Video</vt:lpstr>
      <vt:lpstr>Article #1: Web Analytics</vt:lpstr>
      <vt:lpstr>Article #2: How eBay Uses Data</vt:lpstr>
      <vt:lpstr>SCM 651: Business Analytics</vt:lpstr>
      <vt:lpstr>Agenda</vt:lpstr>
      <vt:lpstr>Homework #1</vt:lpstr>
      <vt:lpstr>Homework #2</vt:lpstr>
      <vt:lpstr>Week 4 - Review</vt:lpstr>
      <vt:lpstr>Week 4 - Review</vt:lpstr>
      <vt:lpstr>Week 4 - Review</vt:lpstr>
      <vt:lpstr>SQL</vt:lpstr>
      <vt:lpstr>SQL</vt:lpstr>
      <vt:lpstr>SQL story</vt:lpstr>
      <vt:lpstr>SQL</vt:lpstr>
      <vt:lpstr>SQL</vt:lpstr>
      <vt:lpstr>Article #1: Minding the Analytics Gap</vt:lpstr>
      <vt:lpstr>Article #1: Minding the Analytics Gap</vt:lpstr>
      <vt:lpstr>Article #2: Innovating with Analytics</vt:lpstr>
      <vt:lpstr>Article #2: Innovating with Analytics</vt:lpstr>
      <vt:lpstr>SCM 651: Business Analytics</vt:lpstr>
      <vt:lpstr>Agenda</vt:lpstr>
      <vt:lpstr>Homework #2</vt:lpstr>
      <vt:lpstr>Week 5 - Review</vt:lpstr>
      <vt:lpstr>Week 5 - Review</vt:lpstr>
      <vt:lpstr>Week 5 – New Material</vt:lpstr>
      <vt:lpstr>Excel Power Pivot</vt:lpstr>
      <vt:lpstr>Excel Pivot Table</vt:lpstr>
      <vt:lpstr>Pivot Table</vt:lpstr>
      <vt:lpstr>Slicers, Timeline, Pivot Chart</vt:lpstr>
      <vt:lpstr>Article #1: Innovating with Airborne Analytics</vt:lpstr>
      <vt:lpstr>Article #1: Innovating with Airborne Analytics</vt:lpstr>
      <vt:lpstr>Article #1: Innovating with Airborne Analytics</vt:lpstr>
      <vt:lpstr>Article #2: A New, Analytics-Based Era of Banking Dawns at State Street</vt:lpstr>
      <vt:lpstr>Article #2: A New, Analytics-Based Era of Banking Dawns at State Street</vt:lpstr>
      <vt:lpstr>Article #2: A New, Analytics-Based Era of Banking Dawns at State Street</vt:lpstr>
      <vt:lpstr>SCM 651: Business Analytics</vt:lpstr>
      <vt:lpstr>Agenda</vt:lpstr>
      <vt:lpstr>Homework #2</vt:lpstr>
      <vt:lpstr>Homework #3</vt:lpstr>
      <vt:lpstr>Week 6 - Review</vt:lpstr>
      <vt:lpstr>Week 6 - Review</vt:lpstr>
      <vt:lpstr>New Material</vt:lpstr>
      <vt:lpstr>Excel games</vt:lpstr>
      <vt:lpstr>Optimization</vt:lpstr>
      <vt:lpstr>Article #1: Modern Analytics and the Future of Quality Performance Excellence</vt:lpstr>
      <vt:lpstr>Article #1: Modern Analytics and the Future of Quality Performance Excellence</vt:lpstr>
      <vt:lpstr>Article #1: Modern Analytics and the Future of Quality Performance Excellence</vt:lpstr>
      <vt:lpstr>Article #1: Modern Analytics and the Future of Quality Performance Excellence</vt:lpstr>
      <vt:lpstr>Article #2: A Process of Continuous Innovation: Centralizing Analytics at Caesars</vt:lpstr>
      <vt:lpstr>Article #2: A Process of Continuous Innovation: Centralizing Analytics at Caesars</vt:lpstr>
      <vt:lpstr>SCM 651: Business Analytics</vt:lpstr>
      <vt:lpstr>Agenda</vt:lpstr>
      <vt:lpstr>Homework #3</vt:lpstr>
      <vt:lpstr>Homework #4</vt:lpstr>
      <vt:lpstr>Week 7 - Review</vt:lpstr>
      <vt:lpstr>Week 7 - Review</vt:lpstr>
      <vt:lpstr>Week 7 - Review</vt:lpstr>
      <vt:lpstr>Week 7 – New Material</vt:lpstr>
      <vt:lpstr>What's a pirate's favorite programming language?</vt:lpstr>
      <vt:lpstr>What did the Box Plot say to the outlier?</vt:lpstr>
      <vt:lpstr>Alcoholic Statistician</vt:lpstr>
      <vt:lpstr>Article #1: Big Data in Health Care</vt:lpstr>
      <vt:lpstr>Article #1: Big Data in Health Care</vt:lpstr>
      <vt:lpstr>Article #2: A Review of Analytics in Clinical Informatics in Health Care</vt:lpstr>
      <vt:lpstr>Article #2: A Review of Analytics in Clinical Informatics in Health Care</vt:lpstr>
      <vt:lpstr>SCM 651: Business Analytics</vt:lpstr>
      <vt:lpstr>Agenda</vt:lpstr>
      <vt:lpstr>Homework #3</vt:lpstr>
      <vt:lpstr>Homework #4</vt:lpstr>
      <vt:lpstr>Week 8 - Review</vt:lpstr>
      <vt:lpstr>Week 8 - Review</vt:lpstr>
      <vt:lpstr>Week 8 - Review</vt:lpstr>
      <vt:lpstr>Week 8 - Review</vt:lpstr>
      <vt:lpstr>Week 8 – New Material</vt:lpstr>
      <vt:lpstr>Why are open-source statistical programming languages the best?</vt:lpstr>
      <vt:lpstr>Outliers</vt:lpstr>
      <vt:lpstr>Article #1: What Businesses Can Learn from Sports Analytics</vt:lpstr>
      <vt:lpstr>Article #1: What Businesses Can Learn from Sports Analytics</vt:lpstr>
      <vt:lpstr>Article #2: Team GB: Using Analytics (and Intuition) to Improve Performance</vt:lpstr>
      <vt:lpstr>Article #2: Team GB: Using Analytics (and Intuition) to Improve Performance</vt:lpstr>
      <vt:lpstr>SCM 651: Business Analytics</vt:lpstr>
      <vt:lpstr>Agenda</vt:lpstr>
      <vt:lpstr>Homework #4</vt:lpstr>
      <vt:lpstr>Week 9 - Review</vt:lpstr>
      <vt:lpstr>Week 9 - Review</vt:lpstr>
      <vt:lpstr>Neural Networks</vt:lpstr>
      <vt:lpstr>Neural Networks</vt:lpstr>
      <vt:lpstr>Neural Networks</vt:lpstr>
      <vt:lpstr>Week 9 – Neural Network Prediction and Sensitivity Analysis</vt:lpstr>
      <vt:lpstr>Normal Distribution</vt:lpstr>
      <vt:lpstr>Article #1: An Introduction to Data Mining and Other Techniques for Advanced Analytics</vt:lpstr>
      <vt:lpstr>Article #1: An Introduction to Data Mining and Other Techniques for Advanced Analytics</vt:lpstr>
      <vt:lpstr>Article #1: An Introduction to Data Mining and Other Techniques for Advanced Analytics</vt:lpstr>
      <vt:lpstr>Neural Network Applications</vt:lpstr>
      <vt:lpstr>Neural Network Applications</vt:lpstr>
      <vt:lpstr>Neural Network Applications</vt:lpstr>
      <vt:lpstr>SCM 651: Business Analytics</vt:lpstr>
      <vt:lpstr>Final Exam</vt:lpstr>
      <vt:lpstr>Final Exam</vt:lpstr>
      <vt:lpstr>Final Exam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Whitman Advisory Council</dc:title>
  <dc:creator>Don Harter</dc:creator>
  <cp:lastModifiedBy>George Smith</cp:lastModifiedBy>
  <cp:revision>245</cp:revision>
  <cp:lastPrinted>2012-09-07T16:23:41Z</cp:lastPrinted>
  <dcterms:created xsi:type="dcterms:W3CDTF">1999-01-01T06:09:50Z</dcterms:created>
  <dcterms:modified xsi:type="dcterms:W3CDTF">2021-06-11T21:28:41Z</dcterms:modified>
</cp:coreProperties>
</file>