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76" r:id="rId1"/>
  </p:sldMasterIdLst>
  <p:notesMasterIdLst>
    <p:notesMasterId r:id="rId30"/>
  </p:notesMasterIdLst>
  <p:sldIdLst>
    <p:sldId id="280" r:id="rId2"/>
    <p:sldId id="257" r:id="rId3"/>
    <p:sldId id="354" r:id="rId4"/>
    <p:sldId id="355" r:id="rId5"/>
    <p:sldId id="356" r:id="rId6"/>
    <p:sldId id="357" r:id="rId7"/>
    <p:sldId id="358" r:id="rId8"/>
    <p:sldId id="359" r:id="rId9"/>
    <p:sldId id="361" r:id="rId10"/>
    <p:sldId id="363" r:id="rId11"/>
    <p:sldId id="364" r:id="rId12"/>
    <p:sldId id="365" r:id="rId13"/>
    <p:sldId id="366" r:id="rId14"/>
    <p:sldId id="367" r:id="rId15"/>
    <p:sldId id="386" r:id="rId16"/>
    <p:sldId id="368" r:id="rId17"/>
    <p:sldId id="369" r:id="rId18"/>
    <p:sldId id="370" r:id="rId19"/>
    <p:sldId id="371" r:id="rId20"/>
    <p:sldId id="372" r:id="rId21"/>
    <p:sldId id="373" r:id="rId22"/>
    <p:sldId id="377" r:id="rId23"/>
    <p:sldId id="382" r:id="rId24"/>
    <p:sldId id="383" r:id="rId25"/>
    <p:sldId id="385" r:id="rId26"/>
    <p:sldId id="384" r:id="rId27"/>
    <p:sldId id="380" r:id="rId28"/>
    <p:sldId id="279"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F2564"/>
    <a:srgbClr val="FF99FF"/>
    <a:srgbClr val="00FF00"/>
    <a:srgbClr val="FF0000"/>
    <a:srgbClr val="CFF4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0" autoAdjust="0"/>
    <p:restoredTop sz="94660"/>
  </p:normalViewPr>
  <p:slideViewPr>
    <p:cSldViewPr snapToGrid="0">
      <p:cViewPr varScale="1">
        <p:scale>
          <a:sx n="71" d="100"/>
          <a:sy n="71" d="100"/>
        </p:scale>
        <p:origin x="5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0CB64-128B-426D-ADEC-8B8F06994919}" type="datetimeFigureOut">
              <a:rPr lang="en-US" smtClean="0"/>
              <a:t>8/10/2016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C603B-D544-4D09-802B-550CEE2FDD17}" type="slidenum">
              <a:rPr lang="en-US" smtClean="0"/>
              <a:t>‹#›</a:t>
            </a:fld>
            <a:endParaRPr lang="en-US"/>
          </a:p>
        </p:txBody>
      </p:sp>
    </p:spTree>
    <p:extLst>
      <p:ext uri="{BB962C8B-B14F-4D97-AF65-F5344CB8AC3E}">
        <p14:creationId xmlns:p14="http://schemas.microsoft.com/office/powerpoint/2010/main" val="1804962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2525" y="692150"/>
            <a:ext cx="4554538" cy="3416300"/>
          </a:xfrm>
          <a:ln/>
        </p:spPr>
      </p:sp>
      <p:sp>
        <p:nvSpPr>
          <p:cNvPr id="2560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CN" smtClean="0">
                <a:latin typeface="Arial" panose="020B0604020202020204" pitchFamily="34" charset="0"/>
              </a:rPr>
              <a:t>A list of tasks to perform.</a:t>
            </a:r>
          </a:p>
          <a:p>
            <a:pPr marL="228600" indent="-228600" eaLnBrk="1" hangingPunct="1">
              <a:buFontTx/>
              <a:buAutoNum type="arabicPeriod"/>
            </a:pPr>
            <a:r>
              <a:rPr lang="en-US" altLang="zh-CN" smtClean="0">
                <a:latin typeface="Arial" panose="020B0604020202020204" pitchFamily="34" charset="0"/>
              </a:rPr>
              <a:t>Viewed as a collection of interacting objects. Each object can be viewed as an independent machine with a distinct role or responsibility. Operations are closely associated with the objects, carry their own operators around with them .</a:t>
            </a:r>
            <a:endParaRPr lang="zh-CN" altLang="zh-CN" smtClean="0">
              <a:latin typeface="Arial" panose="020B0604020202020204" pitchFamily="34" charset="0"/>
            </a:endParaRPr>
          </a:p>
        </p:txBody>
      </p:sp>
    </p:spTree>
    <p:extLst>
      <p:ext uri="{BB962C8B-B14F-4D97-AF65-F5344CB8AC3E}">
        <p14:creationId xmlns:p14="http://schemas.microsoft.com/office/powerpoint/2010/main" val="91192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52525" y="692150"/>
            <a:ext cx="4554538" cy="3416300"/>
          </a:xfrm>
          <a:ln/>
        </p:spPr>
      </p:sp>
      <p:sp>
        <p:nvSpPr>
          <p:cNvPr id="3686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CN" smtClean="0">
                <a:latin typeface="Arial" panose="020B0604020202020204" pitchFamily="34" charset="0"/>
              </a:rPr>
              <a:t>Constructor.  When you initialize for class objects, some functions need writing to do the tasks. </a:t>
            </a:r>
          </a:p>
          <a:p>
            <a:pPr marL="228600" indent="-228600" eaLnBrk="1" hangingPunct="1">
              <a:buFontTx/>
              <a:buAutoNum type="arabicPeriod"/>
            </a:pPr>
            <a:endParaRPr lang="en-US" altLang="zh-CN" smtClean="0">
              <a:latin typeface="Arial" panose="020B0604020202020204" pitchFamily="34" charset="0"/>
            </a:endParaRPr>
          </a:p>
          <a:p>
            <a:pPr marL="228600" indent="-228600" eaLnBrk="1" hangingPunct="1">
              <a:buFontTx/>
              <a:buAutoNum type="arabicPeriod"/>
            </a:pPr>
            <a:r>
              <a:rPr lang="en-US" altLang="zh-CN" smtClean="0">
                <a:latin typeface="Arial" panose="020B0604020202020204" pitchFamily="34" charset="0"/>
              </a:rPr>
              <a:t>Default: basic initialize float, int, some basic ones. </a:t>
            </a:r>
            <a:endParaRPr lang="zh-CN" altLang="zh-CN" smtClean="0">
              <a:latin typeface="Arial" panose="020B0604020202020204" pitchFamily="34" charset="0"/>
            </a:endParaRPr>
          </a:p>
        </p:txBody>
      </p:sp>
    </p:spTree>
    <p:extLst>
      <p:ext uri="{BB962C8B-B14F-4D97-AF65-F5344CB8AC3E}">
        <p14:creationId xmlns:p14="http://schemas.microsoft.com/office/powerpoint/2010/main" val="366832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52525" y="692150"/>
            <a:ext cx="4554538" cy="3416300"/>
          </a:xfrm>
          <a:ln/>
        </p:spPr>
      </p:sp>
      <p:sp>
        <p:nvSpPr>
          <p:cNvPr id="3993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6754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marL="228600" indent="-228600" eaLnBrk="1" hangingPunct="1">
              <a:buFontTx/>
              <a:buAutoNum type="arabicPeriod"/>
              <a:defRPr/>
            </a:pPr>
            <a:r>
              <a:rPr lang="en-US" altLang="zh-CN" dirty="0" smtClean="0"/>
              <a:t>Aim of class: a) provide the programmer with a tool for creating new types that can be used as conveniently as the built-in types (like float) b) user-defined type</a:t>
            </a:r>
          </a:p>
          <a:p>
            <a:pPr marL="228600" indent="-228600" eaLnBrk="1" hangingPunct="1">
              <a:defRPr/>
            </a:pPr>
            <a:r>
              <a:rPr lang="en-US" altLang="zh-CN" dirty="0" smtClean="0"/>
              <a:t>	why? Separate the incidental details of the implementation from the properties essential to the correct use of it</a:t>
            </a:r>
          </a:p>
          <a:p>
            <a:pPr marL="228600" indent="-228600" eaLnBrk="1" hangingPunct="1">
              <a:defRPr/>
            </a:pPr>
            <a:endParaRPr lang="en-US" altLang="zh-CN" dirty="0" smtClean="0"/>
          </a:p>
          <a:p>
            <a:pPr marL="228600" indent="-228600" eaLnBrk="1" hangingPunct="1">
              <a:defRPr/>
            </a:pPr>
            <a:r>
              <a:rPr lang="en-US" altLang="zh-CN" dirty="0" smtClean="0"/>
              <a:t>2. Derived class, templates: organizing related classes that allow the programmer to take advantage of their relationships.</a:t>
            </a:r>
          </a:p>
          <a:p>
            <a:pPr marL="228600" indent="-228600" eaLnBrk="1" hangingPunct="1">
              <a:defRPr/>
            </a:pPr>
            <a:r>
              <a:rPr lang="en-US" altLang="zh-CN" dirty="0" smtClean="0"/>
              <a:t>	</a:t>
            </a:r>
          </a:p>
        </p:txBody>
      </p:sp>
      <p:sp>
        <p:nvSpPr>
          <p:cNvPr id="286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4D01761-7A14-4392-8268-5AE42C6E0BE2}" type="slidenum">
              <a:rPr lang="en-US" altLang="zh-CN"/>
              <a:pPr eaLnBrk="1" hangingPunct="1"/>
              <a:t>10</a:t>
            </a:fld>
            <a:endParaRPr lang="en-US" altLang="zh-CN"/>
          </a:p>
        </p:txBody>
      </p:sp>
    </p:spTree>
    <p:extLst>
      <p:ext uri="{BB962C8B-B14F-4D97-AF65-F5344CB8AC3E}">
        <p14:creationId xmlns:p14="http://schemas.microsoft.com/office/powerpoint/2010/main" val="148684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marL="228600" indent="-228600" eaLnBrk="1" hangingPunct="1">
              <a:defRPr/>
            </a:pPr>
            <a:r>
              <a:rPr lang="en-US" altLang="zh-CN" dirty="0" smtClean="0"/>
              <a:t>1. Now, still concrete, don’t differ much from built-in types. (actually no difference when used, only in the way they are created)</a:t>
            </a:r>
          </a:p>
          <a:p>
            <a:pPr marL="228600" indent="-228600" eaLnBrk="1" hangingPunct="1">
              <a:defRPr/>
            </a:pPr>
            <a:endParaRPr lang="en-US" altLang="zh-CN" dirty="0" smtClean="0"/>
          </a:p>
          <a:p>
            <a:pPr marL="228600" indent="-228600" eaLnBrk="1" hangingPunct="1">
              <a:defRPr/>
            </a:pPr>
            <a:r>
              <a:rPr lang="en-US" altLang="zh-CN" dirty="0" smtClean="0"/>
              <a:t>3. Class definition: class X {…}</a:t>
            </a:r>
          </a:p>
          <a:p>
            <a:pPr marL="228600" indent="-228600" eaLnBrk="1" hangingPunct="1">
              <a:defRPr/>
            </a:pPr>
            <a:endParaRPr lang="en-US" altLang="zh-CN" dirty="0" smtClean="0"/>
          </a:p>
          <a:p>
            <a:pPr marL="228600" indent="-228600" eaLnBrk="1" hangingPunct="1">
              <a:defRPr/>
            </a:pPr>
            <a:r>
              <a:rPr lang="en-US" altLang="zh-CN" dirty="0" smtClean="0"/>
              <a:t>3. Declaration vs. Definition</a:t>
            </a:r>
          </a:p>
          <a:p>
            <a:pPr marL="228600" indent="-228600" eaLnBrk="1" hangingPunct="1">
              <a:defRPr/>
            </a:pPr>
            <a:endParaRPr lang="en-US" altLang="zh-CN" dirty="0" smtClean="0"/>
          </a:p>
          <a:p>
            <a:pPr marL="228600" indent="-228600" eaLnBrk="1" hangingPunct="1">
              <a:defRPr/>
            </a:pPr>
            <a:endParaRPr lang="en-US" altLang="zh-CN" dirty="0" smtClean="0"/>
          </a:p>
          <a:p>
            <a:pPr eaLnBrk="1" hangingPunct="1">
              <a:defRPr/>
            </a:pPr>
            <a:endParaRPr lang="zh-CN" altLang="en-US" dirty="0" smtClean="0"/>
          </a:p>
        </p:txBody>
      </p:sp>
      <p:sp>
        <p:nvSpPr>
          <p:cNvPr id="297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CB2481-1AF2-4BAC-80FC-A1FA7083DAF4}" type="slidenum">
              <a:rPr lang="en-US" altLang="zh-CN"/>
              <a:pPr eaLnBrk="1" hangingPunct="1"/>
              <a:t>11</a:t>
            </a:fld>
            <a:endParaRPr lang="en-US" altLang="zh-CN"/>
          </a:p>
        </p:txBody>
      </p:sp>
    </p:spTree>
    <p:extLst>
      <p:ext uri="{BB962C8B-B14F-4D97-AF65-F5344CB8AC3E}">
        <p14:creationId xmlns:p14="http://schemas.microsoft.com/office/powerpoint/2010/main" val="3057122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
        <p:nvSpPr>
          <p:cNvPr id="307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B390B8C-AC96-4F34-9696-69DDB67FB752}" type="slidenum">
              <a:rPr lang="en-US" altLang="zh-CN"/>
              <a:pPr eaLnBrk="1" hangingPunct="1"/>
              <a:t>12</a:t>
            </a:fld>
            <a:endParaRPr lang="en-US" altLang="zh-CN"/>
          </a:p>
        </p:txBody>
      </p:sp>
    </p:spTree>
    <p:extLst>
      <p:ext uri="{BB962C8B-B14F-4D97-AF65-F5344CB8AC3E}">
        <p14:creationId xmlns:p14="http://schemas.microsoft.com/office/powerpoint/2010/main" val="3072619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rabicPeriod"/>
            </a:pPr>
            <a:r>
              <a:rPr lang="en-US" altLang="zh-CN" smtClean="0">
                <a:latin typeface="Arial" panose="020B0604020202020204" pitchFamily="34" charset="0"/>
              </a:rPr>
              <a:t>WHY? a) Sometimes, some constraints can cause a class to be useless outside the context. Users will be annoyed by using such context-dependent classes b) machine becomes messy. c) public permission is not willing to be given. </a:t>
            </a:r>
          </a:p>
          <a:p>
            <a:pPr marL="228600" indent="-228600" eaLnBrk="1" hangingPunct="1">
              <a:buFontTx/>
              <a:buAutoNum type="arabicPeriod"/>
            </a:pPr>
            <a:endParaRPr lang="en-US" altLang="zh-CN" smtClean="0">
              <a:latin typeface="Arial" panose="020B0604020202020204" pitchFamily="34" charset="0"/>
            </a:endParaRPr>
          </a:p>
          <a:p>
            <a:pPr marL="228600" indent="-228600" eaLnBrk="1" hangingPunct="1">
              <a:buFontTx/>
              <a:buAutoNum type="arabicPeriod"/>
            </a:pPr>
            <a:r>
              <a:rPr lang="en-US" altLang="zh-CN" smtClean="0">
                <a:latin typeface="Arial" panose="020B0604020202020204" pitchFamily="34" charset="0"/>
              </a:rPr>
              <a:t>Allocated in static memory, constructed once and persists to the end of the program, always has the same address.</a:t>
            </a:r>
          </a:p>
          <a:p>
            <a:pPr marL="228600" indent="-228600" eaLnBrk="1" hangingPunct="1">
              <a:buFontTx/>
              <a:buAutoNum type="arabicPeriod"/>
            </a:pPr>
            <a:endParaRPr lang="en-US" altLang="zh-CN" smtClean="0">
              <a:latin typeface="Arial" panose="020B0604020202020204" pitchFamily="34" charset="0"/>
            </a:endParaRPr>
          </a:p>
          <a:p>
            <a:pPr marL="228600" indent="-228600" eaLnBrk="1" hangingPunct="1">
              <a:buFontTx/>
              <a:buAutoNum type="arabicPeriod"/>
            </a:pPr>
            <a:r>
              <a:rPr lang="en-US" altLang="zh-CN" smtClean="0">
                <a:latin typeface="Arial" panose="020B0604020202020204" pitchFamily="34" charset="0"/>
              </a:rPr>
              <a:t>All objects belonging to the same class share these ( data or functions)</a:t>
            </a:r>
          </a:p>
          <a:p>
            <a:pPr marL="228600" indent="-228600" eaLnBrk="1" hangingPunct="1">
              <a:buFontTx/>
              <a:buAutoNum type="arabicPeriod"/>
            </a:pPr>
            <a:endParaRPr lang="en-US" altLang="zh-CN" smtClean="0">
              <a:latin typeface="Arial" panose="020B0604020202020204" pitchFamily="34" charset="0"/>
            </a:endParaRPr>
          </a:p>
          <a:p>
            <a:pPr marL="228600" indent="-228600" eaLnBrk="1" hangingPunct="1">
              <a:buFontTx/>
              <a:buAutoNum type="arabicPeriod"/>
            </a:pPr>
            <a:r>
              <a:rPr lang="en-US" altLang="zh-CN" smtClean="0">
                <a:latin typeface="Arial" panose="020B0604020202020204" pitchFamily="34" charset="0"/>
              </a:rPr>
              <a:t>We are going to talk one application of this next time when we talk about construction of an object. </a:t>
            </a:r>
            <a:endParaRPr lang="zh-CN" altLang="en-US" smtClean="0">
              <a:latin typeface="Arial" panose="020B0604020202020204" pitchFamily="34" charset="0"/>
            </a:endParaRPr>
          </a:p>
        </p:txBody>
      </p:sp>
      <p:sp>
        <p:nvSpPr>
          <p:cNvPr id="317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8060FB7-8834-4FDB-BBC0-3AB3614508BB}" type="slidenum">
              <a:rPr lang="en-US" altLang="zh-CN"/>
              <a:pPr eaLnBrk="1" hangingPunct="1"/>
              <a:t>13</a:t>
            </a:fld>
            <a:endParaRPr lang="en-US" altLang="zh-CN"/>
          </a:p>
        </p:txBody>
      </p:sp>
    </p:spTree>
    <p:extLst>
      <p:ext uri="{BB962C8B-B14F-4D97-AF65-F5344CB8AC3E}">
        <p14:creationId xmlns:p14="http://schemas.microsoft.com/office/powerpoint/2010/main" val="185356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1. Functions declared within a class definition are member functions. </a:t>
            </a:r>
          </a:p>
          <a:p>
            <a:pPr eaLnBrk="1" hangingPunct="1"/>
            <a:endParaRPr lang="en-US" altLang="zh-CN" smtClean="0">
              <a:latin typeface="Arial" panose="020B0604020202020204" pitchFamily="34" charset="0"/>
            </a:endParaRPr>
          </a:p>
          <a:p>
            <a:pPr eaLnBrk="1" hangingPunct="1"/>
            <a:endParaRPr lang="zh-CN" altLang="en-US" smtClean="0">
              <a:latin typeface="Arial" panose="020B0604020202020204" pitchFamily="34" charset="0"/>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7B4D789-FB2F-4984-BFDC-29E36119057C}" type="slidenum">
              <a:rPr lang="en-US" altLang="zh-CN"/>
              <a:pPr eaLnBrk="1" hangingPunct="1"/>
              <a:t>16</a:t>
            </a:fld>
            <a:endParaRPr lang="en-US" altLang="zh-CN"/>
          </a:p>
        </p:txBody>
      </p:sp>
    </p:spTree>
    <p:extLst>
      <p:ext uri="{BB962C8B-B14F-4D97-AF65-F5344CB8AC3E}">
        <p14:creationId xmlns:p14="http://schemas.microsoft.com/office/powerpoint/2010/main" val="2619745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1.Different structures can have member functions with the same name. </a:t>
            </a:r>
          </a:p>
          <a:p>
            <a:pPr eaLnBrk="1" hangingPunct="1"/>
            <a:endParaRPr lang="en-US" altLang="zh-CN" smtClean="0">
              <a:latin typeface="Arial" panose="020B0604020202020204" pitchFamily="34" charset="0"/>
            </a:endParaRPr>
          </a:p>
          <a:p>
            <a:pPr eaLnBrk="1" hangingPunct="1"/>
            <a:r>
              <a:rPr lang="en-US" altLang="zh-CN" smtClean="0">
                <a:latin typeface="Arial" panose="020B0604020202020204" pitchFamily="34" charset="0"/>
              </a:rPr>
              <a:t>2. If defined outside, the structure name when defining a member function must be specified. (::)</a:t>
            </a:r>
          </a:p>
          <a:p>
            <a:pPr eaLnBrk="1" hangingPunct="1"/>
            <a:endParaRPr lang="en-US" altLang="zh-CN" smtClean="0">
              <a:latin typeface="Arial" panose="020B0604020202020204" pitchFamily="34" charset="0"/>
            </a:endParaRPr>
          </a:p>
          <a:p>
            <a:pPr eaLnBrk="1" hangingPunct="1"/>
            <a:r>
              <a:rPr lang="en-US" altLang="zh-CN" smtClean="0">
                <a:latin typeface="Arial" panose="020B0604020202020204" pitchFamily="34" charset="0"/>
              </a:rPr>
              <a:t>3.In a member function, member names can be used without explicit reference to an object (non member fuctions). In this case, the name refers to the member of the object for which the function was invoked. Always know for which object it was invoked. </a:t>
            </a:r>
          </a:p>
          <a:p>
            <a:pPr eaLnBrk="1" hangingPunct="1"/>
            <a:endParaRPr lang="en-US" altLang="zh-CN" smtClean="0">
              <a:latin typeface="Arial" panose="020B0604020202020204" pitchFamily="34" charset="0"/>
            </a:endParaRPr>
          </a:p>
          <a:p>
            <a:pPr eaLnBrk="1" hangingPunct="1"/>
            <a:r>
              <a:rPr lang="en-US" altLang="zh-CN" smtClean="0">
                <a:latin typeface="Arial" panose="020B0604020202020204" pitchFamily="34" charset="0"/>
              </a:rPr>
              <a:t>4. Inline function: the compiler is requested to insert the complete body of the function in every place that the function is called, rather than generation code to call the function in the one place it is defined</a:t>
            </a:r>
          </a:p>
          <a:p>
            <a:pPr eaLnBrk="1" hangingPunct="1"/>
            <a:endParaRPr lang="zh-CN" altLang="en-US" smtClean="0">
              <a:latin typeface="Arial" panose="020B0604020202020204" pitchFamily="34" charset="0"/>
            </a:endParaRPr>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F8943AA-07F1-4A3E-807E-4E524AF9F004}" type="slidenum">
              <a:rPr lang="en-US" altLang="zh-CN"/>
              <a:pPr eaLnBrk="1" hangingPunct="1"/>
              <a:t>17</a:t>
            </a:fld>
            <a:endParaRPr lang="en-US" altLang="zh-CN"/>
          </a:p>
        </p:txBody>
      </p:sp>
    </p:spTree>
    <p:extLst>
      <p:ext uri="{BB962C8B-B14F-4D97-AF65-F5344CB8AC3E}">
        <p14:creationId xmlns:p14="http://schemas.microsoft.com/office/powerpoint/2010/main" val="3779203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marL="228600" indent="-228600" eaLnBrk="1" hangingPunct="1">
              <a:buFontTx/>
              <a:buAutoNum type="arabicPeriod"/>
              <a:defRPr/>
            </a:pPr>
            <a:r>
              <a:rPr lang="en-US" altLang="zh-CN" dirty="0" smtClean="0"/>
              <a:t>A static member can be referred to without mentioning an object ( function call outside of the class, but need to be with the name of it’s class. </a:t>
            </a:r>
          </a:p>
          <a:p>
            <a:pPr marL="228600" indent="-228600" eaLnBrk="1" hangingPunct="1">
              <a:buFontTx/>
              <a:buAutoNum type="arabicPeriod"/>
              <a:defRPr/>
            </a:pPr>
            <a:endParaRPr lang="en-US" altLang="zh-CN" dirty="0" smtClean="0"/>
          </a:p>
          <a:p>
            <a:pPr marL="228600" indent="-228600" eaLnBrk="1" hangingPunct="1">
              <a:buFontTx/>
              <a:buAutoNum type="arabicPeriod"/>
              <a:defRPr/>
            </a:pPr>
            <a:r>
              <a:rPr lang="en-US" altLang="zh-CN" dirty="0" smtClean="0"/>
              <a:t>Usage: let the compiler help you find errors, fast and lass expensive.  </a:t>
            </a:r>
          </a:p>
          <a:p>
            <a:pPr eaLnBrk="1" hangingPunct="1">
              <a:defRPr/>
            </a:pPr>
            <a:endParaRPr lang="en-US" altLang="zh-CN" dirty="0" smtClean="0"/>
          </a:p>
          <a:p>
            <a:pPr eaLnBrk="1" hangingPunct="1">
              <a:defRPr/>
            </a:pPr>
            <a:r>
              <a:rPr lang="en-US" altLang="zh-CN" dirty="0" smtClean="0"/>
              <a:t>3. A const member function can be invoked for both const and non-const objects, but a non-const member function can be invoked only for non-const objects. </a:t>
            </a:r>
          </a:p>
          <a:p>
            <a:pPr eaLnBrk="1" hangingPunct="1">
              <a:defRPr/>
            </a:pPr>
            <a:endParaRPr lang="en-US" altLang="zh-CN" dirty="0" smtClean="0"/>
          </a:p>
          <a:p>
            <a:pPr eaLnBrk="1" hangingPunct="1">
              <a:defRPr/>
            </a:pPr>
            <a:r>
              <a:rPr lang="en-US" altLang="zh-CN" dirty="0" smtClean="0"/>
              <a:t>F( const type&amp; m)</a:t>
            </a:r>
            <a:endParaRPr lang="zh-CN" altLang="en-US" dirty="0" smtClean="0"/>
          </a:p>
        </p:txBody>
      </p:sp>
      <p:sp>
        <p:nvSpPr>
          <p:cNvPr id="348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B44894D-9988-4051-9658-3C6E8F90F754}" type="slidenum">
              <a:rPr lang="en-US" altLang="zh-CN"/>
              <a:pPr eaLnBrk="1" hangingPunct="1"/>
              <a:t>18</a:t>
            </a:fld>
            <a:endParaRPr lang="en-US" altLang="zh-CN"/>
          </a:p>
        </p:txBody>
      </p:sp>
    </p:spTree>
    <p:extLst>
      <p:ext uri="{BB962C8B-B14F-4D97-AF65-F5344CB8AC3E}">
        <p14:creationId xmlns:p14="http://schemas.microsoft.com/office/powerpoint/2010/main" val="2307027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a:bodyPr>
          <a:lstStyle/>
          <a:p>
            <a:pPr marL="228600" indent="-228600" eaLnBrk="1" hangingPunct="1">
              <a:buFontTx/>
              <a:buAutoNum type="arabicPeriod"/>
              <a:defRPr/>
            </a:pPr>
            <a:r>
              <a:rPr lang="en-US" altLang="zh-CN" dirty="0" smtClean="0"/>
              <a:t>Here is the difference between </a:t>
            </a:r>
            <a:r>
              <a:rPr lang="en-US" altLang="zh-CN" dirty="0" err="1" smtClean="0"/>
              <a:t>struct</a:t>
            </a:r>
            <a:r>
              <a:rPr lang="en-US" altLang="zh-CN" dirty="0" smtClean="0"/>
              <a:t> and class. </a:t>
            </a:r>
            <a:r>
              <a:rPr lang="en-US" altLang="zh-CN" dirty="0" err="1" smtClean="0"/>
              <a:t>Struct</a:t>
            </a:r>
            <a:r>
              <a:rPr lang="en-US" altLang="zh-CN" dirty="0" smtClean="0"/>
              <a:t> is one kind of class. </a:t>
            </a:r>
            <a:r>
              <a:rPr lang="en-US" altLang="zh-CN" dirty="0" err="1" smtClean="0"/>
              <a:t>Struct</a:t>
            </a:r>
            <a:r>
              <a:rPr lang="en-US" altLang="zh-CN" dirty="0" smtClean="0"/>
              <a:t> is a class whose members are public by default. (simple examples here)</a:t>
            </a:r>
          </a:p>
          <a:p>
            <a:pPr marL="228600" indent="-228600" eaLnBrk="1" hangingPunct="1">
              <a:buFontTx/>
              <a:buAutoNum type="arabicPeriod"/>
              <a:defRPr/>
            </a:pPr>
            <a:endParaRPr lang="en-US" altLang="zh-CN" dirty="0" smtClean="0"/>
          </a:p>
          <a:p>
            <a:pPr marL="228600" indent="-228600" eaLnBrk="1" hangingPunct="1">
              <a:buFontTx/>
              <a:buAutoNum type="arabicPeriod"/>
              <a:defRPr/>
            </a:pPr>
            <a:r>
              <a:rPr lang="en-US" altLang="zh-CN" dirty="0" smtClean="0"/>
              <a:t>WHY?  Generally, any change to the behavior of the class type can and must be effected by changes to its members. Usage: a) For example: Debugging. Illegal value must be caused by code in a member function. b) if we want to change the representation of a class, we need only change the member functions. User code directly depends only on the public interface and need not be rewritten. c) a potential user need examine only the definition of the member functions in order to learn to use a class because other functions cannot deal with the data.    </a:t>
            </a:r>
          </a:p>
          <a:p>
            <a:pPr eaLnBrk="1" hangingPunct="1">
              <a:defRPr/>
            </a:pPr>
            <a:endParaRPr lang="zh-CN" altLang="en-US" dirty="0" smtClean="0"/>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34C1954-664F-4998-818C-2D2AB8CEE0C7}" type="slidenum">
              <a:rPr lang="en-US" altLang="zh-CN"/>
              <a:pPr eaLnBrk="1" hangingPunct="1"/>
              <a:t>20</a:t>
            </a:fld>
            <a:endParaRPr lang="en-US" altLang="zh-CN"/>
          </a:p>
        </p:txBody>
      </p:sp>
    </p:spTree>
    <p:extLst>
      <p:ext uri="{BB962C8B-B14F-4D97-AF65-F5344CB8AC3E}">
        <p14:creationId xmlns:p14="http://schemas.microsoft.com/office/powerpoint/2010/main" val="2172652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F7455D-B24F-498E-89A4-80986045B737}" type="datetime1">
              <a:rPr lang="en-US" smtClean="0"/>
              <a:t>8/10/2016</a:t>
            </a:fld>
            <a:endParaRPr lang="en-US" dirty="0"/>
          </a:p>
        </p:txBody>
      </p:sp>
      <p:sp>
        <p:nvSpPr>
          <p:cNvPr id="5" name="Footer Placeholder 4"/>
          <p:cNvSpPr>
            <a:spLocks noGrp="1"/>
          </p:cNvSpPr>
          <p:nvPr>
            <p:ph type="ftr" sz="quarter" idx="11"/>
          </p:nvPr>
        </p:nvSpPr>
        <p:spPr/>
        <p:txBody>
          <a:bodyPr/>
          <a:lstStyle/>
          <a:p>
            <a:r>
              <a:rPr lang="en-GB" smtClean="0"/>
              <a:t>Object Oriented Anslysis and Design (CS 212)</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585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C6FE69-D386-416C-8018-CE592084E54D}" type="datetime1">
              <a:rPr lang="en-US" smtClean="0"/>
              <a:t>8/10/2016</a:t>
            </a:fld>
            <a:endParaRPr lang="en-US" dirty="0"/>
          </a:p>
        </p:txBody>
      </p:sp>
      <p:sp>
        <p:nvSpPr>
          <p:cNvPr id="5" name="Footer Placeholder 4"/>
          <p:cNvSpPr>
            <a:spLocks noGrp="1"/>
          </p:cNvSpPr>
          <p:nvPr>
            <p:ph type="ftr" sz="quarter" idx="11"/>
          </p:nvPr>
        </p:nvSpPr>
        <p:spPr/>
        <p:txBody>
          <a:bodyPr/>
          <a:lstStyle/>
          <a:p>
            <a:r>
              <a:rPr lang="en-GB" smtClean="0"/>
              <a:t>Object Oriented Anslysis and Design (CS 212)</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2669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17B756-9B65-471C-825B-8940DC443F5E}" type="datetime1">
              <a:rPr lang="en-US" smtClean="0"/>
              <a:t>8/10/2016</a:t>
            </a:fld>
            <a:endParaRPr lang="en-US" dirty="0"/>
          </a:p>
        </p:txBody>
      </p:sp>
      <p:sp>
        <p:nvSpPr>
          <p:cNvPr id="5" name="Footer Placeholder 4"/>
          <p:cNvSpPr>
            <a:spLocks noGrp="1"/>
          </p:cNvSpPr>
          <p:nvPr>
            <p:ph type="ftr" sz="quarter" idx="11"/>
          </p:nvPr>
        </p:nvSpPr>
        <p:spPr/>
        <p:txBody>
          <a:bodyPr/>
          <a:lstStyle/>
          <a:p>
            <a:r>
              <a:rPr lang="en-GB" smtClean="0"/>
              <a:t>Object Oriented Anslysis and Design (CS 212)</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539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BE7AF4-813A-40D6-AF2C-56CF63E46764}" type="datetime1">
              <a:rPr lang="en-US" smtClean="0"/>
              <a:t>8/10/2016</a:t>
            </a:fld>
            <a:endParaRPr lang="en-US" dirty="0"/>
          </a:p>
        </p:txBody>
      </p:sp>
      <p:sp>
        <p:nvSpPr>
          <p:cNvPr id="5" name="Footer Placeholder 4"/>
          <p:cNvSpPr>
            <a:spLocks noGrp="1"/>
          </p:cNvSpPr>
          <p:nvPr>
            <p:ph type="ftr" sz="quarter" idx="11"/>
          </p:nvPr>
        </p:nvSpPr>
        <p:spPr/>
        <p:txBody>
          <a:bodyPr/>
          <a:lstStyle/>
          <a:p>
            <a:r>
              <a:rPr lang="en-GB" smtClean="0"/>
              <a:t>Object Oriented Anslysis and Design (CS 212)</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086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266C3C-7CB6-4396-83F8-D91987C10511}" type="datetime1">
              <a:rPr lang="en-US" smtClean="0"/>
              <a:t>8/10/2016</a:t>
            </a:fld>
            <a:endParaRPr lang="en-US" dirty="0"/>
          </a:p>
        </p:txBody>
      </p:sp>
      <p:sp>
        <p:nvSpPr>
          <p:cNvPr id="5" name="Footer Placeholder 4"/>
          <p:cNvSpPr>
            <a:spLocks noGrp="1"/>
          </p:cNvSpPr>
          <p:nvPr>
            <p:ph type="ftr" sz="quarter" idx="11"/>
          </p:nvPr>
        </p:nvSpPr>
        <p:spPr/>
        <p:txBody>
          <a:bodyPr/>
          <a:lstStyle/>
          <a:p>
            <a:r>
              <a:rPr lang="en-GB" smtClean="0"/>
              <a:t>Object Oriented Anslysis and Design (CS 212)</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6755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734DE8-5346-47C4-9D53-5C335C3D9709}" type="datetime1">
              <a:rPr lang="en-US" smtClean="0"/>
              <a:t>8/10/2016</a:t>
            </a:fld>
            <a:endParaRPr lang="en-US" dirty="0"/>
          </a:p>
        </p:txBody>
      </p:sp>
      <p:sp>
        <p:nvSpPr>
          <p:cNvPr id="6" name="Footer Placeholder 5"/>
          <p:cNvSpPr>
            <a:spLocks noGrp="1"/>
          </p:cNvSpPr>
          <p:nvPr>
            <p:ph type="ftr" sz="quarter" idx="11"/>
          </p:nvPr>
        </p:nvSpPr>
        <p:spPr/>
        <p:txBody>
          <a:bodyPr/>
          <a:lstStyle/>
          <a:p>
            <a:r>
              <a:rPr lang="en-GB" smtClean="0"/>
              <a:t>Object Oriented Anslysis and Design (CS 212)</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896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C8DB67-3DC3-4DA8-B8A8-803F1EEA02FF}" type="datetime1">
              <a:rPr lang="en-US" smtClean="0"/>
              <a:t>8/10/2016</a:t>
            </a:fld>
            <a:endParaRPr lang="en-US" dirty="0"/>
          </a:p>
        </p:txBody>
      </p:sp>
      <p:sp>
        <p:nvSpPr>
          <p:cNvPr id="8" name="Footer Placeholder 7"/>
          <p:cNvSpPr>
            <a:spLocks noGrp="1"/>
          </p:cNvSpPr>
          <p:nvPr>
            <p:ph type="ftr" sz="quarter" idx="11"/>
          </p:nvPr>
        </p:nvSpPr>
        <p:spPr/>
        <p:txBody>
          <a:bodyPr/>
          <a:lstStyle/>
          <a:p>
            <a:r>
              <a:rPr lang="en-GB" smtClean="0"/>
              <a:t>Object Oriented Anslysis and Design (CS 212)</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4157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2ABE99-9937-4482-BF8F-3C2D7437D84A}" type="datetime1">
              <a:rPr lang="en-US" smtClean="0"/>
              <a:t>8/10/2016</a:t>
            </a:fld>
            <a:endParaRPr lang="en-US" dirty="0"/>
          </a:p>
        </p:txBody>
      </p:sp>
      <p:sp>
        <p:nvSpPr>
          <p:cNvPr id="4" name="Footer Placeholder 3"/>
          <p:cNvSpPr>
            <a:spLocks noGrp="1"/>
          </p:cNvSpPr>
          <p:nvPr>
            <p:ph type="ftr" sz="quarter" idx="11"/>
          </p:nvPr>
        </p:nvSpPr>
        <p:spPr/>
        <p:txBody>
          <a:bodyPr/>
          <a:lstStyle/>
          <a:p>
            <a:r>
              <a:rPr lang="en-GB" smtClean="0"/>
              <a:t>Object Oriented Anslysis and Design (CS 212)</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450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75C34-DB05-4F3A-87A6-66FF36FD612A}" type="datetime1">
              <a:rPr lang="en-US" smtClean="0"/>
              <a:t>8/10/2016</a:t>
            </a:fld>
            <a:endParaRPr lang="en-US" dirty="0"/>
          </a:p>
        </p:txBody>
      </p:sp>
      <p:sp>
        <p:nvSpPr>
          <p:cNvPr id="3" name="Footer Placeholder 2"/>
          <p:cNvSpPr>
            <a:spLocks noGrp="1"/>
          </p:cNvSpPr>
          <p:nvPr>
            <p:ph type="ftr" sz="quarter" idx="11"/>
          </p:nvPr>
        </p:nvSpPr>
        <p:spPr/>
        <p:txBody>
          <a:bodyPr/>
          <a:lstStyle/>
          <a:p>
            <a:r>
              <a:rPr lang="en-GB" smtClean="0"/>
              <a:t>Object Oriented Anslysis and Design (CS 212)</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5787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B867DE-8D86-480B-B9C3-527E207B3A12}" type="datetime1">
              <a:rPr lang="en-US" smtClean="0"/>
              <a:t>8/10/2016</a:t>
            </a:fld>
            <a:endParaRPr lang="en-US" dirty="0"/>
          </a:p>
        </p:txBody>
      </p:sp>
      <p:sp>
        <p:nvSpPr>
          <p:cNvPr id="6" name="Footer Placeholder 5"/>
          <p:cNvSpPr>
            <a:spLocks noGrp="1"/>
          </p:cNvSpPr>
          <p:nvPr>
            <p:ph type="ftr" sz="quarter" idx="11"/>
          </p:nvPr>
        </p:nvSpPr>
        <p:spPr/>
        <p:txBody>
          <a:bodyPr/>
          <a:lstStyle/>
          <a:p>
            <a:r>
              <a:rPr lang="en-GB" smtClean="0"/>
              <a:t>Object Oriented Anslysis and Design (CS 212)</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4205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287FA-C386-4826-98CB-784EADD718BB}" type="datetime1">
              <a:rPr lang="en-US" smtClean="0"/>
              <a:t>8/10/2016</a:t>
            </a:fld>
            <a:endParaRPr lang="en-US" dirty="0"/>
          </a:p>
        </p:txBody>
      </p:sp>
      <p:sp>
        <p:nvSpPr>
          <p:cNvPr id="6" name="Footer Placeholder 5"/>
          <p:cNvSpPr>
            <a:spLocks noGrp="1"/>
          </p:cNvSpPr>
          <p:nvPr>
            <p:ph type="ftr" sz="quarter" idx="11"/>
          </p:nvPr>
        </p:nvSpPr>
        <p:spPr/>
        <p:txBody>
          <a:bodyPr/>
          <a:lstStyle/>
          <a:p>
            <a:r>
              <a:rPr lang="en-GB" smtClean="0"/>
              <a:t>Object Oriented Anslysis and Design (CS 212)</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6334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B598A14-6E61-4AF1-A8DD-915170090422}" type="datetime1">
              <a:rPr lang="en-US" smtClean="0"/>
              <a:t>8/10/2016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GB" smtClean="0"/>
              <a:t>Object Oriented Anslysis and Design (CS 212)</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03804341"/>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dt="0"/>
  <p:txStyles>
    <p:titleStyle>
      <a:lvl1pPr algn="l" defTabSz="685800" rtl="0" eaLnBrk="1" latinLnBrk="0" hangingPunct="1">
        <a:lnSpc>
          <a:spcPct val="90000"/>
        </a:lnSpc>
        <a:spcBef>
          <a:spcPct val="0"/>
        </a:spcBef>
        <a:buNone/>
        <a:defRPr sz="3300" b="1" kern="1200">
          <a:solidFill>
            <a:srgbClr val="C00000"/>
          </a:solidFill>
          <a:latin typeface="Candara" panose="020E0502030303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ndara" panose="020E0502030303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Candara" panose="020E0502030303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Candara" panose="020E0502030303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467" y="1920474"/>
            <a:ext cx="8207062" cy="2387600"/>
          </a:xfrm>
        </p:spPr>
        <p:txBody>
          <a:bodyPr/>
          <a:lstStyle/>
          <a:p>
            <a:r>
              <a:rPr lang="en-GB" b="0" dirty="0" smtClean="0">
                <a:solidFill>
                  <a:schemeClr val="tx1"/>
                </a:solidFill>
                <a:latin typeface="Candara" panose="020E0502030303020204" pitchFamily="34" charset="0"/>
              </a:rPr>
              <a:t>CS212: Object Oriented Analysis and Design</a:t>
            </a:r>
            <a:endParaRPr lang="en-US" b="0" dirty="0">
              <a:solidFill>
                <a:schemeClr val="tx1"/>
              </a:solidFill>
              <a:latin typeface="Candara" panose="020E0502030303020204" pitchFamily="34" charset="0"/>
            </a:endParaRPr>
          </a:p>
        </p:txBody>
      </p:sp>
      <p:sp>
        <p:nvSpPr>
          <p:cNvPr id="3" name="Subtitle 2"/>
          <p:cNvSpPr>
            <a:spLocks noGrp="1"/>
          </p:cNvSpPr>
          <p:nvPr>
            <p:ph type="subTitle" idx="1"/>
          </p:nvPr>
        </p:nvSpPr>
        <p:spPr>
          <a:xfrm>
            <a:off x="1142998" y="4610751"/>
            <a:ext cx="6858000" cy="1655762"/>
          </a:xfrm>
        </p:spPr>
        <p:txBody>
          <a:bodyPr>
            <a:normAutofit/>
          </a:bodyPr>
          <a:lstStyle/>
          <a:p>
            <a:r>
              <a:rPr lang="en-GB" sz="3200" dirty="0" smtClean="0">
                <a:solidFill>
                  <a:srgbClr val="0000FF"/>
                </a:solidFill>
              </a:rPr>
              <a:t>Classes and Objects</a:t>
            </a:r>
          </a:p>
          <a:p>
            <a:r>
              <a:rPr lang="en-GB" sz="3200" dirty="0" smtClean="0">
                <a:solidFill>
                  <a:srgbClr val="C00000"/>
                </a:solidFill>
              </a:rPr>
              <a:t>(Using C++)</a:t>
            </a:r>
            <a:endParaRPr lang="en-US" sz="3200" dirty="0">
              <a:solidFill>
                <a:srgbClr val="C0000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4860" y="606166"/>
            <a:ext cx="1834276" cy="2023262"/>
          </a:xfrm>
          <a:prstGeom prst="rect">
            <a:avLst/>
          </a:prstGeom>
        </p:spPr>
      </p:pic>
    </p:spTree>
    <p:extLst>
      <p:ext uri="{BB962C8B-B14F-4D97-AF65-F5344CB8AC3E}">
        <p14:creationId xmlns:p14="http://schemas.microsoft.com/office/powerpoint/2010/main" val="3232045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Classes &amp; Objects</a:t>
            </a:r>
          </a:p>
        </p:txBody>
      </p:sp>
      <p:sp>
        <p:nvSpPr>
          <p:cNvPr id="6148" name="Rectangle 3"/>
          <p:cNvSpPr>
            <a:spLocks noGrp="1" noChangeArrowheads="1"/>
          </p:cNvSpPr>
          <p:nvPr>
            <p:ph idx="1"/>
          </p:nvPr>
        </p:nvSpPr>
        <p:spPr/>
        <p:txBody>
          <a:bodyPr>
            <a:normAutofit/>
          </a:bodyPr>
          <a:lstStyle/>
          <a:p>
            <a:pPr eaLnBrk="1" hangingPunct="1"/>
            <a:r>
              <a:rPr lang="en-US" altLang="zh-CN" sz="2200" dirty="0" smtClean="0">
                <a:ea typeface="宋体" panose="02010600030101010101" pitchFamily="2" charset="-122"/>
              </a:rPr>
              <a:t>The class is the </a:t>
            </a:r>
            <a:r>
              <a:rPr lang="en-US" altLang="zh-CN" sz="2200" b="1" dirty="0" smtClean="0">
                <a:solidFill>
                  <a:srgbClr val="EF2564"/>
                </a:solidFill>
                <a:ea typeface="宋体" panose="02010600030101010101" pitchFamily="2" charset="-122"/>
              </a:rPr>
              <a:t>cornerstone</a:t>
            </a:r>
            <a:r>
              <a:rPr lang="en-US" altLang="zh-CN" sz="2200" dirty="0" smtClean="0">
                <a:solidFill>
                  <a:srgbClr val="EF2564"/>
                </a:solidFill>
                <a:ea typeface="宋体" panose="02010600030101010101" pitchFamily="2" charset="-122"/>
              </a:rPr>
              <a:t> </a:t>
            </a:r>
            <a:r>
              <a:rPr lang="en-US" altLang="zh-CN" sz="2200" dirty="0" smtClean="0">
                <a:ea typeface="宋体" panose="02010600030101010101" pitchFamily="2" charset="-122"/>
              </a:rPr>
              <a:t>of C++ </a:t>
            </a:r>
          </a:p>
          <a:p>
            <a:pPr lvl="1" eaLnBrk="1" hangingPunct="1"/>
            <a:r>
              <a:rPr lang="en-US" altLang="zh-CN" sz="2200" dirty="0" smtClean="0">
                <a:ea typeface="宋体" panose="02010600030101010101" pitchFamily="2" charset="-122"/>
              </a:rPr>
              <a:t>It gives the C++ its identity from C</a:t>
            </a:r>
          </a:p>
          <a:p>
            <a:pPr lvl="1" eaLnBrk="1" hangingPunct="1"/>
            <a:r>
              <a:rPr lang="en-US" altLang="zh-CN" sz="2200" dirty="0" smtClean="0">
                <a:ea typeface="宋体" panose="02010600030101010101" pitchFamily="2" charset="-122"/>
              </a:rPr>
              <a:t>It makes possible encapsulation, data hiding and inheritance </a:t>
            </a:r>
          </a:p>
          <a:p>
            <a:pPr eaLnBrk="1" hangingPunct="1"/>
            <a:r>
              <a:rPr lang="en-US" altLang="zh-CN" sz="2200" b="1" dirty="0">
                <a:solidFill>
                  <a:srgbClr val="EF2564"/>
                </a:solidFill>
                <a:ea typeface="宋体" panose="02010600030101010101" pitchFamily="2" charset="-122"/>
              </a:rPr>
              <a:t>Class:</a:t>
            </a:r>
          </a:p>
          <a:p>
            <a:pPr lvl="1" eaLnBrk="1" hangingPunct="1"/>
            <a:r>
              <a:rPr lang="en-US" altLang="zh-CN" sz="2200" dirty="0" smtClean="0">
                <a:ea typeface="宋体" panose="02010600030101010101" pitchFamily="2" charset="-122"/>
              </a:rPr>
              <a:t>Consists of both data and methods</a:t>
            </a:r>
          </a:p>
          <a:p>
            <a:pPr lvl="1" eaLnBrk="1" hangingPunct="1"/>
            <a:r>
              <a:rPr lang="en-US" altLang="zh-CN" sz="2200" dirty="0" smtClean="0">
                <a:ea typeface="宋体" panose="02010600030101010101" pitchFamily="2" charset="-122"/>
              </a:rPr>
              <a:t>Defines properties and behavior of a set of entities</a:t>
            </a:r>
          </a:p>
          <a:p>
            <a:pPr eaLnBrk="1" hangingPunct="1"/>
            <a:r>
              <a:rPr lang="en-US" altLang="zh-CN" sz="2200" b="1" dirty="0">
                <a:solidFill>
                  <a:srgbClr val="EF2564"/>
                </a:solidFill>
                <a:ea typeface="宋体" panose="02010600030101010101" pitchFamily="2" charset="-122"/>
              </a:rPr>
              <a:t>Object:</a:t>
            </a:r>
          </a:p>
          <a:p>
            <a:pPr lvl="1" eaLnBrk="1" hangingPunct="1"/>
            <a:r>
              <a:rPr lang="en-US" altLang="zh-CN" sz="2200" dirty="0" smtClean="0">
                <a:ea typeface="宋体" panose="02010600030101010101" pitchFamily="2" charset="-122"/>
              </a:rPr>
              <a:t>An instance of a class</a:t>
            </a:r>
          </a:p>
          <a:p>
            <a:pPr lvl="1" eaLnBrk="1" hangingPunct="1"/>
            <a:r>
              <a:rPr lang="en-US" altLang="zh-CN" sz="2200" dirty="0" smtClean="0">
                <a:ea typeface="宋体" panose="02010600030101010101" pitchFamily="2" charset="-122"/>
              </a:rPr>
              <a:t>A variable identified by a unique name</a:t>
            </a:r>
          </a:p>
        </p:txBody>
      </p:sp>
      <p:sp>
        <p:nvSpPr>
          <p:cNvPr id="2" name="Footer Placeholder 1"/>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3436069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5"/>
          <p:cNvSpPr>
            <a:spLocks noGrp="1" noChangeArrowheads="1"/>
          </p:cNvSpPr>
          <p:nvPr>
            <p:ph type="title"/>
          </p:nvPr>
        </p:nvSpPr>
        <p:spPr/>
        <p:txBody>
          <a:bodyPr>
            <a:normAutofit/>
          </a:bodyPr>
          <a:lstStyle/>
          <a:p>
            <a:pPr eaLnBrk="1" hangingPunct="1"/>
            <a:r>
              <a:rPr lang="en-US" altLang="zh-CN" dirty="0"/>
              <a:t>Classes &amp; Objects</a:t>
            </a:r>
          </a:p>
        </p:txBody>
      </p:sp>
      <p:sp>
        <p:nvSpPr>
          <p:cNvPr id="7171" name="Rectangle 4"/>
          <p:cNvSpPr>
            <a:spLocks noChangeArrowheads="1"/>
          </p:cNvSpPr>
          <p:nvPr/>
        </p:nvSpPr>
        <p:spPr bwMode="auto">
          <a:xfrm>
            <a:off x="609600" y="1447800"/>
            <a:ext cx="3962400" cy="4800600"/>
          </a:xfrm>
          <a:prstGeom prst="rect">
            <a:avLst/>
          </a:prstGeom>
          <a:solidFill>
            <a:srgbClr val="D5E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zh-CN" sz="2200" dirty="0">
                <a:latin typeface="Candara" panose="020E0502030303020204" pitchFamily="34" charset="0"/>
                <a:ea typeface="宋体" panose="02010600030101010101" pitchFamily="2" charset="-122"/>
              </a:rPr>
              <a:t>class Rectangle</a:t>
            </a:r>
          </a:p>
          <a:p>
            <a:pPr eaLnBrk="1" hangingPunct="1">
              <a:spcBef>
                <a:spcPct val="20000"/>
              </a:spcBef>
            </a:pPr>
            <a:r>
              <a:rPr lang="en-US" altLang="zh-CN" sz="2200" dirty="0">
                <a:latin typeface="Candara" panose="020E0502030303020204" pitchFamily="34" charset="0"/>
                <a:ea typeface="宋体" panose="02010600030101010101" pitchFamily="2" charset="-122"/>
              </a:rPr>
              <a:t>{</a:t>
            </a:r>
          </a:p>
          <a:p>
            <a:pPr eaLnBrk="1" hangingPunct="1">
              <a:spcBef>
                <a:spcPct val="20000"/>
              </a:spcBef>
            </a:pPr>
            <a:r>
              <a:rPr lang="en-US" altLang="zh-CN" sz="2200" dirty="0">
                <a:latin typeface="Candara" panose="020E0502030303020204" pitchFamily="34" charset="0"/>
                <a:ea typeface="宋体" panose="02010600030101010101" pitchFamily="2" charset="-122"/>
              </a:rPr>
              <a:t>	private:</a:t>
            </a:r>
          </a:p>
          <a:p>
            <a:pPr eaLnBrk="1" hangingPunct="1">
              <a:spcBef>
                <a:spcPct val="20000"/>
              </a:spcBef>
            </a:pPr>
            <a:r>
              <a:rPr lang="en-US" altLang="zh-CN" sz="2200" dirty="0">
                <a:latin typeface="Candara" panose="020E0502030303020204" pitchFamily="34" charset="0"/>
                <a:ea typeface="宋体" panose="02010600030101010101" pitchFamily="2" charset="-122"/>
              </a:rPr>
              <a:t>	   </a:t>
            </a:r>
            <a:r>
              <a:rPr lang="en-US" altLang="zh-CN" sz="2200" dirty="0" err="1">
                <a:latin typeface="Candara" panose="020E0502030303020204" pitchFamily="34" charset="0"/>
                <a:ea typeface="宋体" panose="02010600030101010101" pitchFamily="2" charset="-122"/>
              </a:rPr>
              <a:t>int</a:t>
            </a:r>
            <a:r>
              <a:rPr lang="en-US" altLang="zh-CN" sz="2200" dirty="0">
                <a:latin typeface="Candara" panose="020E0502030303020204" pitchFamily="34" charset="0"/>
                <a:ea typeface="宋体" panose="02010600030101010101" pitchFamily="2" charset="-122"/>
              </a:rPr>
              <a:t> width;</a:t>
            </a:r>
          </a:p>
          <a:p>
            <a:pPr eaLnBrk="1" hangingPunct="1">
              <a:spcBef>
                <a:spcPct val="20000"/>
              </a:spcBef>
            </a:pPr>
            <a:r>
              <a:rPr lang="en-US" altLang="zh-CN" sz="2200" dirty="0">
                <a:latin typeface="Candara" panose="020E0502030303020204" pitchFamily="34" charset="0"/>
                <a:ea typeface="宋体" panose="02010600030101010101" pitchFamily="2" charset="-122"/>
              </a:rPr>
              <a:t>	   </a:t>
            </a:r>
            <a:r>
              <a:rPr lang="en-US" altLang="zh-CN" sz="2200" dirty="0" err="1">
                <a:latin typeface="Candara" panose="020E0502030303020204" pitchFamily="34" charset="0"/>
                <a:ea typeface="宋体" panose="02010600030101010101" pitchFamily="2" charset="-122"/>
              </a:rPr>
              <a:t>int</a:t>
            </a:r>
            <a:r>
              <a:rPr lang="en-US" altLang="zh-CN" sz="2200" dirty="0">
                <a:latin typeface="Candara" panose="020E0502030303020204" pitchFamily="34" charset="0"/>
                <a:ea typeface="宋体" panose="02010600030101010101" pitchFamily="2" charset="-122"/>
              </a:rPr>
              <a:t> length;</a:t>
            </a:r>
          </a:p>
          <a:p>
            <a:pPr eaLnBrk="1" hangingPunct="1">
              <a:spcBef>
                <a:spcPct val="20000"/>
              </a:spcBef>
            </a:pPr>
            <a:r>
              <a:rPr lang="en-US" altLang="zh-CN" sz="2200" dirty="0">
                <a:latin typeface="Candara" panose="020E0502030303020204" pitchFamily="34" charset="0"/>
                <a:ea typeface="宋体" panose="02010600030101010101" pitchFamily="2" charset="-122"/>
              </a:rPr>
              <a:t>	public:</a:t>
            </a:r>
          </a:p>
          <a:p>
            <a:pPr eaLnBrk="1" hangingPunct="1">
              <a:spcBef>
                <a:spcPct val="20000"/>
              </a:spcBef>
            </a:pPr>
            <a:r>
              <a:rPr lang="en-US" altLang="zh-CN" sz="2200" dirty="0">
                <a:latin typeface="Candara" panose="020E0502030303020204" pitchFamily="34" charset="0"/>
                <a:ea typeface="宋体" panose="02010600030101010101" pitchFamily="2" charset="-122"/>
              </a:rPr>
              <a:t>	   void set(</a:t>
            </a:r>
            <a:r>
              <a:rPr lang="en-US" altLang="zh-CN" sz="2200" dirty="0" err="1">
                <a:latin typeface="Candara" panose="020E0502030303020204" pitchFamily="34" charset="0"/>
                <a:ea typeface="宋体" panose="02010600030101010101" pitchFamily="2" charset="-122"/>
              </a:rPr>
              <a:t>int</a:t>
            </a:r>
            <a:r>
              <a:rPr lang="en-US" altLang="zh-CN" sz="2200" dirty="0">
                <a:latin typeface="Candara" panose="020E0502030303020204" pitchFamily="34" charset="0"/>
                <a:ea typeface="宋体" panose="02010600030101010101" pitchFamily="2" charset="-122"/>
              </a:rPr>
              <a:t> w, </a:t>
            </a:r>
            <a:r>
              <a:rPr lang="en-US" altLang="zh-CN" sz="2200" dirty="0" err="1">
                <a:latin typeface="Candara" panose="020E0502030303020204" pitchFamily="34" charset="0"/>
                <a:ea typeface="宋体" panose="02010600030101010101" pitchFamily="2" charset="-122"/>
              </a:rPr>
              <a:t>int</a:t>
            </a:r>
            <a:r>
              <a:rPr lang="en-US" altLang="zh-CN" sz="2200" dirty="0">
                <a:latin typeface="Candara" panose="020E0502030303020204" pitchFamily="34" charset="0"/>
                <a:ea typeface="宋体" panose="02010600030101010101" pitchFamily="2" charset="-122"/>
              </a:rPr>
              <a:t> l);</a:t>
            </a:r>
          </a:p>
          <a:p>
            <a:pPr eaLnBrk="1" hangingPunct="1">
              <a:spcBef>
                <a:spcPct val="20000"/>
              </a:spcBef>
            </a:pPr>
            <a:r>
              <a:rPr lang="en-US" altLang="zh-CN" sz="2200" dirty="0">
                <a:latin typeface="Candara" panose="020E0502030303020204" pitchFamily="34" charset="0"/>
                <a:ea typeface="宋体" panose="02010600030101010101" pitchFamily="2" charset="-122"/>
              </a:rPr>
              <a:t>	   </a:t>
            </a:r>
            <a:r>
              <a:rPr lang="en-US" altLang="zh-CN" sz="2200" dirty="0" err="1">
                <a:latin typeface="Candara" panose="020E0502030303020204" pitchFamily="34" charset="0"/>
                <a:ea typeface="宋体" panose="02010600030101010101" pitchFamily="2" charset="-122"/>
              </a:rPr>
              <a:t>int</a:t>
            </a:r>
            <a:r>
              <a:rPr lang="en-US" altLang="zh-CN" sz="2200" dirty="0">
                <a:latin typeface="Candara" panose="020E0502030303020204" pitchFamily="34" charset="0"/>
                <a:ea typeface="宋体" panose="02010600030101010101" pitchFamily="2" charset="-122"/>
              </a:rPr>
              <a:t> area();</a:t>
            </a:r>
          </a:p>
          <a:p>
            <a:pPr eaLnBrk="1" hangingPunct="1">
              <a:spcBef>
                <a:spcPct val="20000"/>
              </a:spcBef>
            </a:pPr>
            <a:r>
              <a:rPr lang="en-US" altLang="zh-CN" sz="2200" dirty="0">
                <a:latin typeface="Candara" panose="020E0502030303020204" pitchFamily="34" charset="0"/>
                <a:ea typeface="宋体" panose="02010600030101010101" pitchFamily="2" charset="-122"/>
              </a:rPr>
              <a:t>}</a:t>
            </a:r>
          </a:p>
        </p:txBody>
      </p:sp>
      <p:sp>
        <p:nvSpPr>
          <p:cNvPr id="26630" name="Rectangle 6"/>
          <p:cNvSpPr>
            <a:spLocks noChangeArrowheads="1"/>
          </p:cNvSpPr>
          <p:nvPr/>
        </p:nvSpPr>
        <p:spPr bwMode="auto">
          <a:xfrm>
            <a:off x="5791200" y="1828800"/>
            <a:ext cx="2133600" cy="22860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pPr>
            <a:r>
              <a:rPr lang="en-US" altLang="zh-CN" sz="2200">
                <a:latin typeface="Candara" panose="020E0502030303020204" pitchFamily="34" charset="0"/>
                <a:ea typeface="宋体" panose="02010600030101010101" pitchFamily="2" charset="-122"/>
              </a:rPr>
              <a:t>Rectangle  r1;</a:t>
            </a:r>
          </a:p>
          <a:p>
            <a:pPr eaLnBrk="1" hangingPunct="1">
              <a:lnSpc>
                <a:spcPct val="80000"/>
              </a:lnSpc>
              <a:spcBef>
                <a:spcPct val="20000"/>
              </a:spcBef>
            </a:pPr>
            <a:r>
              <a:rPr lang="en-US" altLang="zh-CN" sz="2200">
                <a:latin typeface="Candara" panose="020E0502030303020204" pitchFamily="34" charset="0"/>
                <a:ea typeface="宋体" panose="02010600030101010101" pitchFamily="2" charset="-122"/>
              </a:rPr>
              <a:t>Rectangle  r2;</a:t>
            </a:r>
          </a:p>
          <a:p>
            <a:pPr eaLnBrk="1" hangingPunct="1">
              <a:lnSpc>
                <a:spcPct val="80000"/>
              </a:lnSpc>
              <a:spcBef>
                <a:spcPct val="20000"/>
              </a:spcBef>
            </a:pPr>
            <a:r>
              <a:rPr lang="en-US" altLang="zh-CN" sz="2200">
                <a:latin typeface="Candara" panose="020E0502030303020204" pitchFamily="34" charset="0"/>
                <a:ea typeface="宋体" panose="02010600030101010101" pitchFamily="2" charset="-122"/>
              </a:rPr>
              <a:t>Rectangle  r3;</a:t>
            </a:r>
          </a:p>
          <a:p>
            <a:pPr eaLnBrk="1" hangingPunct="1">
              <a:lnSpc>
                <a:spcPct val="80000"/>
              </a:lnSpc>
              <a:spcBef>
                <a:spcPct val="20000"/>
              </a:spcBef>
            </a:pPr>
            <a:endParaRPr lang="en-US" altLang="zh-CN" sz="2200">
              <a:latin typeface="Candara" panose="020E0502030303020204" pitchFamily="34" charset="0"/>
              <a:ea typeface="宋体" panose="02010600030101010101" pitchFamily="2" charset="-122"/>
            </a:endParaRPr>
          </a:p>
        </p:txBody>
      </p:sp>
      <p:sp>
        <p:nvSpPr>
          <p:cNvPr id="26633" name="Text Box 9"/>
          <p:cNvSpPr txBox="1">
            <a:spLocks noChangeArrowheads="1"/>
          </p:cNvSpPr>
          <p:nvPr/>
        </p:nvSpPr>
        <p:spPr bwMode="auto">
          <a:xfrm>
            <a:off x="6180793" y="3200400"/>
            <a:ext cx="523220" cy="65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200" b="1">
                <a:latin typeface="Candara" panose="020E0502030303020204" pitchFamily="34" charset="0"/>
                <a:ea typeface="宋体" panose="02010600030101010101" pitchFamily="2" charset="-122"/>
              </a:rPr>
              <a:t>……</a:t>
            </a:r>
          </a:p>
        </p:txBody>
      </p:sp>
      <p:sp>
        <p:nvSpPr>
          <p:cNvPr id="26634" name="Rectangle 10"/>
          <p:cNvSpPr>
            <a:spLocks noChangeArrowheads="1"/>
          </p:cNvSpPr>
          <p:nvPr/>
        </p:nvSpPr>
        <p:spPr bwMode="auto">
          <a:xfrm>
            <a:off x="6172200" y="4876800"/>
            <a:ext cx="1524000" cy="10668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pPr>
            <a:endParaRPr lang="en-US" altLang="zh-CN" sz="2200">
              <a:latin typeface="Candara" panose="020E0502030303020204" pitchFamily="34" charset="0"/>
              <a:ea typeface="宋体" panose="02010600030101010101" pitchFamily="2" charset="-122"/>
            </a:endParaRPr>
          </a:p>
          <a:p>
            <a:pPr algn="ctr" eaLnBrk="1" hangingPunct="1">
              <a:lnSpc>
                <a:spcPct val="80000"/>
              </a:lnSpc>
              <a:spcBef>
                <a:spcPct val="20000"/>
              </a:spcBef>
            </a:pPr>
            <a:r>
              <a:rPr lang="en-US" altLang="zh-CN" sz="2200">
                <a:latin typeface="Candara" panose="020E0502030303020204" pitchFamily="34" charset="0"/>
                <a:ea typeface="宋体" panose="02010600030101010101" pitchFamily="2" charset="-122"/>
              </a:rPr>
              <a:t>int   a;</a:t>
            </a:r>
          </a:p>
        </p:txBody>
      </p:sp>
      <p:sp>
        <p:nvSpPr>
          <p:cNvPr id="26636" name="Line 12"/>
          <p:cNvSpPr>
            <a:spLocks noChangeShapeType="1"/>
          </p:cNvSpPr>
          <p:nvPr/>
        </p:nvSpPr>
        <p:spPr bwMode="auto">
          <a:xfrm>
            <a:off x="2819400" y="2057400"/>
            <a:ext cx="3581400" cy="3276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200">
              <a:latin typeface="Candara" panose="020E0502030303020204" pitchFamily="34" charset="0"/>
            </a:endParaRPr>
          </a:p>
        </p:txBody>
      </p:sp>
      <p:sp>
        <p:nvSpPr>
          <p:cNvPr id="26637" name="Line 13"/>
          <p:cNvSpPr>
            <a:spLocks noChangeShapeType="1"/>
          </p:cNvSpPr>
          <p:nvPr/>
        </p:nvSpPr>
        <p:spPr bwMode="auto">
          <a:xfrm flipH="1">
            <a:off x="7239000" y="2895600"/>
            <a:ext cx="228600" cy="2362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200">
              <a:latin typeface="Candara" panose="020E0502030303020204" pitchFamily="34" charset="0"/>
            </a:endParaRPr>
          </a:p>
        </p:txBody>
      </p:sp>
      <p:sp>
        <p:nvSpPr>
          <p:cNvPr id="2" name="Footer Placeholder 1"/>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2644749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 calcmode="lin" valueType="num">
                                      <p:cBhvr>
                                        <p:cTn id="7" dur="500" fill="hold"/>
                                        <p:tgtEl>
                                          <p:spTgt spid="26630"/>
                                        </p:tgtEl>
                                        <p:attrNameLst>
                                          <p:attrName>ppt_w</p:attrName>
                                        </p:attrNameLst>
                                      </p:cBhvr>
                                      <p:tavLst>
                                        <p:tav tm="0">
                                          <p:val>
                                            <p:strVal val="#ppt_w*0.70"/>
                                          </p:val>
                                        </p:tav>
                                        <p:tav tm="100000">
                                          <p:val>
                                            <p:strVal val="#ppt_w"/>
                                          </p:val>
                                        </p:tav>
                                      </p:tavLst>
                                    </p:anim>
                                    <p:anim calcmode="lin" valueType="num">
                                      <p:cBhvr>
                                        <p:cTn id="8" dur="500" fill="hold"/>
                                        <p:tgtEl>
                                          <p:spTgt spid="26630"/>
                                        </p:tgtEl>
                                        <p:attrNameLst>
                                          <p:attrName>ppt_h</p:attrName>
                                        </p:attrNameLst>
                                      </p:cBhvr>
                                      <p:tavLst>
                                        <p:tav tm="0">
                                          <p:val>
                                            <p:strVal val="#ppt_h"/>
                                          </p:val>
                                        </p:tav>
                                        <p:tav tm="100000">
                                          <p:val>
                                            <p:strVal val="#ppt_h"/>
                                          </p:val>
                                        </p:tav>
                                      </p:tavLst>
                                    </p:anim>
                                    <p:animEffect transition="in" filter="fade">
                                      <p:cBhvr>
                                        <p:cTn id="9" dur="500"/>
                                        <p:tgtEl>
                                          <p:spTgt spid="26630"/>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26633"/>
                                        </p:tgtEl>
                                        <p:attrNameLst>
                                          <p:attrName>style.visibility</p:attrName>
                                        </p:attrNameLst>
                                      </p:cBhvr>
                                      <p:to>
                                        <p:strVal val="visible"/>
                                      </p:to>
                                    </p:set>
                                    <p:anim calcmode="lin" valueType="num">
                                      <p:cBhvr>
                                        <p:cTn id="12" dur="500" fill="hold"/>
                                        <p:tgtEl>
                                          <p:spTgt spid="26633"/>
                                        </p:tgtEl>
                                        <p:attrNameLst>
                                          <p:attrName>ppt_w</p:attrName>
                                        </p:attrNameLst>
                                      </p:cBhvr>
                                      <p:tavLst>
                                        <p:tav tm="0">
                                          <p:val>
                                            <p:strVal val="#ppt_w*0.70"/>
                                          </p:val>
                                        </p:tav>
                                        <p:tav tm="100000">
                                          <p:val>
                                            <p:strVal val="#ppt_w"/>
                                          </p:val>
                                        </p:tav>
                                      </p:tavLst>
                                    </p:anim>
                                    <p:anim calcmode="lin" valueType="num">
                                      <p:cBhvr>
                                        <p:cTn id="13" dur="500" fill="hold"/>
                                        <p:tgtEl>
                                          <p:spTgt spid="26633"/>
                                        </p:tgtEl>
                                        <p:attrNameLst>
                                          <p:attrName>ppt_h</p:attrName>
                                        </p:attrNameLst>
                                      </p:cBhvr>
                                      <p:tavLst>
                                        <p:tav tm="0">
                                          <p:val>
                                            <p:strVal val="#ppt_h"/>
                                          </p:val>
                                        </p:tav>
                                        <p:tav tm="100000">
                                          <p:val>
                                            <p:strVal val="#ppt_h"/>
                                          </p:val>
                                        </p:tav>
                                      </p:tavLst>
                                    </p:anim>
                                    <p:animEffect transition="in" filter="fade">
                                      <p:cBhvr>
                                        <p:cTn id="14" dur="500"/>
                                        <p:tgtEl>
                                          <p:spTgt spid="2663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3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6636"/>
                                        </p:tgtEl>
                                        <p:attrNameLst>
                                          <p:attrName>style.visibility</p:attrName>
                                        </p:attrNameLst>
                                      </p:cBhvr>
                                      <p:to>
                                        <p:strVal val="visible"/>
                                      </p:to>
                                    </p:set>
                                    <p:animEffect transition="in" filter="wipe(up)">
                                      <p:cBhvr>
                                        <p:cTn id="23" dur="500"/>
                                        <p:tgtEl>
                                          <p:spTgt spid="266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6637"/>
                                        </p:tgtEl>
                                        <p:attrNameLst>
                                          <p:attrName>style.visibility</p:attrName>
                                        </p:attrNameLst>
                                      </p:cBhvr>
                                      <p:to>
                                        <p:strVal val="visible"/>
                                      </p:to>
                                    </p:set>
                                    <p:animEffect transition="in" filter="wipe(up)">
                                      <p:cBhvr>
                                        <p:cTn id="28" dur="500"/>
                                        <p:tgtEl>
                                          <p:spTgt spid="26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animBg="1"/>
      <p:bldP spid="26633" grpId="0"/>
      <p:bldP spid="26634" grpId="0" animBg="1"/>
      <p:bldP spid="26636" grpId="0" animBg="1"/>
      <p:bldP spid="266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42900" y="541338"/>
            <a:ext cx="8229600" cy="715962"/>
          </a:xfrm>
        </p:spPr>
        <p:txBody>
          <a:bodyPr>
            <a:normAutofit/>
          </a:bodyPr>
          <a:lstStyle/>
          <a:p>
            <a:pPr eaLnBrk="1" hangingPunct="1"/>
            <a:r>
              <a:rPr lang="en-US" altLang="zh-CN" dirty="0"/>
              <a:t>Define a Class Type</a:t>
            </a:r>
          </a:p>
        </p:txBody>
      </p:sp>
      <p:sp>
        <p:nvSpPr>
          <p:cNvPr id="8196" name="Rectangle 3"/>
          <p:cNvSpPr>
            <a:spLocks noGrp="1" noChangeArrowheads="1"/>
          </p:cNvSpPr>
          <p:nvPr>
            <p:ph type="body" idx="1"/>
          </p:nvPr>
        </p:nvSpPr>
        <p:spPr>
          <a:xfrm>
            <a:off x="304800" y="1676400"/>
            <a:ext cx="4038600" cy="4495800"/>
          </a:xfrm>
          <a:solidFill>
            <a:srgbClr val="FFFF99"/>
          </a:solidFill>
        </p:spPr>
        <p:txBody>
          <a:bodyPr/>
          <a:lstStyle/>
          <a:p>
            <a:pPr eaLnBrk="1" hangingPunct="1">
              <a:buFontTx/>
              <a:buNone/>
            </a:pPr>
            <a:endParaRPr lang="en-US" altLang="zh-CN" sz="2200" b="1" dirty="0" smtClean="0">
              <a:solidFill>
                <a:schemeClr val="accent2"/>
              </a:solidFill>
              <a:ea typeface="宋体" panose="02010600030101010101" pitchFamily="2" charset="-122"/>
            </a:endParaRPr>
          </a:p>
          <a:p>
            <a:pPr eaLnBrk="1" hangingPunct="1">
              <a:buFontTx/>
              <a:buNone/>
            </a:pPr>
            <a:r>
              <a:rPr lang="en-US" altLang="zh-CN" sz="2200" b="1" dirty="0" smtClean="0">
                <a:solidFill>
                  <a:schemeClr val="accent2"/>
                </a:solidFill>
                <a:ea typeface="宋体" panose="02010600030101010101" pitchFamily="2" charset="-122"/>
              </a:rPr>
              <a:t>	</a:t>
            </a:r>
            <a:r>
              <a:rPr lang="en-US" altLang="zh-CN" sz="2200" b="1" dirty="0" smtClean="0">
                <a:solidFill>
                  <a:srgbClr val="C00000"/>
                </a:solidFill>
                <a:ea typeface="宋体" panose="02010600030101010101" pitchFamily="2" charset="-122"/>
              </a:rPr>
              <a:t>class </a:t>
            </a:r>
            <a:r>
              <a:rPr lang="en-US" altLang="zh-CN" sz="2200" i="1" dirty="0" err="1" smtClean="0">
                <a:solidFill>
                  <a:srgbClr val="C00000"/>
                </a:solidFill>
                <a:ea typeface="宋体" panose="02010600030101010101" pitchFamily="2" charset="-122"/>
              </a:rPr>
              <a:t>class_name</a:t>
            </a:r>
            <a:r>
              <a:rPr lang="en-US" altLang="zh-CN" sz="2200" dirty="0" smtClean="0">
                <a:solidFill>
                  <a:srgbClr val="C00000"/>
                </a:solidFill>
                <a:ea typeface="宋体" panose="02010600030101010101" pitchFamily="2" charset="-122"/>
              </a:rPr>
              <a:t> </a:t>
            </a:r>
          </a:p>
          <a:p>
            <a:pPr eaLnBrk="1" hangingPunct="1">
              <a:buFontTx/>
              <a:buNone/>
            </a:pPr>
            <a:r>
              <a:rPr lang="en-US" altLang="zh-CN" sz="2200" b="1" dirty="0" smtClean="0">
                <a:solidFill>
                  <a:srgbClr val="C00000"/>
                </a:solidFill>
                <a:ea typeface="宋体" panose="02010600030101010101" pitchFamily="2" charset="-122"/>
              </a:rPr>
              <a:t>	{</a:t>
            </a:r>
            <a:r>
              <a:rPr lang="en-US" altLang="zh-CN" sz="2200" dirty="0" smtClean="0">
                <a:solidFill>
                  <a:srgbClr val="C00000"/>
                </a:solidFill>
                <a:ea typeface="宋体" panose="02010600030101010101" pitchFamily="2" charset="-122"/>
              </a:rPr>
              <a:t> </a:t>
            </a:r>
          </a:p>
          <a:p>
            <a:pPr eaLnBrk="1" hangingPunct="1">
              <a:buFontTx/>
              <a:buNone/>
            </a:pPr>
            <a:r>
              <a:rPr lang="en-US" altLang="zh-CN" sz="2200" i="1" dirty="0" smtClean="0">
                <a:solidFill>
                  <a:srgbClr val="C00000"/>
                </a:solidFill>
                <a:ea typeface="宋体" panose="02010600030101010101" pitchFamily="2" charset="-122"/>
              </a:rPr>
              <a:t>		</a:t>
            </a:r>
            <a:r>
              <a:rPr lang="en-US" altLang="zh-CN" sz="2200" dirty="0" err="1" smtClean="0">
                <a:solidFill>
                  <a:srgbClr val="C00000"/>
                </a:solidFill>
                <a:ea typeface="宋体" panose="02010600030101010101" pitchFamily="2" charset="-122"/>
              </a:rPr>
              <a:t>permission_label</a:t>
            </a:r>
            <a:r>
              <a:rPr lang="en-US" altLang="zh-CN" sz="2200" dirty="0" smtClean="0">
                <a:solidFill>
                  <a:srgbClr val="C00000"/>
                </a:solidFill>
                <a:ea typeface="宋体" panose="02010600030101010101" pitchFamily="2" charset="-122"/>
              </a:rPr>
              <a:t>: </a:t>
            </a:r>
          </a:p>
          <a:p>
            <a:pPr eaLnBrk="1" hangingPunct="1">
              <a:buFontTx/>
              <a:buNone/>
            </a:pPr>
            <a:r>
              <a:rPr lang="en-US" altLang="zh-CN" sz="2200" i="1" dirty="0" smtClean="0">
                <a:solidFill>
                  <a:srgbClr val="C00000"/>
                </a:solidFill>
                <a:ea typeface="宋体" panose="02010600030101010101" pitchFamily="2" charset="-122"/>
              </a:rPr>
              <a:t>		       member</a:t>
            </a:r>
            <a:r>
              <a:rPr lang="en-US" altLang="zh-CN" sz="2200" b="1" dirty="0" smtClean="0">
                <a:solidFill>
                  <a:srgbClr val="C00000"/>
                </a:solidFill>
                <a:ea typeface="宋体" panose="02010600030101010101" pitchFamily="2" charset="-122"/>
              </a:rPr>
              <a:t>;</a:t>
            </a:r>
            <a:r>
              <a:rPr lang="en-US" altLang="zh-CN" sz="2200" dirty="0" smtClean="0">
                <a:solidFill>
                  <a:srgbClr val="C00000"/>
                </a:solidFill>
                <a:ea typeface="宋体" panose="02010600030101010101" pitchFamily="2" charset="-122"/>
              </a:rPr>
              <a:t> </a:t>
            </a:r>
          </a:p>
          <a:p>
            <a:pPr eaLnBrk="1" hangingPunct="1">
              <a:buFontTx/>
              <a:buNone/>
            </a:pPr>
            <a:r>
              <a:rPr lang="en-US" altLang="zh-CN" sz="2200" i="1" dirty="0" smtClean="0">
                <a:solidFill>
                  <a:srgbClr val="C00000"/>
                </a:solidFill>
                <a:ea typeface="宋体" panose="02010600030101010101" pitchFamily="2" charset="-122"/>
              </a:rPr>
              <a:t>		</a:t>
            </a:r>
            <a:r>
              <a:rPr lang="en-US" altLang="zh-CN" sz="2200" dirty="0" err="1" smtClean="0">
                <a:solidFill>
                  <a:srgbClr val="C00000"/>
                </a:solidFill>
                <a:ea typeface="宋体" panose="02010600030101010101" pitchFamily="2" charset="-122"/>
              </a:rPr>
              <a:t>permission_label</a:t>
            </a:r>
            <a:r>
              <a:rPr lang="en-US" altLang="zh-CN" sz="2200" dirty="0" smtClean="0">
                <a:solidFill>
                  <a:srgbClr val="C00000"/>
                </a:solidFill>
                <a:ea typeface="宋体" panose="02010600030101010101" pitchFamily="2" charset="-122"/>
              </a:rPr>
              <a:t>: </a:t>
            </a:r>
          </a:p>
          <a:p>
            <a:pPr eaLnBrk="1" hangingPunct="1">
              <a:buFontTx/>
              <a:buNone/>
            </a:pPr>
            <a:r>
              <a:rPr lang="en-US" altLang="zh-CN" sz="2200" i="1" dirty="0" smtClean="0">
                <a:solidFill>
                  <a:srgbClr val="C00000"/>
                </a:solidFill>
                <a:ea typeface="宋体" panose="02010600030101010101" pitchFamily="2" charset="-122"/>
              </a:rPr>
              <a:t>		       member</a:t>
            </a:r>
            <a:r>
              <a:rPr lang="en-US" altLang="zh-CN" sz="2200" b="1" dirty="0" smtClean="0">
                <a:solidFill>
                  <a:srgbClr val="C00000"/>
                </a:solidFill>
                <a:ea typeface="宋体" panose="02010600030101010101" pitchFamily="2" charset="-122"/>
              </a:rPr>
              <a:t>; </a:t>
            </a:r>
          </a:p>
          <a:p>
            <a:pPr eaLnBrk="1" hangingPunct="1">
              <a:buFontTx/>
              <a:buNone/>
            </a:pPr>
            <a:r>
              <a:rPr lang="en-US" altLang="zh-CN" sz="2200" b="1" dirty="0" smtClean="0">
                <a:solidFill>
                  <a:srgbClr val="C00000"/>
                </a:solidFill>
                <a:ea typeface="宋体" panose="02010600030101010101" pitchFamily="2" charset="-122"/>
              </a:rPr>
              <a:t>		... </a:t>
            </a:r>
          </a:p>
          <a:p>
            <a:pPr eaLnBrk="1" hangingPunct="1">
              <a:buFontTx/>
              <a:buNone/>
            </a:pPr>
            <a:r>
              <a:rPr lang="en-US" altLang="zh-CN" sz="2200" b="1" dirty="0" smtClean="0">
                <a:solidFill>
                  <a:srgbClr val="C00000"/>
                </a:solidFill>
                <a:ea typeface="宋体" panose="02010600030101010101" pitchFamily="2" charset="-122"/>
              </a:rPr>
              <a:t>	};</a:t>
            </a:r>
            <a:r>
              <a:rPr lang="en-US" altLang="zh-CN" sz="2200" dirty="0" smtClean="0">
                <a:solidFill>
                  <a:srgbClr val="C00000"/>
                </a:solidFill>
                <a:ea typeface="宋体" panose="02010600030101010101" pitchFamily="2" charset="-122"/>
              </a:rPr>
              <a:t> </a:t>
            </a:r>
          </a:p>
        </p:txBody>
      </p:sp>
      <p:sp>
        <p:nvSpPr>
          <p:cNvPr id="28676" name="Rectangle 4"/>
          <p:cNvSpPr>
            <a:spLocks noChangeArrowheads="1"/>
          </p:cNvSpPr>
          <p:nvPr/>
        </p:nvSpPr>
        <p:spPr bwMode="auto">
          <a:xfrm>
            <a:off x="4800600" y="1600200"/>
            <a:ext cx="3962400" cy="4800600"/>
          </a:xfrm>
          <a:prstGeom prst="rect">
            <a:avLst/>
          </a:prstGeom>
          <a:solidFill>
            <a:srgbClr val="D5E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zh-CN" sz="2200">
                <a:latin typeface="Candara" panose="020E0502030303020204" pitchFamily="34" charset="0"/>
                <a:ea typeface="宋体" panose="02010600030101010101" pitchFamily="2" charset="-122"/>
              </a:rPr>
              <a:t>class Rectangle</a:t>
            </a:r>
          </a:p>
          <a:p>
            <a:pPr eaLnBrk="1" hangingPunct="1">
              <a:spcBef>
                <a:spcPct val="20000"/>
              </a:spcBef>
            </a:pPr>
            <a:r>
              <a:rPr lang="en-US" altLang="zh-CN" sz="2200">
                <a:latin typeface="Candara" panose="020E0502030303020204" pitchFamily="34" charset="0"/>
                <a:ea typeface="宋体" panose="02010600030101010101" pitchFamily="2" charset="-122"/>
              </a:rPr>
              <a:t>{</a:t>
            </a:r>
          </a:p>
          <a:p>
            <a:pPr eaLnBrk="1" hangingPunct="1">
              <a:spcBef>
                <a:spcPct val="20000"/>
              </a:spcBef>
            </a:pPr>
            <a:r>
              <a:rPr lang="en-US" altLang="zh-CN" sz="2200">
                <a:latin typeface="Candara" panose="020E0502030303020204" pitchFamily="34" charset="0"/>
                <a:ea typeface="宋体" panose="02010600030101010101" pitchFamily="2" charset="-122"/>
              </a:rPr>
              <a:t>	private:</a:t>
            </a:r>
          </a:p>
          <a:p>
            <a:pPr eaLnBrk="1" hangingPunct="1">
              <a:spcBef>
                <a:spcPct val="20000"/>
              </a:spcBef>
            </a:pPr>
            <a:r>
              <a:rPr lang="en-US" altLang="zh-CN" sz="2200">
                <a:latin typeface="Candara" panose="020E0502030303020204" pitchFamily="34" charset="0"/>
                <a:ea typeface="宋体" panose="02010600030101010101" pitchFamily="2" charset="-122"/>
              </a:rPr>
              <a:t>	   int width;</a:t>
            </a:r>
          </a:p>
          <a:p>
            <a:pPr eaLnBrk="1" hangingPunct="1">
              <a:spcBef>
                <a:spcPct val="20000"/>
              </a:spcBef>
            </a:pPr>
            <a:r>
              <a:rPr lang="en-US" altLang="zh-CN" sz="2200">
                <a:latin typeface="Candara" panose="020E0502030303020204" pitchFamily="34" charset="0"/>
                <a:ea typeface="宋体" panose="02010600030101010101" pitchFamily="2" charset="-122"/>
              </a:rPr>
              <a:t>	   int length;</a:t>
            </a:r>
          </a:p>
          <a:p>
            <a:pPr eaLnBrk="1" hangingPunct="1">
              <a:spcBef>
                <a:spcPct val="20000"/>
              </a:spcBef>
            </a:pPr>
            <a:r>
              <a:rPr lang="en-US" altLang="zh-CN" sz="2200">
                <a:latin typeface="Candara" panose="020E0502030303020204" pitchFamily="34" charset="0"/>
                <a:ea typeface="宋体" panose="02010600030101010101" pitchFamily="2" charset="-122"/>
              </a:rPr>
              <a:t>	public:</a:t>
            </a:r>
          </a:p>
          <a:p>
            <a:pPr eaLnBrk="1" hangingPunct="1">
              <a:spcBef>
                <a:spcPct val="20000"/>
              </a:spcBef>
            </a:pPr>
            <a:r>
              <a:rPr lang="en-US" altLang="zh-CN" sz="2200">
                <a:latin typeface="Candara" panose="020E0502030303020204" pitchFamily="34" charset="0"/>
                <a:ea typeface="宋体" panose="02010600030101010101" pitchFamily="2" charset="-122"/>
              </a:rPr>
              <a:t>	   void set(int w, int l);</a:t>
            </a:r>
          </a:p>
          <a:p>
            <a:pPr eaLnBrk="1" hangingPunct="1">
              <a:spcBef>
                <a:spcPct val="20000"/>
              </a:spcBef>
            </a:pPr>
            <a:r>
              <a:rPr lang="en-US" altLang="zh-CN" sz="2200">
                <a:latin typeface="Candara" panose="020E0502030303020204" pitchFamily="34" charset="0"/>
                <a:ea typeface="宋体" panose="02010600030101010101" pitchFamily="2" charset="-122"/>
              </a:rPr>
              <a:t>	   int area();</a:t>
            </a:r>
          </a:p>
          <a:p>
            <a:pPr eaLnBrk="1" hangingPunct="1">
              <a:spcBef>
                <a:spcPct val="20000"/>
              </a:spcBef>
            </a:pPr>
            <a:r>
              <a:rPr lang="en-US" altLang="zh-CN" sz="2200">
                <a:latin typeface="Candara" panose="020E0502030303020204" pitchFamily="34" charset="0"/>
                <a:ea typeface="宋体" panose="02010600030101010101" pitchFamily="2" charset="-122"/>
              </a:rPr>
              <a:t>};</a:t>
            </a:r>
          </a:p>
        </p:txBody>
      </p:sp>
      <p:grpSp>
        <p:nvGrpSpPr>
          <p:cNvPr id="2" name="Group 7"/>
          <p:cNvGrpSpPr>
            <a:grpSpLocks/>
          </p:cNvGrpSpPr>
          <p:nvPr/>
        </p:nvGrpSpPr>
        <p:grpSpPr bwMode="auto">
          <a:xfrm>
            <a:off x="2667000" y="1988016"/>
            <a:ext cx="4114800" cy="323850"/>
            <a:chOff x="2064" y="1284"/>
            <a:chExt cx="2592" cy="204"/>
          </a:xfrm>
        </p:grpSpPr>
        <p:sp>
          <p:nvSpPr>
            <p:cNvPr id="8212" name="Line 5"/>
            <p:cNvSpPr>
              <a:spLocks noChangeShapeType="1"/>
            </p:cNvSpPr>
            <p:nvPr/>
          </p:nvSpPr>
          <p:spPr bwMode="auto">
            <a:xfrm flipV="1">
              <a:off x="2064" y="1284"/>
              <a:ext cx="1824" cy="20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200">
                <a:latin typeface="Candara" panose="020E0502030303020204" pitchFamily="34" charset="0"/>
              </a:endParaRPr>
            </a:p>
          </p:txBody>
        </p:sp>
        <p:sp>
          <p:nvSpPr>
            <p:cNvPr id="8213" name="Line 6"/>
            <p:cNvSpPr>
              <a:spLocks noChangeShapeType="1"/>
            </p:cNvSpPr>
            <p:nvPr/>
          </p:nvSpPr>
          <p:spPr bwMode="auto">
            <a:xfrm>
              <a:off x="3888" y="1296"/>
              <a:ext cx="76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2200">
                <a:latin typeface="Candara" panose="020E0502030303020204" pitchFamily="34" charset="0"/>
              </a:endParaRPr>
            </a:p>
          </p:txBody>
        </p:sp>
      </p:grpSp>
      <p:grpSp>
        <p:nvGrpSpPr>
          <p:cNvPr id="3" name="Group 16"/>
          <p:cNvGrpSpPr>
            <a:grpSpLocks/>
          </p:cNvGrpSpPr>
          <p:nvPr/>
        </p:nvGrpSpPr>
        <p:grpSpPr bwMode="auto">
          <a:xfrm>
            <a:off x="3292290" y="2591266"/>
            <a:ext cx="1905000" cy="1241425"/>
            <a:chOff x="2352" y="1765"/>
            <a:chExt cx="1200" cy="782"/>
          </a:xfrm>
        </p:grpSpPr>
        <p:sp>
          <p:nvSpPr>
            <p:cNvPr id="8210" name="Line 8"/>
            <p:cNvSpPr>
              <a:spLocks noChangeShapeType="1"/>
            </p:cNvSpPr>
            <p:nvPr/>
          </p:nvSpPr>
          <p:spPr bwMode="auto">
            <a:xfrm flipV="1">
              <a:off x="2352" y="1765"/>
              <a:ext cx="1200" cy="299"/>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sz="2200">
                <a:latin typeface="Candara" panose="020E0502030303020204" pitchFamily="34" charset="0"/>
              </a:endParaRPr>
            </a:p>
          </p:txBody>
        </p:sp>
        <p:sp>
          <p:nvSpPr>
            <p:cNvPr id="8211" name="Line 12"/>
            <p:cNvSpPr>
              <a:spLocks noChangeShapeType="1"/>
            </p:cNvSpPr>
            <p:nvPr/>
          </p:nvSpPr>
          <p:spPr bwMode="auto">
            <a:xfrm>
              <a:off x="2352" y="2064"/>
              <a:ext cx="1200" cy="483"/>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sz="2200">
                <a:latin typeface="Candara" panose="020E0502030303020204" pitchFamily="34" charset="0"/>
              </a:endParaRPr>
            </a:p>
          </p:txBody>
        </p:sp>
      </p:grpSp>
      <p:grpSp>
        <p:nvGrpSpPr>
          <p:cNvPr id="4" name="Group 15"/>
          <p:cNvGrpSpPr>
            <a:grpSpLocks/>
          </p:cNvGrpSpPr>
          <p:nvPr/>
        </p:nvGrpSpPr>
        <p:grpSpPr bwMode="auto">
          <a:xfrm>
            <a:off x="3191996" y="3184526"/>
            <a:ext cx="2057400" cy="1374775"/>
            <a:chOff x="2112" y="2230"/>
            <a:chExt cx="1296" cy="866"/>
          </a:xfrm>
        </p:grpSpPr>
        <p:sp>
          <p:nvSpPr>
            <p:cNvPr id="8208" name="Line 13"/>
            <p:cNvSpPr>
              <a:spLocks noChangeShapeType="1"/>
            </p:cNvSpPr>
            <p:nvPr/>
          </p:nvSpPr>
          <p:spPr bwMode="auto">
            <a:xfrm>
              <a:off x="2112" y="2880"/>
              <a:ext cx="1296" cy="216"/>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sz="2200">
                <a:latin typeface="Candara" panose="020E0502030303020204" pitchFamily="34" charset="0"/>
              </a:endParaRPr>
            </a:p>
          </p:txBody>
        </p:sp>
        <p:sp>
          <p:nvSpPr>
            <p:cNvPr id="8209" name="Line 14"/>
            <p:cNvSpPr>
              <a:spLocks noChangeShapeType="1"/>
            </p:cNvSpPr>
            <p:nvPr/>
          </p:nvSpPr>
          <p:spPr bwMode="auto">
            <a:xfrm flipV="1">
              <a:off x="2112" y="2230"/>
              <a:ext cx="1296" cy="650"/>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en-US" sz="2200">
                <a:latin typeface="Candara" panose="020E0502030303020204" pitchFamily="34" charset="0"/>
              </a:endParaRPr>
            </a:p>
          </p:txBody>
        </p:sp>
      </p:grpSp>
      <p:grpSp>
        <p:nvGrpSpPr>
          <p:cNvPr id="5" name="Group 23"/>
          <p:cNvGrpSpPr>
            <a:grpSpLocks/>
          </p:cNvGrpSpPr>
          <p:nvPr/>
        </p:nvGrpSpPr>
        <p:grpSpPr bwMode="auto">
          <a:xfrm>
            <a:off x="72559" y="3009900"/>
            <a:ext cx="855662" cy="1828800"/>
            <a:chOff x="133" y="2016"/>
            <a:chExt cx="539" cy="1152"/>
          </a:xfrm>
        </p:grpSpPr>
        <p:sp>
          <p:nvSpPr>
            <p:cNvPr id="8206" name="Text Box 17"/>
            <p:cNvSpPr txBox="1">
              <a:spLocks noChangeArrowheads="1"/>
            </p:cNvSpPr>
            <p:nvPr/>
          </p:nvSpPr>
          <p:spPr bwMode="auto">
            <a:xfrm>
              <a:off x="133" y="2457"/>
              <a:ext cx="50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200">
                  <a:latin typeface="Candara" panose="020E0502030303020204" pitchFamily="34" charset="0"/>
                  <a:ea typeface="宋体" panose="02010600030101010101" pitchFamily="2" charset="-122"/>
                </a:rPr>
                <a:t>Body</a:t>
              </a:r>
            </a:p>
          </p:txBody>
        </p:sp>
        <p:sp>
          <p:nvSpPr>
            <p:cNvPr id="8207" name="AutoShape 18"/>
            <p:cNvSpPr>
              <a:spLocks/>
            </p:cNvSpPr>
            <p:nvPr/>
          </p:nvSpPr>
          <p:spPr bwMode="auto">
            <a:xfrm>
              <a:off x="624" y="2016"/>
              <a:ext cx="48" cy="1152"/>
            </a:xfrm>
            <a:prstGeom prst="leftBrace">
              <a:avLst>
                <a:gd name="adj1" fmla="val 200000"/>
                <a:gd name="adj2" fmla="val 50000"/>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2200">
                <a:latin typeface="Candara" panose="020E0502030303020204" pitchFamily="34" charset="0"/>
                <a:ea typeface="宋体" panose="02010600030101010101" pitchFamily="2" charset="-122"/>
              </a:endParaRPr>
            </a:p>
          </p:txBody>
        </p:sp>
      </p:grpSp>
      <p:grpSp>
        <p:nvGrpSpPr>
          <p:cNvPr id="6" name="Group 22"/>
          <p:cNvGrpSpPr>
            <a:grpSpLocks/>
          </p:cNvGrpSpPr>
          <p:nvPr/>
        </p:nvGrpSpPr>
        <p:grpSpPr bwMode="auto">
          <a:xfrm>
            <a:off x="419100" y="1557339"/>
            <a:ext cx="1943100" cy="652463"/>
            <a:chOff x="264" y="981"/>
            <a:chExt cx="1224" cy="411"/>
          </a:xfrm>
        </p:grpSpPr>
        <p:sp>
          <p:nvSpPr>
            <p:cNvPr id="8203" name="Text Box 19"/>
            <p:cNvSpPr txBox="1">
              <a:spLocks noChangeArrowheads="1"/>
            </p:cNvSpPr>
            <p:nvPr/>
          </p:nvSpPr>
          <p:spPr bwMode="auto">
            <a:xfrm>
              <a:off x="264" y="981"/>
              <a:ext cx="662"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200" dirty="0">
                  <a:latin typeface="Candara" panose="020E0502030303020204" pitchFamily="34" charset="0"/>
                  <a:ea typeface="宋体" panose="02010600030101010101" pitchFamily="2" charset="-122"/>
                </a:rPr>
                <a:t>Header</a:t>
              </a:r>
            </a:p>
          </p:txBody>
        </p:sp>
        <p:sp>
          <p:nvSpPr>
            <p:cNvPr id="8204" name="Line 20"/>
            <p:cNvSpPr>
              <a:spLocks noChangeShapeType="1"/>
            </p:cNvSpPr>
            <p:nvPr/>
          </p:nvSpPr>
          <p:spPr bwMode="auto">
            <a:xfrm>
              <a:off x="624" y="1248"/>
              <a:ext cx="48" cy="1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200">
                <a:latin typeface="Candara" panose="020E0502030303020204" pitchFamily="34" charset="0"/>
              </a:endParaRPr>
            </a:p>
          </p:txBody>
        </p:sp>
        <p:sp>
          <p:nvSpPr>
            <p:cNvPr id="8205" name="Line 21"/>
            <p:cNvSpPr>
              <a:spLocks noChangeShapeType="1"/>
            </p:cNvSpPr>
            <p:nvPr/>
          </p:nvSpPr>
          <p:spPr bwMode="auto">
            <a:xfrm>
              <a:off x="624" y="1248"/>
              <a:ext cx="864" cy="1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200">
                <a:latin typeface="Candara" panose="020E0502030303020204" pitchFamily="34" charset="0"/>
              </a:endParaRPr>
            </a:p>
          </p:txBody>
        </p:sp>
      </p:grpSp>
      <p:sp>
        <p:nvSpPr>
          <p:cNvPr id="7" name="Footer Placeholder 6"/>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2306075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28676"/>
                                        </p:tgtEl>
                                        <p:attrNameLst>
                                          <p:attrName>style.visibility</p:attrName>
                                        </p:attrNameLst>
                                      </p:cBhvr>
                                      <p:to>
                                        <p:strVal val="visible"/>
                                      </p:to>
                                    </p:set>
                                    <p:anim calcmode="lin" valueType="num">
                                      <p:cBhvr>
                                        <p:cTn id="17" dur="1000" fill="hold"/>
                                        <p:tgtEl>
                                          <p:spTgt spid="28676"/>
                                        </p:tgtEl>
                                        <p:attrNameLst>
                                          <p:attrName>ppt_w</p:attrName>
                                        </p:attrNameLst>
                                      </p:cBhvr>
                                      <p:tavLst>
                                        <p:tav tm="0">
                                          <p:val>
                                            <p:strVal val="#ppt_w*0.70"/>
                                          </p:val>
                                        </p:tav>
                                        <p:tav tm="100000">
                                          <p:val>
                                            <p:strVal val="#ppt_w"/>
                                          </p:val>
                                        </p:tav>
                                      </p:tavLst>
                                    </p:anim>
                                    <p:anim calcmode="lin" valueType="num">
                                      <p:cBhvr>
                                        <p:cTn id="18" dur="1000" fill="hold"/>
                                        <p:tgtEl>
                                          <p:spTgt spid="28676"/>
                                        </p:tgtEl>
                                        <p:attrNameLst>
                                          <p:attrName>ppt_h</p:attrName>
                                        </p:attrNameLst>
                                      </p:cBhvr>
                                      <p:tavLst>
                                        <p:tav tm="0">
                                          <p:val>
                                            <p:strVal val="#ppt_h"/>
                                          </p:val>
                                        </p:tav>
                                        <p:tav tm="100000">
                                          <p:val>
                                            <p:strVal val="#ppt_h"/>
                                          </p:val>
                                        </p:tav>
                                      </p:tavLst>
                                    </p:anim>
                                    <p:animEffect transition="in" filter="fade">
                                      <p:cBhvr>
                                        <p:cTn id="19" dur="1000"/>
                                        <p:tgtEl>
                                          <p:spTgt spid="2867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Class Definition-Data Members</a:t>
            </a:r>
          </a:p>
        </p:txBody>
      </p:sp>
      <p:sp>
        <p:nvSpPr>
          <p:cNvPr id="9220" name="Rectangle 3"/>
          <p:cNvSpPr>
            <a:spLocks noGrp="1" noChangeArrowheads="1"/>
          </p:cNvSpPr>
          <p:nvPr>
            <p:ph idx="1"/>
          </p:nvPr>
        </p:nvSpPr>
        <p:spPr/>
        <p:txBody>
          <a:bodyPr>
            <a:normAutofit/>
          </a:bodyPr>
          <a:lstStyle/>
          <a:p>
            <a:pPr eaLnBrk="1" hangingPunct="1">
              <a:lnSpc>
                <a:spcPct val="80000"/>
              </a:lnSpc>
            </a:pPr>
            <a:r>
              <a:rPr lang="en-US" altLang="zh-CN" sz="2200" b="1" dirty="0" smtClean="0">
                <a:solidFill>
                  <a:srgbClr val="0000FF"/>
                </a:solidFill>
                <a:ea typeface="宋体" panose="02010600030101010101" pitchFamily="2" charset="-122"/>
              </a:rPr>
              <a:t>Abstract</a:t>
            </a:r>
            <a:r>
              <a:rPr lang="en-US" altLang="zh-CN" sz="2200" dirty="0" smtClean="0">
                <a:solidFill>
                  <a:srgbClr val="0000FF"/>
                </a:solidFill>
                <a:ea typeface="宋体" panose="02010600030101010101" pitchFamily="2" charset="-122"/>
              </a:rPr>
              <a:t> </a:t>
            </a:r>
            <a:r>
              <a:rPr lang="en-US" altLang="zh-CN" sz="2200" dirty="0" smtClean="0">
                <a:ea typeface="宋体" panose="02010600030101010101" pitchFamily="2" charset="-122"/>
              </a:rPr>
              <a:t>the common attributes of a group of entities, their values determine the state of an object</a:t>
            </a:r>
          </a:p>
          <a:p>
            <a:pPr eaLnBrk="1" hangingPunct="1">
              <a:lnSpc>
                <a:spcPct val="80000"/>
              </a:lnSpc>
            </a:pPr>
            <a:r>
              <a:rPr lang="en-US" altLang="zh-CN" sz="2200" dirty="0" smtClean="0">
                <a:ea typeface="宋体" panose="02010600030101010101" pitchFamily="2" charset="-122"/>
              </a:rPr>
              <a:t>Can be of any type, </a:t>
            </a:r>
            <a:r>
              <a:rPr lang="en-US" altLang="zh-CN" sz="2200" b="1" i="1" u="sng" dirty="0" smtClean="0">
                <a:ea typeface="宋体" panose="02010600030101010101" pitchFamily="2" charset="-122"/>
              </a:rPr>
              <a:t>built-in or user-defined</a:t>
            </a:r>
          </a:p>
          <a:p>
            <a:pPr eaLnBrk="1" hangingPunct="1">
              <a:lnSpc>
                <a:spcPct val="80000"/>
              </a:lnSpc>
            </a:pPr>
            <a:r>
              <a:rPr lang="en-US" altLang="zh-CN" sz="2200" i="1" dirty="0" smtClean="0">
                <a:ea typeface="宋体" panose="02010600030101010101" pitchFamily="2" charset="-122"/>
              </a:rPr>
              <a:t>non-static</a:t>
            </a:r>
            <a:r>
              <a:rPr lang="en-US" altLang="zh-CN" sz="2200" dirty="0" smtClean="0">
                <a:ea typeface="宋体" panose="02010600030101010101" pitchFamily="2" charset="-122"/>
              </a:rPr>
              <a:t> data member</a:t>
            </a:r>
          </a:p>
          <a:p>
            <a:pPr lvl="1" eaLnBrk="1" hangingPunct="1">
              <a:lnSpc>
                <a:spcPct val="80000"/>
              </a:lnSpc>
            </a:pPr>
            <a:r>
              <a:rPr lang="en-US" altLang="zh-CN" sz="2200" dirty="0" smtClean="0">
                <a:ea typeface="宋体" panose="02010600030101010101" pitchFamily="2" charset="-122"/>
              </a:rPr>
              <a:t>Each class object has its own copy</a:t>
            </a:r>
          </a:p>
          <a:p>
            <a:pPr lvl="1" eaLnBrk="1" hangingPunct="1">
              <a:lnSpc>
                <a:spcPct val="80000"/>
              </a:lnSpc>
            </a:pPr>
            <a:r>
              <a:rPr lang="en-US" altLang="zh-CN" sz="2200" dirty="0" smtClean="0">
                <a:ea typeface="宋体" panose="02010600030101010101" pitchFamily="2" charset="-122"/>
              </a:rPr>
              <a:t>Cannot be initialized explicitly in the class body</a:t>
            </a:r>
          </a:p>
          <a:p>
            <a:pPr lvl="1" eaLnBrk="1" hangingPunct="1">
              <a:lnSpc>
                <a:spcPct val="80000"/>
              </a:lnSpc>
            </a:pPr>
            <a:r>
              <a:rPr lang="en-US" altLang="zh-CN" sz="2200" dirty="0" smtClean="0">
                <a:ea typeface="宋体" panose="02010600030101010101" pitchFamily="2" charset="-122"/>
              </a:rPr>
              <a:t>Can be initialized with member function, or class constructor</a:t>
            </a:r>
          </a:p>
          <a:p>
            <a:pPr eaLnBrk="1" hangingPunct="1">
              <a:lnSpc>
                <a:spcPct val="80000"/>
              </a:lnSpc>
            </a:pPr>
            <a:r>
              <a:rPr lang="en-US" altLang="zh-CN" sz="2200" i="1" dirty="0" smtClean="0">
                <a:ea typeface="宋体" panose="02010600030101010101" pitchFamily="2" charset="-122"/>
              </a:rPr>
              <a:t>static</a:t>
            </a:r>
            <a:r>
              <a:rPr lang="en-US" altLang="zh-CN" sz="2200" dirty="0" smtClean="0">
                <a:ea typeface="宋体" panose="02010600030101010101" pitchFamily="2" charset="-122"/>
              </a:rPr>
              <a:t> data member</a:t>
            </a:r>
          </a:p>
          <a:p>
            <a:pPr lvl="1" eaLnBrk="1" hangingPunct="1">
              <a:lnSpc>
                <a:spcPct val="80000"/>
              </a:lnSpc>
            </a:pPr>
            <a:r>
              <a:rPr lang="en-US" altLang="zh-CN" sz="2200" dirty="0" smtClean="0">
                <a:ea typeface="宋体" panose="02010600030101010101" pitchFamily="2" charset="-122"/>
              </a:rPr>
              <a:t>Acts as a global object, part of a class, not part of an object of that class</a:t>
            </a:r>
          </a:p>
          <a:p>
            <a:pPr lvl="1" eaLnBrk="1" hangingPunct="1">
              <a:lnSpc>
                <a:spcPct val="80000"/>
              </a:lnSpc>
            </a:pPr>
            <a:r>
              <a:rPr lang="en-US" altLang="zh-CN" sz="2200" dirty="0" smtClean="0">
                <a:ea typeface="宋体" panose="02010600030101010101" pitchFamily="2" charset="-122"/>
              </a:rPr>
              <a:t>One copy per class type, not one copy per object</a:t>
            </a:r>
          </a:p>
          <a:p>
            <a:pPr lvl="1" eaLnBrk="1" hangingPunct="1">
              <a:lnSpc>
                <a:spcPct val="80000"/>
              </a:lnSpc>
            </a:pPr>
            <a:r>
              <a:rPr lang="en-US" altLang="zh-CN" sz="2200" dirty="0" smtClean="0">
                <a:ea typeface="宋体" panose="02010600030101010101" pitchFamily="2" charset="-122"/>
              </a:rPr>
              <a:t>Can be initialized explicitly in the class body</a:t>
            </a:r>
          </a:p>
        </p:txBody>
      </p:sp>
      <p:sp>
        <p:nvSpPr>
          <p:cNvPr id="2" name="Footer Placeholder 1"/>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106463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wipe(left)">
                                      <p:cBhvr>
                                        <p:cTn id="7" dur="500"/>
                                        <p:tgtEl>
                                          <p:spTgt spid="92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20">
                                            <p:txEl>
                                              <p:pRg st="1" end="1"/>
                                            </p:txEl>
                                          </p:spTgt>
                                        </p:tgtEl>
                                        <p:attrNameLst>
                                          <p:attrName>style.visibility</p:attrName>
                                        </p:attrNameLst>
                                      </p:cBhvr>
                                      <p:to>
                                        <p:strVal val="visible"/>
                                      </p:to>
                                    </p:set>
                                    <p:animEffect transition="in" filter="wipe(left)">
                                      <p:cBhvr>
                                        <p:cTn id="12" dur="500"/>
                                        <p:tgtEl>
                                          <p:spTgt spid="92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20">
                                            <p:txEl>
                                              <p:pRg st="2" end="2"/>
                                            </p:txEl>
                                          </p:spTgt>
                                        </p:tgtEl>
                                        <p:attrNameLst>
                                          <p:attrName>style.visibility</p:attrName>
                                        </p:attrNameLst>
                                      </p:cBhvr>
                                      <p:to>
                                        <p:strVal val="visible"/>
                                      </p:to>
                                    </p:set>
                                    <p:animEffect transition="in" filter="wipe(left)">
                                      <p:cBhvr>
                                        <p:cTn id="17" dur="500"/>
                                        <p:tgtEl>
                                          <p:spTgt spid="9220">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220">
                                            <p:txEl>
                                              <p:pRg st="3" end="3"/>
                                            </p:txEl>
                                          </p:spTgt>
                                        </p:tgtEl>
                                        <p:attrNameLst>
                                          <p:attrName>style.visibility</p:attrName>
                                        </p:attrNameLst>
                                      </p:cBhvr>
                                      <p:to>
                                        <p:strVal val="visible"/>
                                      </p:to>
                                    </p:set>
                                    <p:animEffect transition="in" filter="wipe(left)">
                                      <p:cBhvr>
                                        <p:cTn id="20" dur="500"/>
                                        <p:tgtEl>
                                          <p:spTgt spid="9220">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220">
                                            <p:txEl>
                                              <p:pRg st="4" end="4"/>
                                            </p:txEl>
                                          </p:spTgt>
                                        </p:tgtEl>
                                        <p:attrNameLst>
                                          <p:attrName>style.visibility</p:attrName>
                                        </p:attrNameLst>
                                      </p:cBhvr>
                                      <p:to>
                                        <p:strVal val="visible"/>
                                      </p:to>
                                    </p:set>
                                    <p:animEffect transition="in" filter="wipe(left)">
                                      <p:cBhvr>
                                        <p:cTn id="23" dur="500"/>
                                        <p:tgtEl>
                                          <p:spTgt spid="9220">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220">
                                            <p:txEl>
                                              <p:pRg st="5" end="5"/>
                                            </p:txEl>
                                          </p:spTgt>
                                        </p:tgtEl>
                                        <p:attrNameLst>
                                          <p:attrName>style.visibility</p:attrName>
                                        </p:attrNameLst>
                                      </p:cBhvr>
                                      <p:to>
                                        <p:strVal val="visible"/>
                                      </p:to>
                                    </p:set>
                                    <p:animEffect transition="in" filter="wipe(left)">
                                      <p:cBhvr>
                                        <p:cTn id="26" dur="500"/>
                                        <p:tgtEl>
                                          <p:spTgt spid="9220">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220">
                                            <p:txEl>
                                              <p:pRg st="6" end="6"/>
                                            </p:txEl>
                                          </p:spTgt>
                                        </p:tgtEl>
                                        <p:attrNameLst>
                                          <p:attrName>style.visibility</p:attrName>
                                        </p:attrNameLst>
                                      </p:cBhvr>
                                      <p:to>
                                        <p:strVal val="visible"/>
                                      </p:to>
                                    </p:set>
                                    <p:animEffect transition="in" filter="wipe(left)">
                                      <p:cBhvr>
                                        <p:cTn id="31" dur="500"/>
                                        <p:tgtEl>
                                          <p:spTgt spid="9220">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9220">
                                            <p:txEl>
                                              <p:pRg st="7" end="7"/>
                                            </p:txEl>
                                          </p:spTgt>
                                        </p:tgtEl>
                                        <p:attrNameLst>
                                          <p:attrName>style.visibility</p:attrName>
                                        </p:attrNameLst>
                                      </p:cBhvr>
                                      <p:to>
                                        <p:strVal val="visible"/>
                                      </p:to>
                                    </p:set>
                                    <p:animEffect transition="in" filter="wipe(left)">
                                      <p:cBhvr>
                                        <p:cTn id="34" dur="500"/>
                                        <p:tgtEl>
                                          <p:spTgt spid="9220">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9220">
                                            <p:txEl>
                                              <p:pRg st="8" end="8"/>
                                            </p:txEl>
                                          </p:spTgt>
                                        </p:tgtEl>
                                        <p:attrNameLst>
                                          <p:attrName>style.visibility</p:attrName>
                                        </p:attrNameLst>
                                      </p:cBhvr>
                                      <p:to>
                                        <p:strVal val="visible"/>
                                      </p:to>
                                    </p:set>
                                    <p:animEffect transition="in" filter="wipe(left)">
                                      <p:cBhvr>
                                        <p:cTn id="37" dur="500"/>
                                        <p:tgtEl>
                                          <p:spTgt spid="9220">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220">
                                            <p:txEl>
                                              <p:pRg st="9" end="9"/>
                                            </p:txEl>
                                          </p:spTgt>
                                        </p:tgtEl>
                                        <p:attrNameLst>
                                          <p:attrName>style.visibility</p:attrName>
                                        </p:attrNameLst>
                                      </p:cBhvr>
                                      <p:to>
                                        <p:strVal val="visible"/>
                                      </p:to>
                                    </p:set>
                                    <p:animEffect transition="in" filter="wipe(left)">
                                      <p:cBhvr>
                                        <p:cTn id="40" dur="500"/>
                                        <p:tgtEl>
                                          <p:spTgt spid="922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title"/>
          </p:nvPr>
        </p:nvSpPr>
        <p:spPr/>
        <p:txBody>
          <a:bodyPr>
            <a:normAutofit/>
          </a:bodyPr>
          <a:lstStyle/>
          <a:p>
            <a:pPr eaLnBrk="1" hangingPunct="1"/>
            <a:r>
              <a:rPr lang="en-US" altLang="zh-CN" dirty="0"/>
              <a:t>Static Data Member </a:t>
            </a:r>
          </a:p>
        </p:txBody>
      </p:sp>
      <p:sp>
        <p:nvSpPr>
          <p:cNvPr id="10243" name="Rectangle 2"/>
          <p:cNvSpPr>
            <a:spLocks noChangeArrowheads="1"/>
          </p:cNvSpPr>
          <p:nvPr/>
        </p:nvSpPr>
        <p:spPr bwMode="auto">
          <a:xfrm>
            <a:off x="609600" y="1447800"/>
            <a:ext cx="3962400" cy="5105400"/>
          </a:xfrm>
          <a:prstGeom prst="rect">
            <a:avLst/>
          </a:prstGeom>
          <a:solidFill>
            <a:srgbClr val="D5E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zh-CN" sz="2400" dirty="0">
                <a:latin typeface="Candara" panose="020E0502030303020204" pitchFamily="34" charset="0"/>
                <a:ea typeface="宋体" panose="02010600030101010101" pitchFamily="2" charset="-122"/>
              </a:rPr>
              <a:t>class Rectangle</a:t>
            </a:r>
          </a:p>
          <a:p>
            <a:pPr eaLnBrk="1" hangingPunct="1">
              <a:spcBef>
                <a:spcPct val="20000"/>
              </a:spcBef>
            </a:pPr>
            <a:r>
              <a:rPr lang="en-US" altLang="zh-CN" sz="2400" dirty="0">
                <a:latin typeface="Candara" panose="020E0502030303020204" pitchFamily="34" charset="0"/>
                <a:ea typeface="宋体" panose="02010600030101010101" pitchFamily="2" charset="-122"/>
              </a:rPr>
              <a:t>{</a:t>
            </a:r>
          </a:p>
          <a:p>
            <a:pPr eaLnBrk="1" hangingPunct="1">
              <a:spcBef>
                <a:spcPct val="20000"/>
              </a:spcBef>
            </a:pPr>
            <a:r>
              <a:rPr lang="en-US" altLang="zh-CN" sz="2400" dirty="0">
                <a:latin typeface="Candara" panose="020E0502030303020204" pitchFamily="34" charset="0"/>
                <a:ea typeface="宋体" panose="02010600030101010101" pitchFamily="2" charset="-122"/>
              </a:rPr>
              <a:t>	private:</a:t>
            </a:r>
          </a:p>
          <a:p>
            <a:pPr eaLnBrk="1" hangingPunct="1">
              <a:spcBef>
                <a:spcPct val="20000"/>
              </a:spcBef>
            </a:pPr>
            <a:r>
              <a:rPr lang="en-US" altLang="zh-CN" sz="2400" dirty="0">
                <a:latin typeface="Candara" panose="020E0502030303020204" pitchFamily="34" charset="0"/>
                <a:ea typeface="宋体" panose="02010600030101010101" pitchFamily="2" charset="-122"/>
              </a:rPr>
              <a:t>	   </a:t>
            </a:r>
            <a:r>
              <a:rPr lang="en-US" altLang="zh-CN" sz="2400" dirty="0" err="1">
                <a:latin typeface="Candara" panose="020E0502030303020204" pitchFamily="34" charset="0"/>
                <a:ea typeface="宋体" panose="02010600030101010101" pitchFamily="2" charset="-122"/>
              </a:rPr>
              <a:t>int</a:t>
            </a:r>
            <a:r>
              <a:rPr lang="en-US" altLang="zh-CN" sz="2400" dirty="0">
                <a:latin typeface="Candara" panose="020E0502030303020204" pitchFamily="34" charset="0"/>
                <a:ea typeface="宋体" panose="02010600030101010101" pitchFamily="2" charset="-122"/>
              </a:rPr>
              <a:t> width;</a:t>
            </a:r>
          </a:p>
          <a:p>
            <a:pPr eaLnBrk="1" hangingPunct="1">
              <a:spcBef>
                <a:spcPct val="20000"/>
              </a:spcBef>
            </a:pPr>
            <a:r>
              <a:rPr lang="en-US" altLang="zh-CN" sz="2400" dirty="0">
                <a:latin typeface="Candara" panose="020E0502030303020204" pitchFamily="34" charset="0"/>
                <a:ea typeface="宋体" panose="02010600030101010101" pitchFamily="2" charset="-122"/>
              </a:rPr>
              <a:t>	   </a:t>
            </a:r>
            <a:r>
              <a:rPr lang="en-US" altLang="zh-CN" sz="2400" dirty="0" err="1">
                <a:latin typeface="Candara" panose="020E0502030303020204" pitchFamily="34" charset="0"/>
                <a:ea typeface="宋体" panose="02010600030101010101" pitchFamily="2" charset="-122"/>
              </a:rPr>
              <a:t>int</a:t>
            </a:r>
            <a:r>
              <a:rPr lang="en-US" altLang="zh-CN" sz="2400" dirty="0">
                <a:latin typeface="Candara" panose="020E0502030303020204" pitchFamily="34" charset="0"/>
                <a:ea typeface="宋体" panose="02010600030101010101" pitchFamily="2" charset="-122"/>
              </a:rPr>
              <a:t> length;</a:t>
            </a:r>
          </a:p>
          <a:p>
            <a:pPr eaLnBrk="1" hangingPunct="1">
              <a:spcBef>
                <a:spcPct val="20000"/>
              </a:spcBef>
            </a:pPr>
            <a:r>
              <a:rPr lang="en-US" altLang="zh-CN" sz="2400" dirty="0">
                <a:latin typeface="Candara" panose="020E0502030303020204" pitchFamily="34" charset="0"/>
                <a:ea typeface="宋体" panose="02010600030101010101" pitchFamily="2" charset="-122"/>
              </a:rPr>
              <a:t>	   </a:t>
            </a:r>
            <a:r>
              <a:rPr lang="en-US" altLang="zh-CN" sz="2400" dirty="0">
                <a:solidFill>
                  <a:srgbClr val="800000"/>
                </a:solidFill>
                <a:latin typeface="Candara" panose="020E0502030303020204" pitchFamily="34" charset="0"/>
                <a:ea typeface="宋体" panose="02010600030101010101" pitchFamily="2" charset="-122"/>
              </a:rPr>
              <a:t>static </a:t>
            </a:r>
            <a:r>
              <a:rPr lang="en-US" altLang="zh-CN" sz="2400" dirty="0" err="1">
                <a:solidFill>
                  <a:srgbClr val="800000"/>
                </a:solidFill>
                <a:latin typeface="Candara" panose="020E0502030303020204" pitchFamily="34" charset="0"/>
                <a:ea typeface="宋体" panose="02010600030101010101" pitchFamily="2" charset="-122"/>
              </a:rPr>
              <a:t>int</a:t>
            </a:r>
            <a:r>
              <a:rPr lang="en-US" altLang="zh-CN" sz="2400" dirty="0">
                <a:solidFill>
                  <a:srgbClr val="800000"/>
                </a:solidFill>
                <a:latin typeface="Candara" panose="020E0502030303020204" pitchFamily="34" charset="0"/>
                <a:ea typeface="宋体" panose="02010600030101010101" pitchFamily="2" charset="-122"/>
              </a:rPr>
              <a:t> count;</a:t>
            </a:r>
            <a:endParaRPr lang="en-US" altLang="zh-CN" sz="2400" dirty="0">
              <a:latin typeface="Candara" panose="020E0502030303020204" pitchFamily="34" charset="0"/>
              <a:ea typeface="宋体" panose="02010600030101010101" pitchFamily="2" charset="-122"/>
            </a:endParaRPr>
          </a:p>
          <a:p>
            <a:pPr eaLnBrk="1" hangingPunct="1">
              <a:spcBef>
                <a:spcPct val="20000"/>
              </a:spcBef>
            </a:pPr>
            <a:r>
              <a:rPr lang="en-US" altLang="zh-CN" sz="2400" dirty="0">
                <a:latin typeface="Candara" panose="020E0502030303020204" pitchFamily="34" charset="0"/>
                <a:ea typeface="宋体" panose="02010600030101010101" pitchFamily="2" charset="-122"/>
              </a:rPr>
              <a:t>	public:</a:t>
            </a:r>
          </a:p>
          <a:p>
            <a:pPr eaLnBrk="1" hangingPunct="1">
              <a:spcBef>
                <a:spcPct val="20000"/>
              </a:spcBef>
            </a:pPr>
            <a:r>
              <a:rPr lang="en-US" altLang="zh-CN" sz="2400" dirty="0">
                <a:latin typeface="Candara" panose="020E0502030303020204" pitchFamily="34" charset="0"/>
                <a:ea typeface="宋体" panose="02010600030101010101" pitchFamily="2" charset="-122"/>
              </a:rPr>
              <a:t>	   void set(</a:t>
            </a:r>
            <a:r>
              <a:rPr lang="en-US" altLang="zh-CN" sz="2400" dirty="0" err="1">
                <a:latin typeface="Candara" panose="020E0502030303020204" pitchFamily="34" charset="0"/>
                <a:ea typeface="宋体" panose="02010600030101010101" pitchFamily="2" charset="-122"/>
              </a:rPr>
              <a:t>int</a:t>
            </a:r>
            <a:r>
              <a:rPr lang="en-US" altLang="zh-CN" sz="2400" dirty="0">
                <a:latin typeface="Candara" panose="020E0502030303020204" pitchFamily="34" charset="0"/>
                <a:ea typeface="宋体" panose="02010600030101010101" pitchFamily="2" charset="-122"/>
              </a:rPr>
              <a:t> w, </a:t>
            </a:r>
            <a:r>
              <a:rPr lang="en-US" altLang="zh-CN" sz="2400" dirty="0" err="1">
                <a:latin typeface="Candara" panose="020E0502030303020204" pitchFamily="34" charset="0"/>
                <a:ea typeface="宋体" panose="02010600030101010101" pitchFamily="2" charset="-122"/>
              </a:rPr>
              <a:t>int</a:t>
            </a:r>
            <a:r>
              <a:rPr lang="en-US" altLang="zh-CN" sz="2400" dirty="0">
                <a:latin typeface="Candara" panose="020E0502030303020204" pitchFamily="34" charset="0"/>
                <a:ea typeface="宋体" panose="02010600030101010101" pitchFamily="2" charset="-122"/>
              </a:rPr>
              <a:t> l);</a:t>
            </a:r>
          </a:p>
          <a:p>
            <a:pPr eaLnBrk="1" hangingPunct="1">
              <a:spcBef>
                <a:spcPct val="20000"/>
              </a:spcBef>
            </a:pPr>
            <a:r>
              <a:rPr lang="en-US" altLang="zh-CN" sz="2400" dirty="0">
                <a:latin typeface="Candara" panose="020E0502030303020204" pitchFamily="34" charset="0"/>
                <a:ea typeface="宋体" panose="02010600030101010101" pitchFamily="2" charset="-122"/>
              </a:rPr>
              <a:t>	   </a:t>
            </a:r>
            <a:r>
              <a:rPr lang="en-US" altLang="zh-CN" sz="2400" dirty="0" err="1">
                <a:latin typeface="Candara" panose="020E0502030303020204" pitchFamily="34" charset="0"/>
                <a:ea typeface="宋体" panose="02010600030101010101" pitchFamily="2" charset="-122"/>
              </a:rPr>
              <a:t>int</a:t>
            </a:r>
            <a:r>
              <a:rPr lang="en-US" altLang="zh-CN" sz="2400" dirty="0">
                <a:latin typeface="Candara" panose="020E0502030303020204" pitchFamily="34" charset="0"/>
                <a:ea typeface="宋体" panose="02010600030101010101" pitchFamily="2" charset="-122"/>
              </a:rPr>
              <a:t> area();</a:t>
            </a:r>
          </a:p>
          <a:p>
            <a:pPr eaLnBrk="1" hangingPunct="1">
              <a:spcBef>
                <a:spcPct val="20000"/>
              </a:spcBef>
            </a:pPr>
            <a:r>
              <a:rPr lang="en-US" altLang="zh-CN" sz="2400" dirty="0">
                <a:latin typeface="Candara" panose="020E0502030303020204" pitchFamily="34" charset="0"/>
                <a:ea typeface="宋体" panose="02010600030101010101" pitchFamily="2" charset="-122"/>
              </a:rPr>
              <a:t>	}</a:t>
            </a:r>
          </a:p>
        </p:txBody>
      </p:sp>
      <p:sp>
        <p:nvSpPr>
          <p:cNvPr id="10245" name="Rectangle 4"/>
          <p:cNvSpPr>
            <a:spLocks noChangeArrowheads="1"/>
          </p:cNvSpPr>
          <p:nvPr/>
        </p:nvSpPr>
        <p:spPr bwMode="auto">
          <a:xfrm>
            <a:off x="5791200" y="1371600"/>
            <a:ext cx="2133600" cy="11430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pPr>
            <a:r>
              <a:rPr lang="en-US" altLang="zh-CN" sz="2400">
                <a:latin typeface="Candara" panose="020E0502030303020204" pitchFamily="34" charset="0"/>
                <a:ea typeface="宋体" panose="02010600030101010101" pitchFamily="2" charset="-122"/>
              </a:rPr>
              <a:t>Rectangle  r1;</a:t>
            </a:r>
          </a:p>
          <a:p>
            <a:pPr eaLnBrk="1" hangingPunct="1">
              <a:lnSpc>
                <a:spcPct val="80000"/>
              </a:lnSpc>
              <a:spcBef>
                <a:spcPct val="20000"/>
              </a:spcBef>
            </a:pPr>
            <a:r>
              <a:rPr lang="en-US" altLang="zh-CN" sz="2400">
                <a:latin typeface="Candara" panose="020E0502030303020204" pitchFamily="34" charset="0"/>
                <a:ea typeface="宋体" panose="02010600030101010101" pitchFamily="2" charset="-122"/>
              </a:rPr>
              <a:t>Rectangle  r2;</a:t>
            </a:r>
          </a:p>
          <a:p>
            <a:pPr eaLnBrk="1" hangingPunct="1">
              <a:lnSpc>
                <a:spcPct val="80000"/>
              </a:lnSpc>
              <a:spcBef>
                <a:spcPct val="20000"/>
              </a:spcBef>
            </a:pPr>
            <a:r>
              <a:rPr lang="en-US" altLang="zh-CN" sz="2400">
                <a:latin typeface="Candara" panose="020E0502030303020204" pitchFamily="34" charset="0"/>
                <a:ea typeface="宋体" panose="02010600030101010101" pitchFamily="2" charset="-122"/>
              </a:rPr>
              <a:t>Rectangle  r3;</a:t>
            </a:r>
          </a:p>
          <a:p>
            <a:pPr eaLnBrk="1" hangingPunct="1">
              <a:lnSpc>
                <a:spcPct val="80000"/>
              </a:lnSpc>
              <a:spcBef>
                <a:spcPct val="20000"/>
              </a:spcBef>
            </a:pPr>
            <a:endParaRPr lang="en-US" altLang="zh-CN" sz="2400">
              <a:latin typeface="Candara" panose="020E0502030303020204" pitchFamily="34" charset="0"/>
              <a:ea typeface="宋体" panose="02010600030101010101" pitchFamily="2" charset="-122"/>
            </a:endParaRPr>
          </a:p>
        </p:txBody>
      </p:sp>
      <p:sp>
        <p:nvSpPr>
          <p:cNvPr id="10246" name="AutoShape 9"/>
          <p:cNvSpPr>
            <a:spLocks noChangeArrowheads="1"/>
          </p:cNvSpPr>
          <p:nvPr/>
        </p:nvSpPr>
        <p:spPr bwMode="auto">
          <a:xfrm>
            <a:off x="770965" y="3760694"/>
            <a:ext cx="304800" cy="228600"/>
          </a:xfrm>
          <a:prstGeom prst="rightArrow">
            <a:avLst>
              <a:gd name="adj1" fmla="val 50000"/>
              <a:gd name="adj2" fmla="val 33333"/>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latin typeface="Candara" panose="020E0502030303020204" pitchFamily="34" charset="0"/>
              <a:ea typeface="宋体" panose="02010600030101010101" pitchFamily="2" charset="-122"/>
            </a:endParaRPr>
          </a:p>
        </p:txBody>
      </p:sp>
      <p:sp>
        <p:nvSpPr>
          <p:cNvPr id="32778" name="Rectangle 10"/>
          <p:cNvSpPr>
            <a:spLocks noChangeArrowheads="1"/>
          </p:cNvSpPr>
          <p:nvPr/>
        </p:nvSpPr>
        <p:spPr bwMode="auto">
          <a:xfrm>
            <a:off x="4953000" y="4648200"/>
            <a:ext cx="1371600" cy="762000"/>
          </a:xfrm>
          <a:prstGeom prst="rect">
            <a:avLst/>
          </a:prstGeom>
          <a:solidFill>
            <a:srgbClr val="FFCC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2000">
                <a:latin typeface="Candara" panose="020E0502030303020204" pitchFamily="34" charset="0"/>
                <a:ea typeface="宋体" panose="02010600030101010101" pitchFamily="2" charset="-122"/>
              </a:rPr>
              <a:t>width</a:t>
            </a:r>
          </a:p>
          <a:p>
            <a:pPr algn="ctr" eaLnBrk="1" hangingPunct="1"/>
            <a:r>
              <a:rPr lang="en-US" altLang="zh-CN" sz="2000">
                <a:latin typeface="Candara" panose="020E0502030303020204" pitchFamily="34" charset="0"/>
                <a:ea typeface="宋体" panose="02010600030101010101" pitchFamily="2" charset="-122"/>
              </a:rPr>
              <a:t>length</a:t>
            </a:r>
          </a:p>
        </p:txBody>
      </p:sp>
      <p:sp>
        <p:nvSpPr>
          <p:cNvPr id="32780" name="Rectangle 12"/>
          <p:cNvSpPr>
            <a:spLocks noChangeArrowheads="1"/>
          </p:cNvSpPr>
          <p:nvPr/>
        </p:nvSpPr>
        <p:spPr bwMode="auto">
          <a:xfrm>
            <a:off x="7467600" y="4648200"/>
            <a:ext cx="1371600" cy="762000"/>
          </a:xfrm>
          <a:prstGeom prst="rect">
            <a:avLst/>
          </a:prstGeom>
          <a:solidFill>
            <a:srgbClr val="FFCC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2000">
                <a:latin typeface="Candara" panose="020E0502030303020204" pitchFamily="34" charset="0"/>
                <a:ea typeface="宋体" panose="02010600030101010101" pitchFamily="2" charset="-122"/>
              </a:rPr>
              <a:t>width</a:t>
            </a:r>
          </a:p>
          <a:p>
            <a:pPr algn="ctr" eaLnBrk="1" hangingPunct="1"/>
            <a:r>
              <a:rPr lang="en-US" altLang="zh-CN" sz="2000">
                <a:latin typeface="Candara" panose="020E0502030303020204" pitchFamily="34" charset="0"/>
                <a:ea typeface="宋体" panose="02010600030101010101" pitchFamily="2" charset="-122"/>
              </a:rPr>
              <a:t>length</a:t>
            </a:r>
          </a:p>
        </p:txBody>
      </p:sp>
      <p:sp>
        <p:nvSpPr>
          <p:cNvPr id="32781" name="Rectangle 13"/>
          <p:cNvSpPr>
            <a:spLocks noChangeArrowheads="1"/>
          </p:cNvSpPr>
          <p:nvPr/>
        </p:nvSpPr>
        <p:spPr bwMode="auto">
          <a:xfrm>
            <a:off x="6248400" y="5562600"/>
            <a:ext cx="1371600" cy="762000"/>
          </a:xfrm>
          <a:prstGeom prst="rect">
            <a:avLst/>
          </a:prstGeom>
          <a:solidFill>
            <a:srgbClr val="FFCC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2000">
                <a:latin typeface="Candara" panose="020E0502030303020204" pitchFamily="34" charset="0"/>
                <a:ea typeface="宋体" panose="02010600030101010101" pitchFamily="2" charset="-122"/>
              </a:rPr>
              <a:t>width</a:t>
            </a:r>
          </a:p>
          <a:p>
            <a:pPr algn="ctr" eaLnBrk="1" hangingPunct="1"/>
            <a:r>
              <a:rPr lang="en-US" altLang="zh-CN" sz="2000">
                <a:latin typeface="Candara" panose="020E0502030303020204" pitchFamily="34" charset="0"/>
                <a:ea typeface="宋体" panose="02010600030101010101" pitchFamily="2" charset="-122"/>
              </a:rPr>
              <a:t>length</a:t>
            </a:r>
          </a:p>
        </p:txBody>
      </p:sp>
      <p:sp>
        <p:nvSpPr>
          <p:cNvPr id="32782" name="Text Box 14"/>
          <p:cNvSpPr txBox="1">
            <a:spLocks noChangeArrowheads="1"/>
          </p:cNvSpPr>
          <p:nvPr/>
        </p:nvSpPr>
        <p:spPr bwMode="auto">
          <a:xfrm>
            <a:off x="4876800" y="4267200"/>
            <a:ext cx="3658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000">
                <a:latin typeface="Candara" panose="020E0502030303020204" pitchFamily="34" charset="0"/>
                <a:ea typeface="宋体" panose="02010600030101010101" pitchFamily="2" charset="-122"/>
              </a:rPr>
              <a:t>r1</a:t>
            </a:r>
          </a:p>
        </p:txBody>
      </p:sp>
      <p:sp>
        <p:nvSpPr>
          <p:cNvPr id="32784" name="Text Box 16"/>
          <p:cNvSpPr txBox="1">
            <a:spLocks noChangeArrowheads="1"/>
          </p:cNvSpPr>
          <p:nvPr/>
        </p:nvSpPr>
        <p:spPr bwMode="auto">
          <a:xfrm>
            <a:off x="5791200" y="5867400"/>
            <a:ext cx="4010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000">
                <a:latin typeface="Candara" panose="020E0502030303020204" pitchFamily="34" charset="0"/>
                <a:ea typeface="宋体" panose="02010600030101010101" pitchFamily="2" charset="-122"/>
              </a:rPr>
              <a:t>r3</a:t>
            </a:r>
          </a:p>
        </p:txBody>
      </p:sp>
      <p:sp>
        <p:nvSpPr>
          <p:cNvPr id="32785" name="Text Box 17"/>
          <p:cNvSpPr txBox="1">
            <a:spLocks noChangeArrowheads="1"/>
          </p:cNvSpPr>
          <p:nvPr/>
        </p:nvSpPr>
        <p:spPr bwMode="auto">
          <a:xfrm>
            <a:off x="7543800" y="4343400"/>
            <a:ext cx="3946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000">
                <a:latin typeface="Candara" panose="020E0502030303020204" pitchFamily="34" charset="0"/>
                <a:ea typeface="宋体" panose="02010600030101010101" pitchFamily="2" charset="-122"/>
              </a:rPr>
              <a:t>r2</a:t>
            </a:r>
          </a:p>
        </p:txBody>
      </p:sp>
      <p:sp>
        <p:nvSpPr>
          <p:cNvPr id="32786" name="Rectangle 18"/>
          <p:cNvSpPr>
            <a:spLocks noChangeArrowheads="1"/>
          </p:cNvSpPr>
          <p:nvPr/>
        </p:nvSpPr>
        <p:spPr bwMode="auto">
          <a:xfrm>
            <a:off x="6096000" y="3352800"/>
            <a:ext cx="1371600" cy="609600"/>
          </a:xfrm>
          <a:prstGeom prst="rect">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2000">
                <a:latin typeface="Candara" panose="020E0502030303020204" pitchFamily="34" charset="0"/>
                <a:ea typeface="宋体" panose="02010600030101010101" pitchFamily="2" charset="-122"/>
              </a:rPr>
              <a:t>count</a:t>
            </a:r>
          </a:p>
        </p:txBody>
      </p:sp>
      <p:sp>
        <p:nvSpPr>
          <p:cNvPr id="2" name="Footer Placeholder 1"/>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1841947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7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8" grpId="0" animBg="1"/>
      <p:bldP spid="32780" grpId="0" animBg="1"/>
      <p:bldP spid="32781" grpId="0" animBg="1"/>
      <p:bldP spid="32782" grpId="0"/>
      <p:bldP spid="32784" grpId="0"/>
      <p:bldP spid="32785" grpId="0"/>
      <p:bldP spid="3278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 for Objects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89812314"/>
              </p:ext>
            </p:extLst>
          </p:nvPr>
        </p:nvGraphicFramePr>
        <p:xfrm>
          <a:off x="1028700" y="1495425"/>
          <a:ext cx="7486650" cy="4664075"/>
        </p:xfrm>
        <a:graphic>
          <a:graphicData uri="http://schemas.openxmlformats.org/drawingml/2006/table">
            <a:tbl>
              <a:tblPr firstRow="1" bandRow="1">
                <a:tableStyleId>{2D5ABB26-0587-4C30-8999-92F81FD0307C}</a:tableStyleId>
              </a:tblPr>
              <a:tblGrid>
                <a:gridCol w="2037080"/>
                <a:gridCol w="213360"/>
                <a:gridCol w="2481580"/>
                <a:gridCol w="208280"/>
                <a:gridCol w="2546350"/>
              </a:tblGrid>
              <a:tr h="370840">
                <a:tc gridSpan="5">
                  <a:txBody>
                    <a:bodyPr/>
                    <a:lstStyle/>
                    <a:p>
                      <a:pPr algn="ctr"/>
                      <a:r>
                        <a:rPr lang="en-US" sz="2400" b="1" dirty="0" smtClean="0">
                          <a:solidFill>
                            <a:srgbClr val="0000FF"/>
                          </a:solidFill>
                          <a:latin typeface="Candara" panose="020E0502030303020204" pitchFamily="34" charset="0"/>
                        </a:rPr>
                        <a:t>Common for all objects</a:t>
                      </a:r>
                      <a:endParaRPr lang="en-US" sz="2400" b="1" dirty="0">
                        <a:solidFill>
                          <a:srgbClr val="0000FF"/>
                        </a:solidFill>
                        <a:latin typeface="Candara" panose="020E05020303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370840">
                <a:tc>
                  <a:txBody>
                    <a:bodyPr/>
                    <a:lstStyle/>
                    <a:p>
                      <a:endParaRPr lang="en-US" sz="1600">
                        <a:latin typeface="Candara" panose="020E0502030303020204" pitchFamily="34" charset="0"/>
                      </a:endParaRPr>
                    </a:p>
                  </a:txBody>
                  <a:tcPr>
                    <a:lnT w="12700" cap="flat" cmpd="sng" algn="ctr">
                      <a:noFill/>
                      <a:prstDash val="solid"/>
                      <a:round/>
                      <a:headEnd type="none" w="med" len="med"/>
                      <a:tailEnd type="none" w="med" len="med"/>
                    </a:lnT>
                  </a:tcPr>
                </a:tc>
                <a:tc>
                  <a:txBody>
                    <a:bodyPr/>
                    <a:lstStyle/>
                    <a:p>
                      <a:pPr algn="ctr"/>
                      <a:endParaRPr lang="en-US" sz="1600" dirty="0">
                        <a:latin typeface="Candara" panose="020E0502030303020204" pitchFamily="34" charset="0"/>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600" dirty="0" smtClean="0">
                          <a:latin typeface="Candara" panose="020E0502030303020204" pitchFamily="34" charset="0"/>
                        </a:rPr>
                        <a:t>Member function 1</a:t>
                      </a:r>
                      <a:endParaRPr lang="en-US" sz="1600" dirty="0">
                        <a:latin typeface="Candara" panose="020E0502030303020204" pitchFamily="34" charset="0"/>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latin typeface="Candara" panose="020E0502030303020204" pitchFamily="34" charset="0"/>
                      </a:endParaRPr>
                    </a:p>
                  </a:txBody>
                  <a:tcPr>
                    <a:lnT w="12700" cap="flat" cmpd="sng" algn="ctr">
                      <a:noFill/>
                      <a:prstDash val="solid"/>
                      <a:round/>
                      <a:headEnd type="none" w="med" len="med"/>
                      <a:tailEnd type="none" w="med" len="med"/>
                    </a:lnT>
                  </a:tcPr>
                </a:tc>
                <a:tc>
                  <a:txBody>
                    <a:bodyPr/>
                    <a:lstStyle/>
                    <a:p>
                      <a:endParaRPr lang="en-US" sz="1600" dirty="0">
                        <a:latin typeface="Candara" panose="020E0502030303020204" pitchFamily="34" charset="0"/>
                      </a:endParaRPr>
                    </a:p>
                  </a:txBody>
                  <a:tcPr>
                    <a:lnT w="12700" cap="flat" cmpd="sng" algn="ctr">
                      <a:noFill/>
                      <a:prstDash val="solid"/>
                      <a:round/>
                      <a:headEnd type="none" w="med" len="med"/>
                      <a:tailEnd type="none" w="med" len="med"/>
                    </a:lnT>
                    <a:lnB>
                      <a:noFill/>
                    </a:lnB>
                  </a:tcPr>
                </a:tc>
              </a:tr>
              <a:tr h="340995">
                <a:tc>
                  <a:txBody>
                    <a:bodyPr/>
                    <a:lstStyle/>
                    <a:p>
                      <a:endParaRPr lang="en-US" sz="1600" dirty="0">
                        <a:latin typeface="Candara" panose="020E0502030303020204" pitchFamily="34" charset="0"/>
                      </a:endParaRPr>
                    </a:p>
                  </a:txBody>
                  <a:tcPr>
                    <a:lnR w="12700" cap="flat" cmpd="sng" algn="ctr">
                      <a:noFill/>
                      <a:prstDash val="solid"/>
                      <a:round/>
                      <a:headEnd type="none" w="med" len="med"/>
                      <a:tailEnd type="none" w="med" len="med"/>
                    </a:lnR>
                  </a:tcPr>
                </a:tc>
                <a:tc>
                  <a:txBody>
                    <a:bodyPr/>
                    <a:lstStyle/>
                    <a:p>
                      <a:endParaRPr lang="en-US" sz="1600" dirty="0">
                        <a:latin typeface="Candara" panose="020E0502030303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sz="1600" dirty="0">
                        <a:latin typeface="Candara" panose="020E0502030303020204" pitchFamily="34" charset="0"/>
                      </a:endParaRPr>
                    </a:p>
                  </a:txBody>
                  <a:tcP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r>
              <a:tr h="145415">
                <a:tc>
                  <a:txBody>
                    <a:bodyPr/>
                    <a:lstStyle/>
                    <a:p>
                      <a:endParaRPr lang="en-US" sz="1600" dirty="0">
                        <a:latin typeface="Candara" panose="020E0502030303020204" pitchFamily="34" charset="0"/>
                      </a:endParaRPr>
                    </a:p>
                  </a:txBody>
                  <a:tcPr/>
                </a:tc>
                <a:tc>
                  <a:txBody>
                    <a:bodyPr/>
                    <a:lstStyle/>
                    <a:p>
                      <a:endParaRPr lang="en-US" sz="1600" dirty="0">
                        <a:latin typeface="Candara" panose="020E0502030303020204" pitchFamily="34" charset="0"/>
                      </a:endParaRPr>
                    </a:p>
                  </a:txBody>
                  <a:tcPr>
                    <a:lnT w="12700" cap="flat" cmpd="sng" algn="ctr">
                      <a:noFill/>
                      <a:prstDash val="solid"/>
                      <a:round/>
                      <a:headEnd type="none" w="med" len="med"/>
                      <a:tailEnd type="none" w="med" len="med"/>
                    </a:lnT>
                  </a:tcPr>
                </a:tc>
                <a:tc>
                  <a:txBody>
                    <a:bodyPr/>
                    <a:lstStyle/>
                    <a:p>
                      <a:endParaRPr lang="en-US" sz="16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tcPr>
                </a:tc>
                <a:tc>
                  <a:txBody>
                    <a:bodyPr/>
                    <a:lstStyle/>
                    <a:p>
                      <a:endParaRPr lang="en-US" sz="1600" dirty="0">
                        <a:latin typeface="Candara" panose="020E0502030303020204" pitchFamily="34" charset="0"/>
                      </a:endParaRPr>
                    </a:p>
                  </a:txBody>
                  <a:tcPr/>
                </a:tc>
                <a:tc>
                  <a:txBody>
                    <a:bodyPr/>
                    <a:lstStyle/>
                    <a:p>
                      <a:endParaRPr lang="en-US" sz="1600" dirty="0">
                        <a:latin typeface="Candara" panose="020E0502030303020204" pitchFamily="34" charset="0"/>
                      </a:endParaRPr>
                    </a:p>
                  </a:txBody>
                  <a:tcPr>
                    <a:lnT>
                      <a:noFill/>
                    </a:lnT>
                  </a:tcPr>
                </a:tc>
              </a:tr>
              <a:tr h="370840">
                <a:tc>
                  <a:txBody>
                    <a:bodyPr/>
                    <a:lstStyle/>
                    <a:p>
                      <a:endParaRPr lang="en-US" sz="1600" dirty="0">
                        <a:latin typeface="Candara" panose="020E0502030303020204" pitchFamily="34" charset="0"/>
                      </a:endParaRPr>
                    </a:p>
                  </a:txBody>
                  <a:tcPr/>
                </a:tc>
                <a:tc>
                  <a:txBody>
                    <a:bodyPr/>
                    <a:lstStyle/>
                    <a:p>
                      <a:pPr algn="ctr"/>
                      <a:endParaRPr lang="en-US" sz="1600" dirty="0">
                        <a:latin typeface="Candara" panose="020E0502030303020204" pitchFamily="34" charset="0"/>
                      </a:endParaRPr>
                    </a:p>
                  </a:txBody>
                  <a:tcPr>
                    <a:lnB w="12700" cap="flat" cmpd="sng" algn="ctr">
                      <a:noFill/>
                      <a:prstDash val="solid"/>
                      <a:round/>
                      <a:headEnd type="none" w="med" len="med"/>
                      <a:tailEnd type="none" w="med" len="med"/>
                    </a:lnB>
                  </a:tcPr>
                </a:tc>
                <a:tc>
                  <a:txBody>
                    <a:bodyPr/>
                    <a:lstStyle/>
                    <a:p>
                      <a:pPr algn="ctr"/>
                      <a:r>
                        <a:rPr lang="en-US" sz="1600" dirty="0" smtClean="0">
                          <a:latin typeface="Candara" panose="020E0502030303020204" pitchFamily="34" charset="0"/>
                        </a:rPr>
                        <a:t>Member function 2</a:t>
                      </a:r>
                      <a:endParaRPr lang="en-US" sz="1600" dirty="0">
                        <a:latin typeface="Candara" panose="020E0502030303020204" pitchFamily="34" charset="0"/>
                      </a:endParaRPr>
                    </a:p>
                  </a:txBody>
                  <a:tcPr>
                    <a:lnB w="12700" cap="flat" cmpd="sng" algn="ctr">
                      <a:solidFill>
                        <a:schemeClr val="tx1"/>
                      </a:solidFill>
                      <a:prstDash val="solid"/>
                      <a:round/>
                      <a:headEnd type="none" w="med" len="med"/>
                      <a:tailEnd type="none" w="med" len="med"/>
                    </a:lnB>
                  </a:tcPr>
                </a:tc>
                <a:tc>
                  <a:txBody>
                    <a:bodyPr/>
                    <a:lstStyle/>
                    <a:p>
                      <a:endParaRPr lang="en-US" sz="1600" dirty="0">
                        <a:latin typeface="Candara" panose="020E0502030303020204" pitchFamily="34" charset="0"/>
                      </a:endParaRPr>
                    </a:p>
                  </a:txBody>
                  <a:tcPr/>
                </a:tc>
                <a:tc>
                  <a:txBody>
                    <a:bodyPr/>
                    <a:lstStyle/>
                    <a:p>
                      <a:endParaRPr lang="en-US" sz="1600" dirty="0">
                        <a:latin typeface="Candara" panose="020E0502030303020204" pitchFamily="34" charset="0"/>
                      </a:endParaRPr>
                    </a:p>
                  </a:txBody>
                  <a:tcPr>
                    <a:lnB>
                      <a:noFill/>
                    </a:lnB>
                  </a:tcPr>
                </a:tc>
              </a:tr>
              <a:tr h="220980">
                <a:tc>
                  <a:txBody>
                    <a:bodyPr/>
                    <a:lstStyle/>
                    <a:p>
                      <a:endParaRPr lang="en-US" sz="1600" dirty="0">
                        <a:latin typeface="Candara" panose="020E0502030303020204" pitchFamily="34" charset="0"/>
                      </a:endParaRPr>
                    </a:p>
                  </a:txBody>
                  <a:tcPr>
                    <a:lnR w="12700" cap="flat" cmpd="sng" algn="ctr">
                      <a:noFill/>
                      <a:prstDash val="solid"/>
                      <a:round/>
                      <a:headEnd type="none" w="med" len="med"/>
                      <a:tailEnd type="none" w="med" len="med"/>
                    </a:lnR>
                  </a:tcPr>
                </a:tc>
                <a:tc>
                  <a:txBody>
                    <a:bodyPr/>
                    <a:lstStyle/>
                    <a:p>
                      <a:endParaRPr lang="en-US" sz="1600" dirty="0">
                        <a:latin typeface="Candara" panose="020E0502030303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endParaRPr lang="en-US" sz="1600" dirty="0">
                        <a:latin typeface="Candara" panose="020E0502030303020204" pitchFamily="34" charset="0"/>
                      </a:endParaRPr>
                    </a:p>
                  </a:txBody>
                  <a:tcP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r>
              <a:tr h="0">
                <a:tc>
                  <a:txBody>
                    <a:bodyPr/>
                    <a:lstStyle/>
                    <a:p>
                      <a:endParaRPr lang="en-US" sz="1600" dirty="0">
                        <a:latin typeface="Candara" panose="020E0502030303020204" pitchFamily="34" charset="0"/>
                      </a:endParaRPr>
                    </a:p>
                  </a:txBody>
                  <a:tcPr>
                    <a:lnB w="12700" cap="flat" cmpd="sng" algn="ctr">
                      <a:solidFill>
                        <a:schemeClr val="tx1"/>
                      </a:solidFill>
                      <a:prstDash val="solid"/>
                      <a:round/>
                      <a:headEnd type="none" w="med" len="med"/>
                      <a:tailEnd type="none" w="med" len="med"/>
                    </a:lnB>
                  </a:tcPr>
                </a:tc>
                <a:tc>
                  <a:txBody>
                    <a:bodyPr/>
                    <a:lstStyle/>
                    <a:p>
                      <a:endParaRPr lang="en-US" sz="1600" dirty="0">
                        <a:latin typeface="Candara" panose="020E0502030303020204" pitchFamily="34" charset="0"/>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latin typeface="Candara" panose="020E0502030303020204" pitchFamily="34" charset="0"/>
                      </a:endParaRPr>
                    </a:p>
                  </a:txBody>
                  <a:tcPr>
                    <a:lnB w="12700" cap="flat" cmpd="sng" algn="ctr">
                      <a:solidFill>
                        <a:schemeClr val="tx1"/>
                      </a:solidFill>
                      <a:prstDash val="solid"/>
                      <a:round/>
                      <a:headEnd type="none" w="med" len="med"/>
                      <a:tailEnd type="none" w="med" len="med"/>
                    </a:lnB>
                  </a:tcPr>
                </a:tc>
                <a:tc>
                  <a:txBody>
                    <a:bodyPr/>
                    <a:lstStyle/>
                    <a:p>
                      <a:endParaRPr lang="en-US" sz="1600" dirty="0">
                        <a:latin typeface="Candara" panose="020E0502030303020204" pitchFamily="34" charset="0"/>
                      </a:endParaRPr>
                    </a:p>
                  </a:txBody>
                  <a:tcPr>
                    <a:lnT>
                      <a:noFill/>
                    </a:lnT>
                    <a:lnB w="12700" cap="flat" cmpd="sng" algn="ctr">
                      <a:solidFill>
                        <a:schemeClr val="tx1"/>
                      </a:solidFill>
                      <a:prstDash val="solid"/>
                      <a:round/>
                      <a:headEnd type="none" w="med" len="med"/>
                      <a:tailEnd type="none" w="med" len="med"/>
                    </a:lnB>
                  </a:tcPr>
                </a:tc>
              </a:tr>
              <a:tr h="269240">
                <a:tc>
                  <a:txBody>
                    <a:bodyPr/>
                    <a:lstStyle/>
                    <a:p>
                      <a:pPr algn="ctr"/>
                      <a:r>
                        <a:rPr lang="en-US" sz="1600" b="1" dirty="0" smtClean="0">
                          <a:latin typeface="Candara" panose="020E0502030303020204" pitchFamily="34" charset="0"/>
                        </a:rPr>
                        <a:t>Object 1</a:t>
                      </a:r>
                      <a:endParaRPr lang="en-US" sz="1600" b="1" dirty="0">
                        <a:latin typeface="Candara" panose="020E0502030303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endParaRPr lang="en-US" sz="16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600" b="1" dirty="0" smtClean="0">
                          <a:latin typeface="Candara" panose="020E0502030303020204" pitchFamily="34" charset="0"/>
                        </a:rPr>
                        <a:t>Object 2</a:t>
                      </a:r>
                      <a:endParaRPr lang="en-US" sz="1600" b="1" dirty="0">
                        <a:latin typeface="Candara" panose="020E0502030303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endParaRPr lang="en-US" sz="16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600" b="1" dirty="0" smtClean="0">
                          <a:latin typeface="Candara" panose="020E0502030303020204" pitchFamily="34" charset="0"/>
                        </a:rPr>
                        <a:t>Object 3</a:t>
                      </a:r>
                      <a:endParaRPr lang="en-US" sz="1600" b="1" dirty="0">
                        <a:latin typeface="Candara" panose="020E0502030303020204" pitchFamily="34" charset="0"/>
                      </a:endParaRPr>
                    </a:p>
                  </a:txBody>
                  <a:tcPr>
                    <a:lnT w="12700" cap="flat" cmpd="sng" algn="ctr">
                      <a:solidFill>
                        <a:schemeClr val="tx1"/>
                      </a:solidFill>
                      <a:prstDash val="solid"/>
                      <a:round/>
                      <a:headEnd type="none" w="med" len="med"/>
                      <a:tailEnd type="none" w="med" len="med"/>
                    </a:lnT>
                  </a:tcPr>
                </a:tc>
              </a:tr>
              <a:tr h="370840">
                <a:tc>
                  <a:txBody>
                    <a:bodyPr/>
                    <a:lstStyle/>
                    <a:p>
                      <a:pPr algn="ctr"/>
                      <a:r>
                        <a:rPr lang="en-US" sz="1600" dirty="0" smtClean="0">
                          <a:latin typeface="Candara" panose="020E0502030303020204" pitchFamily="34" charset="0"/>
                        </a:rPr>
                        <a:t>Member variable 1</a:t>
                      </a:r>
                      <a:endParaRPr lang="en-US" sz="1600" dirty="0">
                        <a:latin typeface="Candara" panose="020E050203030302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endParaRPr lang="en-US" sz="1600" dirty="0">
                        <a:latin typeface="Candara" panose="020E0502030303020204" pitchFamily="34" charset="0"/>
                      </a:endParaRPr>
                    </a:p>
                  </a:txBody>
                  <a:tcPr>
                    <a:lnB w="12700" cap="flat" cmpd="sng" algn="ctr">
                      <a:noFill/>
                      <a:prstDash val="solid"/>
                      <a:round/>
                      <a:headEnd type="none" w="med" len="med"/>
                      <a:tailEnd type="none" w="med" len="med"/>
                    </a:lnB>
                  </a:tcPr>
                </a:tc>
                <a:tc>
                  <a:txBody>
                    <a:bodyPr/>
                    <a:lstStyle/>
                    <a:p>
                      <a:pPr algn="ctr"/>
                      <a:r>
                        <a:rPr lang="en-US" sz="1600" dirty="0" smtClean="0">
                          <a:latin typeface="Candara" panose="020E0502030303020204" pitchFamily="34" charset="0"/>
                        </a:rPr>
                        <a:t>Member</a:t>
                      </a:r>
                      <a:r>
                        <a:rPr lang="en-US" sz="1600" baseline="0" dirty="0" smtClean="0">
                          <a:latin typeface="Candara" panose="020E0502030303020204" pitchFamily="34" charset="0"/>
                        </a:rPr>
                        <a:t> variable 1</a:t>
                      </a:r>
                      <a:endParaRPr lang="en-US" sz="1600" dirty="0">
                        <a:latin typeface="Candara" panose="020E0502030303020204" pitchFamily="34" charset="0"/>
                      </a:endParaRPr>
                    </a:p>
                  </a:txBody>
                  <a:tcPr>
                    <a:lnB w="12700" cap="flat" cmpd="sng" algn="ctr">
                      <a:solidFill>
                        <a:schemeClr val="tx1"/>
                      </a:solidFill>
                      <a:prstDash val="solid"/>
                      <a:round/>
                      <a:headEnd type="none" w="med" len="med"/>
                      <a:tailEnd type="none" w="med" len="med"/>
                    </a:lnB>
                  </a:tcPr>
                </a:tc>
                <a:tc>
                  <a:txBody>
                    <a:bodyPr/>
                    <a:lstStyle/>
                    <a:p>
                      <a:pPr algn="ctr"/>
                      <a:endParaRPr lang="en-US" sz="1600" dirty="0">
                        <a:latin typeface="Candara" panose="020E0502030303020204" pitchFamily="34" charset="0"/>
                      </a:endParaRPr>
                    </a:p>
                  </a:txBody>
                  <a:tcPr>
                    <a:lnB w="12700" cap="flat" cmpd="sng" algn="ctr">
                      <a:noFill/>
                      <a:prstDash val="solid"/>
                      <a:round/>
                      <a:headEnd type="none" w="med" len="med"/>
                      <a:tailEnd type="none" w="med" len="med"/>
                    </a:lnB>
                  </a:tcPr>
                </a:tc>
                <a:tc>
                  <a:txBody>
                    <a:bodyPr/>
                    <a:lstStyle/>
                    <a:p>
                      <a:pPr algn="ctr"/>
                      <a:r>
                        <a:rPr lang="en-US" sz="1600" dirty="0" smtClean="0">
                          <a:latin typeface="Candara" panose="020E0502030303020204" pitchFamily="34" charset="0"/>
                        </a:rPr>
                        <a:t>Member variable</a:t>
                      </a:r>
                      <a:r>
                        <a:rPr lang="en-US" sz="1600" baseline="0" dirty="0" smtClean="0">
                          <a:latin typeface="Candara" panose="020E0502030303020204" pitchFamily="34" charset="0"/>
                        </a:rPr>
                        <a:t> 1</a:t>
                      </a:r>
                      <a:endParaRPr lang="en-US" sz="1600" dirty="0">
                        <a:latin typeface="Candara" panose="020E0502030303020204" pitchFamily="34" charset="0"/>
                      </a:endParaRPr>
                    </a:p>
                  </a:txBody>
                  <a:tcPr>
                    <a:lnB w="12700" cap="flat" cmpd="sng" algn="ctr">
                      <a:solidFill>
                        <a:schemeClr val="tx1"/>
                      </a:solidFill>
                      <a:prstDash val="solid"/>
                      <a:round/>
                      <a:headEnd type="none" w="med" len="med"/>
                      <a:tailEnd type="none" w="med" len="med"/>
                    </a:lnB>
                  </a:tcPr>
                </a:tc>
              </a:tr>
              <a:tr h="297815">
                <a:tc>
                  <a:txBody>
                    <a:bodyPr/>
                    <a:lstStyle/>
                    <a:p>
                      <a:endParaRPr lang="en-US" sz="16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2405">
                <a:tc>
                  <a:txBody>
                    <a:bodyPr/>
                    <a:lstStyle/>
                    <a:p>
                      <a:endParaRPr lang="en-US" sz="16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600" dirty="0">
                        <a:latin typeface="Candara" panose="020E0502030303020204" pitchFamily="34" charset="0"/>
                      </a:endParaRPr>
                    </a:p>
                  </a:txBody>
                  <a:tcPr>
                    <a:lnT w="12700" cap="flat" cmpd="sng" algn="ctr">
                      <a:noFill/>
                      <a:prstDash val="solid"/>
                      <a:round/>
                      <a:headEnd type="none" w="med" len="med"/>
                      <a:tailEnd type="none" w="med" len="med"/>
                    </a:lnT>
                    <a:lnB>
                      <a:noFill/>
                    </a:lnB>
                  </a:tcPr>
                </a:tc>
                <a:tc>
                  <a:txBody>
                    <a:bodyPr/>
                    <a:lstStyle/>
                    <a:p>
                      <a:endParaRPr lang="en-US" sz="16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600" dirty="0">
                        <a:latin typeface="Candara" panose="020E0502030303020204" pitchFamily="34" charset="0"/>
                      </a:endParaRPr>
                    </a:p>
                  </a:txBody>
                  <a:tcPr>
                    <a:lnT w="12700" cap="flat" cmpd="sng" algn="ctr">
                      <a:noFill/>
                      <a:prstDash val="solid"/>
                      <a:round/>
                      <a:headEnd type="none" w="med" len="med"/>
                      <a:tailEnd type="none" w="med" len="med"/>
                    </a:lnT>
                    <a:lnB>
                      <a:noFill/>
                    </a:lnB>
                  </a:tcPr>
                </a:tc>
                <a:tc>
                  <a:txBody>
                    <a:bodyPr/>
                    <a:lstStyle/>
                    <a:p>
                      <a:endParaRPr lang="en-US" sz="1600" dirty="0">
                        <a:latin typeface="Candara" panose="020E0502030303020204" pitchFamily="34" charset="0"/>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pPr algn="ctr"/>
                      <a:r>
                        <a:rPr lang="en-US" sz="1600" dirty="0" smtClean="0">
                          <a:latin typeface="Candara" panose="020E0502030303020204" pitchFamily="34" charset="0"/>
                        </a:rPr>
                        <a:t>Member variable 2</a:t>
                      </a:r>
                      <a:endParaRPr lang="en-US" sz="1600" dirty="0">
                        <a:latin typeface="Candara" panose="020E0502030303020204" pitchFamily="34" charset="0"/>
                      </a:endParaRP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latin typeface="Candara" panose="020E0502030303020204" pitchFamily="34"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600" dirty="0" smtClean="0">
                          <a:latin typeface="Candara" panose="020E0502030303020204" pitchFamily="34" charset="0"/>
                        </a:rPr>
                        <a:t>Member variable 2</a:t>
                      </a: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latin typeface="Candara" panose="020E0502030303020204" pitchFamily="34" charset="0"/>
                      </a:endParaRPr>
                    </a:p>
                  </a:txBody>
                  <a:tcP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600" dirty="0" smtClean="0">
                          <a:latin typeface="Candara" panose="020E0502030303020204" pitchFamily="34" charset="0"/>
                        </a:rPr>
                        <a:t>Member variable 2</a:t>
                      </a:r>
                    </a:p>
                  </a:txBody>
                  <a:tcP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gn="ctr"/>
                      <a:endParaRPr lang="en-US" sz="16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US" sz="1600" dirty="0" smtClean="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US" sz="1600" dirty="0" smtClean="0">
                        <a:latin typeface="Candara" panose="020E05020303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TextBox 4"/>
          <p:cNvSpPr txBox="1"/>
          <p:nvPr/>
        </p:nvSpPr>
        <p:spPr>
          <a:xfrm>
            <a:off x="6057900" y="2921000"/>
            <a:ext cx="2844800" cy="646331"/>
          </a:xfrm>
          <a:prstGeom prst="rect">
            <a:avLst/>
          </a:prstGeom>
          <a:noFill/>
        </p:spPr>
        <p:txBody>
          <a:bodyPr wrap="square" rtlCol="0">
            <a:spAutoFit/>
          </a:bodyPr>
          <a:lstStyle/>
          <a:p>
            <a:r>
              <a:rPr lang="en-US" b="1" i="1" dirty="0" smtClean="0">
                <a:solidFill>
                  <a:srgbClr val="C00000"/>
                </a:solidFill>
                <a:latin typeface="Candara" panose="020E0502030303020204" pitchFamily="34" charset="0"/>
              </a:rPr>
              <a:t>Memory created when functions defined</a:t>
            </a:r>
            <a:endParaRPr lang="en-US" b="1" i="1" dirty="0">
              <a:solidFill>
                <a:srgbClr val="C00000"/>
              </a:solidFill>
              <a:latin typeface="Candara" panose="020E0502030303020204" pitchFamily="34" charset="0"/>
            </a:endParaRPr>
          </a:p>
        </p:txBody>
      </p:sp>
      <p:sp>
        <p:nvSpPr>
          <p:cNvPr id="6" name="TextBox 5"/>
          <p:cNvSpPr txBox="1"/>
          <p:nvPr/>
        </p:nvSpPr>
        <p:spPr>
          <a:xfrm>
            <a:off x="4432300" y="6311900"/>
            <a:ext cx="4610100" cy="369332"/>
          </a:xfrm>
          <a:prstGeom prst="rect">
            <a:avLst/>
          </a:prstGeom>
          <a:noFill/>
        </p:spPr>
        <p:txBody>
          <a:bodyPr wrap="square" rtlCol="0">
            <a:spAutoFit/>
          </a:bodyPr>
          <a:lstStyle/>
          <a:p>
            <a:r>
              <a:rPr lang="en-US" b="1" i="1" dirty="0" smtClean="0">
                <a:solidFill>
                  <a:srgbClr val="C00000"/>
                </a:solidFill>
                <a:latin typeface="Candara" panose="020E0502030303020204" pitchFamily="34" charset="0"/>
              </a:rPr>
              <a:t>Memory created when objects defined</a:t>
            </a:r>
            <a:endParaRPr lang="en-US" b="1" i="1" dirty="0">
              <a:solidFill>
                <a:srgbClr val="C00000"/>
              </a:solidFill>
              <a:latin typeface="Candara" panose="020E0502030303020204" pitchFamily="34" charset="0"/>
            </a:endParaRPr>
          </a:p>
        </p:txBody>
      </p:sp>
      <p:sp>
        <p:nvSpPr>
          <p:cNvPr id="9" name="Rectangle 8"/>
          <p:cNvSpPr/>
          <p:nvPr/>
        </p:nvSpPr>
        <p:spPr>
          <a:xfrm>
            <a:off x="889000" y="4000500"/>
            <a:ext cx="2286000" cy="2311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0" name="Rectangle 9"/>
          <p:cNvSpPr/>
          <p:nvPr/>
        </p:nvSpPr>
        <p:spPr>
          <a:xfrm>
            <a:off x="3238500" y="4006165"/>
            <a:ext cx="2578100" cy="2311400"/>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11" name="Rectangle 10"/>
          <p:cNvSpPr/>
          <p:nvPr/>
        </p:nvSpPr>
        <p:spPr>
          <a:xfrm>
            <a:off x="5880100" y="4000500"/>
            <a:ext cx="2768600" cy="2311400"/>
          </a:xfrm>
          <a:prstGeom prst="rect">
            <a:avLst/>
          </a:prstGeom>
          <a:noFill/>
          <a:ln>
            <a:solidFill>
              <a:srgbClr val="00B05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ndara" panose="020E0502030303020204" pitchFamily="34" charset="0"/>
            </a:endParaRPr>
          </a:p>
        </p:txBody>
      </p:sp>
      <p:sp>
        <p:nvSpPr>
          <p:cNvPr id="3" name="Footer Placeholder 2"/>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412840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a:bodyPr>
          <a:lstStyle/>
          <a:p>
            <a:pPr eaLnBrk="1" hangingPunct="1"/>
            <a:r>
              <a:rPr lang="en-US" altLang="zh-CN" dirty="0"/>
              <a:t>Class Definition – Member Functions</a:t>
            </a:r>
          </a:p>
        </p:txBody>
      </p:sp>
      <p:sp>
        <p:nvSpPr>
          <p:cNvPr id="11268" name="Rectangle 3"/>
          <p:cNvSpPr>
            <a:spLocks noGrp="1" noChangeArrowheads="1"/>
          </p:cNvSpPr>
          <p:nvPr>
            <p:ph idx="1"/>
          </p:nvPr>
        </p:nvSpPr>
        <p:spPr>
          <a:xfrm>
            <a:off x="628650" y="1690689"/>
            <a:ext cx="7886700" cy="4530726"/>
          </a:xfrm>
        </p:spPr>
        <p:txBody>
          <a:bodyPr>
            <a:normAutofit/>
          </a:bodyPr>
          <a:lstStyle/>
          <a:p>
            <a:pPr eaLnBrk="1" hangingPunct="1">
              <a:lnSpc>
                <a:spcPct val="90000"/>
              </a:lnSpc>
            </a:pPr>
            <a:r>
              <a:rPr lang="en-US" altLang="zh-CN" sz="2200" dirty="0" smtClean="0">
                <a:ea typeface="宋体" panose="02010600030101010101" pitchFamily="2" charset="-122"/>
              </a:rPr>
              <a:t>Used to</a:t>
            </a:r>
          </a:p>
          <a:p>
            <a:pPr lvl="1" eaLnBrk="1" hangingPunct="1">
              <a:lnSpc>
                <a:spcPct val="90000"/>
              </a:lnSpc>
            </a:pPr>
            <a:r>
              <a:rPr lang="en-US" altLang="zh-CN" sz="2200" dirty="0" smtClean="0">
                <a:ea typeface="宋体" panose="02010600030101010101" pitchFamily="2" charset="-122"/>
              </a:rPr>
              <a:t>access the values of the data members (accessor)</a:t>
            </a:r>
          </a:p>
          <a:p>
            <a:pPr lvl="1" eaLnBrk="1" hangingPunct="1">
              <a:lnSpc>
                <a:spcPct val="90000"/>
              </a:lnSpc>
            </a:pPr>
            <a:r>
              <a:rPr lang="en-US" altLang="zh-CN" sz="2200" dirty="0" smtClean="0">
                <a:ea typeface="宋体" panose="02010600030101010101" pitchFamily="2" charset="-122"/>
              </a:rPr>
              <a:t>perform operations on the data members (</a:t>
            </a:r>
            <a:r>
              <a:rPr lang="en-US" altLang="zh-CN" sz="2200" dirty="0" err="1" smtClean="0">
                <a:ea typeface="宋体" panose="02010600030101010101" pitchFamily="2" charset="-122"/>
              </a:rPr>
              <a:t>implementor</a:t>
            </a:r>
            <a:r>
              <a:rPr lang="en-US" altLang="zh-CN" sz="2200" dirty="0" smtClean="0">
                <a:ea typeface="宋体" panose="02010600030101010101" pitchFamily="2" charset="-122"/>
              </a:rPr>
              <a:t>)</a:t>
            </a:r>
          </a:p>
          <a:p>
            <a:pPr lvl="1" eaLnBrk="1" hangingPunct="1">
              <a:lnSpc>
                <a:spcPct val="90000"/>
              </a:lnSpc>
            </a:pPr>
            <a:endParaRPr lang="en-US" altLang="zh-CN" sz="2200" dirty="0" smtClean="0">
              <a:ea typeface="宋体" panose="02010600030101010101" pitchFamily="2" charset="-122"/>
            </a:endParaRPr>
          </a:p>
          <a:p>
            <a:pPr eaLnBrk="1" hangingPunct="1">
              <a:lnSpc>
                <a:spcPct val="90000"/>
              </a:lnSpc>
            </a:pPr>
            <a:r>
              <a:rPr lang="en-US" altLang="zh-CN" sz="2200" dirty="0" smtClean="0">
                <a:ea typeface="宋体" panose="02010600030101010101" pitchFamily="2" charset="-122"/>
              </a:rPr>
              <a:t>Are declared inside the class body, in the same way as declaring a function</a:t>
            </a:r>
          </a:p>
          <a:p>
            <a:pPr eaLnBrk="1" hangingPunct="1">
              <a:lnSpc>
                <a:spcPct val="90000"/>
              </a:lnSpc>
            </a:pPr>
            <a:endParaRPr lang="en-US" altLang="zh-CN" sz="2200" dirty="0" smtClean="0">
              <a:ea typeface="宋体" panose="02010600030101010101" pitchFamily="2" charset="-122"/>
            </a:endParaRPr>
          </a:p>
          <a:p>
            <a:pPr eaLnBrk="1" hangingPunct="1">
              <a:lnSpc>
                <a:spcPct val="90000"/>
              </a:lnSpc>
            </a:pPr>
            <a:r>
              <a:rPr lang="en-US" altLang="zh-CN" sz="2200" dirty="0" smtClean="0">
                <a:ea typeface="宋体" panose="02010600030101010101" pitchFamily="2" charset="-122"/>
              </a:rPr>
              <a:t>Their definition can be placed inside the class body, or outside the class body</a:t>
            </a:r>
          </a:p>
          <a:p>
            <a:pPr eaLnBrk="1" hangingPunct="1">
              <a:lnSpc>
                <a:spcPct val="90000"/>
              </a:lnSpc>
            </a:pPr>
            <a:endParaRPr lang="en-US" altLang="zh-CN" sz="2200" dirty="0" smtClean="0">
              <a:ea typeface="宋体" panose="02010600030101010101" pitchFamily="2" charset="-122"/>
            </a:endParaRPr>
          </a:p>
          <a:p>
            <a:pPr eaLnBrk="1" hangingPunct="1">
              <a:lnSpc>
                <a:spcPct val="90000"/>
              </a:lnSpc>
            </a:pPr>
            <a:r>
              <a:rPr lang="en-US" altLang="zh-CN" sz="2200" dirty="0" smtClean="0">
                <a:ea typeface="宋体" panose="02010600030101010101" pitchFamily="2" charset="-122"/>
              </a:rPr>
              <a:t>Can access both public and private members of the class </a:t>
            </a:r>
          </a:p>
          <a:p>
            <a:pPr eaLnBrk="1" hangingPunct="1">
              <a:lnSpc>
                <a:spcPct val="90000"/>
              </a:lnSpc>
            </a:pPr>
            <a:r>
              <a:rPr lang="en-US" altLang="zh-CN" sz="2200" dirty="0" smtClean="0">
                <a:ea typeface="宋体" panose="02010600030101010101" pitchFamily="2" charset="-122"/>
              </a:rPr>
              <a:t>Can be referred to using dot or arrow member access operator</a:t>
            </a:r>
          </a:p>
        </p:txBody>
      </p:sp>
      <p:sp>
        <p:nvSpPr>
          <p:cNvPr id="2" name="Footer Placeholder 1"/>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1055875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Grp="1" noChangeArrowheads="1"/>
          </p:cNvSpPr>
          <p:nvPr>
            <p:ph type="title"/>
          </p:nvPr>
        </p:nvSpPr>
        <p:spPr>
          <a:xfrm>
            <a:off x="457200" y="400051"/>
            <a:ext cx="8229600" cy="715962"/>
          </a:xfrm>
        </p:spPr>
        <p:txBody>
          <a:bodyPr>
            <a:normAutofit/>
          </a:bodyPr>
          <a:lstStyle/>
          <a:p>
            <a:pPr eaLnBrk="1" hangingPunct="1"/>
            <a:r>
              <a:rPr lang="en-US" altLang="zh-CN" dirty="0" smtClean="0"/>
              <a:t>Member Function (Definition)</a:t>
            </a:r>
            <a:endParaRPr lang="en-US" altLang="zh-CN" dirty="0"/>
          </a:p>
        </p:txBody>
      </p:sp>
      <p:sp>
        <p:nvSpPr>
          <p:cNvPr id="12292" name="Rectangle 5"/>
          <p:cNvSpPr>
            <a:spLocks noChangeArrowheads="1"/>
          </p:cNvSpPr>
          <p:nvPr/>
        </p:nvSpPr>
        <p:spPr bwMode="auto">
          <a:xfrm>
            <a:off x="730250" y="1295400"/>
            <a:ext cx="4572000" cy="3048000"/>
          </a:xfrm>
          <a:prstGeom prst="rect">
            <a:avLst/>
          </a:prstGeom>
          <a:solidFill>
            <a:srgbClr val="D5E3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zh-CN" sz="2200" dirty="0">
                <a:latin typeface="Candara" panose="020E0502030303020204" pitchFamily="34" charset="0"/>
                <a:ea typeface="宋体" panose="02010600030101010101" pitchFamily="2" charset="-122"/>
              </a:rPr>
              <a:t>class </a:t>
            </a:r>
            <a:r>
              <a:rPr lang="en-US" altLang="zh-CN" sz="2200" dirty="0" smtClean="0">
                <a:latin typeface="Candara" panose="020E0502030303020204" pitchFamily="34" charset="0"/>
                <a:ea typeface="宋体" panose="02010600030101010101" pitchFamily="2" charset="-122"/>
              </a:rPr>
              <a:t>Rectangle {</a:t>
            </a:r>
            <a:endParaRPr lang="en-US" altLang="zh-CN" sz="2200" dirty="0">
              <a:latin typeface="Candara" panose="020E0502030303020204" pitchFamily="34" charset="0"/>
              <a:ea typeface="宋体" panose="02010600030101010101" pitchFamily="2" charset="-122"/>
            </a:endParaRPr>
          </a:p>
          <a:p>
            <a:pPr eaLnBrk="1" hangingPunct="1">
              <a:spcBef>
                <a:spcPct val="20000"/>
              </a:spcBef>
            </a:pPr>
            <a:r>
              <a:rPr lang="en-US" altLang="zh-CN" sz="2200" dirty="0">
                <a:latin typeface="Candara" panose="020E0502030303020204" pitchFamily="34" charset="0"/>
                <a:ea typeface="宋体" panose="02010600030101010101" pitchFamily="2" charset="-122"/>
              </a:rPr>
              <a:t>	private:</a:t>
            </a:r>
          </a:p>
          <a:p>
            <a:pPr eaLnBrk="1" hangingPunct="1">
              <a:spcBef>
                <a:spcPct val="20000"/>
              </a:spcBef>
            </a:pPr>
            <a:r>
              <a:rPr lang="en-US" altLang="zh-CN" sz="2200" dirty="0">
                <a:latin typeface="Candara" panose="020E0502030303020204" pitchFamily="34" charset="0"/>
                <a:ea typeface="宋体" panose="02010600030101010101" pitchFamily="2" charset="-122"/>
              </a:rPr>
              <a:t>	   </a:t>
            </a:r>
            <a:r>
              <a:rPr lang="en-US" altLang="zh-CN" sz="2200" dirty="0" err="1">
                <a:latin typeface="Candara" panose="020E0502030303020204" pitchFamily="34" charset="0"/>
                <a:ea typeface="宋体" panose="02010600030101010101" pitchFamily="2" charset="-122"/>
              </a:rPr>
              <a:t>int</a:t>
            </a:r>
            <a:r>
              <a:rPr lang="en-US" altLang="zh-CN" sz="2200" dirty="0">
                <a:latin typeface="Candara" panose="020E0502030303020204" pitchFamily="34" charset="0"/>
                <a:ea typeface="宋体" panose="02010600030101010101" pitchFamily="2" charset="-122"/>
              </a:rPr>
              <a:t> width, length;</a:t>
            </a:r>
          </a:p>
          <a:p>
            <a:pPr eaLnBrk="1" hangingPunct="1">
              <a:spcBef>
                <a:spcPct val="20000"/>
              </a:spcBef>
            </a:pPr>
            <a:r>
              <a:rPr lang="en-US" altLang="zh-CN" sz="2200" dirty="0">
                <a:latin typeface="Candara" panose="020E0502030303020204" pitchFamily="34" charset="0"/>
                <a:ea typeface="宋体" panose="02010600030101010101" pitchFamily="2" charset="-122"/>
              </a:rPr>
              <a:t>	public:</a:t>
            </a:r>
          </a:p>
          <a:p>
            <a:pPr eaLnBrk="1" hangingPunct="1">
              <a:spcBef>
                <a:spcPct val="20000"/>
              </a:spcBef>
            </a:pPr>
            <a:r>
              <a:rPr lang="en-US" altLang="zh-CN" sz="2200" dirty="0">
                <a:latin typeface="Candara" panose="020E0502030303020204" pitchFamily="34" charset="0"/>
                <a:ea typeface="宋体" panose="02010600030101010101" pitchFamily="2" charset="-122"/>
              </a:rPr>
              <a:t>	   void set (</a:t>
            </a:r>
            <a:r>
              <a:rPr lang="en-US" altLang="zh-CN" sz="2200" dirty="0" err="1">
                <a:latin typeface="Candara" panose="020E0502030303020204" pitchFamily="34" charset="0"/>
                <a:ea typeface="宋体" panose="02010600030101010101" pitchFamily="2" charset="-122"/>
              </a:rPr>
              <a:t>int</a:t>
            </a:r>
            <a:r>
              <a:rPr lang="en-US" altLang="zh-CN" sz="2200" dirty="0">
                <a:latin typeface="Candara" panose="020E0502030303020204" pitchFamily="34" charset="0"/>
                <a:ea typeface="宋体" panose="02010600030101010101" pitchFamily="2" charset="-122"/>
              </a:rPr>
              <a:t> w, </a:t>
            </a:r>
            <a:r>
              <a:rPr lang="en-US" altLang="zh-CN" sz="2200" dirty="0" err="1">
                <a:latin typeface="Candara" panose="020E0502030303020204" pitchFamily="34" charset="0"/>
                <a:ea typeface="宋体" panose="02010600030101010101" pitchFamily="2" charset="-122"/>
              </a:rPr>
              <a:t>int</a:t>
            </a:r>
            <a:r>
              <a:rPr lang="en-US" altLang="zh-CN" sz="2200" dirty="0">
                <a:latin typeface="Candara" panose="020E0502030303020204" pitchFamily="34" charset="0"/>
                <a:ea typeface="宋体" panose="02010600030101010101" pitchFamily="2" charset="-122"/>
              </a:rPr>
              <a:t> l);</a:t>
            </a:r>
          </a:p>
          <a:p>
            <a:pPr eaLnBrk="1" hangingPunct="1">
              <a:spcBef>
                <a:spcPct val="20000"/>
              </a:spcBef>
            </a:pPr>
            <a:r>
              <a:rPr lang="en-US" altLang="zh-CN" sz="2200" dirty="0">
                <a:latin typeface="Candara" panose="020E0502030303020204" pitchFamily="34" charset="0"/>
                <a:ea typeface="宋体" panose="02010600030101010101" pitchFamily="2" charset="-122"/>
              </a:rPr>
              <a:t>	   </a:t>
            </a:r>
            <a:r>
              <a:rPr lang="en-US" altLang="zh-CN" sz="2200" dirty="0" err="1">
                <a:latin typeface="Candara" panose="020E0502030303020204" pitchFamily="34" charset="0"/>
                <a:ea typeface="宋体" panose="02010600030101010101" pitchFamily="2" charset="-122"/>
              </a:rPr>
              <a:t>int</a:t>
            </a:r>
            <a:r>
              <a:rPr lang="en-US" altLang="zh-CN" sz="2200" dirty="0">
                <a:latin typeface="Candara" panose="020E0502030303020204" pitchFamily="34" charset="0"/>
                <a:ea typeface="宋体" panose="02010600030101010101" pitchFamily="2" charset="-122"/>
              </a:rPr>
              <a:t> area() {return width*length; }</a:t>
            </a:r>
          </a:p>
          <a:p>
            <a:pPr eaLnBrk="1" hangingPunct="1">
              <a:spcBef>
                <a:spcPct val="20000"/>
              </a:spcBef>
            </a:pPr>
            <a:r>
              <a:rPr lang="en-US" altLang="zh-CN" sz="2200" dirty="0">
                <a:latin typeface="Candara" panose="020E0502030303020204" pitchFamily="34" charset="0"/>
                <a:ea typeface="宋体" panose="02010600030101010101" pitchFamily="2" charset="-122"/>
              </a:rPr>
              <a:t>}</a:t>
            </a:r>
          </a:p>
        </p:txBody>
      </p:sp>
      <p:sp>
        <p:nvSpPr>
          <p:cNvPr id="34822" name="Rectangle 6"/>
          <p:cNvSpPr>
            <a:spLocks noChangeArrowheads="1"/>
          </p:cNvSpPr>
          <p:nvPr/>
        </p:nvSpPr>
        <p:spPr bwMode="auto">
          <a:xfrm>
            <a:off x="4006849" y="4572000"/>
            <a:ext cx="4518585" cy="17637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altLang="zh-CN" sz="2200" dirty="0">
                <a:latin typeface="Candara" panose="020E0502030303020204" pitchFamily="34" charset="0"/>
                <a:ea typeface="宋体" panose="02010600030101010101" pitchFamily="2" charset="-122"/>
              </a:rPr>
              <a:t>void Rectangle </a:t>
            </a:r>
            <a:r>
              <a:rPr lang="en-US" altLang="zh-CN" sz="2800" b="1" dirty="0">
                <a:solidFill>
                  <a:srgbClr val="FF0000"/>
                </a:solidFill>
                <a:latin typeface="Candara" panose="020E0502030303020204" pitchFamily="34" charset="0"/>
                <a:ea typeface="宋体" panose="02010600030101010101" pitchFamily="2" charset="-122"/>
              </a:rPr>
              <a:t>::</a:t>
            </a:r>
            <a:r>
              <a:rPr lang="en-US" altLang="zh-CN" sz="2200" dirty="0">
                <a:latin typeface="Candara" panose="020E0502030303020204" pitchFamily="34" charset="0"/>
                <a:ea typeface="宋体" panose="02010600030101010101" pitchFamily="2" charset="-122"/>
              </a:rPr>
              <a:t> set (</a:t>
            </a:r>
            <a:r>
              <a:rPr lang="en-US" altLang="zh-CN" sz="2200" dirty="0" err="1">
                <a:latin typeface="Candara" panose="020E0502030303020204" pitchFamily="34" charset="0"/>
                <a:ea typeface="宋体" panose="02010600030101010101" pitchFamily="2" charset="-122"/>
              </a:rPr>
              <a:t>int</a:t>
            </a:r>
            <a:r>
              <a:rPr lang="en-US" altLang="zh-CN" sz="2200" dirty="0">
                <a:latin typeface="Candara" panose="020E0502030303020204" pitchFamily="34" charset="0"/>
                <a:ea typeface="宋体" panose="02010600030101010101" pitchFamily="2" charset="-122"/>
              </a:rPr>
              <a:t> w, </a:t>
            </a:r>
            <a:r>
              <a:rPr lang="en-US" altLang="zh-CN" sz="2200" dirty="0" err="1">
                <a:latin typeface="Candara" panose="020E0502030303020204" pitchFamily="34" charset="0"/>
                <a:ea typeface="宋体" panose="02010600030101010101" pitchFamily="2" charset="-122"/>
              </a:rPr>
              <a:t>int</a:t>
            </a:r>
            <a:r>
              <a:rPr lang="en-US" altLang="zh-CN" sz="2200" dirty="0">
                <a:latin typeface="Candara" panose="020E0502030303020204" pitchFamily="34" charset="0"/>
                <a:ea typeface="宋体" panose="02010600030101010101" pitchFamily="2" charset="-122"/>
              </a:rPr>
              <a:t> l</a:t>
            </a:r>
            <a:r>
              <a:rPr lang="en-US" altLang="zh-CN" sz="2200" dirty="0" smtClean="0">
                <a:latin typeface="Candara" panose="020E0502030303020204" pitchFamily="34" charset="0"/>
                <a:ea typeface="宋体" panose="02010600030101010101" pitchFamily="2" charset="-122"/>
              </a:rPr>
              <a:t>) {</a:t>
            </a:r>
            <a:endParaRPr lang="en-US" altLang="zh-CN" sz="2200" dirty="0">
              <a:latin typeface="Candara" panose="020E0502030303020204" pitchFamily="34" charset="0"/>
              <a:ea typeface="宋体" panose="02010600030101010101" pitchFamily="2" charset="-122"/>
            </a:endParaRPr>
          </a:p>
          <a:p>
            <a:pPr eaLnBrk="1" hangingPunct="1">
              <a:spcBef>
                <a:spcPct val="20000"/>
              </a:spcBef>
            </a:pPr>
            <a:r>
              <a:rPr lang="en-US" altLang="zh-CN" sz="2200" dirty="0">
                <a:latin typeface="Candara" panose="020E0502030303020204" pitchFamily="34" charset="0"/>
                <a:ea typeface="宋体" panose="02010600030101010101" pitchFamily="2" charset="-122"/>
              </a:rPr>
              <a:t>	width = w;</a:t>
            </a:r>
          </a:p>
          <a:p>
            <a:pPr eaLnBrk="1" hangingPunct="1">
              <a:spcBef>
                <a:spcPct val="20000"/>
              </a:spcBef>
            </a:pPr>
            <a:r>
              <a:rPr lang="en-US" altLang="zh-CN" sz="2200" dirty="0">
                <a:latin typeface="Candara" panose="020E0502030303020204" pitchFamily="34" charset="0"/>
                <a:ea typeface="宋体" panose="02010600030101010101" pitchFamily="2" charset="-122"/>
              </a:rPr>
              <a:t>	length = l;</a:t>
            </a:r>
          </a:p>
          <a:p>
            <a:pPr eaLnBrk="1" hangingPunct="1">
              <a:spcBef>
                <a:spcPct val="20000"/>
              </a:spcBef>
            </a:pPr>
            <a:r>
              <a:rPr lang="en-US" altLang="zh-CN" sz="2200" dirty="0">
                <a:latin typeface="Candara" panose="020E0502030303020204" pitchFamily="34" charset="0"/>
                <a:ea typeface="宋体" panose="02010600030101010101" pitchFamily="2" charset="-122"/>
              </a:rPr>
              <a:t>}</a:t>
            </a:r>
          </a:p>
        </p:txBody>
      </p:sp>
      <p:grpSp>
        <p:nvGrpSpPr>
          <p:cNvPr id="2" name="Group 10"/>
          <p:cNvGrpSpPr>
            <a:grpSpLocks/>
          </p:cNvGrpSpPr>
          <p:nvPr/>
        </p:nvGrpSpPr>
        <p:grpSpPr bwMode="auto">
          <a:xfrm>
            <a:off x="261380" y="3832226"/>
            <a:ext cx="4484688" cy="927100"/>
            <a:chOff x="55" y="2448"/>
            <a:chExt cx="2825" cy="584"/>
          </a:xfrm>
        </p:grpSpPr>
        <p:sp>
          <p:nvSpPr>
            <p:cNvPr id="12304" name="Text Box 7"/>
            <p:cNvSpPr txBox="1">
              <a:spLocks noChangeArrowheads="1"/>
            </p:cNvSpPr>
            <p:nvPr/>
          </p:nvSpPr>
          <p:spPr bwMode="auto">
            <a:xfrm>
              <a:off x="55" y="2761"/>
              <a:ext cx="53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200" b="1" dirty="0">
                  <a:latin typeface="Candara" panose="020E0502030303020204" pitchFamily="34" charset="0"/>
                  <a:ea typeface="宋体" panose="02010600030101010101" pitchFamily="2" charset="-122"/>
                </a:rPr>
                <a:t>inline</a:t>
              </a:r>
            </a:p>
          </p:txBody>
        </p:sp>
        <p:sp>
          <p:nvSpPr>
            <p:cNvPr id="12305" name="Line 8"/>
            <p:cNvSpPr>
              <a:spLocks noChangeShapeType="1"/>
            </p:cNvSpPr>
            <p:nvPr/>
          </p:nvSpPr>
          <p:spPr bwMode="auto">
            <a:xfrm flipV="1">
              <a:off x="451" y="2448"/>
              <a:ext cx="605" cy="3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200">
                <a:latin typeface="Candara" panose="020E0502030303020204" pitchFamily="34" charset="0"/>
              </a:endParaRPr>
            </a:p>
          </p:txBody>
        </p:sp>
        <p:sp>
          <p:nvSpPr>
            <p:cNvPr id="12306" name="Line 9"/>
            <p:cNvSpPr>
              <a:spLocks noChangeShapeType="1"/>
            </p:cNvSpPr>
            <p:nvPr/>
          </p:nvSpPr>
          <p:spPr bwMode="auto">
            <a:xfrm>
              <a:off x="720" y="2448"/>
              <a:ext cx="21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200">
                <a:latin typeface="Candara" panose="020E0502030303020204" pitchFamily="34" charset="0"/>
              </a:endParaRPr>
            </a:p>
          </p:txBody>
        </p:sp>
      </p:grpSp>
      <p:grpSp>
        <p:nvGrpSpPr>
          <p:cNvPr id="3" name="Group 18"/>
          <p:cNvGrpSpPr>
            <a:grpSpLocks/>
          </p:cNvGrpSpPr>
          <p:nvPr/>
        </p:nvGrpSpPr>
        <p:grpSpPr bwMode="auto">
          <a:xfrm>
            <a:off x="4616451" y="2590800"/>
            <a:ext cx="4354513" cy="3744913"/>
            <a:chOff x="2784" y="1632"/>
            <a:chExt cx="2743" cy="2359"/>
          </a:xfrm>
        </p:grpSpPr>
        <p:sp>
          <p:nvSpPr>
            <p:cNvPr id="12297" name="Text Box 11"/>
            <p:cNvSpPr txBox="1">
              <a:spLocks noChangeArrowheads="1"/>
            </p:cNvSpPr>
            <p:nvPr/>
          </p:nvSpPr>
          <p:spPr bwMode="auto">
            <a:xfrm>
              <a:off x="3264" y="1632"/>
              <a:ext cx="93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200" b="1">
                  <a:latin typeface="Candara" panose="020E0502030303020204" pitchFamily="34" charset="0"/>
                  <a:ea typeface="宋体" panose="02010600030101010101" pitchFamily="2" charset="-122"/>
                </a:rPr>
                <a:t>class name</a:t>
              </a:r>
            </a:p>
          </p:txBody>
        </p:sp>
        <p:sp>
          <p:nvSpPr>
            <p:cNvPr id="12298" name="Line 12"/>
            <p:cNvSpPr>
              <a:spLocks noChangeShapeType="1"/>
            </p:cNvSpPr>
            <p:nvPr/>
          </p:nvSpPr>
          <p:spPr bwMode="auto">
            <a:xfrm flipH="1">
              <a:off x="3024" y="1872"/>
              <a:ext cx="528" cy="96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200">
                <a:latin typeface="Candara" panose="020E0502030303020204" pitchFamily="34" charset="0"/>
              </a:endParaRPr>
            </a:p>
          </p:txBody>
        </p:sp>
        <p:sp>
          <p:nvSpPr>
            <p:cNvPr id="12299" name="AutoShape 13"/>
            <p:cNvSpPr>
              <a:spLocks/>
            </p:cNvSpPr>
            <p:nvPr/>
          </p:nvSpPr>
          <p:spPr bwMode="auto">
            <a:xfrm rot="5400000">
              <a:off x="3024" y="2592"/>
              <a:ext cx="48" cy="528"/>
            </a:xfrm>
            <a:prstGeom prst="leftBrace">
              <a:avLst>
                <a:gd name="adj1" fmla="val 91667"/>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2200">
                <a:latin typeface="Candara" panose="020E0502030303020204" pitchFamily="34" charset="0"/>
                <a:ea typeface="宋体" panose="02010600030101010101" pitchFamily="2" charset="-122"/>
              </a:endParaRPr>
            </a:p>
          </p:txBody>
        </p:sp>
        <p:sp>
          <p:nvSpPr>
            <p:cNvPr id="12300" name="Text Box 14"/>
            <p:cNvSpPr txBox="1">
              <a:spLocks noChangeArrowheads="1"/>
            </p:cNvSpPr>
            <p:nvPr/>
          </p:nvSpPr>
          <p:spPr bwMode="auto">
            <a:xfrm>
              <a:off x="3623" y="2143"/>
              <a:ext cx="190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200" b="1" dirty="0">
                  <a:latin typeface="Candara" panose="020E0502030303020204" pitchFamily="34" charset="0"/>
                  <a:ea typeface="宋体" panose="02010600030101010101" pitchFamily="2" charset="-122"/>
                </a:rPr>
                <a:t>member function name</a:t>
              </a:r>
            </a:p>
          </p:txBody>
        </p:sp>
        <p:sp>
          <p:nvSpPr>
            <p:cNvPr id="12301" name="Line 15"/>
            <p:cNvSpPr>
              <a:spLocks noChangeShapeType="1"/>
            </p:cNvSpPr>
            <p:nvPr/>
          </p:nvSpPr>
          <p:spPr bwMode="auto">
            <a:xfrm flipH="1">
              <a:off x="3744" y="2400"/>
              <a:ext cx="624" cy="48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200">
                <a:latin typeface="Candara" panose="020E0502030303020204" pitchFamily="34" charset="0"/>
              </a:endParaRPr>
            </a:p>
          </p:txBody>
        </p:sp>
        <p:sp>
          <p:nvSpPr>
            <p:cNvPr id="12302" name="Text Box 16"/>
            <p:cNvSpPr txBox="1">
              <a:spLocks noChangeArrowheads="1"/>
            </p:cNvSpPr>
            <p:nvPr/>
          </p:nvSpPr>
          <p:spPr bwMode="auto">
            <a:xfrm>
              <a:off x="3623" y="3506"/>
              <a:ext cx="1416"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200" b="1" dirty="0">
                  <a:latin typeface="Candara" panose="020E0502030303020204" pitchFamily="34" charset="0"/>
                  <a:ea typeface="宋体" panose="02010600030101010101" pitchFamily="2" charset="-122"/>
                </a:rPr>
                <a:t>scope </a:t>
              </a:r>
              <a:r>
                <a:rPr lang="en-US" altLang="zh-CN" sz="2200" b="1" dirty="0" smtClean="0">
                  <a:latin typeface="Candara" panose="020E0502030303020204" pitchFamily="34" charset="0"/>
                  <a:ea typeface="宋体" panose="02010600030101010101" pitchFamily="2" charset="-122"/>
                </a:rPr>
                <a:t>resolution </a:t>
              </a:r>
            </a:p>
            <a:p>
              <a:pPr eaLnBrk="1" hangingPunct="1"/>
              <a:r>
                <a:rPr lang="en-US" altLang="zh-CN" sz="2200" b="1" dirty="0" smtClean="0">
                  <a:latin typeface="Candara" panose="020E0502030303020204" pitchFamily="34" charset="0"/>
                  <a:ea typeface="宋体" panose="02010600030101010101" pitchFamily="2" charset="-122"/>
                </a:rPr>
                <a:t>operator</a:t>
              </a:r>
              <a:endParaRPr lang="en-US" altLang="zh-CN" sz="2200" b="1" dirty="0">
                <a:latin typeface="Candara" panose="020E0502030303020204" pitchFamily="34" charset="0"/>
                <a:ea typeface="宋体" panose="02010600030101010101" pitchFamily="2" charset="-122"/>
              </a:endParaRPr>
            </a:p>
          </p:txBody>
        </p:sp>
        <p:sp>
          <p:nvSpPr>
            <p:cNvPr id="12303" name="Line 17"/>
            <p:cNvSpPr>
              <a:spLocks noChangeShapeType="1"/>
            </p:cNvSpPr>
            <p:nvPr/>
          </p:nvSpPr>
          <p:spPr bwMode="auto">
            <a:xfrm flipH="1" flipV="1">
              <a:off x="3623" y="3171"/>
              <a:ext cx="641" cy="34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200">
                <a:latin typeface="Candara" panose="020E0502030303020204" pitchFamily="34" charset="0"/>
              </a:endParaRPr>
            </a:p>
          </p:txBody>
        </p:sp>
      </p:grpSp>
      <p:sp>
        <p:nvSpPr>
          <p:cNvPr id="34835" name="Text Box 19"/>
          <p:cNvSpPr txBox="1">
            <a:spLocks noChangeArrowheads="1"/>
          </p:cNvSpPr>
          <p:nvPr/>
        </p:nvSpPr>
        <p:spPr bwMode="auto">
          <a:xfrm>
            <a:off x="1562894" y="4495800"/>
            <a:ext cx="2082800" cy="1785104"/>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zh-CN" sz="2200" b="1" dirty="0">
              <a:solidFill>
                <a:srgbClr val="C00000"/>
              </a:solidFill>
              <a:latin typeface="Candara" panose="020E0502030303020204" pitchFamily="34" charset="0"/>
              <a:ea typeface="宋体" panose="02010600030101010101" pitchFamily="2" charset="-122"/>
            </a:endParaRPr>
          </a:p>
          <a:p>
            <a:pPr algn="ctr" eaLnBrk="1" hangingPunct="1"/>
            <a:r>
              <a:rPr lang="en-US" altLang="zh-CN" sz="2200" b="1" dirty="0">
                <a:solidFill>
                  <a:srgbClr val="C00000"/>
                </a:solidFill>
                <a:latin typeface="Candara" panose="020E0502030303020204" pitchFamily="34" charset="0"/>
                <a:ea typeface="宋体" panose="02010600030101010101" pitchFamily="2" charset="-122"/>
              </a:rPr>
              <a:t>r1.set(5,8);</a:t>
            </a:r>
          </a:p>
          <a:p>
            <a:pPr algn="ctr" eaLnBrk="1" hangingPunct="1"/>
            <a:endParaRPr lang="en-US" altLang="zh-CN" sz="2200" b="1" dirty="0">
              <a:solidFill>
                <a:srgbClr val="C00000"/>
              </a:solidFill>
              <a:latin typeface="Candara" panose="020E0502030303020204" pitchFamily="34" charset="0"/>
              <a:ea typeface="宋体" panose="02010600030101010101" pitchFamily="2" charset="-122"/>
            </a:endParaRPr>
          </a:p>
          <a:p>
            <a:pPr algn="ctr" eaLnBrk="1" hangingPunct="1"/>
            <a:r>
              <a:rPr lang="en-US" altLang="zh-CN" sz="2200" b="1" dirty="0" err="1">
                <a:solidFill>
                  <a:srgbClr val="C00000"/>
                </a:solidFill>
                <a:latin typeface="Candara" panose="020E0502030303020204" pitchFamily="34" charset="0"/>
                <a:ea typeface="宋体" panose="02010600030101010101" pitchFamily="2" charset="-122"/>
              </a:rPr>
              <a:t>rp</a:t>
            </a:r>
            <a:r>
              <a:rPr lang="en-US" altLang="zh-CN" sz="2200" b="1" dirty="0">
                <a:solidFill>
                  <a:srgbClr val="C00000"/>
                </a:solidFill>
                <a:latin typeface="Candara" panose="020E0502030303020204" pitchFamily="34" charset="0"/>
                <a:ea typeface="宋体" panose="02010600030101010101" pitchFamily="2" charset="-122"/>
              </a:rPr>
              <a:t>-&gt;set(8,10);</a:t>
            </a:r>
          </a:p>
          <a:p>
            <a:pPr eaLnBrk="1" hangingPunct="1"/>
            <a:endParaRPr lang="en-US" altLang="zh-CN" sz="2200" b="1" dirty="0">
              <a:solidFill>
                <a:srgbClr val="C00000"/>
              </a:solidFill>
              <a:latin typeface="Candara" panose="020E0502030303020204" pitchFamily="34" charset="0"/>
              <a:ea typeface="宋体" panose="02010600030101010101" pitchFamily="2" charset="-122"/>
            </a:endParaRPr>
          </a:p>
        </p:txBody>
      </p:sp>
      <p:sp>
        <p:nvSpPr>
          <p:cNvPr id="4" name="Footer Placeholder 3"/>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4165643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4822"/>
                                        </p:tgtEl>
                                        <p:attrNameLst>
                                          <p:attrName>style.visibility</p:attrName>
                                        </p:attrNameLst>
                                      </p:cBhvr>
                                      <p:to>
                                        <p:strVal val="visible"/>
                                      </p:to>
                                    </p:set>
                                    <p:anim calcmode="lin" valueType="num">
                                      <p:cBhvr>
                                        <p:cTn id="12" dur="500" fill="hold"/>
                                        <p:tgtEl>
                                          <p:spTgt spid="34822"/>
                                        </p:tgtEl>
                                        <p:attrNameLst>
                                          <p:attrName>ppt_w</p:attrName>
                                        </p:attrNameLst>
                                      </p:cBhvr>
                                      <p:tavLst>
                                        <p:tav tm="0">
                                          <p:val>
                                            <p:strVal val="#ppt_w*0.70"/>
                                          </p:val>
                                        </p:tav>
                                        <p:tav tm="100000">
                                          <p:val>
                                            <p:strVal val="#ppt_w"/>
                                          </p:val>
                                        </p:tav>
                                      </p:tavLst>
                                    </p:anim>
                                    <p:anim calcmode="lin" valueType="num">
                                      <p:cBhvr>
                                        <p:cTn id="13" dur="500" fill="hold"/>
                                        <p:tgtEl>
                                          <p:spTgt spid="34822"/>
                                        </p:tgtEl>
                                        <p:attrNameLst>
                                          <p:attrName>ppt_h</p:attrName>
                                        </p:attrNameLst>
                                      </p:cBhvr>
                                      <p:tavLst>
                                        <p:tav tm="0">
                                          <p:val>
                                            <p:strVal val="#ppt_h"/>
                                          </p:val>
                                        </p:tav>
                                        <p:tav tm="100000">
                                          <p:val>
                                            <p:strVal val="#ppt_h"/>
                                          </p:val>
                                        </p:tav>
                                      </p:tavLst>
                                    </p:anim>
                                    <p:animEffect transition="in" filter="fade">
                                      <p:cBhvr>
                                        <p:cTn id="14" dur="500"/>
                                        <p:tgtEl>
                                          <p:spTgt spid="3482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animBg="1"/>
      <p:bldP spid="3483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5"/>
          <p:cNvSpPr>
            <a:spLocks noGrp="1" noChangeArrowheads="1"/>
          </p:cNvSpPr>
          <p:nvPr>
            <p:ph type="title"/>
          </p:nvPr>
        </p:nvSpPr>
        <p:spPr>
          <a:noFill/>
        </p:spPr>
        <p:txBody>
          <a:bodyPr>
            <a:normAutofit/>
          </a:bodyPr>
          <a:lstStyle/>
          <a:p>
            <a:pPr eaLnBrk="1" hangingPunct="1"/>
            <a:r>
              <a:rPr lang="en-US" altLang="zh-CN" dirty="0" smtClean="0"/>
              <a:t>Member </a:t>
            </a:r>
            <a:r>
              <a:rPr lang="en-US" altLang="zh-CN" dirty="0"/>
              <a:t>Functions</a:t>
            </a:r>
          </a:p>
        </p:txBody>
      </p:sp>
      <p:sp>
        <p:nvSpPr>
          <p:cNvPr id="13315" name="Rectangle 3"/>
          <p:cNvSpPr>
            <a:spLocks noGrp="1" noChangeArrowheads="1"/>
          </p:cNvSpPr>
          <p:nvPr>
            <p:ph idx="1"/>
          </p:nvPr>
        </p:nvSpPr>
        <p:spPr/>
        <p:txBody>
          <a:bodyPr>
            <a:normAutofit/>
          </a:bodyPr>
          <a:lstStyle/>
          <a:p>
            <a:pPr eaLnBrk="1" hangingPunct="1"/>
            <a:r>
              <a:rPr lang="en-US" altLang="zh-CN" sz="2200" b="1" dirty="0" smtClean="0">
                <a:ea typeface="宋体" panose="02010600030101010101" pitchFamily="2" charset="-122"/>
              </a:rPr>
              <a:t>static</a:t>
            </a:r>
            <a:r>
              <a:rPr lang="en-US" altLang="zh-CN" sz="2200" dirty="0" smtClean="0">
                <a:ea typeface="宋体" panose="02010600030101010101" pitchFamily="2" charset="-122"/>
              </a:rPr>
              <a:t> member function</a:t>
            </a:r>
            <a:endParaRPr lang="en-US" altLang="zh-CN" sz="2200" b="1" dirty="0" smtClean="0">
              <a:ea typeface="宋体" panose="02010600030101010101" pitchFamily="2" charset="-122"/>
            </a:endParaRPr>
          </a:p>
          <a:p>
            <a:pPr eaLnBrk="1" hangingPunct="1"/>
            <a:r>
              <a:rPr lang="en-US" altLang="zh-CN" sz="2200" b="1" dirty="0" err="1" smtClean="0">
                <a:ea typeface="宋体" panose="02010600030101010101" pitchFamily="2" charset="-122"/>
              </a:rPr>
              <a:t>const</a:t>
            </a:r>
            <a:r>
              <a:rPr lang="en-US" altLang="zh-CN" sz="2200" dirty="0" smtClean="0">
                <a:ea typeface="宋体" panose="02010600030101010101" pitchFamily="2" charset="-122"/>
              </a:rPr>
              <a:t> member function</a:t>
            </a:r>
          </a:p>
          <a:p>
            <a:pPr lvl="1" eaLnBrk="1" hangingPunct="1"/>
            <a:r>
              <a:rPr lang="en-US" altLang="zh-CN" sz="2200" dirty="0" smtClean="0">
                <a:solidFill>
                  <a:srgbClr val="0000FF"/>
                </a:solidFill>
                <a:ea typeface="宋体" panose="02010600030101010101" pitchFamily="2" charset="-122"/>
              </a:rPr>
              <a:t>declaration</a:t>
            </a:r>
          </a:p>
          <a:p>
            <a:pPr lvl="2" eaLnBrk="1" hangingPunct="1"/>
            <a:r>
              <a:rPr lang="en-US" altLang="zh-CN" sz="2200" i="1" dirty="0" err="1" smtClean="0">
                <a:ea typeface="宋体" panose="02010600030101010101" pitchFamily="2" charset="-122"/>
              </a:rPr>
              <a:t>return_type</a:t>
            </a:r>
            <a:r>
              <a:rPr lang="en-US" altLang="zh-CN" sz="2200" dirty="0" smtClean="0">
                <a:ea typeface="宋体" panose="02010600030101010101" pitchFamily="2" charset="-122"/>
              </a:rPr>
              <a:t> </a:t>
            </a:r>
            <a:r>
              <a:rPr lang="en-US" altLang="zh-CN" sz="2200" i="1" dirty="0" err="1" smtClean="0">
                <a:ea typeface="宋体" panose="02010600030101010101" pitchFamily="2" charset="-122"/>
              </a:rPr>
              <a:t>func_name</a:t>
            </a:r>
            <a:r>
              <a:rPr lang="en-US" altLang="zh-CN" sz="2200" dirty="0" smtClean="0">
                <a:ea typeface="宋体" panose="02010600030101010101" pitchFamily="2" charset="-122"/>
              </a:rPr>
              <a:t> (</a:t>
            </a:r>
            <a:r>
              <a:rPr lang="en-US" altLang="zh-CN" sz="2200" i="1" dirty="0" err="1" smtClean="0">
                <a:ea typeface="宋体" panose="02010600030101010101" pitchFamily="2" charset="-122"/>
              </a:rPr>
              <a:t>para_list</a:t>
            </a:r>
            <a:r>
              <a:rPr lang="en-US" altLang="zh-CN" sz="2200" dirty="0" smtClean="0">
                <a:ea typeface="宋体" panose="02010600030101010101" pitchFamily="2" charset="-122"/>
              </a:rPr>
              <a:t>) </a:t>
            </a:r>
            <a:r>
              <a:rPr lang="en-US" altLang="zh-CN" sz="2200" dirty="0" err="1" smtClean="0">
                <a:ea typeface="宋体" panose="02010600030101010101" pitchFamily="2" charset="-122"/>
              </a:rPr>
              <a:t>const</a:t>
            </a:r>
            <a:r>
              <a:rPr lang="en-US" altLang="zh-CN" sz="2200" dirty="0" smtClean="0">
                <a:ea typeface="宋体" panose="02010600030101010101" pitchFamily="2" charset="-122"/>
              </a:rPr>
              <a:t>;</a:t>
            </a:r>
          </a:p>
          <a:p>
            <a:pPr lvl="1" eaLnBrk="1" hangingPunct="1"/>
            <a:r>
              <a:rPr lang="en-US" altLang="zh-CN" sz="2200" dirty="0" smtClean="0">
                <a:solidFill>
                  <a:srgbClr val="800000"/>
                </a:solidFill>
                <a:ea typeface="宋体" panose="02010600030101010101" pitchFamily="2" charset="-122"/>
              </a:rPr>
              <a:t>definition</a:t>
            </a:r>
          </a:p>
          <a:p>
            <a:pPr lvl="2" eaLnBrk="1" hangingPunct="1"/>
            <a:r>
              <a:rPr lang="en-US" altLang="zh-CN" sz="2200" i="1" dirty="0" err="1" smtClean="0">
                <a:ea typeface="宋体" panose="02010600030101010101" pitchFamily="2" charset="-122"/>
              </a:rPr>
              <a:t>return_type</a:t>
            </a:r>
            <a:r>
              <a:rPr lang="en-US" altLang="zh-CN" sz="2200" dirty="0" smtClean="0">
                <a:ea typeface="宋体" panose="02010600030101010101" pitchFamily="2" charset="-122"/>
              </a:rPr>
              <a:t> </a:t>
            </a:r>
            <a:r>
              <a:rPr lang="en-US" altLang="zh-CN" sz="2200" i="1" dirty="0" err="1" smtClean="0">
                <a:ea typeface="宋体" panose="02010600030101010101" pitchFamily="2" charset="-122"/>
              </a:rPr>
              <a:t>func_name</a:t>
            </a:r>
            <a:r>
              <a:rPr lang="en-US" altLang="zh-CN" sz="2200" dirty="0" smtClean="0">
                <a:ea typeface="宋体" panose="02010600030101010101" pitchFamily="2" charset="-122"/>
              </a:rPr>
              <a:t> (</a:t>
            </a:r>
            <a:r>
              <a:rPr lang="en-US" altLang="zh-CN" sz="2200" i="1" dirty="0" err="1" smtClean="0">
                <a:ea typeface="宋体" panose="02010600030101010101" pitchFamily="2" charset="-122"/>
              </a:rPr>
              <a:t>para_list</a:t>
            </a:r>
            <a:r>
              <a:rPr lang="en-US" altLang="zh-CN" sz="2200" dirty="0" smtClean="0">
                <a:ea typeface="宋体" panose="02010600030101010101" pitchFamily="2" charset="-122"/>
              </a:rPr>
              <a:t>) </a:t>
            </a:r>
            <a:r>
              <a:rPr lang="en-US" altLang="zh-CN" sz="2200" dirty="0" err="1" smtClean="0">
                <a:ea typeface="宋体" panose="02010600030101010101" pitchFamily="2" charset="-122"/>
              </a:rPr>
              <a:t>const</a:t>
            </a:r>
            <a:r>
              <a:rPr lang="en-US" altLang="zh-CN" sz="2200" dirty="0" smtClean="0">
                <a:ea typeface="宋体" panose="02010600030101010101" pitchFamily="2" charset="-122"/>
              </a:rPr>
              <a:t> { … }</a:t>
            </a:r>
          </a:p>
          <a:p>
            <a:pPr lvl="2" eaLnBrk="1" hangingPunct="1"/>
            <a:r>
              <a:rPr lang="en-US" altLang="zh-CN" sz="2200" i="1" dirty="0" err="1" smtClean="0">
                <a:ea typeface="宋体" panose="02010600030101010101" pitchFamily="2" charset="-122"/>
              </a:rPr>
              <a:t>return_type</a:t>
            </a:r>
            <a:r>
              <a:rPr lang="en-US" altLang="zh-CN" sz="2200" dirty="0" smtClean="0">
                <a:ea typeface="宋体" panose="02010600030101010101" pitchFamily="2" charset="-122"/>
              </a:rPr>
              <a:t> </a:t>
            </a:r>
            <a:r>
              <a:rPr lang="en-US" altLang="zh-CN" sz="2200" i="1" dirty="0" err="1" smtClean="0">
                <a:ea typeface="宋体" panose="02010600030101010101" pitchFamily="2" charset="-122"/>
              </a:rPr>
              <a:t>class_name</a:t>
            </a:r>
            <a:r>
              <a:rPr lang="en-US" altLang="zh-CN" sz="2200" dirty="0" smtClean="0">
                <a:ea typeface="宋体" panose="02010600030101010101" pitchFamily="2" charset="-122"/>
              </a:rPr>
              <a:t> :: </a:t>
            </a:r>
            <a:r>
              <a:rPr lang="en-US" altLang="zh-CN" sz="2200" i="1" dirty="0" err="1" smtClean="0">
                <a:ea typeface="宋体" panose="02010600030101010101" pitchFamily="2" charset="-122"/>
              </a:rPr>
              <a:t>func_name</a:t>
            </a:r>
            <a:r>
              <a:rPr lang="en-US" altLang="zh-CN" sz="2200" dirty="0" smtClean="0">
                <a:ea typeface="宋体" panose="02010600030101010101" pitchFamily="2" charset="-122"/>
              </a:rPr>
              <a:t> (</a:t>
            </a:r>
            <a:r>
              <a:rPr lang="en-US" altLang="zh-CN" sz="2200" i="1" dirty="0" err="1" smtClean="0">
                <a:ea typeface="宋体" panose="02010600030101010101" pitchFamily="2" charset="-122"/>
              </a:rPr>
              <a:t>para_list</a:t>
            </a:r>
            <a:r>
              <a:rPr lang="en-US" altLang="zh-CN" sz="2200" dirty="0" smtClean="0">
                <a:ea typeface="宋体" panose="02010600030101010101" pitchFamily="2" charset="-122"/>
              </a:rPr>
              <a:t>) </a:t>
            </a:r>
            <a:r>
              <a:rPr lang="en-US" altLang="zh-CN" sz="2200" dirty="0" err="1" smtClean="0">
                <a:ea typeface="宋体" panose="02010600030101010101" pitchFamily="2" charset="-122"/>
              </a:rPr>
              <a:t>const</a:t>
            </a:r>
            <a:r>
              <a:rPr lang="en-US" altLang="zh-CN" sz="2200" dirty="0" smtClean="0">
                <a:ea typeface="宋体" panose="02010600030101010101" pitchFamily="2" charset="-122"/>
              </a:rPr>
              <a:t> { … }</a:t>
            </a:r>
          </a:p>
          <a:p>
            <a:pPr lvl="1" eaLnBrk="1" hangingPunct="1"/>
            <a:r>
              <a:rPr lang="en-US" altLang="zh-CN" sz="2200" dirty="0" smtClean="0">
                <a:solidFill>
                  <a:srgbClr val="0000FF"/>
                </a:solidFill>
                <a:ea typeface="宋体" panose="02010600030101010101" pitchFamily="2" charset="-122"/>
              </a:rPr>
              <a:t>Makes no modification about the data </a:t>
            </a:r>
            <a:r>
              <a:rPr lang="en-US" altLang="zh-CN" sz="2200" dirty="0" smtClean="0">
                <a:solidFill>
                  <a:srgbClr val="0000FF"/>
                </a:solidFill>
                <a:ea typeface="宋体" panose="02010600030101010101" pitchFamily="2" charset="-122"/>
              </a:rPr>
              <a:t>members</a:t>
            </a:r>
            <a:endParaRPr lang="en-US" altLang="zh-CN" sz="2200" dirty="0" smtClean="0">
              <a:solidFill>
                <a:srgbClr val="0000FF"/>
              </a:solidFill>
              <a:ea typeface="宋体" panose="02010600030101010101" pitchFamily="2" charset="-122"/>
            </a:endParaRPr>
          </a:p>
          <a:p>
            <a:pPr lvl="1" eaLnBrk="1" hangingPunct="1"/>
            <a:r>
              <a:rPr lang="en-US" altLang="zh-CN" sz="2200" dirty="0" smtClean="0">
                <a:solidFill>
                  <a:srgbClr val="800000"/>
                </a:solidFill>
                <a:ea typeface="宋体" panose="02010600030101010101" pitchFamily="2" charset="-122"/>
              </a:rPr>
              <a:t>Ensures safety of the member variables</a:t>
            </a:r>
            <a:endParaRPr lang="en-US" altLang="zh-CN" sz="2200" dirty="0" smtClean="0">
              <a:solidFill>
                <a:srgbClr val="800000"/>
              </a:solidFill>
              <a:ea typeface="宋体" panose="02010600030101010101" pitchFamily="2" charset="-122"/>
            </a:endParaRPr>
          </a:p>
          <a:p>
            <a:pPr lvl="1" eaLnBrk="1" hangingPunct="1">
              <a:buFontTx/>
              <a:buNone/>
            </a:pPr>
            <a:endParaRPr lang="en-US" altLang="zh-CN" sz="2200" dirty="0" smtClean="0">
              <a:solidFill>
                <a:srgbClr val="800000"/>
              </a:solidFill>
              <a:ea typeface="宋体" panose="02010600030101010101" pitchFamily="2" charset="-122"/>
            </a:endParaRPr>
          </a:p>
        </p:txBody>
      </p:sp>
      <p:sp>
        <p:nvSpPr>
          <p:cNvPr id="2" name="Footer Placeholder 1"/>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3693990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p:cNvSpPr>
            <a:spLocks noGrp="1" noChangeArrowheads="1"/>
          </p:cNvSpPr>
          <p:nvPr>
            <p:ph type="title"/>
          </p:nvPr>
        </p:nvSpPr>
        <p:spPr>
          <a:xfrm>
            <a:off x="457200" y="274638"/>
            <a:ext cx="8229600" cy="792162"/>
          </a:xfrm>
        </p:spPr>
        <p:txBody>
          <a:bodyPr>
            <a:normAutofit/>
          </a:bodyPr>
          <a:lstStyle/>
          <a:p>
            <a:pPr eaLnBrk="1" hangingPunct="1"/>
            <a:r>
              <a:rPr lang="en-US" altLang="zh-CN" dirty="0" smtClean="0"/>
              <a:t>Member Function: Can be constant also</a:t>
            </a:r>
            <a:endParaRPr lang="en-US" altLang="zh-CN" dirty="0"/>
          </a:p>
        </p:txBody>
      </p:sp>
      <p:sp>
        <p:nvSpPr>
          <p:cNvPr id="14340" name="Rectangle 5"/>
          <p:cNvSpPr>
            <a:spLocks noChangeArrowheads="1"/>
          </p:cNvSpPr>
          <p:nvPr/>
        </p:nvSpPr>
        <p:spPr bwMode="auto">
          <a:xfrm>
            <a:off x="762000" y="1371600"/>
            <a:ext cx="3429000" cy="30480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zh-CN" sz="800" b="1" dirty="0">
              <a:latin typeface="Candara" panose="020E0502030303020204" pitchFamily="34" charset="0"/>
              <a:ea typeface="宋体" panose="02010600030101010101" pitchFamily="2" charset="-122"/>
            </a:endParaRPr>
          </a:p>
          <a:p>
            <a:pPr eaLnBrk="1" hangingPunct="1"/>
            <a:r>
              <a:rPr lang="en-US" altLang="zh-CN" sz="2000" b="1" dirty="0">
                <a:latin typeface="Candara" panose="020E0502030303020204" pitchFamily="34" charset="0"/>
                <a:ea typeface="宋体" panose="02010600030101010101" pitchFamily="2" charset="-122"/>
              </a:rPr>
              <a:t>class  Time</a:t>
            </a:r>
          </a:p>
          <a:p>
            <a:pPr eaLnBrk="1" hangingPunct="1"/>
            <a:r>
              <a:rPr lang="en-US" altLang="zh-CN" sz="2000" b="1" dirty="0">
                <a:latin typeface="Candara" panose="020E0502030303020204" pitchFamily="34" charset="0"/>
                <a:ea typeface="宋体" panose="02010600030101010101" pitchFamily="2" charset="-122"/>
              </a:rPr>
              <a:t>{</a:t>
            </a:r>
            <a:r>
              <a:rPr lang="en-US" altLang="zh-CN" sz="2000" b="1" dirty="0">
                <a:solidFill>
                  <a:schemeClr val="tx2"/>
                </a:solidFill>
                <a:latin typeface="Candara" panose="020E0502030303020204" pitchFamily="34" charset="0"/>
                <a:ea typeface="宋体" panose="02010600030101010101" pitchFamily="2" charset="-122"/>
              </a:rPr>
              <a:t>			</a:t>
            </a:r>
            <a:endParaRPr lang="en-US" altLang="zh-CN" sz="1000" b="1" dirty="0">
              <a:latin typeface="Candara" panose="020E0502030303020204" pitchFamily="34" charset="0"/>
              <a:ea typeface="宋体" panose="02010600030101010101" pitchFamily="2" charset="-122"/>
            </a:endParaRPr>
          </a:p>
          <a:p>
            <a:pPr eaLnBrk="1" hangingPunct="1"/>
            <a:r>
              <a:rPr lang="en-US" altLang="zh-CN" sz="2000" b="1" dirty="0">
                <a:latin typeface="Candara" panose="020E0502030303020204" pitchFamily="34" charset="0"/>
                <a:ea typeface="宋体" panose="02010600030101010101" pitchFamily="2" charset="-122"/>
              </a:rPr>
              <a:t>  private :	</a:t>
            </a:r>
            <a:endParaRPr lang="en-US" altLang="zh-CN" sz="800" b="1" dirty="0">
              <a:latin typeface="Candara" panose="020E0502030303020204" pitchFamily="34" charset="0"/>
              <a:ea typeface="宋体" panose="02010600030101010101" pitchFamily="2" charset="-122"/>
            </a:endParaRPr>
          </a:p>
          <a:p>
            <a:pPr eaLnBrk="1" hangingPunct="1"/>
            <a:r>
              <a:rPr lang="en-US" altLang="zh-CN" sz="2000" b="1" dirty="0">
                <a:latin typeface="Candara" panose="020E0502030303020204" pitchFamily="34" charset="0"/>
                <a:ea typeface="宋体" panose="02010600030101010101" pitchFamily="2" charset="-122"/>
              </a:rPr>
              <a:t>	</a:t>
            </a:r>
            <a:r>
              <a:rPr lang="en-US" altLang="zh-CN" sz="2000" b="1" dirty="0" err="1">
                <a:latin typeface="Candara" panose="020E0502030303020204" pitchFamily="34" charset="0"/>
                <a:ea typeface="宋体" panose="02010600030101010101" pitchFamily="2" charset="-122"/>
              </a:rPr>
              <a:t>int</a:t>
            </a:r>
            <a:r>
              <a:rPr lang="en-US" altLang="zh-CN" sz="2000" b="1" dirty="0">
                <a:latin typeface="Candara" panose="020E0502030303020204" pitchFamily="34" charset="0"/>
                <a:ea typeface="宋体" panose="02010600030101010101" pitchFamily="2" charset="-122"/>
              </a:rPr>
              <a:t>     </a:t>
            </a:r>
            <a:r>
              <a:rPr lang="en-US" altLang="zh-CN" sz="2000" b="1" dirty="0" err="1">
                <a:latin typeface="Candara" panose="020E0502030303020204" pitchFamily="34" charset="0"/>
                <a:ea typeface="宋体" panose="02010600030101010101" pitchFamily="2" charset="-122"/>
              </a:rPr>
              <a:t>hrs</a:t>
            </a:r>
            <a:r>
              <a:rPr lang="en-US" altLang="zh-CN" sz="2000" b="1" dirty="0">
                <a:latin typeface="Candara" panose="020E0502030303020204" pitchFamily="34" charset="0"/>
                <a:ea typeface="宋体" panose="02010600030101010101" pitchFamily="2" charset="-122"/>
              </a:rPr>
              <a:t>, mins, secs ;</a:t>
            </a:r>
          </a:p>
          <a:p>
            <a:pPr eaLnBrk="1" hangingPunct="1"/>
            <a:endParaRPr lang="en-US" altLang="zh-CN" sz="2000" b="1" dirty="0">
              <a:latin typeface="Candara" panose="020E0502030303020204" pitchFamily="34" charset="0"/>
              <a:ea typeface="宋体" panose="02010600030101010101" pitchFamily="2" charset="-122"/>
            </a:endParaRPr>
          </a:p>
          <a:p>
            <a:pPr eaLnBrk="1" hangingPunct="1"/>
            <a:r>
              <a:rPr lang="en-US" altLang="zh-CN" sz="2000" b="1" dirty="0">
                <a:latin typeface="Candara" panose="020E0502030303020204" pitchFamily="34" charset="0"/>
                <a:ea typeface="宋体" panose="02010600030101010101" pitchFamily="2" charset="-122"/>
              </a:rPr>
              <a:t>  public : 	</a:t>
            </a:r>
          </a:p>
          <a:p>
            <a:pPr eaLnBrk="1" hangingPunct="1"/>
            <a:endParaRPr lang="en-US" altLang="zh-CN" sz="800" b="1" dirty="0">
              <a:latin typeface="Candara" panose="020E0502030303020204" pitchFamily="34" charset="0"/>
              <a:ea typeface="宋体" panose="02010600030101010101" pitchFamily="2" charset="-122"/>
            </a:endParaRPr>
          </a:p>
          <a:p>
            <a:pPr eaLnBrk="1" hangingPunct="1"/>
            <a:r>
              <a:rPr lang="en-US" altLang="zh-CN" sz="2000" b="1" dirty="0">
                <a:latin typeface="Candara" panose="020E0502030303020204" pitchFamily="34" charset="0"/>
                <a:ea typeface="宋体" panose="02010600030101010101" pitchFamily="2" charset="-122"/>
              </a:rPr>
              <a:t>	</a:t>
            </a:r>
            <a:r>
              <a:rPr lang="en-US" altLang="zh-CN" sz="2000" b="1" dirty="0">
                <a:solidFill>
                  <a:srgbClr val="C00000"/>
                </a:solidFill>
                <a:latin typeface="Candara" panose="020E0502030303020204" pitchFamily="34" charset="0"/>
                <a:ea typeface="宋体" panose="02010600030101010101" pitchFamily="2" charset="-122"/>
              </a:rPr>
              <a:t>void	    Write ( )  </a:t>
            </a:r>
            <a:r>
              <a:rPr lang="en-US" altLang="zh-CN" sz="2000" b="1" dirty="0" err="1">
                <a:solidFill>
                  <a:srgbClr val="C00000"/>
                </a:solidFill>
                <a:latin typeface="Candara" panose="020E0502030303020204" pitchFamily="34" charset="0"/>
                <a:ea typeface="宋体" panose="02010600030101010101" pitchFamily="2" charset="-122"/>
              </a:rPr>
              <a:t>const</a:t>
            </a:r>
            <a:r>
              <a:rPr lang="en-US" altLang="zh-CN" sz="2000" b="1" dirty="0">
                <a:solidFill>
                  <a:srgbClr val="C00000"/>
                </a:solidFill>
                <a:latin typeface="Candara" panose="020E0502030303020204" pitchFamily="34" charset="0"/>
                <a:ea typeface="宋体" panose="02010600030101010101" pitchFamily="2" charset="-122"/>
              </a:rPr>
              <a:t> ;</a:t>
            </a:r>
            <a:endParaRPr lang="en-US" altLang="zh-CN" sz="1400" b="1" dirty="0">
              <a:solidFill>
                <a:srgbClr val="C00000"/>
              </a:solidFill>
              <a:latin typeface="Candara" panose="020E0502030303020204" pitchFamily="34" charset="0"/>
              <a:ea typeface="宋体" panose="02010600030101010101" pitchFamily="2" charset="-122"/>
            </a:endParaRPr>
          </a:p>
          <a:p>
            <a:pPr eaLnBrk="1" hangingPunct="1"/>
            <a:endParaRPr lang="en-US" altLang="zh-CN" sz="800" b="1" dirty="0">
              <a:solidFill>
                <a:schemeClr val="accent2"/>
              </a:solidFill>
              <a:latin typeface="Candara" panose="020E0502030303020204" pitchFamily="34" charset="0"/>
              <a:ea typeface="宋体" panose="02010600030101010101" pitchFamily="2" charset="-122"/>
            </a:endParaRPr>
          </a:p>
          <a:p>
            <a:pPr eaLnBrk="1" hangingPunct="1"/>
            <a:r>
              <a:rPr lang="en-US" altLang="zh-CN" sz="2000" b="1" dirty="0">
                <a:latin typeface="Candara" panose="020E0502030303020204" pitchFamily="34" charset="0"/>
                <a:ea typeface="宋体" panose="02010600030101010101" pitchFamily="2" charset="-122"/>
              </a:rPr>
              <a:t>} ;</a:t>
            </a:r>
            <a:r>
              <a:rPr lang="en-US" altLang="zh-CN" sz="2000" b="1" i="1" dirty="0">
                <a:solidFill>
                  <a:schemeClr val="folHlink"/>
                </a:solidFill>
                <a:latin typeface="Candara" panose="020E0502030303020204" pitchFamily="34" charset="0"/>
                <a:ea typeface="宋体" panose="02010600030101010101" pitchFamily="2" charset="-122"/>
              </a:rPr>
              <a:t>	</a:t>
            </a:r>
          </a:p>
        </p:txBody>
      </p:sp>
      <p:sp>
        <p:nvSpPr>
          <p:cNvPr id="14341" name="Text Box 6"/>
          <p:cNvSpPr txBox="1">
            <a:spLocks noChangeArrowheads="1"/>
          </p:cNvSpPr>
          <p:nvPr/>
        </p:nvSpPr>
        <p:spPr bwMode="auto">
          <a:xfrm>
            <a:off x="1600200" y="4876800"/>
            <a:ext cx="6804212" cy="1446550"/>
          </a:xfrm>
          <a:prstGeom prst="rect">
            <a:avLst/>
          </a:prstGeom>
          <a:solidFill>
            <a:schemeClr val="accent1">
              <a:lumMod val="40000"/>
              <a:lumOff val="60000"/>
            </a:schemeClr>
          </a:solidFill>
          <a:ln>
            <a:noFill/>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200" b="1" dirty="0">
                <a:solidFill>
                  <a:srgbClr val="800000"/>
                </a:solidFill>
                <a:latin typeface="Candara" panose="020E0502030303020204" pitchFamily="34" charset="0"/>
                <a:ea typeface="宋体" panose="02010600030101010101" pitchFamily="2" charset="-122"/>
              </a:rPr>
              <a:t>void Time :: Write( ) </a:t>
            </a:r>
            <a:r>
              <a:rPr lang="en-US" altLang="zh-CN" sz="2200" b="1" dirty="0" err="1">
                <a:solidFill>
                  <a:srgbClr val="800000"/>
                </a:solidFill>
                <a:latin typeface="Candara" panose="020E0502030303020204" pitchFamily="34" charset="0"/>
                <a:ea typeface="宋体" panose="02010600030101010101" pitchFamily="2" charset="-122"/>
              </a:rPr>
              <a:t>const</a:t>
            </a:r>
            <a:endParaRPr lang="en-US" altLang="zh-CN" sz="2200" b="1" dirty="0">
              <a:solidFill>
                <a:srgbClr val="800000"/>
              </a:solidFill>
              <a:latin typeface="Candara" panose="020E0502030303020204" pitchFamily="34" charset="0"/>
              <a:ea typeface="宋体" panose="02010600030101010101" pitchFamily="2" charset="-122"/>
            </a:endParaRPr>
          </a:p>
          <a:p>
            <a:pPr eaLnBrk="1" hangingPunct="1"/>
            <a:r>
              <a:rPr lang="en-US" altLang="zh-CN" sz="2200" b="1" dirty="0">
                <a:solidFill>
                  <a:srgbClr val="800000"/>
                </a:solidFill>
                <a:latin typeface="Candara" panose="020E0502030303020204" pitchFamily="34" charset="0"/>
                <a:ea typeface="宋体" panose="02010600030101010101" pitchFamily="2" charset="-122"/>
              </a:rPr>
              <a:t>{</a:t>
            </a:r>
          </a:p>
          <a:p>
            <a:pPr eaLnBrk="1" hangingPunct="1"/>
            <a:r>
              <a:rPr lang="en-US" altLang="zh-CN" sz="2200" b="1" dirty="0">
                <a:solidFill>
                  <a:srgbClr val="800000"/>
                </a:solidFill>
                <a:latin typeface="Candara" panose="020E0502030303020204" pitchFamily="34" charset="0"/>
                <a:ea typeface="宋体" panose="02010600030101010101" pitchFamily="2" charset="-122"/>
              </a:rPr>
              <a:t>     </a:t>
            </a:r>
            <a:r>
              <a:rPr lang="en-US" altLang="zh-CN" sz="2200" b="1" dirty="0" err="1">
                <a:solidFill>
                  <a:srgbClr val="800000"/>
                </a:solidFill>
                <a:latin typeface="Candara" panose="020E0502030303020204" pitchFamily="34" charset="0"/>
                <a:ea typeface="宋体" panose="02010600030101010101" pitchFamily="2" charset="-122"/>
              </a:rPr>
              <a:t>cout</a:t>
            </a:r>
            <a:r>
              <a:rPr lang="en-US" altLang="zh-CN" sz="2200" b="1" dirty="0">
                <a:solidFill>
                  <a:srgbClr val="800000"/>
                </a:solidFill>
                <a:latin typeface="Candara" panose="020E0502030303020204" pitchFamily="34" charset="0"/>
                <a:ea typeface="宋体" panose="02010600030101010101" pitchFamily="2" charset="-122"/>
              </a:rPr>
              <a:t> &lt;&lt;</a:t>
            </a:r>
            <a:r>
              <a:rPr lang="en-US" altLang="zh-CN" sz="2200" b="1" dirty="0" err="1">
                <a:solidFill>
                  <a:srgbClr val="800000"/>
                </a:solidFill>
                <a:latin typeface="Candara" panose="020E0502030303020204" pitchFamily="34" charset="0"/>
                <a:ea typeface="宋体" panose="02010600030101010101" pitchFamily="2" charset="-122"/>
              </a:rPr>
              <a:t>hrs</a:t>
            </a:r>
            <a:r>
              <a:rPr lang="en-US" altLang="zh-CN" sz="2200" b="1" dirty="0">
                <a:solidFill>
                  <a:srgbClr val="800000"/>
                </a:solidFill>
                <a:latin typeface="Candara" panose="020E0502030303020204" pitchFamily="34" charset="0"/>
                <a:ea typeface="宋体" panose="02010600030101010101" pitchFamily="2" charset="-122"/>
              </a:rPr>
              <a:t> &lt;&lt; “:” &lt;&lt; mins &lt;&lt; “:” &lt;&lt; secs &lt;&lt; </a:t>
            </a:r>
            <a:r>
              <a:rPr lang="en-US" altLang="zh-CN" sz="2200" b="1" dirty="0" err="1">
                <a:solidFill>
                  <a:srgbClr val="800000"/>
                </a:solidFill>
                <a:latin typeface="Candara" panose="020E0502030303020204" pitchFamily="34" charset="0"/>
                <a:ea typeface="宋体" panose="02010600030101010101" pitchFamily="2" charset="-122"/>
              </a:rPr>
              <a:t>endl</a:t>
            </a:r>
            <a:r>
              <a:rPr lang="en-US" altLang="zh-CN" sz="2200" b="1" dirty="0">
                <a:solidFill>
                  <a:srgbClr val="800000"/>
                </a:solidFill>
                <a:latin typeface="Candara" panose="020E0502030303020204" pitchFamily="34" charset="0"/>
                <a:ea typeface="宋体" panose="02010600030101010101" pitchFamily="2" charset="-122"/>
              </a:rPr>
              <a:t>;</a:t>
            </a:r>
          </a:p>
          <a:p>
            <a:pPr eaLnBrk="1" hangingPunct="1"/>
            <a:r>
              <a:rPr lang="en-US" altLang="zh-CN" sz="2200" b="1" dirty="0">
                <a:solidFill>
                  <a:srgbClr val="800000"/>
                </a:solidFill>
                <a:latin typeface="Candara" panose="020E0502030303020204" pitchFamily="34" charset="0"/>
                <a:ea typeface="宋体" panose="02010600030101010101" pitchFamily="2" charset="-122"/>
              </a:rPr>
              <a:t>}</a:t>
            </a:r>
          </a:p>
        </p:txBody>
      </p:sp>
      <p:sp>
        <p:nvSpPr>
          <p:cNvPr id="14342" name="Text Box 7"/>
          <p:cNvSpPr txBox="1">
            <a:spLocks noChangeArrowheads="1"/>
          </p:cNvSpPr>
          <p:nvPr/>
        </p:nvSpPr>
        <p:spPr bwMode="auto">
          <a:xfrm>
            <a:off x="4708525" y="2170113"/>
            <a:ext cx="21868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b="1">
                <a:latin typeface="Candara" panose="020E0502030303020204" pitchFamily="34" charset="0"/>
                <a:ea typeface="宋体" panose="02010600030101010101" pitchFamily="2" charset="-122"/>
              </a:rPr>
              <a:t>function declaration</a:t>
            </a:r>
          </a:p>
        </p:txBody>
      </p:sp>
      <p:sp>
        <p:nvSpPr>
          <p:cNvPr id="14343" name="Line 8"/>
          <p:cNvSpPr>
            <a:spLocks noChangeShapeType="1"/>
          </p:cNvSpPr>
          <p:nvPr/>
        </p:nvSpPr>
        <p:spPr bwMode="auto">
          <a:xfrm flipH="1">
            <a:off x="3810000" y="2514600"/>
            <a:ext cx="190500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14344" name="Text Box 9"/>
          <p:cNvSpPr txBox="1">
            <a:spLocks noChangeArrowheads="1"/>
          </p:cNvSpPr>
          <p:nvPr/>
        </p:nvSpPr>
        <p:spPr bwMode="auto">
          <a:xfrm>
            <a:off x="4876800" y="3595688"/>
            <a:ext cx="20345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b="1">
                <a:latin typeface="Candara" panose="020E0502030303020204" pitchFamily="34" charset="0"/>
                <a:ea typeface="宋体" panose="02010600030101010101" pitchFamily="2" charset="-122"/>
              </a:rPr>
              <a:t>function definition</a:t>
            </a:r>
          </a:p>
        </p:txBody>
      </p:sp>
      <p:sp>
        <p:nvSpPr>
          <p:cNvPr id="14345" name="Line 10"/>
          <p:cNvSpPr>
            <a:spLocks noChangeShapeType="1"/>
          </p:cNvSpPr>
          <p:nvPr/>
        </p:nvSpPr>
        <p:spPr bwMode="auto">
          <a:xfrm flipH="1">
            <a:off x="3962400" y="4114800"/>
            <a:ext cx="1752600" cy="685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anose="020E0502030303020204" pitchFamily="34" charset="0"/>
            </a:endParaRPr>
          </a:p>
        </p:txBody>
      </p:sp>
      <p:sp>
        <p:nvSpPr>
          <p:cNvPr id="2" name="Footer Placeholder 1"/>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524115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of Week 1</a:t>
            </a:r>
            <a:endParaRPr lang="en-US" dirty="0"/>
          </a:p>
        </p:txBody>
      </p:sp>
      <p:sp>
        <p:nvSpPr>
          <p:cNvPr id="3" name="Content Placeholder 2"/>
          <p:cNvSpPr>
            <a:spLocks noGrp="1"/>
          </p:cNvSpPr>
          <p:nvPr>
            <p:ph idx="1"/>
          </p:nvPr>
        </p:nvSpPr>
        <p:spPr/>
        <p:txBody>
          <a:bodyPr>
            <a:normAutofit fontScale="92500" lnSpcReduction="20000"/>
          </a:bodyPr>
          <a:lstStyle/>
          <a:p>
            <a:pPr>
              <a:lnSpc>
                <a:spcPct val="110000"/>
              </a:lnSpc>
            </a:pPr>
            <a:r>
              <a:rPr lang="en-US" dirty="0" smtClean="0"/>
              <a:t>Programming recap in C++</a:t>
            </a:r>
          </a:p>
          <a:p>
            <a:pPr>
              <a:lnSpc>
                <a:spcPct val="110000"/>
              </a:lnSpc>
            </a:pPr>
            <a:endParaRPr lang="en-US" dirty="0" smtClean="0"/>
          </a:p>
          <a:p>
            <a:pPr>
              <a:lnSpc>
                <a:spcPct val="110000"/>
              </a:lnSpc>
            </a:pPr>
            <a:r>
              <a:rPr lang="en-US" dirty="0" smtClean="0"/>
              <a:t>Syntax and Semantics</a:t>
            </a:r>
          </a:p>
          <a:p>
            <a:pPr>
              <a:lnSpc>
                <a:spcPct val="110000"/>
              </a:lnSpc>
            </a:pPr>
            <a:endParaRPr lang="en-US" dirty="0"/>
          </a:p>
          <a:p>
            <a:pPr>
              <a:lnSpc>
                <a:spcPct val="110000"/>
              </a:lnSpc>
            </a:pPr>
            <a:r>
              <a:rPr lang="en-US" dirty="0" smtClean="0"/>
              <a:t>Various programming constructs</a:t>
            </a:r>
          </a:p>
          <a:p>
            <a:pPr lvl="1">
              <a:lnSpc>
                <a:spcPct val="110000"/>
              </a:lnSpc>
            </a:pPr>
            <a:r>
              <a:rPr lang="en-US" dirty="0"/>
              <a:t> </a:t>
            </a:r>
            <a:r>
              <a:rPr lang="en-US" dirty="0" smtClean="0"/>
              <a:t>Data type</a:t>
            </a:r>
          </a:p>
          <a:p>
            <a:pPr lvl="1">
              <a:lnSpc>
                <a:spcPct val="110000"/>
              </a:lnSpc>
            </a:pPr>
            <a:r>
              <a:rPr lang="en-US" dirty="0"/>
              <a:t> </a:t>
            </a:r>
            <a:r>
              <a:rPr lang="en-US" dirty="0" smtClean="0"/>
              <a:t>Statements</a:t>
            </a:r>
          </a:p>
          <a:p>
            <a:pPr lvl="1">
              <a:lnSpc>
                <a:spcPct val="110000"/>
              </a:lnSpc>
            </a:pPr>
            <a:r>
              <a:rPr lang="en-US" dirty="0"/>
              <a:t> </a:t>
            </a:r>
            <a:r>
              <a:rPr lang="en-US" dirty="0" smtClean="0"/>
              <a:t>Operators</a:t>
            </a:r>
          </a:p>
          <a:p>
            <a:pPr lvl="1">
              <a:lnSpc>
                <a:spcPct val="110000"/>
              </a:lnSpc>
            </a:pPr>
            <a:r>
              <a:rPr lang="en-US" dirty="0"/>
              <a:t> </a:t>
            </a:r>
            <a:r>
              <a:rPr lang="en-US" dirty="0" smtClean="0"/>
              <a:t>Function (Recursion)</a:t>
            </a:r>
          </a:p>
          <a:p>
            <a:pPr lvl="1">
              <a:lnSpc>
                <a:spcPct val="110000"/>
              </a:lnSpc>
            </a:pPr>
            <a:r>
              <a:rPr lang="en-US" dirty="0"/>
              <a:t> </a:t>
            </a:r>
            <a:r>
              <a:rPr lang="en-US" dirty="0" smtClean="0"/>
              <a:t>Structure</a:t>
            </a:r>
          </a:p>
        </p:txBody>
      </p:sp>
      <p:sp>
        <p:nvSpPr>
          <p:cNvPr id="4" name="Footer Placeholder 3"/>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3915683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noFill/>
        </p:spPr>
        <p:txBody>
          <a:bodyPr>
            <a:normAutofit/>
          </a:bodyPr>
          <a:lstStyle/>
          <a:p>
            <a:pPr eaLnBrk="1" hangingPunct="1"/>
            <a:r>
              <a:rPr lang="en-US" altLang="zh-CN" dirty="0"/>
              <a:t>Class </a:t>
            </a:r>
            <a:r>
              <a:rPr lang="en-US" altLang="zh-CN" dirty="0" smtClean="0"/>
              <a:t>Definition: </a:t>
            </a:r>
            <a:r>
              <a:rPr lang="en-US" altLang="zh-CN" dirty="0"/>
              <a:t>Access Control</a:t>
            </a:r>
          </a:p>
        </p:txBody>
      </p:sp>
      <p:sp>
        <p:nvSpPr>
          <p:cNvPr id="15363" name="Rectangle 3"/>
          <p:cNvSpPr>
            <a:spLocks noGrp="1" noChangeArrowheads="1"/>
          </p:cNvSpPr>
          <p:nvPr>
            <p:ph idx="1"/>
          </p:nvPr>
        </p:nvSpPr>
        <p:spPr>
          <a:xfrm>
            <a:off x="628650" y="1825625"/>
            <a:ext cx="8340538" cy="4351338"/>
          </a:xfrm>
        </p:spPr>
        <p:txBody>
          <a:bodyPr>
            <a:noAutofit/>
          </a:bodyPr>
          <a:lstStyle/>
          <a:p>
            <a:pPr eaLnBrk="1" hangingPunct="1">
              <a:lnSpc>
                <a:spcPct val="90000"/>
              </a:lnSpc>
            </a:pPr>
            <a:r>
              <a:rPr lang="en-US" altLang="zh-CN" sz="2200" dirty="0" smtClean="0">
                <a:solidFill>
                  <a:srgbClr val="800000"/>
                </a:solidFill>
                <a:ea typeface="宋体" panose="02010600030101010101" pitchFamily="2" charset="-122"/>
              </a:rPr>
              <a:t>Information hiding</a:t>
            </a:r>
          </a:p>
          <a:p>
            <a:pPr lvl="1" eaLnBrk="1" hangingPunct="1">
              <a:lnSpc>
                <a:spcPct val="90000"/>
              </a:lnSpc>
            </a:pPr>
            <a:r>
              <a:rPr lang="en-US" altLang="zh-CN" sz="2200" dirty="0" smtClean="0">
                <a:ea typeface="宋体" panose="02010600030101010101" pitchFamily="2" charset="-122"/>
              </a:rPr>
              <a:t>To prevent the direct access from outside the class</a:t>
            </a:r>
          </a:p>
          <a:p>
            <a:pPr eaLnBrk="1" hangingPunct="1">
              <a:lnSpc>
                <a:spcPct val="90000"/>
              </a:lnSpc>
            </a:pPr>
            <a:r>
              <a:rPr lang="en-US" altLang="zh-CN" sz="2200" dirty="0" smtClean="0">
                <a:solidFill>
                  <a:schemeClr val="accent2"/>
                </a:solidFill>
                <a:ea typeface="宋体" panose="02010600030101010101" pitchFamily="2" charset="-122"/>
              </a:rPr>
              <a:t>Access </a:t>
            </a:r>
            <a:r>
              <a:rPr lang="en-US" altLang="zh-CN" sz="2200" dirty="0" smtClean="0">
                <a:solidFill>
                  <a:schemeClr val="accent2"/>
                </a:solidFill>
                <a:ea typeface="宋体" panose="02010600030101010101" pitchFamily="2" charset="-122"/>
              </a:rPr>
              <a:t>Specifiers</a:t>
            </a:r>
            <a:r>
              <a:rPr lang="en-US" altLang="zh-CN" sz="2200" i="1" u="sng" dirty="0" smtClean="0">
                <a:solidFill>
                  <a:srgbClr val="EF2564"/>
                </a:solidFill>
                <a:ea typeface="宋体" panose="02010600030101010101" pitchFamily="2" charset="-122"/>
              </a:rPr>
              <a:t> (optional, repeatable, not ordered)</a:t>
            </a:r>
            <a:endParaRPr lang="en-US" altLang="zh-CN" sz="2200" i="1" u="sng" dirty="0" smtClean="0">
              <a:solidFill>
                <a:srgbClr val="EF2564"/>
              </a:solidFill>
              <a:ea typeface="宋体" panose="02010600030101010101" pitchFamily="2" charset="-122"/>
            </a:endParaRPr>
          </a:p>
          <a:p>
            <a:pPr lvl="1" eaLnBrk="1" hangingPunct="1">
              <a:lnSpc>
                <a:spcPct val="90000"/>
              </a:lnSpc>
            </a:pPr>
            <a:r>
              <a:rPr lang="en-US" altLang="zh-CN" sz="2200" b="1" dirty="0" smtClean="0">
                <a:solidFill>
                  <a:srgbClr val="0000FF"/>
                </a:solidFill>
                <a:ea typeface="宋体" panose="02010600030101010101" pitchFamily="2" charset="-122"/>
              </a:rPr>
              <a:t>Public (Class Interface)</a:t>
            </a:r>
            <a:endParaRPr lang="en-US" altLang="zh-CN" sz="2200" b="1" dirty="0" smtClean="0">
              <a:solidFill>
                <a:srgbClr val="0000FF"/>
              </a:solidFill>
              <a:ea typeface="宋体" panose="02010600030101010101" pitchFamily="2" charset="-122"/>
            </a:endParaRPr>
          </a:p>
          <a:p>
            <a:pPr lvl="2" eaLnBrk="1" hangingPunct="1">
              <a:lnSpc>
                <a:spcPct val="90000"/>
              </a:lnSpc>
            </a:pPr>
            <a:r>
              <a:rPr lang="en-US" altLang="zh-CN" sz="2200" dirty="0" smtClean="0">
                <a:ea typeface="宋体" panose="02010600030101010101" pitchFamily="2" charset="-122"/>
              </a:rPr>
              <a:t>may be accessible from anywhere within a program</a:t>
            </a:r>
          </a:p>
          <a:p>
            <a:pPr lvl="1"/>
            <a:r>
              <a:rPr lang="en-US" altLang="zh-CN" sz="2200" b="1" dirty="0" smtClean="0">
                <a:solidFill>
                  <a:srgbClr val="0000FF"/>
                </a:solidFill>
                <a:ea typeface="宋体" panose="02010600030101010101" pitchFamily="2" charset="-122"/>
              </a:rPr>
              <a:t>Private (default access specifier)</a:t>
            </a:r>
            <a:endParaRPr lang="en-US" altLang="zh-CN" sz="2200" b="1" dirty="0">
              <a:solidFill>
                <a:srgbClr val="0000FF"/>
              </a:solidFill>
              <a:ea typeface="宋体" panose="02010600030101010101" pitchFamily="2" charset="-122"/>
            </a:endParaRPr>
          </a:p>
          <a:p>
            <a:pPr lvl="2" eaLnBrk="1" hangingPunct="1">
              <a:lnSpc>
                <a:spcPct val="90000"/>
              </a:lnSpc>
            </a:pPr>
            <a:r>
              <a:rPr lang="en-US" altLang="zh-CN" sz="2200" dirty="0" smtClean="0">
                <a:ea typeface="宋体" panose="02010600030101010101" pitchFamily="2" charset="-122"/>
              </a:rPr>
              <a:t>may be accessed only by the member functions, and friends of this class, not open for nonmember functions</a:t>
            </a:r>
          </a:p>
          <a:p>
            <a:pPr lvl="1"/>
            <a:r>
              <a:rPr lang="en-US" altLang="zh-CN" sz="2200" b="1" dirty="0">
                <a:solidFill>
                  <a:srgbClr val="0000FF"/>
                </a:solidFill>
                <a:ea typeface="宋体" panose="02010600030101010101" pitchFamily="2" charset="-122"/>
              </a:rPr>
              <a:t>protected</a:t>
            </a:r>
          </a:p>
          <a:p>
            <a:pPr lvl="2" eaLnBrk="1" hangingPunct="1">
              <a:lnSpc>
                <a:spcPct val="90000"/>
              </a:lnSpc>
            </a:pPr>
            <a:r>
              <a:rPr lang="en-US" altLang="zh-CN" sz="2200" dirty="0" smtClean="0">
                <a:ea typeface="宋体" panose="02010600030101010101" pitchFamily="2" charset="-122"/>
              </a:rPr>
              <a:t>acts as public for derived classes (virtual)</a:t>
            </a:r>
          </a:p>
          <a:p>
            <a:pPr lvl="2" eaLnBrk="1" hangingPunct="1">
              <a:lnSpc>
                <a:spcPct val="90000"/>
              </a:lnSpc>
            </a:pPr>
            <a:r>
              <a:rPr lang="en-US" altLang="zh-CN" sz="2200" dirty="0" smtClean="0">
                <a:ea typeface="宋体" panose="02010600030101010101" pitchFamily="2" charset="-122"/>
              </a:rPr>
              <a:t>behaves as private for the rest of the program</a:t>
            </a:r>
          </a:p>
          <a:p>
            <a:pPr eaLnBrk="1" hangingPunct="1">
              <a:lnSpc>
                <a:spcPct val="80000"/>
              </a:lnSpc>
            </a:pPr>
            <a:r>
              <a:rPr lang="en-US" altLang="zh-CN" sz="2200" b="1" dirty="0" smtClean="0">
                <a:solidFill>
                  <a:srgbClr val="FF0000"/>
                </a:solidFill>
                <a:ea typeface="宋体" panose="02010600030101010101" pitchFamily="2" charset="-122"/>
              </a:rPr>
              <a:t>Difference between classes and </a:t>
            </a:r>
            <a:r>
              <a:rPr lang="en-US" altLang="zh-CN" sz="2200" b="1" dirty="0" err="1" smtClean="0">
                <a:solidFill>
                  <a:srgbClr val="FF0000"/>
                </a:solidFill>
                <a:ea typeface="宋体" panose="02010600030101010101" pitchFamily="2" charset="-122"/>
              </a:rPr>
              <a:t>structs</a:t>
            </a:r>
            <a:r>
              <a:rPr lang="en-US" altLang="zh-CN" sz="2200" b="1" dirty="0" smtClean="0">
                <a:solidFill>
                  <a:srgbClr val="FF0000"/>
                </a:solidFill>
                <a:ea typeface="宋体" panose="02010600030101010101" pitchFamily="2" charset="-122"/>
              </a:rPr>
              <a:t> in C++</a:t>
            </a:r>
            <a:endParaRPr lang="en-US" altLang="zh-CN" sz="2200" dirty="0" smtClean="0">
              <a:solidFill>
                <a:srgbClr val="FF0000"/>
              </a:solidFill>
              <a:ea typeface="宋体" panose="02010600030101010101" pitchFamily="2" charset="-122"/>
            </a:endParaRPr>
          </a:p>
        </p:txBody>
      </p:sp>
      <p:sp>
        <p:nvSpPr>
          <p:cNvPr id="2" name="Footer Placeholder 1"/>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7487806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title"/>
          </p:nvPr>
        </p:nvSpPr>
        <p:spPr>
          <a:noFill/>
        </p:spPr>
        <p:txBody>
          <a:bodyPr lIns="92075" tIns="46038" rIns="92075" bIns="46038" anchor="b">
            <a:normAutofit/>
          </a:bodyPr>
          <a:lstStyle/>
          <a:p>
            <a:pPr eaLnBrk="1" hangingPunct="1"/>
            <a:r>
              <a:rPr lang="en-US" altLang="zh-CN" dirty="0" smtClean="0"/>
              <a:t>Example: Time Class</a:t>
            </a:r>
            <a:endParaRPr lang="en-US" altLang="zh-CN" dirty="0"/>
          </a:p>
        </p:txBody>
      </p:sp>
      <p:sp>
        <p:nvSpPr>
          <p:cNvPr id="16389" name="Rectangle 4"/>
          <p:cNvSpPr>
            <a:spLocks noGrp="1" noChangeArrowheads="1"/>
          </p:cNvSpPr>
          <p:nvPr>
            <p:ph idx="1"/>
          </p:nvPr>
        </p:nvSpPr>
        <p:spPr>
          <a:xfrm>
            <a:off x="628650" y="1847851"/>
            <a:ext cx="8058150" cy="4351338"/>
          </a:xfrm>
          <a:noFill/>
        </p:spPr>
        <p:txBody>
          <a:bodyPr lIns="92075" tIns="46038" rIns="92075" bIns="46038">
            <a:noAutofit/>
          </a:bodyPr>
          <a:lstStyle/>
          <a:p>
            <a:pPr eaLnBrk="1" hangingPunct="1">
              <a:spcBef>
                <a:spcPct val="0"/>
              </a:spcBef>
              <a:buFontTx/>
              <a:buNone/>
            </a:pPr>
            <a:r>
              <a:rPr lang="en-US" altLang="zh-CN" sz="2000" dirty="0" smtClean="0">
                <a:ea typeface="宋体" panose="02010600030101010101" pitchFamily="2" charset="-122"/>
              </a:rPr>
              <a:t>class  Time {</a:t>
            </a:r>
            <a:r>
              <a:rPr lang="en-US" altLang="zh-CN" sz="2000" dirty="0" smtClean="0">
                <a:solidFill>
                  <a:schemeClr val="tx2"/>
                </a:solidFill>
                <a:ea typeface="宋体" panose="02010600030101010101" pitchFamily="2" charset="-122"/>
              </a:rPr>
              <a:t>						</a:t>
            </a:r>
            <a:endParaRPr lang="en-US" altLang="zh-CN" sz="2000" dirty="0" smtClean="0">
              <a:ea typeface="宋体" panose="02010600030101010101" pitchFamily="2" charset="-122"/>
            </a:endParaRPr>
          </a:p>
          <a:p>
            <a:pPr eaLnBrk="1" hangingPunct="1">
              <a:spcBef>
                <a:spcPct val="0"/>
              </a:spcBef>
              <a:buFontTx/>
              <a:buNone/>
            </a:pPr>
            <a:r>
              <a:rPr lang="en-US" altLang="zh-CN" sz="2000" dirty="0" smtClean="0">
                <a:ea typeface="宋体" panose="02010600030101010101" pitchFamily="2" charset="-122"/>
              </a:rPr>
              <a:t>  public : 				</a:t>
            </a:r>
          </a:p>
          <a:p>
            <a:pPr lvl="1">
              <a:spcBef>
                <a:spcPct val="0"/>
              </a:spcBef>
              <a:buFontTx/>
              <a:buNone/>
            </a:pPr>
            <a:r>
              <a:rPr lang="en-US" altLang="zh-CN" sz="1600" dirty="0" smtClean="0">
                <a:ea typeface="宋体" panose="02010600030101010101" pitchFamily="2" charset="-122"/>
              </a:rPr>
              <a:t>	</a:t>
            </a:r>
            <a:r>
              <a:rPr lang="en-US" altLang="zh-CN" sz="1800" dirty="0" smtClean="0">
                <a:ea typeface="宋体" panose="02010600030101010101" pitchFamily="2" charset="-122"/>
              </a:rPr>
              <a:t>void     Set (</a:t>
            </a:r>
            <a:r>
              <a:rPr lang="en-US" altLang="zh-CN" sz="1800" dirty="0" smtClean="0">
                <a:solidFill>
                  <a:schemeClr val="accent2"/>
                </a:solidFill>
                <a:ea typeface="宋体" panose="02010600030101010101" pitchFamily="2" charset="-122"/>
              </a:rPr>
              <a:t> </a:t>
            </a:r>
            <a:r>
              <a:rPr lang="en-US" altLang="zh-CN" sz="1800" dirty="0" err="1" smtClean="0">
                <a:ea typeface="宋体" panose="02010600030101010101" pitchFamily="2" charset="-122"/>
              </a:rPr>
              <a:t>int</a:t>
            </a:r>
            <a:r>
              <a:rPr lang="en-US" altLang="zh-CN" sz="1800" dirty="0" smtClean="0">
                <a:ea typeface="宋体" panose="02010600030101010101" pitchFamily="2" charset="-122"/>
              </a:rPr>
              <a:t>  hours ,</a:t>
            </a:r>
            <a:r>
              <a:rPr lang="en-US" altLang="zh-CN" sz="1800" dirty="0" smtClean="0">
                <a:solidFill>
                  <a:schemeClr val="accent2"/>
                </a:solidFill>
                <a:ea typeface="宋体" panose="02010600030101010101" pitchFamily="2" charset="-122"/>
              </a:rPr>
              <a:t> </a:t>
            </a:r>
            <a:r>
              <a:rPr lang="en-US" altLang="zh-CN" sz="1800" dirty="0" err="1" smtClean="0">
                <a:ea typeface="宋体" panose="02010600030101010101" pitchFamily="2" charset="-122"/>
              </a:rPr>
              <a:t>int</a:t>
            </a:r>
            <a:r>
              <a:rPr lang="en-US" altLang="zh-CN" sz="1800" dirty="0" smtClean="0">
                <a:ea typeface="宋体" panose="02010600030101010101" pitchFamily="2" charset="-122"/>
              </a:rPr>
              <a:t>  minutes , </a:t>
            </a:r>
            <a:r>
              <a:rPr lang="en-US" altLang="zh-CN" sz="1800" dirty="0" err="1" smtClean="0">
                <a:ea typeface="宋体" panose="02010600030101010101" pitchFamily="2" charset="-122"/>
              </a:rPr>
              <a:t>int</a:t>
            </a:r>
            <a:r>
              <a:rPr lang="en-US" altLang="zh-CN" sz="1800" dirty="0" smtClean="0">
                <a:ea typeface="宋体" panose="02010600030101010101" pitchFamily="2" charset="-122"/>
              </a:rPr>
              <a:t>  seconds ) ;</a:t>
            </a:r>
          </a:p>
          <a:p>
            <a:pPr lvl="1">
              <a:spcBef>
                <a:spcPct val="0"/>
              </a:spcBef>
              <a:buFontTx/>
              <a:buNone/>
            </a:pPr>
            <a:r>
              <a:rPr lang="en-US" altLang="zh-CN" sz="1800" dirty="0" smtClean="0">
                <a:ea typeface="宋体" panose="02010600030101010101" pitchFamily="2" charset="-122"/>
              </a:rPr>
              <a:t>	void     Increment ( ) ;</a:t>
            </a:r>
          </a:p>
          <a:p>
            <a:pPr lvl="1">
              <a:spcBef>
                <a:spcPct val="0"/>
              </a:spcBef>
              <a:buFontTx/>
              <a:buNone/>
            </a:pPr>
            <a:r>
              <a:rPr lang="en-US" altLang="zh-CN" sz="1800" dirty="0" smtClean="0">
                <a:ea typeface="宋体" panose="02010600030101010101" pitchFamily="2" charset="-122"/>
              </a:rPr>
              <a:t>	void</a:t>
            </a:r>
            <a:r>
              <a:rPr lang="en-US" altLang="zh-CN" sz="1800" dirty="0">
                <a:ea typeface="宋体" panose="02010600030101010101" pitchFamily="2" charset="-122"/>
              </a:rPr>
              <a:t> </a:t>
            </a:r>
            <a:r>
              <a:rPr lang="en-US" altLang="zh-CN" sz="1800" dirty="0" smtClean="0">
                <a:ea typeface="宋体" panose="02010600030101010101" pitchFamily="2" charset="-122"/>
              </a:rPr>
              <a:t>    Write ( )  </a:t>
            </a:r>
            <a:r>
              <a:rPr lang="en-US" altLang="zh-CN" sz="1800" dirty="0" err="1" smtClean="0">
                <a:ea typeface="宋体" panose="02010600030101010101" pitchFamily="2" charset="-122"/>
              </a:rPr>
              <a:t>const</a:t>
            </a:r>
            <a:r>
              <a:rPr lang="en-US" altLang="zh-CN" sz="1800" dirty="0" smtClean="0">
                <a:ea typeface="宋体" panose="02010600030101010101" pitchFamily="2" charset="-122"/>
              </a:rPr>
              <a:t> ;</a:t>
            </a:r>
          </a:p>
          <a:p>
            <a:pPr lvl="1">
              <a:spcBef>
                <a:spcPct val="0"/>
              </a:spcBef>
              <a:buFontTx/>
              <a:buNone/>
            </a:pPr>
            <a:r>
              <a:rPr lang="en-US" altLang="zh-CN" sz="1800" b="1" dirty="0" smtClean="0">
                <a:solidFill>
                  <a:srgbClr val="FF0000"/>
                </a:solidFill>
                <a:ea typeface="宋体" panose="02010600030101010101" pitchFamily="2" charset="-122"/>
              </a:rPr>
              <a:t>	Time    ( </a:t>
            </a:r>
            <a:r>
              <a:rPr lang="en-US" altLang="zh-CN" sz="1800" b="1" dirty="0" err="1" smtClean="0">
                <a:solidFill>
                  <a:srgbClr val="FF0000"/>
                </a:solidFill>
                <a:ea typeface="宋体" panose="02010600030101010101" pitchFamily="2" charset="-122"/>
              </a:rPr>
              <a:t>int</a:t>
            </a:r>
            <a:r>
              <a:rPr lang="en-US" altLang="zh-CN" sz="1800" b="1" dirty="0" smtClean="0">
                <a:solidFill>
                  <a:srgbClr val="FF0000"/>
                </a:solidFill>
                <a:ea typeface="宋体" panose="02010600030101010101" pitchFamily="2" charset="-122"/>
              </a:rPr>
              <a:t>  </a:t>
            </a:r>
            <a:r>
              <a:rPr lang="en-US" altLang="zh-CN" sz="1800" b="1" dirty="0" err="1" smtClean="0">
                <a:solidFill>
                  <a:srgbClr val="FF0000"/>
                </a:solidFill>
                <a:ea typeface="宋体" panose="02010600030101010101" pitchFamily="2" charset="-122"/>
              </a:rPr>
              <a:t>initHrs</a:t>
            </a:r>
            <a:r>
              <a:rPr lang="en-US" altLang="zh-CN" sz="1800" b="1" dirty="0" smtClean="0">
                <a:solidFill>
                  <a:srgbClr val="FF0000"/>
                </a:solidFill>
                <a:ea typeface="宋体" panose="02010600030101010101" pitchFamily="2" charset="-122"/>
              </a:rPr>
              <a:t>, </a:t>
            </a:r>
            <a:r>
              <a:rPr lang="en-US" altLang="zh-CN" sz="1800" b="1" dirty="0" err="1" smtClean="0">
                <a:solidFill>
                  <a:srgbClr val="FF0000"/>
                </a:solidFill>
                <a:ea typeface="宋体" panose="02010600030101010101" pitchFamily="2" charset="-122"/>
              </a:rPr>
              <a:t>int</a:t>
            </a:r>
            <a:r>
              <a:rPr lang="en-US" altLang="zh-CN" sz="1800" b="1" dirty="0" smtClean="0">
                <a:solidFill>
                  <a:srgbClr val="FF0000"/>
                </a:solidFill>
                <a:ea typeface="宋体" panose="02010600030101010101" pitchFamily="2" charset="-122"/>
              </a:rPr>
              <a:t>  </a:t>
            </a:r>
            <a:r>
              <a:rPr lang="en-US" altLang="zh-CN" sz="1800" b="1" dirty="0" err="1" smtClean="0">
                <a:solidFill>
                  <a:srgbClr val="FF0000"/>
                </a:solidFill>
                <a:ea typeface="宋体" panose="02010600030101010101" pitchFamily="2" charset="-122"/>
              </a:rPr>
              <a:t>initMins</a:t>
            </a:r>
            <a:r>
              <a:rPr lang="en-US" altLang="zh-CN" sz="1800" b="1" dirty="0" smtClean="0">
                <a:solidFill>
                  <a:srgbClr val="FF0000"/>
                </a:solidFill>
                <a:ea typeface="宋体" panose="02010600030101010101" pitchFamily="2" charset="-122"/>
              </a:rPr>
              <a:t>,  </a:t>
            </a:r>
            <a:r>
              <a:rPr lang="en-US" altLang="zh-CN" sz="1800" b="1" dirty="0" err="1" smtClean="0">
                <a:solidFill>
                  <a:srgbClr val="FF0000"/>
                </a:solidFill>
                <a:ea typeface="宋体" panose="02010600030101010101" pitchFamily="2" charset="-122"/>
              </a:rPr>
              <a:t>int</a:t>
            </a:r>
            <a:r>
              <a:rPr lang="en-US" altLang="zh-CN" sz="1800" b="1" dirty="0" smtClean="0">
                <a:solidFill>
                  <a:srgbClr val="FF0000"/>
                </a:solidFill>
                <a:ea typeface="宋体" panose="02010600030101010101" pitchFamily="2" charset="-122"/>
              </a:rPr>
              <a:t>  </a:t>
            </a:r>
            <a:r>
              <a:rPr lang="en-US" altLang="zh-CN" sz="1800" b="1" dirty="0" err="1" smtClean="0">
                <a:solidFill>
                  <a:srgbClr val="FF0000"/>
                </a:solidFill>
                <a:ea typeface="宋体" panose="02010600030101010101" pitchFamily="2" charset="-122"/>
              </a:rPr>
              <a:t>initSecs</a:t>
            </a:r>
            <a:r>
              <a:rPr lang="en-US" altLang="zh-CN" sz="1800" b="1" dirty="0" smtClean="0">
                <a:solidFill>
                  <a:srgbClr val="FF0000"/>
                </a:solidFill>
                <a:ea typeface="宋体" panose="02010600030101010101" pitchFamily="2" charset="-122"/>
              </a:rPr>
              <a:t> ) ;   </a:t>
            </a:r>
            <a:r>
              <a:rPr lang="en-US" altLang="zh-CN" sz="1800" b="1" i="1" dirty="0" smtClean="0">
                <a:solidFill>
                  <a:srgbClr val="00B050"/>
                </a:solidFill>
                <a:ea typeface="宋体" panose="02010600030101010101" pitchFamily="2" charset="-122"/>
              </a:rPr>
              <a:t>//</a:t>
            </a:r>
            <a:r>
              <a:rPr lang="en-US" altLang="zh-CN" sz="1800" b="1" dirty="0" smtClean="0">
                <a:solidFill>
                  <a:srgbClr val="00B050"/>
                </a:solidFill>
                <a:ea typeface="宋体" panose="02010600030101010101" pitchFamily="2" charset="-122"/>
              </a:rPr>
              <a:t>  </a:t>
            </a:r>
            <a:r>
              <a:rPr lang="en-US" altLang="zh-CN" sz="1800" b="1" i="1" dirty="0" smtClean="0">
                <a:solidFill>
                  <a:srgbClr val="00B050"/>
                </a:solidFill>
                <a:ea typeface="宋体" panose="02010600030101010101" pitchFamily="2" charset="-122"/>
              </a:rPr>
              <a:t>constructor</a:t>
            </a:r>
            <a:r>
              <a:rPr lang="en-US" altLang="zh-CN" sz="1800" b="1" dirty="0" smtClean="0">
                <a:solidFill>
                  <a:srgbClr val="00B050"/>
                </a:solidFill>
                <a:ea typeface="宋体" panose="02010600030101010101" pitchFamily="2" charset="-122"/>
              </a:rPr>
              <a:t> </a:t>
            </a:r>
          </a:p>
          <a:p>
            <a:pPr lvl="1">
              <a:spcBef>
                <a:spcPct val="0"/>
              </a:spcBef>
              <a:buFontTx/>
              <a:buNone/>
            </a:pPr>
            <a:r>
              <a:rPr lang="en-US" altLang="zh-CN" sz="1800" dirty="0" smtClean="0">
                <a:ea typeface="宋体" panose="02010600030101010101" pitchFamily="2" charset="-122"/>
              </a:rPr>
              <a:t>	</a:t>
            </a:r>
            <a:r>
              <a:rPr lang="en-US" altLang="zh-CN" sz="1800" b="1" i="1" dirty="0" smtClean="0">
                <a:solidFill>
                  <a:srgbClr val="FF0000"/>
                </a:solidFill>
                <a:ea typeface="宋体" panose="02010600030101010101" pitchFamily="2" charset="-122"/>
              </a:rPr>
              <a:t>Time    ( ) ; </a:t>
            </a:r>
            <a:r>
              <a:rPr lang="en-US" altLang="zh-CN" sz="1800" b="1" i="1" dirty="0">
                <a:solidFill>
                  <a:srgbClr val="FF0000"/>
                </a:solidFill>
                <a:ea typeface="宋体" panose="02010600030101010101" pitchFamily="2" charset="-122"/>
              </a:rPr>
              <a:t> </a:t>
            </a:r>
            <a:r>
              <a:rPr lang="en-US" altLang="zh-CN" sz="1800" b="1" i="1" dirty="0" smtClean="0">
                <a:solidFill>
                  <a:srgbClr val="FF0000"/>
                </a:solidFill>
                <a:ea typeface="宋体" panose="02010600030101010101" pitchFamily="2" charset="-122"/>
              </a:rPr>
              <a:t>                                                                        </a:t>
            </a:r>
            <a:r>
              <a:rPr lang="en-US" altLang="zh-CN" sz="1800" b="1" i="1" dirty="0" smtClean="0">
                <a:solidFill>
                  <a:srgbClr val="FF0000"/>
                </a:solidFill>
                <a:ea typeface="宋体" panose="02010600030101010101" pitchFamily="2" charset="-122"/>
              </a:rPr>
              <a:t>    </a:t>
            </a:r>
            <a:r>
              <a:rPr lang="en-US" altLang="zh-CN" sz="1800" b="1" i="1" dirty="0" smtClean="0">
                <a:solidFill>
                  <a:srgbClr val="00B050"/>
                </a:solidFill>
                <a:ea typeface="宋体" panose="02010600030101010101" pitchFamily="2" charset="-122"/>
              </a:rPr>
              <a:t>//  </a:t>
            </a:r>
            <a:r>
              <a:rPr lang="en-US" altLang="zh-CN" sz="1800" b="1" i="1" dirty="0">
                <a:solidFill>
                  <a:srgbClr val="00B050"/>
                </a:solidFill>
                <a:ea typeface="宋体" panose="02010600030101010101" pitchFamily="2" charset="-122"/>
              </a:rPr>
              <a:t>default constructor</a:t>
            </a:r>
          </a:p>
          <a:p>
            <a:pPr eaLnBrk="1" hangingPunct="1">
              <a:spcBef>
                <a:spcPct val="0"/>
              </a:spcBef>
              <a:buFontTx/>
              <a:buNone/>
            </a:pPr>
            <a:r>
              <a:rPr lang="en-US" altLang="zh-CN" sz="2000" dirty="0" smtClean="0">
                <a:ea typeface="宋体" panose="02010600030101010101" pitchFamily="2" charset="-122"/>
              </a:rPr>
              <a:t>  private :				</a:t>
            </a:r>
          </a:p>
          <a:p>
            <a:pPr lvl="1">
              <a:spcBef>
                <a:spcPct val="0"/>
              </a:spcBef>
              <a:buFontTx/>
              <a:buNone/>
            </a:pPr>
            <a:r>
              <a:rPr lang="en-US" altLang="zh-CN" sz="1600" dirty="0" smtClean="0">
                <a:ea typeface="宋体" panose="02010600030101010101" pitchFamily="2" charset="-122"/>
              </a:rPr>
              <a:t>	</a:t>
            </a:r>
            <a:r>
              <a:rPr lang="en-US" altLang="zh-CN" sz="1800" dirty="0" err="1" smtClean="0">
                <a:ea typeface="宋体" panose="02010600030101010101" pitchFamily="2" charset="-122"/>
              </a:rPr>
              <a:t>int</a:t>
            </a:r>
            <a:r>
              <a:rPr lang="en-US" altLang="zh-CN" sz="1800" dirty="0" smtClean="0">
                <a:ea typeface="宋体" panose="02010600030101010101" pitchFamily="2" charset="-122"/>
              </a:rPr>
              <a:t>             </a:t>
            </a:r>
            <a:r>
              <a:rPr lang="en-US" altLang="zh-CN" sz="1800" dirty="0" err="1" smtClean="0">
                <a:ea typeface="宋体" panose="02010600030101010101" pitchFamily="2" charset="-122"/>
              </a:rPr>
              <a:t>hrs</a:t>
            </a:r>
            <a:r>
              <a:rPr lang="en-US" altLang="zh-CN" sz="1800" dirty="0" smtClean="0">
                <a:ea typeface="宋体" panose="02010600030101010101" pitchFamily="2" charset="-122"/>
              </a:rPr>
              <a:t> ;           </a:t>
            </a:r>
          </a:p>
          <a:p>
            <a:pPr lvl="1">
              <a:spcBef>
                <a:spcPct val="0"/>
              </a:spcBef>
              <a:buFontTx/>
              <a:buNone/>
            </a:pPr>
            <a:r>
              <a:rPr lang="en-US" altLang="zh-CN" sz="1800" dirty="0" smtClean="0">
                <a:ea typeface="宋体" panose="02010600030101010101" pitchFamily="2" charset="-122"/>
              </a:rPr>
              <a:t>	</a:t>
            </a:r>
            <a:r>
              <a:rPr lang="en-US" altLang="zh-CN" sz="1800" dirty="0" err="1" smtClean="0">
                <a:ea typeface="宋体" panose="02010600030101010101" pitchFamily="2" charset="-122"/>
              </a:rPr>
              <a:t>int</a:t>
            </a:r>
            <a:r>
              <a:rPr lang="en-US" altLang="zh-CN" sz="1800" dirty="0" smtClean="0">
                <a:ea typeface="宋体" panose="02010600030101010101" pitchFamily="2" charset="-122"/>
              </a:rPr>
              <a:t>             mins ;          </a:t>
            </a:r>
          </a:p>
          <a:p>
            <a:pPr lvl="1">
              <a:spcBef>
                <a:spcPct val="0"/>
              </a:spcBef>
              <a:buFontTx/>
              <a:buNone/>
            </a:pPr>
            <a:r>
              <a:rPr lang="en-US" altLang="zh-CN" sz="1800" dirty="0" smtClean="0">
                <a:ea typeface="宋体" panose="02010600030101010101" pitchFamily="2" charset="-122"/>
              </a:rPr>
              <a:t>	</a:t>
            </a:r>
            <a:r>
              <a:rPr lang="en-US" altLang="zh-CN" sz="1800" dirty="0" err="1" smtClean="0">
                <a:ea typeface="宋体" panose="02010600030101010101" pitchFamily="2" charset="-122"/>
              </a:rPr>
              <a:t>int</a:t>
            </a:r>
            <a:r>
              <a:rPr lang="en-US" altLang="zh-CN" sz="1800" dirty="0" smtClean="0">
                <a:ea typeface="宋体" panose="02010600030101010101" pitchFamily="2" charset="-122"/>
              </a:rPr>
              <a:t>	 secs ;</a:t>
            </a:r>
          </a:p>
          <a:p>
            <a:pPr eaLnBrk="1" hangingPunct="1">
              <a:spcBef>
                <a:spcPct val="0"/>
              </a:spcBef>
              <a:buFontTx/>
              <a:buNone/>
            </a:pPr>
            <a:r>
              <a:rPr lang="en-US" altLang="zh-CN" sz="2000" dirty="0" smtClean="0">
                <a:ea typeface="宋体" panose="02010600030101010101" pitchFamily="2" charset="-122"/>
              </a:rPr>
              <a:t>} ;</a:t>
            </a:r>
            <a:r>
              <a:rPr lang="en-US" altLang="zh-CN" sz="2000" i="1" dirty="0" smtClean="0">
                <a:solidFill>
                  <a:schemeClr val="folHlink"/>
                </a:solidFill>
                <a:ea typeface="宋体" panose="02010600030101010101" pitchFamily="2" charset="-122"/>
              </a:rPr>
              <a:t>	</a:t>
            </a:r>
          </a:p>
        </p:txBody>
      </p:sp>
      <p:sp>
        <p:nvSpPr>
          <p:cNvPr id="2" name="Footer Placeholder 1"/>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3914790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noFill/>
        </p:spPr>
        <p:txBody>
          <a:bodyPr lIns="92075" tIns="46038" rIns="92075" bIns="46038" anchor="b"/>
          <a:lstStyle/>
          <a:p>
            <a:pPr eaLnBrk="1" hangingPunct="1"/>
            <a:r>
              <a:rPr lang="en-US" altLang="zh-CN" dirty="0" smtClean="0">
                <a:ea typeface="宋体" panose="02010600030101010101" pitchFamily="2" charset="-122"/>
              </a:rPr>
              <a:t>What is an object?</a:t>
            </a:r>
            <a:r>
              <a:rPr lang="en-US" altLang="zh-CN" sz="4000" dirty="0" smtClean="0">
                <a:ea typeface="宋体" panose="02010600030101010101" pitchFamily="2" charset="-122"/>
              </a:rPr>
              <a:t> </a:t>
            </a:r>
          </a:p>
        </p:txBody>
      </p:sp>
      <p:sp>
        <p:nvSpPr>
          <p:cNvPr id="20484" name="Rectangle 3"/>
          <p:cNvSpPr>
            <a:spLocks noChangeArrowheads="1"/>
          </p:cNvSpPr>
          <p:nvPr/>
        </p:nvSpPr>
        <p:spPr bwMode="auto">
          <a:xfrm>
            <a:off x="942975" y="2224088"/>
            <a:ext cx="4470776"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b="1" dirty="0" smtClean="0">
                <a:latin typeface="Candara" panose="020E0502030303020204" pitchFamily="34" charset="0"/>
                <a:ea typeface="宋体" panose="02010600030101010101" pitchFamily="2" charset="-122"/>
              </a:rPr>
              <a:t>OBJECT (Instance of a class)</a:t>
            </a:r>
            <a:endParaRPr lang="en-US" altLang="zh-CN" sz="2800" b="1" dirty="0">
              <a:latin typeface="Candara" panose="020E0502030303020204" pitchFamily="34" charset="0"/>
              <a:ea typeface="宋体" panose="02010600030101010101" pitchFamily="2" charset="-122"/>
            </a:endParaRPr>
          </a:p>
        </p:txBody>
      </p:sp>
      <p:sp>
        <p:nvSpPr>
          <p:cNvPr id="20485" name="Oval 4"/>
          <p:cNvSpPr>
            <a:spLocks noChangeArrowheads="1"/>
          </p:cNvSpPr>
          <p:nvPr/>
        </p:nvSpPr>
        <p:spPr bwMode="auto">
          <a:xfrm>
            <a:off x="539750" y="2825750"/>
            <a:ext cx="2486025" cy="2501900"/>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latin typeface="Candara" panose="020E0502030303020204" pitchFamily="34" charset="0"/>
              <a:ea typeface="宋体" panose="02010600030101010101" pitchFamily="2" charset="-122"/>
            </a:endParaRPr>
          </a:p>
        </p:txBody>
      </p:sp>
      <p:sp>
        <p:nvSpPr>
          <p:cNvPr id="20486" name="Rectangle 5"/>
          <p:cNvSpPr>
            <a:spLocks noChangeArrowheads="1"/>
          </p:cNvSpPr>
          <p:nvPr/>
        </p:nvSpPr>
        <p:spPr bwMode="auto">
          <a:xfrm>
            <a:off x="866775" y="3405188"/>
            <a:ext cx="1902765" cy="138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800" b="1">
                <a:latin typeface="Candara" panose="020E0502030303020204" pitchFamily="34" charset="0"/>
                <a:ea typeface="宋体" panose="02010600030101010101" pitchFamily="2" charset="-122"/>
              </a:rPr>
              <a:t>Operations</a:t>
            </a:r>
          </a:p>
          <a:p>
            <a:endParaRPr lang="en-US" altLang="zh-CN" sz="2800" b="1">
              <a:latin typeface="Candara" panose="020E0502030303020204" pitchFamily="34" charset="0"/>
              <a:ea typeface="宋体" panose="02010600030101010101" pitchFamily="2" charset="-122"/>
            </a:endParaRPr>
          </a:p>
          <a:p>
            <a:r>
              <a:rPr lang="en-US" altLang="zh-CN" sz="2800" b="1">
                <a:latin typeface="Candara" panose="020E0502030303020204" pitchFamily="34" charset="0"/>
                <a:ea typeface="宋体" panose="02010600030101010101" pitchFamily="2" charset="-122"/>
              </a:rPr>
              <a:t>     Data</a:t>
            </a:r>
          </a:p>
        </p:txBody>
      </p:sp>
      <p:sp>
        <p:nvSpPr>
          <p:cNvPr id="20487" name="Line 6"/>
          <p:cNvSpPr>
            <a:spLocks noChangeShapeType="1"/>
          </p:cNvSpPr>
          <p:nvPr/>
        </p:nvSpPr>
        <p:spPr bwMode="auto">
          <a:xfrm flipV="1">
            <a:off x="2667000" y="3200400"/>
            <a:ext cx="12954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0488" name="Rectangle 7"/>
          <p:cNvSpPr>
            <a:spLocks noChangeArrowheads="1"/>
          </p:cNvSpPr>
          <p:nvPr/>
        </p:nvSpPr>
        <p:spPr bwMode="auto">
          <a:xfrm>
            <a:off x="3949700" y="2955925"/>
            <a:ext cx="4558940" cy="2308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a:latin typeface="Candara" panose="020E0502030303020204" pitchFamily="34" charset="0"/>
                <a:ea typeface="宋体" panose="02010600030101010101" pitchFamily="2" charset="-122"/>
              </a:rPr>
              <a:t>set of methods</a:t>
            </a:r>
          </a:p>
          <a:p>
            <a:r>
              <a:rPr lang="en-US" altLang="zh-CN" sz="2400" b="1">
                <a:latin typeface="Candara" panose="020E0502030303020204" pitchFamily="34" charset="0"/>
                <a:ea typeface="宋体" panose="02010600030101010101" pitchFamily="2" charset="-122"/>
              </a:rPr>
              <a:t>(public member functions)</a:t>
            </a:r>
          </a:p>
          <a:p>
            <a:endParaRPr lang="en-US" altLang="zh-CN" sz="2400" b="1">
              <a:latin typeface="Candara" panose="020E0502030303020204" pitchFamily="34" charset="0"/>
              <a:ea typeface="宋体" panose="02010600030101010101" pitchFamily="2" charset="-122"/>
            </a:endParaRPr>
          </a:p>
          <a:p>
            <a:endParaRPr lang="en-US" altLang="zh-CN" sz="2400" b="1">
              <a:latin typeface="Candara" panose="020E0502030303020204" pitchFamily="34" charset="0"/>
              <a:ea typeface="宋体" panose="02010600030101010101" pitchFamily="2" charset="-122"/>
            </a:endParaRPr>
          </a:p>
          <a:p>
            <a:r>
              <a:rPr lang="en-US" altLang="zh-CN" sz="2400" b="1">
                <a:latin typeface="Candara" panose="020E0502030303020204" pitchFamily="34" charset="0"/>
                <a:ea typeface="宋体" panose="02010600030101010101" pitchFamily="2" charset="-122"/>
              </a:rPr>
              <a:t>internal state</a:t>
            </a:r>
          </a:p>
          <a:p>
            <a:r>
              <a:rPr lang="en-US" altLang="zh-CN" sz="2400" b="1">
                <a:latin typeface="Candara" panose="020E0502030303020204" pitchFamily="34" charset="0"/>
                <a:ea typeface="宋体" panose="02010600030101010101" pitchFamily="2" charset="-122"/>
              </a:rPr>
              <a:t>(values of private data members)</a:t>
            </a:r>
          </a:p>
        </p:txBody>
      </p:sp>
      <p:sp>
        <p:nvSpPr>
          <p:cNvPr id="20489" name="Line 8"/>
          <p:cNvSpPr>
            <a:spLocks noChangeShapeType="1"/>
          </p:cNvSpPr>
          <p:nvPr/>
        </p:nvSpPr>
        <p:spPr bwMode="auto">
          <a:xfrm>
            <a:off x="2667000" y="4648200"/>
            <a:ext cx="1219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0490" name="Line 9"/>
          <p:cNvSpPr>
            <a:spLocks noChangeShapeType="1"/>
          </p:cNvSpPr>
          <p:nvPr/>
        </p:nvSpPr>
        <p:spPr bwMode="auto">
          <a:xfrm>
            <a:off x="533400" y="4114800"/>
            <a:ext cx="251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Candara" panose="020E0502030303020204" pitchFamily="34" charset="0"/>
            </a:endParaRPr>
          </a:p>
        </p:txBody>
      </p:sp>
      <p:sp>
        <p:nvSpPr>
          <p:cNvPr id="2" name="Footer Placeholder 1"/>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89191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Getters and Setters</a:t>
            </a:r>
            <a:endParaRPr lang="en-US" dirty="0"/>
          </a:p>
        </p:txBody>
      </p:sp>
      <p:sp>
        <p:nvSpPr>
          <p:cNvPr id="3" name="Content Placeholder 2"/>
          <p:cNvSpPr>
            <a:spLocks noGrp="1"/>
          </p:cNvSpPr>
          <p:nvPr>
            <p:ph idx="1"/>
          </p:nvPr>
        </p:nvSpPr>
        <p:spPr/>
        <p:txBody>
          <a:bodyPr>
            <a:normAutofit/>
          </a:bodyPr>
          <a:lstStyle/>
          <a:p>
            <a:r>
              <a:rPr lang="en-US" sz="2200" dirty="0" smtClean="0"/>
              <a:t>Private access specifier facilitates data hiding</a:t>
            </a:r>
          </a:p>
          <a:p>
            <a:endParaRPr lang="en-US" sz="2200" dirty="0" smtClean="0"/>
          </a:p>
          <a:p>
            <a:r>
              <a:rPr lang="en-US" sz="2200" dirty="0" smtClean="0"/>
              <a:t>Public set and get function allows clients to access data, but not indirectly</a:t>
            </a:r>
          </a:p>
          <a:p>
            <a:endParaRPr lang="en-US" sz="2200" dirty="0"/>
          </a:p>
          <a:p>
            <a:r>
              <a:rPr lang="en-US" sz="2200" dirty="0" smtClean="0"/>
              <a:t>Class may store data in one way, however shows to the client in a different way</a:t>
            </a:r>
          </a:p>
          <a:p>
            <a:endParaRPr lang="en-US" sz="2200" dirty="0"/>
          </a:p>
          <a:p>
            <a:r>
              <a:rPr lang="en-US" sz="2200" b="1" dirty="0" smtClean="0">
                <a:solidFill>
                  <a:srgbClr val="EF2564"/>
                </a:solidFill>
              </a:rPr>
              <a:t>Get and set function </a:t>
            </a:r>
            <a:r>
              <a:rPr lang="en-US" sz="2200" dirty="0" smtClean="0"/>
              <a:t>helps the client to interact with the object </a:t>
            </a:r>
          </a:p>
          <a:p>
            <a:endParaRPr lang="en-US" sz="2200" dirty="0"/>
          </a:p>
          <a:p>
            <a:r>
              <a:rPr lang="en-US" sz="2200" dirty="0" smtClean="0"/>
              <a:t>The private data member remains safely encapsulated</a:t>
            </a:r>
          </a:p>
          <a:p>
            <a:endParaRPr lang="en-US" sz="2200" dirty="0"/>
          </a:p>
        </p:txBody>
      </p:sp>
      <p:sp>
        <p:nvSpPr>
          <p:cNvPr id="4" name="Footer Placeholder 3"/>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163443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Interface</a:t>
            </a:r>
            <a:endParaRPr lang="en-US" dirty="0"/>
          </a:p>
        </p:txBody>
      </p:sp>
      <p:sp>
        <p:nvSpPr>
          <p:cNvPr id="3" name="Content Placeholder 2"/>
          <p:cNvSpPr>
            <a:spLocks noGrp="1"/>
          </p:cNvSpPr>
          <p:nvPr>
            <p:ph idx="1"/>
          </p:nvPr>
        </p:nvSpPr>
        <p:spPr/>
        <p:txBody>
          <a:bodyPr>
            <a:normAutofit/>
          </a:bodyPr>
          <a:lstStyle/>
          <a:p>
            <a:r>
              <a:rPr lang="en-US" sz="2200" dirty="0" smtClean="0"/>
              <a:t>Header files supports reusability</a:t>
            </a:r>
          </a:p>
          <a:p>
            <a:endParaRPr lang="en-US" sz="2200" dirty="0" smtClean="0"/>
          </a:p>
          <a:p>
            <a:r>
              <a:rPr lang="en-US" sz="2200" dirty="0" smtClean="0"/>
              <a:t>Interface: standardized </a:t>
            </a:r>
            <a:r>
              <a:rPr lang="en-US" sz="2200" dirty="0" smtClean="0"/>
              <a:t>way </a:t>
            </a:r>
            <a:r>
              <a:rPr lang="en-US" sz="2200" dirty="0" smtClean="0"/>
              <a:t>of interaction between a pair of objects (e.g. people, systems)</a:t>
            </a:r>
          </a:p>
          <a:p>
            <a:endParaRPr lang="en-US" sz="2200" dirty="0"/>
          </a:p>
          <a:p>
            <a:r>
              <a:rPr lang="en-US" sz="2200" dirty="0" smtClean="0"/>
              <a:t>Defines </a:t>
            </a:r>
            <a:r>
              <a:rPr lang="en-US" sz="2200" dirty="0" smtClean="0"/>
              <a:t>what services a client can use and how to request those services</a:t>
            </a:r>
          </a:p>
          <a:p>
            <a:endParaRPr lang="en-US" sz="2200" dirty="0"/>
          </a:p>
          <a:p>
            <a:r>
              <a:rPr lang="en-US" sz="2200" b="1" i="1" dirty="0" smtClean="0">
                <a:solidFill>
                  <a:srgbClr val="EF2564"/>
                </a:solidFill>
              </a:rPr>
              <a:t>However, NOT how the class carry out those services</a:t>
            </a:r>
          </a:p>
          <a:p>
            <a:endParaRPr lang="en-US" sz="2200" dirty="0"/>
          </a:p>
          <a:p>
            <a:r>
              <a:rPr lang="en-US" sz="2200" b="1" dirty="0" smtClean="0">
                <a:solidFill>
                  <a:srgbClr val="0000FF"/>
                </a:solidFill>
              </a:rPr>
              <a:t>A classes interface consists of the public member functions</a:t>
            </a:r>
          </a:p>
          <a:p>
            <a:endParaRPr lang="en-US" sz="2200" dirty="0"/>
          </a:p>
          <a:p>
            <a:endParaRPr lang="en-US" sz="2200" dirty="0" smtClean="0"/>
          </a:p>
          <a:p>
            <a:endParaRPr lang="en-US" sz="2200" dirty="0"/>
          </a:p>
        </p:txBody>
      </p:sp>
      <p:sp>
        <p:nvSpPr>
          <p:cNvPr id="4" name="Footer Placeholder 3"/>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200722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4"/>
          <p:cNvSpPr>
            <a:spLocks noChangeArrowheads="1"/>
          </p:cNvSpPr>
          <p:nvPr/>
        </p:nvSpPr>
        <p:spPr bwMode="auto">
          <a:xfrm>
            <a:off x="2557463" y="2368550"/>
            <a:ext cx="3913187" cy="3949700"/>
          </a:xfrm>
          <a:prstGeom prst="ellipse">
            <a:avLst/>
          </a:prstGeom>
          <a:solidFill>
            <a:srgbClr val="00B0F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latin typeface="Candara" panose="020E0502030303020204" pitchFamily="34" charset="0"/>
              <a:ea typeface="宋体" panose="02010600030101010101" pitchFamily="2" charset="-122"/>
            </a:endParaRPr>
          </a:p>
        </p:txBody>
      </p:sp>
      <p:sp>
        <p:nvSpPr>
          <p:cNvPr id="4" name="Title 3"/>
          <p:cNvSpPr>
            <a:spLocks noGrp="1"/>
          </p:cNvSpPr>
          <p:nvPr>
            <p:ph type="title"/>
          </p:nvPr>
        </p:nvSpPr>
        <p:spPr/>
        <p:txBody>
          <a:bodyPr/>
          <a:lstStyle/>
          <a:p>
            <a:r>
              <a:rPr lang="en-US" dirty="0"/>
              <a:t>Class Interface </a:t>
            </a:r>
            <a:r>
              <a:rPr lang="en-US" dirty="0" smtClean="0"/>
              <a:t>Diagram</a:t>
            </a:r>
            <a:endParaRPr lang="en-US" dirty="0"/>
          </a:p>
        </p:txBody>
      </p:sp>
      <p:sp>
        <p:nvSpPr>
          <p:cNvPr id="5" name="Oval 5"/>
          <p:cNvSpPr>
            <a:spLocks noChangeArrowheads="1"/>
          </p:cNvSpPr>
          <p:nvPr/>
        </p:nvSpPr>
        <p:spPr bwMode="auto">
          <a:xfrm>
            <a:off x="2139950" y="2873375"/>
            <a:ext cx="1825625" cy="407988"/>
          </a:xfrm>
          <a:prstGeom prst="ellipse">
            <a:avLst/>
          </a:prstGeom>
          <a:solidFill>
            <a:srgbClr val="FF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latin typeface="Candara" panose="020E0502030303020204" pitchFamily="34" charset="0"/>
              <a:ea typeface="宋体" panose="02010600030101010101" pitchFamily="2" charset="-122"/>
            </a:endParaRPr>
          </a:p>
        </p:txBody>
      </p:sp>
      <p:sp>
        <p:nvSpPr>
          <p:cNvPr id="6" name="Oval 6"/>
          <p:cNvSpPr>
            <a:spLocks noChangeArrowheads="1"/>
          </p:cNvSpPr>
          <p:nvPr/>
        </p:nvSpPr>
        <p:spPr bwMode="auto">
          <a:xfrm>
            <a:off x="2139950" y="4054475"/>
            <a:ext cx="1825625" cy="409575"/>
          </a:xfrm>
          <a:prstGeom prst="ellipse">
            <a:avLst/>
          </a:prstGeom>
          <a:solidFill>
            <a:srgbClr val="FF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latin typeface="Candara" panose="020E0502030303020204" pitchFamily="34" charset="0"/>
              <a:ea typeface="宋体" panose="02010600030101010101" pitchFamily="2" charset="-122"/>
            </a:endParaRPr>
          </a:p>
        </p:txBody>
      </p:sp>
      <p:sp>
        <p:nvSpPr>
          <p:cNvPr id="7" name="Oval 7"/>
          <p:cNvSpPr>
            <a:spLocks noChangeArrowheads="1"/>
          </p:cNvSpPr>
          <p:nvPr/>
        </p:nvSpPr>
        <p:spPr bwMode="auto">
          <a:xfrm>
            <a:off x="2139950" y="4729163"/>
            <a:ext cx="1825625" cy="407987"/>
          </a:xfrm>
          <a:prstGeom prst="ellipse">
            <a:avLst/>
          </a:prstGeom>
          <a:solidFill>
            <a:srgbClr val="00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en-US">
              <a:latin typeface="Candara" panose="020E0502030303020204" pitchFamily="34" charset="0"/>
              <a:ea typeface="宋体" panose="02010600030101010101" pitchFamily="2" charset="-122"/>
            </a:endParaRPr>
          </a:p>
        </p:txBody>
      </p:sp>
      <p:sp>
        <p:nvSpPr>
          <p:cNvPr id="8" name="Oval 8"/>
          <p:cNvSpPr>
            <a:spLocks noChangeArrowheads="1"/>
          </p:cNvSpPr>
          <p:nvPr/>
        </p:nvSpPr>
        <p:spPr bwMode="auto">
          <a:xfrm>
            <a:off x="2139950" y="5318125"/>
            <a:ext cx="1825625" cy="411163"/>
          </a:xfrm>
          <a:prstGeom prst="ellipse">
            <a:avLst/>
          </a:prstGeom>
          <a:solidFill>
            <a:srgbClr val="00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en-US">
              <a:latin typeface="Candara" panose="020E0502030303020204" pitchFamily="34" charset="0"/>
              <a:ea typeface="宋体" panose="02010600030101010101" pitchFamily="2" charset="-122"/>
            </a:endParaRPr>
          </a:p>
        </p:txBody>
      </p:sp>
      <p:sp>
        <p:nvSpPr>
          <p:cNvPr id="9" name="Oval 9"/>
          <p:cNvSpPr>
            <a:spLocks noChangeArrowheads="1"/>
          </p:cNvSpPr>
          <p:nvPr/>
        </p:nvSpPr>
        <p:spPr bwMode="auto">
          <a:xfrm>
            <a:off x="2139950" y="3465513"/>
            <a:ext cx="1825625" cy="407987"/>
          </a:xfrm>
          <a:prstGeom prst="ellipse">
            <a:avLst/>
          </a:prstGeom>
          <a:solidFill>
            <a:srgbClr val="FF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latin typeface="Candara" panose="020E0502030303020204" pitchFamily="34" charset="0"/>
              <a:ea typeface="宋体" panose="02010600030101010101" pitchFamily="2" charset="-122"/>
            </a:endParaRPr>
          </a:p>
        </p:txBody>
      </p:sp>
      <p:sp>
        <p:nvSpPr>
          <p:cNvPr id="10" name="Rectangle 10"/>
          <p:cNvSpPr>
            <a:spLocks noChangeArrowheads="1"/>
          </p:cNvSpPr>
          <p:nvPr/>
        </p:nvSpPr>
        <p:spPr bwMode="auto">
          <a:xfrm>
            <a:off x="4395788" y="3381375"/>
            <a:ext cx="1573212" cy="2179638"/>
          </a:xfrm>
          <a:prstGeom prst="rect">
            <a:avLst/>
          </a:prstGeom>
          <a:solidFill>
            <a:srgbClr val="FFFF00"/>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latin typeface="Candara" panose="020E0502030303020204" pitchFamily="34" charset="0"/>
              <a:ea typeface="宋体" panose="02010600030101010101" pitchFamily="2" charset="-122"/>
            </a:endParaRPr>
          </a:p>
        </p:txBody>
      </p:sp>
      <p:sp>
        <p:nvSpPr>
          <p:cNvPr id="11" name="Rectangle 11"/>
          <p:cNvSpPr>
            <a:spLocks noChangeArrowheads="1"/>
          </p:cNvSpPr>
          <p:nvPr/>
        </p:nvSpPr>
        <p:spPr bwMode="auto">
          <a:xfrm>
            <a:off x="4370388" y="3348038"/>
            <a:ext cx="146050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b="1">
                <a:latin typeface="Candara" panose="020E0502030303020204" pitchFamily="34" charset="0"/>
                <a:ea typeface="宋体" panose="02010600030101010101" pitchFamily="2" charset="-122"/>
              </a:rPr>
              <a:t>Private data:</a:t>
            </a:r>
          </a:p>
          <a:p>
            <a:endParaRPr lang="en-US" altLang="zh-CN" sz="1000" b="1">
              <a:latin typeface="Candara" panose="020E0502030303020204" pitchFamily="34" charset="0"/>
              <a:ea typeface="宋体" panose="02010600030101010101" pitchFamily="2" charset="-122"/>
            </a:endParaRPr>
          </a:p>
          <a:p>
            <a:r>
              <a:rPr lang="en-US" altLang="zh-CN" b="1">
                <a:latin typeface="Candara" panose="020E0502030303020204" pitchFamily="34" charset="0"/>
                <a:ea typeface="宋体" panose="02010600030101010101" pitchFamily="2" charset="-122"/>
              </a:rPr>
              <a:t>hrs</a:t>
            </a:r>
          </a:p>
          <a:p>
            <a:endParaRPr lang="en-US" altLang="zh-CN" b="1">
              <a:latin typeface="Candara" panose="020E0502030303020204" pitchFamily="34" charset="0"/>
              <a:ea typeface="宋体" panose="02010600030101010101" pitchFamily="2" charset="-122"/>
            </a:endParaRPr>
          </a:p>
          <a:p>
            <a:r>
              <a:rPr lang="en-US" altLang="zh-CN" b="1">
                <a:latin typeface="Candara" panose="020E0502030303020204" pitchFamily="34" charset="0"/>
                <a:ea typeface="宋体" panose="02010600030101010101" pitchFamily="2" charset="-122"/>
              </a:rPr>
              <a:t>mins</a:t>
            </a:r>
          </a:p>
          <a:p>
            <a:endParaRPr lang="en-US" altLang="zh-CN" b="1">
              <a:latin typeface="Candara" panose="020E0502030303020204" pitchFamily="34" charset="0"/>
              <a:ea typeface="宋体" panose="02010600030101010101" pitchFamily="2" charset="-122"/>
            </a:endParaRPr>
          </a:p>
          <a:p>
            <a:r>
              <a:rPr lang="en-US" altLang="zh-CN" b="1">
                <a:latin typeface="Candara" panose="020E0502030303020204" pitchFamily="34" charset="0"/>
                <a:ea typeface="宋体" panose="02010600030101010101" pitchFamily="2" charset="-122"/>
              </a:rPr>
              <a:t>secs</a:t>
            </a:r>
          </a:p>
        </p:txBody>
      </p:sp>
      <p:sp>
        <p:nvSpPr>
          <p:cNvPr id="12" name="Rectangle 12"/>
          <p:cNvSpPr>
            <a:spLocks noChangeArrowheads="1"/>
          </p:cNvSpPr>
          <p:nvPr/>
        </p:nvSpPr>
        <p:spPr bwMode="auto">
          <a:xfrm>
            <a:off x="2617788" y="2901950"/>
            <a:ext cx="545021"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b="1">
                <a:latin typeface="Candara" panose="020E0502030303020204" pitchFamily="34" charset="0"/>
                <a:ea typeface="宋体" panose="02010600030101010101" pitchFamily="2" charset="-122"/>
              </a:rPr>
              <a:t>Set</a:t>
            </a:r>
          </a:p>
        </p:txBody>
      </p:sp>
      <p:sp>
        <p:nvSpPr>
          <p:cNvPr id="13" name="Rectangle 13"/>
          <p:cNvSpPr>
            <a:spLocks noChangeArrowheads="1"/>
          </p:cNvSpPr>
          <p:nvPr/>
        </p:nvSpPr>
        <p:spPr bwMode="auto">
          <a:xfrm>
            <a:off x="2282825" y="3490913"/>
            <a:ext cx="132247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b="1" dirty="0">
                <a:latin typeface="Candara" panose="020E0502030303020204" pitchFamily="34" charset="0"/>
                <a:ea typeface="宋体" panose="02010600030101010101" pitchFamily="2" charset="-122"/>
              </a:rPr>
              <a:t>Increment</a:t>
            </a:r>
          </a:p>
        </p:txBody>
      </p:sp>
      <p:sp>
        <p:nvSpPr>
          <p:cNvPr id="14" name="Rectangle 14"/>
          <p:cNvSpPr>
            <a:spLocks noChangeArrowheads="1"/>
          </p:cNvSpPr>
          <p:nvPr/>
        </p:nvSpPr>
        <p:spPr bwMode="auto">
          <a:xfrm>
            <a:off x="2645620" y="4055596"/>
            <a:ext cx="805605"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b="1" dirty="0">
                <a:latin typeface="Candara" panose="020E0502030303020204" pitchFamily="34" charset="0"/>
                <a:ea typeface="宋体" panose="02010600030101010101" pitchFamily="2" charset="-122"/>
              </a:rPr>
              <a:t>Write</a:t>
            </a:r>
          </a:p>
        </p:txBody>
      </p:sp>
      <p:sp>
        <p:nvSpPr>
          <p:cNvPr id="15" name="Rectangle 15"/>
          <p:cNvSpPr>
            <a:spLocks noChangeArrowheads="1"/>
          </p:cNvSpPr>
          <p:nvPr/>
        </p:nvSpPr>
        <p:spPr bwMode="auto">
          <a:xfrm>
            <a:off x="2519763" y="4741604"/>
            <a:ext cx="897682"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b="1" dirty="0">
                <a:latin typeface="Candara" panose="020E0502030303020204" pitchFamily="34" charset="0"/>
                <a:ea typeface="宋体" panose="02010600030101010101" pitchFamily="2" charset="-122"/>
              </a:rPr>
              <a:t>   Time</a:t>
            </a:r>
          </a:p>
        </p:txBody>
      </p:sp>
      <p:sp>
        <p:nvSpPr>
          <p:cNvPr id="16" name="Rectangle 16"/>
          <p:cNvSpPr>
            <a:spLocks noChangeArrowheads="1"/>
          </p:cNvSpPr>
          <p:nvPr/>
        </p:nvSpPr>
        <p:spPr bwMode="auto">
          <a:xfrm>
            <a:off x="2688078" y="5318125"/>
            <a:ext cx="729367"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000" b="1" dirty="0">
                <a:latin typeface="Candara" panose="020E0502030303020204" pitchFamily="34" charset="0"/>
                <a:ea typeface="宋体" panose="02010600030101010101" pitchFamily="2" charset="-122"/>
              </a:rPr>
              <a:t>Time</a:t>
            </a:r>
          </a:p>
        </p:txBody>
      </p:sp>
      <p:sp>
        <p:nvSpPr>
          <p:cNvPr id="17" name="Rectangle 17"/>
          <p:cNvSpPr>
            <a:spLocks noChangeArrowheads="1"/>
          </p:cNvSpPr>
          <p:nvPr/>
        </p:nvSpPr>
        <p:spPr bwMode="auto">
          <a:xfrm>
            <a:off x="5064125" y="3802063"/>
            <a:ext cx="738188" cy="407987"/>
          </a:xfrm>
          <a:prstGeom prst="rect">
            <a:avLst/>
          </a:prstGeom>
          <a:solidFill>
            <a:srgbClr val="EF2564"/>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latin typeface="Candara" panose="020E0502030303020204" pitchFamily="34" charset="0"/>
              <a:ea typeface="宋体" panose="02010600030101010101" pitchFamily="2" charset="-122"/>
            </a:endParaRPr>
          </a:p>
        </p:txBody>
      </p:sp>
      <p:sp>
        <p:nvSpPr>
          <p:cNvPr id="18" name="Rectangle 18"/>
          <p:cNvSpPr>
            <a:spLocks noChangeArrowheads="1"/>
          </p:cNvSpPr>
          <p:nvPr/>
        </p:nvSpPr>
        <p:spPr bwMode="auto">
          <a:xfrm>
            <a:off x="5064125" y="4392613"/>
            <a:ext cx="738188" cy="407987"/>
          </a:xfrm>
          <a:prstGeom prst="rect">
            <a:avLst/>
          </a:prstGeom>
          <a:solidFill>
            <a:srgbClr val="EF2564"/>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latin typeface="Candara" panose="020E0502030303020204" pitchFamily="34" charset="0"/>
              <a:ea typeface="宋体" panose="02010600030101010101" pitchFamily="2" charset="-122"/>
            </a:endParaRPr>
          </a:p>
        </p:txBody>
      </p:sp>
      <p:sp>
        <p:nvSpPr>
          <p:cNvPr id="19" name="Rectangle 19"/>
          <p:cNvSpPr>
            <a:spLocks noChangeArrowheads="1"/>
          </p:cNvSpPr>
          <p:nvPr/>
        </p:nvSpPr>
        <p:spPr bwMode="auto">
          <a:xfrm>
            <a:off x="5064125" y="4981575"/>
            <a:ext cx="738188" cy="411163"/>
          </a:xfrm>
          <a:prstGeom prst="rect">
            <a:avLst/>
          </a:prstGeom>
          <a:solidFill>
            <a:srgbClr val="EF2564"/>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latin typeface="Candara" panose="020E0502030303020204" pitchFamily="34" charset="0"/>
              <a:ea typeface="宋体" panose="02010600030101010101" pitchFamily="2" charset="-122"/>
            </a:endParaRPr>
          </a:p>
        </p:txBody>
      </p:sp>
      <p:sp>
        <p:nvSpPr>
          <p:cNvPr id="20" name="Rectangle 20"/>
          <p:cNvSpPr>
            <a:spLocks noChangeArrowheads="1"/>
          </p:cNvSpPr>
          <p:nvPr/>
        </p:nvSpPr>
        <p:spPr bwMode="auto">
          <a:xfrm>
            <a:off x="3479317" y="1745638"/>
            <a:ext cx="2069477"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3200" b="1" dirty="0">
                <a:latin typeface="Candara" panose="020E0502030303020204" pitchFamily="34" charset="0"/>
                <a:ea typeface="宋体" panose="02010600030101010101" pitchFamily="2" charset="-122"/>
              </a:rPr>
              <a:t>Time  class</a:t>
            </a:r>
          </a:p>
        </p:txBody>
      </p:sp>
      <p:sp>
        <p:nvSpPr>
          <p:cNvPr id="2" name="Footer Placeholder 1"/>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21352705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Separating Interface from Implementation</a:t>
            </a:r>
          </a:p>
        </p:txBody>
      </p:sp>
      <p:sp>
        <p:nvSpPr>
          <p:cNvPr id="3" name="Content Placeholder 2"/>
          <p:cNvSpPr>
            <a:spLocks noGrp="1"/>
          </p:cNvSpPr>
          <p:nvPr>
            <p:ph idx="1"/>
          </p:nvPr>
        </p:nvSpPr>
        <p:spPr/>
        <p:txBody>
          <a:bodyPr>
            <a:noAutofit/>
          </a:bodyPr>
          <a:lstStyle/>
          <a:p>
            <a:pPr>
              <a:lnSpc>
                <a:spcPct val="200000"/>
              </a:lnSpc>
            </a:pPr>
            <a:r>
              <a:rPr lang="en-US" sz="2200" dirty="0" smtClean="0"/>
              <a:t>It is better software engineering to  define member functions outside the class definition</a:t>
            </a:r>
          </a:p>
          <a:p>
            <a:pPr>
              <a:lnSpc>
                <a:spcPct val="200000"/>
              </a:lnSpc>
            </a:pPr>
            <a:r>
              <a:rPr lang="en-US" sz="2200" dirty="0" smtClean="0"/>
              <a:t>Their implementation can be hidden from the clients code</a:t>
            </a:r>
          </a:p>
          <a:p>
            <a:pPr>
              <a:lnSpc>
                <a:spcPct val="200000"/>
              </a:lnSpc>
            </a:pPr>
            <a:r>
              <a:rPr lang="en-US" sz="2200" dirty="0" smtClean="0"/>
              <a:t>Client </a:t>
            </a:r>
            <a:r>
              <a:rPr lang="en-US" sz="2200" dirty="0" smtClean="0"/>
              <a:t>code </a:t>
            </a:r>
            <a:r>
              <a:rPr lang="en-US" sz="2200" dirty="0" smtClean="0"/>
              <a:t>independent of class’s implementation</a:t>
            </a:r>
            <a:endParaRPr lang="en-US" sz="2200" dirty="0" smtClean="0"/>
          </a:p>
          <a:p>
            <a:pPr>
              <a:lnSpc>
                <a:spcPct val="200000"/>
              </a:lnSpc>
            </a:pPr>
            <a:endParaRPr lang="en-US" sz="2200" dirty="0"/>
          </a:p>
          <a:p>
            <a:pPr>
              <a:lnSpc>
                <a:spcPct val="200000"/>
              </a:lnSpc>
            </a:pPr>
            <a:endParaRPr lang="en-US" sz="2200" dirty="0" smtClean="0"/>
          </a:p>
        </p:txBody>
      </p:sp>
      <p:sp>
        <p:nvSpPr>
          <p:cNvPr id="4" name="Footer Placeholder 3"/>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50754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normAutofit/>
          </a:bodyPr>
          <a:lstStyle/>
          <a:p>
            <a:r>
              <a:rPr lang="en-US" altLang="zh-CN" dirty="0" smtClean="0">
                <a:ea typeface="宋体" panose="02010600030101010101" pitchFamily="2" charset="-122"/>
              </a:rPr>
              <a:t>In a nutshell</a:t>
            </a:r>
            <a:endParaRPr lang="en-US" altLang="zh-CN" dirty="0">
              <a:ea typeface="宋体" panose="02010600030101010101" pitchFamily="2" charset="-122"/>
            </a:endParaRPr>
          </a:p>
        </p:txBody>
      </p:sp>
      <p:sp>
        <p:nvSpPr>
          <p:cNvPr id="23556" name="Rectangle 3"/>
          <p:cNvSpPr>
            <a:spLocks noGrp="1" noChangeArrowheads="1"/>
          </p:cNvSpPr>
          <p:nvPr>
            <p:ph idx="1"/>
          </p:nvPr>
        </p:nvSpPr>
        <p:spPr/>
        <p:txBody>
          <a:bodyPr>
            <a:normAutofit/>
          </a:bodyPr>
          <a:lstStyle/>
          <a:p>
            <a:pPr eaLnBrk="1" hangingPunct="1">
              <a:lnSpc>
                <a:spcPct val="90000"/>
              </a:lnSpc>
            </a:pPr>
            <a:r>
              <a:rPr lang="en-US" altLang="zh-CN" sz="2200" dirty="0" smtClean="0">
                <a:solidFill>
                  <a:srgbClr val="000099"/>
                </a:solidFill>
                <a:ea typeface="宋体" panose="02010600030101010101" pitchFamily="2" charset="-122"/>
              </a:rPr>
              <a:t>Class can be considered as a user-defined data type</a:t>
            </a:r>
          </a:p>
          <a:p>
            <a:pPr eaLnBrk="1" hangingPunct="1">
              <a:lnSpc>
                <a:spcPct val="90000"/>
              </a:lnSpc>
            </a:pPr>
            <a:endParaRPr lang="en-US" altLang="zh-CN" sz="2200" dirty="0" smtClean="0">
              <a:solidFill>
                <a:srgbClr val="000099"/>
              </a:solidFill>
              <a:ea typeface="宋体" panose="02010600030101010101" pitchFamily="2" charset="-122"/>
            </a:endParaRPr>
          </a:p>
          <a:p>
            <a:pPr eaLnBrk="1" hangingPunct="1">
              <a:lnSpc>
                <a:spcPct val="90000"/>
              </a:lnSpc>
            </a:pPr>
            <a:r>
              <a:rPr lang="en-US" altLang="zh-CN" sz="2200" dirty="0" smtClean="0">
                <a:solidFill>
                  <a:srgbClr val="000099"/>
                </a:solidFill>
                <a:ea typeface="宋体" panose="02010600030101010101" pitchFamily="2" charset="-122"/>
              </a:rPr>
              <a:t>An object is just a variable of certain class.</a:t>
            </a:r>
          </a:p>
          <a:p>
            <a:pPr eaLnBrk="1" hangingPunct="1">
              <a:lnSpc>
                <a:spcPct val="90000"/>
              </a:lnSpc>
            </a:pPr>
            <a:endParaRPr lang="en-US" altLang="zh-CN" sz="2200" dirty="0" smtClean="0">
              <a:solidFill>
                <a:srgbClr val="000099"/>
              </a:solidFill>
              <a:ea typeface="宋体" panose="02010600030101010101" pitchFamily="2" charset="-122"/>
            </a:endParaRPr>
          </a:p>
          <a:p>
            <a:pPr eaLnBrk="1" hangingPunct="1">
              <a:lnSpc>
                <a:spcPct val="90000"/>
              </a:lnSpc>
            </a:pPr>
            <a:r>
              <a:rPr lang="en-US" altLang="zh-CN" sz="2200" dirty="0" smtClean="0">
                <a:solidFill>
                  <a:srgbClr val="800000"/>
                </a:solidFill>
                <a:ea typeface="宋体" panose="02010600030101010101" pitchFamily="2" charset="-122"/>
              </a:rPr>
              <a:t>There are three parts in the definition of a class: </a:t>
            </a:r>
          </a:p>
          <a:p>
            <a:pPr marL="457200" indent="-457200" eaLnBrk="1" hangingPunct="1">
              <a:lnSpc>
                <a:spcPct val="90000"/>
              </a:lnSpc>
              <a:buFont typeface="+mj-lt"/>
              <a:buAutoNum type="arabicPeriod"/>
            </a:pPr>
            <a:r>
              <a:rPr lang="en-US" altLang="zh-CN" sz="2200" i="1" dirty="0" smtClean="0">
                <a:ea typeface="宋体" panose="02010600030101010101" pitchFamily="2" charset="-122"/>
              </a:rPr>
              <a:t>data members, </a:t>
            </a:r>
          </a:p>
          <a:p>
            <a:pPr marL="457200" indent="-457200" eaLnBrk="1" hangingPunct="1">
              <a:lnSpc>
                <a:spcPct val="90000"/>
              </a:lnSpc>
              <a:buFont typeface="+mj-lt"/>
              <a:buAutoNum type="arabicPeriod"/>
            </a:pPr>
            <a:r>
              <a:rPr lang="en-US" altLang="zh-CN" sz="2200" i="1" dirty="0" smtClean="0">
                <a:ea typeface="宋体" panose="02010600030101010101" pitchFamily="2" charset="-122"/>
              </a:rPr>
              <a:t>member functions, and </a:t>
            </a:r>
          </a:p>
          <a:p>
            <a:pPr marL="457200" indent="-457200" eaLnBrk="1" hangingPunct="1">
              <a:lnSpc>
                <a:spcPct val="90000"/>
              </a:lnSpc>
              <a:buFont typeface="+mj-lt"/>
              <a:buAutoNum type="arabicPeriod"/>
            </a:pPr>
            <a:r>
              <a:rPr lang="en-US" altLang="zh-CN" sz="2200" i="1" dirty="0" smtClean="0">
                <a:ea typeface="宋体" panose="02010600030101010101" pitchFamily="2" charset="-122"/>
              </a:rPr>
              <a:t>access control.</a:t>
            </a:r>
          </a:p>
        </p:txBody>
      </p:sp>
      <p:sp>
        <p:nvSpPr>
          <p:cNvPr id="2" name="Footer Placeholder 1"/>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24346763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5" name="Text Placeholder 4"/>
          <p:cNvSpPr>
            <a:spLocks noGrp="1"/>
          </p:cNvSpPr>
          <p:nvPr>
            <p:ph type="body" idx="1"/>
          </p:nvPr>
        </p:nvSpPr>
        <p:spPr/>
        <p:txBody>
          <a:bodyPr>
            <a:normAutofit/>
          </a:bodyPr>
          <a:lstStyle/>
          <a:p>
            <a:r>
              <a:rPr lang="en-US" sz="2400" b="1" dirty="0">
                <a:solidFill>
                  <a:schemeClr val="tx1"/>
                </a:solidFill>
              </a:rPr>
              <a:t>Next Lecture</a:t>
            </a:r>
            <a:r>
              <a:rPr lang="en-US" sz="2400" b="1" dirty="0" smtClean="0">
                <a:solidFill>
                  <a:schemeClr val="tx1"/>
                </a:solidFill>
              </a:rPr>
              <a:t>: </a:t>
            </a:r>
            <a:r>
              <a:rPr lang="en-US" sz="2400" b="1" dirty="0" smtClean="0">
                <a:solidFill>
                  <a:srgbClr val="0000FF"/>
                </a:solidFill>
              </a:rPr>
              <a:t>Constructor and Destructors</a:t>
            </a:r>
            <a:endParaRPr lang="en-US" sz="2400" b="1" dirty="0">
              <a:solidFill>
                <a:srgbClr val="0000FF"/>
              </a:solidFill>
            </a:endParaRPr>
          </a:p>
        </p:txBody>
      </p:sp>
      <p:sp>
        <p:nvSpPr>
          <p:cNvPr id="2" name="Footer Placeholder 1"/>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3880995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smtClean="0"/>
              <a:t>Case study-Vending </a:t>
            </a:r>
            <a:r>
              <a:rPr lang="en-US" altLang="en-US" sz="3600" dirty="0"/>
              <a:t>Machine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3644" y="1445991"/>
            <a:ext cx="5936712" cy="4452534"/>
          </a:xfrm>
        </p:spPr>
      </p:pic>
      <p:sp>
        <p:nvSpPr>
          <p:cNvPr id="5" name="Rectangle 4"/>
          <p:cNvSpPr/>
          <p:nvPr/>
        </p:nvSpPr>
        <p:spPr>
          <a:xfrm>
            <a:off x="132008" y="6076338"/>
            <a:ext cx="8879983" cy="646331"/>
          </a:xfrm>
          <a:prstGeom prst="rect">
            <a:avLst/>
          </a:prstGeom>
        </p:spPr>
        <p:txBody>
          <a:bodyPr wrap="square">
            <a:spAutoFit/>
          </a:bodyPr>
          <a:lstStyle/>
          <a:p>
            <a:pPr>
              <a:buFontTx/>
              <a:buNone/>
            </a:pPr>
            <a:r>
              <a:rPr lang="en-US" altLang="en-US" dirty="0">
                <a:solidFill>
                  <a:srgbClr val="800000"/>
                </a:solidFill>
              </a:rPr>
              <a:t>Vending Machine that allows users to buy snack items</a:t>
            </a:r>
            <a:r>
              <a:rPr lang="en-US" altLang="en-US" dirty="0"/>
              <a:t>. In addition, a user can find out the caloric content of her choice. </a:t>
            </a:r>
          </a:p>
        </p:txBody>
      </p:sp>
      <p:sp>
        <p:nvSpPr>
          <p:cNvPr id="3" name="Footer Placeholder 2"/>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1109269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a:t>
            </a:r>
            <a:endParaRPr lang="en-US" dirty="0"/>
          </a:p>
        </p:txBody>
      </p:sp>
      <p:sp>
        <p:nvSpPr>
          <p:cNvPr id="3" name="Content Placeholder 2"/>
          <p:cNvSpPr>
            <a:spLocks noGrp="1"/>
          </p:cNvSpPr>
          <p:nvPr>
            <p:ph idx="1"/>
          </p:nvPr>
        </p:nvSpPr>
        <p:spPr>
          <a:xfrm>
            <a:off x="628650" y="1604093"/>
            <a:ext cx="7886700" cy="4351338"/>
          </a:xfrm>
        </p:spPr>
        <p:txBody>
          <a:bodyPr/>
          <a:lstStyle/>
          <a:p>
            <a:pPr>
              <a:buFontTx/>
              <a:buNone/>
            </a:pPr>
            <a:r>
              <a:rPr lang="en-US" altLang="en-US" sz="2400" i="1" dirty="0"/>
              <a:t>A Vending machine holds a number of snack items and displays the list of snack items and their prices through an user interface with a  display screen and buttons for making selections. In addition, the vending machine has a receptacle for money and an item dispenser</a:t>
            </a:r>
            <a:r>
              <a:rPr lang="en-US" altLang="en-US" sz="2400" i="1" dirty="0" smtClean="0"/>
              <a:t>.</a:t>
            </a:r>
          </a:p>
          <a:p>
            <a:pPr>
              <a:buFontTx/>
              <a:buNone/>
            </a:pPr>
            <a:endParaRPr lang="en-US" altLang="en-US" sz="2400" i="1" dirty="0"/>
          </a:p>
          <a:p>
            <a:pPr>
              <a:buFontTx/>
              <a:buNone/>
            </a:pPr>
            <a:r>
              <a:rPr lang="en-US" altLang="en-US" sz="2400" i="1" dirty="0"/>
              <a:t>A user can make a selection and query for the number of calories of a snack item. The calories are displayed on pressing a button. A user can place the money in the receptacle and select an item. </a:t>
            </a:r>
          </a:p>
          <a:p>
            <a:endParaRPr lang="en-US" dirty="0"/>
          </a:p>
        </p:txBody>
      </p:sp>
      <p:sp>
        <p:nvSpPr>
          <p:cNvPr id="4" name="Footer Placeholder 3"/>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2561306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a:t>
            </a:r>
            <a:endParaRPr lang="en-US" dirty="0"/>
          </a:p>
        </p:txBody>
      </p:sp>
      <p:sp>
        <p:nvSpPr>
          <p:cNvPr id="3" name="Content Placeholder 2"/>
          <p:cNvSpPr>
            <a:spLocks noGrp="1"/>
          </p:cNvSpPr>
          <p:nvPr>
            <p:ph idx="1"/>
          </p:nvPr>
        </p:nvSpPr>
        <p:spPr>
          <a:xfrm>
            <a:off x="538498" y="1593806"/>
            <a:ext cx="7886700" cy="4351338"/>
          </a:xfrm>
        </p:spPr>
        <p:txBody>
          <a:bodyPr>
            <a:normAutofit/>
          </a:bodyPr>
          <a:lstStyle/>
          <a:p>
            <a:pPr>
              <a:buFontTx/>
              <a:buNone/>
            </a:pPr>
            <a:r>
              <a:rPr lang="en-US" altLang="en-US" sz="2400" i="1" dirty="0"/>
              <a:t>A </a:t>
            </a:r>
            <a:r>
              <a:rPr lang="en-US" altLang="en-US" sz="2800" b="1" i="1" dirty="0">
                <a:solidFill>
                  <a:srgbClr val="0000FF"/>
                </a:solidFill>
              </a:rPr>
              <a:t>Vending machine </a:t>
            </a:r>
            <a:r>
              <a:rPr lang="en-US" altLang="en-US" sz="2400" i="1" dirty="0"/>
              <a:t>holds a number of </a:t>
            </a:r>
            <a:r>
              <a:rPr lang="en-US" altLang="en-US" sz="2800" b="1" i="1" dirty="0">
                <a:solidFill>
                  <a:srgbClr val="0000FF"/>
                </a:solidFill>
              </a:rPr>
              <a:t>snack items </a:t>
            </a:r>
            <a:r>
              <a:rPr lang="en-US" altLang="en-US" sz="2400" i="1" dirty="0"/>
              <a:t>and displays the </a:t>
            </a:r>
            <a:r>
              <a:rPr lang="en-US" altLang="en-US" sz="2800" b="1" i="1" dirty="0">
                <a:solidFill>
                  <a:srgbClr val="0000FF"/>
                </a:solidFill>
              </a:rPr>
              <a:t>list of snack items</a:t>
            </a:r>
            <a:r>
              <a:rPr lang="en-US" altLang="en-US" sz="2400" i="1" dirty="0"/>
              <a:t> and their </a:t>
            </a:r>
            <a:r>
              <a:rPr lang="en-US" altLang="en-US" sz="2800" b="1" i="1" dirty="0">
                <a:solidFill>
                  <a:srgbClr val="0000FF"/>
                </a:solidFill>
              </a:rPr>
              <a:t>prices</a:t>
            </a:r>
            <a:r>
              <a:rPr lang="en-US" altLang="en-US" sz="2400" i="1" dirty="0"/>
              <a:t> through an </a:t>
            </a:r>
            <a:r>
              <a:rPr lang="en-US" altLang="en-US" sz="2800" b="1" i="1" dirty="0">
                <a:solidFill>
                  <a:srgbClr val="0000FF"/>
                </a:solidFill>
              </a:rPr>
              <a:t>user interface </a:t>
            </a:r>
            <a:r>
              <a:rPr lang="en-US" altLang="en-US" sz="2400" i="1" dirty="0"/>
              <a:t>with a  </a:t>
            </a:r>
            <a:r>
              <a:rPr lang="en-US" altLang="en-US" sz="2800" b="1" i="1" dirty="0">
                <a:solidFill>
                  <a:srgbClr val="0000FF"/>
                </a:solidFill>
              </a:rPr>
              <a:t>display screen </a:t>
            </a:r>
            <a:r>
              <a:rPr lang="en-US" altLang="en-US" sz="2400" i="1" dirty="0"/>
              <a:t>and </a:t>
            </a:r>
            <a:r>
              <a:rPr lang="en-US" altLang="en-US" sz="2800" b="1" i="1" dirty="0">
                <a:solidFill>
                  <a:srgbClr val="0000FF"/>
                </a:solidFill>
              </a:rPr>
              <a:t>buttons</a:t>
            </a:r>
            <a:r>
              <a:rPr lang="en-US" altLang="en-US" sz="2400" i="1" dirty="0"/>
              <a:t> for making </a:t>
            </a:r>
            <a:r>
              <a:rPr lang="en-US" altLang="en-US" sz="2800" b="1" i="1" dirty="0">
                <a:solidFill>
                  <a:srgbClr val="0000FF"/>
                </a:solidFill>
              </a:rPr>
              <a:t>selections</a:t>
            </a:r>
            <a:r>
              <a:rPr lang="en-US" altLang="en-US" sz="2400" i="1" dirty="0"/>
              <a:t>. In addition, the vending machine has a </a:t>
            </a:r>
            <a:r>
              <a:rPr lang="en-US" altLang="en-US" sz="2800" b="1" i="1" dirty="0">
                <a:solidFill>
                  <a:srgbClr val="0000FF"/>
                </a:solidFill>
              </a:rPr>
              <a:t>receptacle</a:t>
            </a:r>
            <a:r>
              <a:rPr lang="en-US" altLang="en-US" sz="2400" i="1" dirty="0"/>
              <a:t> for </a:t>
            </a:r>
            <a:r>
              <a:rPr lang="en-US" altLang="en-US" sz="2800" b="1" i="1" dirty="0">
                <a:solidFill>
                  <a:srgbClr val="0000FF"/>
                </a:solidFill>
              </a:rPr>
              <a:t>money</a:t>
            </a:r>
            <a:r>
              <a:rPr lang="en-US" altLang="en-US" sz="2400" i="1" dirty="0"/>
              <a:t> and an </a:t>
            </a:r>
            <a:r>
              <a:rPr lang="en-US" altLang="en-US" sz="2800" b="1" i="1" dirty="0">
                <a:solidFill>
                  <a:srgbClr val="0000FF"/>
                </a:solidFill>
              </a:rPr>
              <a:t>item dispenser</a:t>
            </a:r>
            <a:r>
              <a:rPr lang="en-US" altLang="en-US" sz="2400" i="1" dirty="0"/>
              <a:t>.</a:t>
            </a:r>
          </a:p>
          <a:p>
            <a:pPr>
              <a:buFontTx/>
              <a:buNone/>
            </a:pPr>
            <a:endParaRPr lang="en-US" altLang="en-US" sz="2400" i="1" dirty="0"/>
          </a:p>
          <a:p>
            <a:pPr>
              <a:buFontTx/>
              <a:buNone/>
            </a:pPr>
            <a:r>
              <a:rPr lang="en-US" altLang="en-US" sz="2400" i="1" dirty="0"/>
              <a:t>A </a:t>
            </a:r>
            <a:r>
              <a:rPr lang="en-US" altLang="en-US" sz="2800" b="1" i="1" dirty="0">
                <a:solidFill>
                  <a:srgbClr val="0000FF"/>
                </a:solidFill>
              </a:rPr>
              <a:t>user</a:t>
            </a:r>
            <a:r>
              <a:rPr lang="en-US" altLang="en-US" sz="2400" i="1" dirty="0"/>
              <a:t> can make a selection and query for the number of </a:t>
            </a:r>
            <a:r>
              <a:rPr lang="en-US" altLang="en-US" sz="2800" b="1" i="1" dirty="0">
                <a:solidFill>
                  <a:srgbClr val="0000FF"/>
                </a:solidFill>
              </a:rPr>
              <a:t>calories</a:t>
            </a:r>
            <a:r>
              <a:rPr lang="en-US" altLang="en-US" sz="2400" i="1" dirty="0"/>
              <a:t> of a snack item. The calories are displayed on pressing a </a:t>
            </a:r>
            <a:r>
              <a:rPr lang="en-US" altLang="en-US" sz="2800" b="1" i="1" dirty="0">
                <a:solidFill>
                  <a:srgbClr val="0000FF"/>
                </a:solidFill>
              </a:rPr>
              <a:t>button</a:t>
            </a:r>
            <a:r>
              <a:rPr lang="en-US" altLang="en-US" sz="2400" i="1" dirty="0"/>
              <a:t>. A user can place the money in the </a:t>
            </a:r>
            <a:r>
              <a:rPr lang="en-US" altLang="en-US" sz="2800" b="1" i="1" dirty="0">
                <a:solidFill>
                  <a:srgbClr val="0000FF"/>
                </a:solidFill>
              </a:rPr>
              <a:t>receptacle</a:t>
            </a:r>
            <a:r>
              <a:rPr lang="en-US" altLang="en-US" sz="2400" i="1" dirty="0"/>
              <a:t> and select an item. </a:t>
            </a:r>
          </a:p>
        </p:txBody>
      </p:sp>
      <p:sp>
        <p:nvSpPr>
          <p:cNvPr id="4" name="Footer Placeholder 3"/>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3780887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 1</a:t>
            </a:r>
            <a:endParaRPr lang="en-US" dirty="0"/>
          </a:p>
        </p:txBody>
      </p:sp>
      <p:sp>
        <p:nvSpPr>
          <p:cNvPr id="3" name="Content Placeholder 2"/>
          <p:cNvSpPr>
            <a:spLocks noGrp="1"/>
          </p:cNvSpPr>
          <p:nvPr>
            <p:ph idx="1"/>
          </p:nvPr>
        </p:nvSpPr>
        <p:spPr>
          <a:xfrm>
            <a:off x="538498" y="1593806"/>
            <a:ext cx="7886700" cy="4351338"/>
          </a:xfrm>
        </p:spPr>
        <p:txBody>
          <a:bodyPr>
            <a:normAutofit lnSpcReduction="10000"/>
          </a:bodyPr>
          <a:lstStyle/>
          <a:p>
            <a:pPr>
              <a:buFontTx/>
              <a:buNone/>
            </a:pPr>
            <a:r>
              <a:rPr lang="en-US" altLang="en-US" sz="2400" i="1" dirty="0"/>
              <a:t>A </a:t>
            </a:r>
            <a:r>
              <a:rPr lang="en-US" altLang="en-US" sz="2800" b="1" i="1" dirty="0">
                <a:solidFill>
                  <a:srgbClr val="0000FF"/>
                </a:solidFill>
              </a:rPr>
              <a:t>Vending machine </a:t>
            </a:r>
            <a:r>
              <a:rPr lang="en-US" altLang="en-US" sz="2800" b="1" i="1" dirty="0">
                <a:solidFill>
                  <a:srgbClr val="FF0000"/>
                </a:solidFill>
              </a:rPr>
              <a:t>holds</a:t>
            </a:r>
            <a:r>
              <a:rPr lang="en-US" altLang="en-US" sz="2400" i="1" dirty="0">
                <a:solidFill>
                  <a:srgbClr val="FF0000"/>
                </a:solidFill>
              </a:rPr>
              <a:t> </a:t>
            </a:r>
            <a:r>
              <a:rPr lang="en-US" altLang="en-US" sz="2400" i="1" dirty="0"/>
              <a:t>a number of </a:t>
            </a:r>
            <a:r>
              <a:rPr lang="en-US" altLang="en-US" sz="2800" b="1" i="1" dirty="0">
                <a:solidFill>
                  <a:srgbClr val="0000FF"/>
                </a:solidFill>
              </a:rPr>
              <a:t>snack items </a:t>
            </a:r>
            <a:r>
              <a:rPr lang="en-US" altLang="en-US" sz="2400" i="1" dirty="0"/>
              <a:t>and </a:t>
            </a:r>
            <a:r>
              <a:rPr lang="en-US" altLang="en-US" sz="2800" b="1" i="1" dirty="0">
                <a:solidFill>
                  <a:srgbClr val="FF0000"/>
                </a:solidFill>
              </a:rPr>
              <a:t>displays</a:t>
            </a:r>
            <a:r>
              <a:rPr lang="en-US" altLang="en-US" sz="2400" i="1" dirty="0"/>
              <a:t> the </a:t>
            </a:r>
            <a:r>
              <a:rPr lang="en-US" altLang="en-US" sz="2800" b="1" i="1" dirty="0">
                <a:solidFill>
                  <a:srgbClr val="0000FF"/>
                </a:solidFill>
              </a:rPr>
              <a:t>list of snack items</a:t>
            </a:r>
            <a:r>
              <a:rPr lang="en-US" altLang="en-US" sz="2400" i="1" dirty="0"/>
              <a:t> and their </a:t>
            </a:r>
            <a:r>
              <a:rPr lang="en-US" altLang="en-US" sz="2800" b="1" i="1" dirty="0">
                <a:solidFill>
                  <a:srgbClr val="0000FF"/>
                </a:solidFill>
              </a:rPr>
              <a:t>prices</a:t>
            </a:r>
            <a:r>
              <a:rPr lang="en-US" altLang="en-US" sz="2400" i="1" dirty="0"/>
              <a:t> through an </a:t>
            </a:r>
            <a:r>
              <a:rPr lang="en-US" altLang="en-US" sz="2800" b="1" i="1" dirty="0">
                <a:solidFill>
                  <a:srgbClr val="0000FF"/>
                </a:solidFill>
              </a:rPr>
              <a:t>user interface </a:t>
            </a:r>
            <a:r>
              <a:rPr lang="en-US" altLang="en-US" sz="2400" i="1" dirty="0"/>
              <a:t>with a  </a:t>
            </a:r>
            <a:r>
              <a:rPr lang="en-US" altLang="en-US" sz="2800" b="1" i="1" dirty="0">
                <a:solidFill>
                  <a:srgbClr val="0000FF"/>
                </a:solidFill>
              </a:rPr>
              <a:t>display screen </a:t>
            </a:r>
            <a:r>
              <a:rPr lang="en-US" altLang="en-US" sz="2400" i="1" dirty="0"/>
              <a:t>and </a:t>
            </a:r>
            <a:r>
              <a:rPr lang="en-US" altLang="en-US" sz="2800" b="1" i="1" dirty="0">
                <a:solidFill>
                  <a:srgbClr val="0000FF"/>
                </a:solidFill>
              </a:rPr>
              <a:t>buttons</a:t>
            </a:r>
            <a:r>
              <a:rPr lang="en-US" altLang="en-US" sz="2400" i="1" dirty="0"/>
              <a:t> for </a:t>
            </a:r>
            <a:r>
              <a:rPr lang="en-US" altLang="en-US" sz="2800" b="1" i="1" dirty="0">
                <a:solidFill>
                  <a:srgbClr val="FF0000"/>
                </a:solidFill>
              </a:rPr>
              <a:t>making</a:t>
            </a:r>
            <a:r>
              <a:rPr lang="en-US" altLang="en-US" sz="2400" i="1" dirty="0"/>
              <a:t> </a:t>
            </a:r>
            <a:r>
              <a:rPr lang="en-US" altLang="en-US" sz="2800" b="1" i="1" dirty="0">
                <a:solidFill>
                  <a:srgbClr val="0000FF"/>
                </a:solidFill>
              </a:rPr>
              <a:t>selections</a:t>
            </a:r>
            <a:r>
              <a:rPr lang="en-US" altLang="en-US" sz="2400" i="1" dirty="0"/>
              <a:t>. In addition, the vending machine has a </a:t>
            </a:r>
            <a:r>
              <a:rPr lang="en-US" altLang="en-US" sz="2800" b="1" i="1" dirty="0">
                <a:solidFill>
                  <a:srgbClr val="0000FF"/>
                </a:solidFill>
              </a:rPr>
              <a:t>receptacle</a:t>
            </a:r>
            <a:r>
              <a:rPr lang="en-US" altLang="en-US" sz="2400" i="1" dirty="0"/>
              <a:t> for </a:t>
            </a:r>
            <a:r>
              <a:rPr lang="en-US" altLang="en-US" sz="2800" b="1" i="1" dirty="0">
                <a:solidFill>
                  <a:srgbClr val="0000FF"/>
                </a:solidFill>
              </a:rPr>
              <a:t>money</a:t>
            </a:r>
            <a:r>
              <a:rPr lang="en-US" altLang="en-US" sz="2400" i="1" dirty="0"/>
              <a:t> and an </a:t>
            </a:r>
            <a:r>
              <a:rPr lang="en-US" altLang="en-US" sz="2800" b="1" i="1" dirty="0">
                <a:solidFill>
                  <a:srgbClr val="0000FF"/>
                </a:solidFill>
              </a:rPr>
              <a:t>item dispenser</a:t>
            </a:r>
            <a:r>
              <a:rPr lang="en-US" altLang="en-US" sz="2400" i="1" dirty="0"/>
              <a:t>.</a:t>
            </a:r>
          </a:p>
          <a:p>
            <a:pPr>
              <a:buFontTx/>
              <a:buNone/>
            </a:pPr>
            <a:endParaRPr lang="en-US" altLang="en-US" sz="2400" i="1" dirty="0"/>
          </a:p>
          <a:p>
            <a:pPr>
              <a:buFontTx/>
              <a:buNone/>
            </a:pPr>
            <a:r>
              <a:rPr lang="en-US" altLang="en-US" sz="2400" i="1" dirty="0"/>
              <a:t>A </a:t>
            </a:r>
            <a:r>
              <a:rPr lang="en-US" altLang="en-US" sz="2800" b="1" i="1" dirty="0">
                <a:solidFill>
                  <a:srgbClr val="0000FF"/>
                </a:solidFill>
              </a:rPr>
              <a:t>user</a:t>
            </a:r>
            <a:r>
              <a:rPr lang="en-US" altLang="en-US" sz="2400" i="1" dirty="0"/>
              <a:t> can </a:t>
            </a:r>
            <a:r>
              <a:rPr lang="en-US" altLang="en-US" sz="2800" b="1" i="1" dirty="0">
                <a:solidFill>
                  <a:srgbClr val="FF0000"/>
                </a:solidFill>
              </a:rPr>
              <a:t>make a selection</a:t>
            </a:r>
            <a:r>
              <a:rPr lang="en-US" altLang="en-US" sz="2400" i="1" dirty="0"/>
              <a:t> and </a:t>
            </a:r>
            <a:r>
              <a:rPr lang="en-US" altLang="en-US" sz="2800" b="1" i="1" dirty="0">
                <a:solidFill>
                  <a:srgbClr val="FF0000"/>
                </a:solidFill>
              </a:rPr>
              <a:t>query</a:t>
            </a:r>
            <a:r>
              <a:rPr lang="en-US" altLang="en-US" sz="2400" i="1" dirty="0"/>
              <a:t> for the number of </a:t>
            </a:r>
            <a:r>
              <a:rPr lang="en-US" altLang="en-US" sz="2800" b="1" i="1" dirty="0">
                <a:solidFill>
                  <a:srgbClr val="0000FF"/>
                </a:solidFill>
              </a:rPr>
              <a:t>calories</a:t>
            </a:r>
            <a:r>
              <a:rPr lang="en-US" altLang="en-US" sz="2400" i="1" dirty="0"/>
              <a:t> of a snack item. The calories are </a:t>
            </a:r>
            <a:r>
              <a:rPr lang="en-US" altLang="en-US" sz="2800" b="1" i="1" dirty="0">
                <a:solidFill>
                  <a:srgbClr val="FF0000"/>
                </a:solidFill>
              </a:rPr>
              <a:t>displayed</a:t>
            </a:r>
            <a:r>
              <a:rPr lang="en-US" altLang="en-US" sz="2400" i="1" dirty="0"/>
              <a:t> on </a:t>
            </a:r>
            <a:r>
              <a:rPr lang="en-US" altLang="en-US" sz="2800" b="1" i="1" dirty="0">
                <a:solidFill>
                  <a:srgbClr val="FF0000"/>
                </a:solidFill>
              </a:rPr>
              <a:t>pressing</a:t>
            </a:r>
            <a:r>
              <a:rPr lang="en-US" altLang="en-US" sz="2400" i="1" dirty="0"/>
              <a:t> a </a:t>
            </a:r>
            <a:r>
              <a:rPr lang="en-US" altLang="en-US" sz="2800" b="1" i="1" dirty="0">
                <a:solidFill>
                  <a:srgbClr val="0000FF"/>
                </a:solidFill>
              </a:rPr>
              <a:t>button</a:t>
            </a:r>
            <a:r>
              <a:rPr lang="en-US" altLang="en-US" sz="2400" i="1" dirty="0"/>
              <a:t>. A user can </a:t>
            </a:r>
            <a:r>
              <a:rPr lang="en-US" altLang="en-US" sz="2800" b="1" i="1" dirty="0">
                <a:solidFill>
                  <a:srgbClr val="FF0000"/>
                </a:solidFill>
              </a:rPr>
              <a:t>place</a:t>
            </a:r>
            <a:r>
              <a:rPr lang="en-US" altLang="en-US" sz="2400" i="1" dirty="0"/>
              <a:t> the money in the </a:t>
            </a:r>
            <a:r>
              <a:rPr lang="en-US" altLang="en-US" sz="2800" b="1" i="1" dirty="0">
                <a:solidFill>
                  <a:srgbClr val="0000FF"/>
                </a:solidFill>
              </a:rPr>
              <a:t>receptacle</a:t>
            </a:r>
            <a:r>
              <a:rPr lang="en-US" altLang="en-US" sz="2400" i="1" dirty="0"/>
              <a:t> and select an item. </a:t>
            </a:r>
          </a:p>
        </p:txBody>
      </p:sp>
      <p:sp>
        <p:nvSpPr>
          <p:cNvPr id="4" name="Footer Placeholder 3"/>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496034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en-US" altLang="en-US" dirty="0"/>
              <a:t>Example-Vending Machine</a:t>
            </a:r>
          </a:p>
        </p:txBody>
      </p:sp>
      <p:sp>
        <p:nvSpPr>
          <p:cNvPr id="24579" name="Rectangle 3"/>
          <p:cNvSpPr>
            <a:spLocks noGrp="1" noChangeArrowheads="1"/>
          </p:cNvSpPr>
          <p:nvPr>
            <p:ph idx="1"/>
          </p:nvPr>
        </p:nvSpPr>
        <p:spPr/>
        <p:txBody>
          <a:bodyPr>
            <a:normAutofit fontScale="77500" lnSpcReduction="20000"/>
          </a:bodyPr>
          <a:lstStyle/>
          <a:p>
            <a:pPr>
              <a:lnSpc>
                <a:spcPct val="200000"/>
              </a:lnSpc>
            </a:pPr>
            <a:r>
              <a:rPr lang="en-US" altLang="en-US" dirty="0"/>
              <a:t>Most of the nouns are objects/classes.</a:t>
            </a:r>
          </a:p>
          <a:p>
            <a:pPr>
              <a:lnSpc>
                <a:spcPct val="200000"/>
              </a:lnSpc>
            </a:pPr>
            <a:r>
              <a:rPr lang="en-US" altLang="en-US" dirty="0"/>
              <a:t>Some nouns are attributes of these classes.</a:t>
            </a:r>
          </a:p>
          <a:p>
            <a:pPr>
              <a:lnSpc>
                <a:spcPct val="200000"/>
              </a:lnSpc>
            </a:pPr>
            <a:r>
              <a:rPr lang="en-US" altLang="en-US" dirty="0"/>
              <a:t>The verbs are actions that can be attached to these objects.</a:t>
            </a:r>
          </a:p>
          <a:p>
            <a:pPr>
              <a:lnSpc>
                <a:spcPct val="110000"/>
              </a:lnSpc>
            </a:pPr>
            <a:r>
              <a:rPr lang="en-US" altLang="en-US" dirty="0"/>
              <a:t>In order to focus on the problem-domain objects, let us separate the object/classes into </a:t>
            </a:r>
            <a:r>
              <a:rPr lang="en-US" altLang="en-US" sz="2800" b="1" u="sng" dirty="0">
                <a:solidFill>
                  <a:srgbClr val="C00000"/>
                </a:solidFill>
              </a:rPr>
              <a:t>presentation-specific</a:t>
            </a:r>
            <a:r>
              <a:rPr lang="en-US" altLang="en-US" dirty="0"/>
              <a:t> (user-interface related) and </a:t>
            </a:r>
            <a:r>
              <a:rPr lang="en-US" altLang="en-US" sz="2800" b="1" u="sng" dirty="0">
                <a:solidFill>
                  <a:srgbClr val="0000FF"/>
                </a:solidFill>
              </a:rPr>
              <a:t>problem-specific</a:t>
            </a:r>
            <a:r>
              <a:rPr lang="en-US" altLang="en-US" sz="2800" b="1" dirty="0">
                <a:solidFill>
                  <a:srgbClr val="0000FF"/>
                </a:solidFill>
              </a:rPr>
              <a:t> </a:t>
            </a:r>
            <a:r>
              <a:rPr lang="en-US" altLang="en-US" dirty="0"/>
              <a:t>classes.</a:t>
            </a:r>
          </a:p>
          <a:p>
            <a:pPr marL="0" indent="0">
              <a:buNone/>
            </a:pPr>
            <a:r>
              <a:rPr lang="en-US" altLang="en-US" dirty="0"/>
              <a:t>W</a:t>
            </a:r>
            <a:r>
              <a:rPr lang="en-US" altLang="en-US" dirty="0" smtClean="0"/>
              <a:t>rite </a:t>
            </a:r>
            <a:r>
              <a:rPr lang="en-US" altLang="en-US" dirty="0"/>
              <a:t>the CRC cards for </a:t>
            </a:r>
            <a:r>
              <a:rPr lang="en-US" altLang="en-US" dirty="0" smtClean="0"/>
              <a:t>wo </a:t>
            </a:r>
            <a:r>
              <a:rPr lang="en-US" altLang="en-US" sz="2800" b="1" u="sng" dirty="0">
                <a:solidFill>
                  <a:srgbClr val="0000FF"/>
                </a:solidFill>
              </a:rPr>
              <a:t>problem specific </a:t>
            </a:r>
            <a:r>
              <a:rPr lang="en-US" altLang="en-US" dirty="0"/>
              <a:t>classes.</a:t>
            </a:r>
          </a:p>
          <a:p>
            <a:pPr>
              <a:lnSpc>
                <a:spcPct val="200000"/>
              </a:lnSpc>
            </a:pPr>
            <a:endParaRPr lang="en-US" altLang="en-US" b="1" i="1" dirty="0"/>
          </a:p>
        </p:txBody>
      </p:sp>
      <p:sp>
        <p:nvSpPr>
          <p:cNvPr id="2" name="Footer Placeholder 1"/>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311495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a:t>Example-Vending Machine</a:t>
            </a:r>
          </a:p>
        </p:txBody>
      </p:sp>
      <p:sp>
        <p:nvSpPr>
          <p:cNvPr id="25604" name="Rectangle 4"/>
          <p:cNvSpPr>
            <a:spLocks noGrp="1" noChangeArrowheads="1"/>
          </p:cNvSpPr>
          <p:nvPr>
            <p:ph type="body" idx="1"/>
          </p:nvPr>
        </p:nvSpPr>
        <p:spPr/>
        <p:txBody>
          <a:bodyPr>
            <a:normAutofit/>
          </a:bodyPr>
          <a:lstStyle/>
          <a:p>
            <a:pPr>
              <a:buFontTx/>
              <a:buNone/>
            </a:pPr>
            <a:r>
              <a:rPr lang="en-US" altLang="en-US" sz="2800" b="1" dirty="0" smtClean="0">
                <a:solidFill>
                  <a:srgbClr val="0000FF"/>
                </a:solidFill>
              </a:rPr>
              <a:t>Problem-specific</a:t>
            </a:r>
            <a:endParaRPr lang="en-US" altLang="en-US" sz="2800" dirty="0"/>
          </a:p>
        </p:txBody>
      </p:sp>
      <p:sp>
        <p:nvSpPr>
          <p:cNvPr id="2" name="Content Placeholder 1"/>
          <p:cNvSpPr>
            <a:spLocks noGrp="1"/>
          </p:cNvSpPr>
          <p:nvPr>
            <p:ph sz="half" idx="2"/>
          </p:nvPr>
        </p:nvSpPr>
        <p:spPr/>
        <p:txBody>
          <a:bodyPr>
            <a:normAutofit lnSpcReduction="10000"/>
          </a:bodyPr>
          <a:lstStyle/>
          <a:p>
            <a:pPr>
              <a:lnSpc>
                <a:spcPct val="150000"/>
              </a:lnSpc>
            </a:pPr>
            <a:r>
              <a:rPr lang="en-US" altLang="en-US" sz="2400" dirty="0"/>
              <a:t>Vending Machine</a:t>
            </a:r>
          </a:p>
          <a:p>
            <a:pPr>
              <a:lnSpc>
                <a:spcPct val="150000"/>
              </a:lnSpc>
            </a:pPr>
            <a:r>
              <a:rPr lang="en-US" altLang="en-US" sz="2400" dirty="0"/>
              <a:t>Snack item</a:t>
            </a:r>
          </a:p>
          <a:p>
            <a:pPr>
              <a:lnSpc>
                <a:spcPct val="150000"/>
              </a:lnSpc>
            </a:pPr>
            <a:r>
              <a:rPr lang="en-US" altLang="en-US" sz="2400" i="1" dirty="0"/>
              <a:t>Price</a:t>
            </a:r>
          </a:p>
          <a:p>
            <a:pPr>
              <a:lnSpc>
                <a:spcPct val="150000"/>
              </a:lnSpc>
            </a:pPr>
            <a:r>
              <a:rPr lang="en-US" altLang="en-US" sz="2400" i="1" dirty="0"/>
              <a:t>Calories</a:t>
            </a:r>
          </a:p>
          <a:p>
            <a:pPr>
              <a:lnSpc>
                <a:spcPct val="150000"/>
              </a:lnSpc>
            </a:pPr>
            <a:r>
              <a:rPr lang="en-US" altLang="en-US" sz="2400" dirty="0"/>
              <a:t>Selection</a:t>
            </a:r>
          </a:p>
          <a:p>
            <a:pPr>
              <a:lnSpc>
                <a:spcPct val="150000"/>
              </a:lnSpc>
            </a:pPr>
            <a:r>
              <a:rPr lang="en-US" altLang="en-US" sz="2400" dirty="0"/>
              <a:t>User</a:t>
            </a:r>
          </a:p>
          <a:p>
            <a:pPr marL="0" indent="0">
              <a:lnSpc>
                <a:spcPct val="150000"/>
              </a:lnSpc>
              <a:buNone/>
            </a:pPr>
            <a:endParaRPr lang="en-US" dirty="0"/>
          </a:p>
        </p:txBody>
      </p:sp>
      <p:sp>
        <p:nvSpPr>
          <p:cNvPr id="25605" name="Rectangle 5"/>
          <p:cNvSpPr>
            <a:spLocks noGrp="1" noChangeArrowheads="1"/>
          </p:cNvSpPr>
          <p:nvPr>
            <p:ph type="body" sz="quarter" idx="3"/>
          </p:nvPr>
        </p:nvSpPr>
        <p:spPr/>
        <p:txBody>
          <a:bodyPr>
            <a:normAutofit/>
          </a:bodyPr>
          <a:lstStyle/>
          <a:p>
            <a:pPr>
              <a:buFontTx/>
              <a:buNone/>
            </a:pPr>
            <a:r>
              <a:rPr lang="en-US" altLang="en-US" sz="2800" dirty="0">
                <a:solidFill>
                  <a:srgbClr val="C00000"/>
                </a:solidFill>
              </a:rPr>
              <a:t>Presentation-specific</a:t>
            </a:r>
            <a:r>
              <a:rPr lang="en-US" altLang="en-US" sz="2800" b="1" dirty="0">
                <a:solidFill>
                  <a:srgbClr val="800000"/>
                </a:solidFill>
              </a:rPr>
              <a:t> </a:t>
            </a:r>
            <a:endParaRPr lang="en-US" altLang="en-US" sz="2800" dirty="0"/>
          </a:p>
        </p:txBody>
      </p:sp>
      <p:sp>
        <p:nvSpPr>
          <p:cNvPr id="3" name="Content Placeholder 2"/>
          <p:cNvSpPr>
            <a:spLocks noGrp="1"/>
          </p:cNvSpPr>
          <p:nvPr>
            <p:ph sz="quarter" idx="4"/>
          </p:nvPr>
        </p:nvSpPr>
        <p:spPr/>
        <p:txBody>
          <a:bodyPr/>
          <a:lstStyle/>
          <a:p>
            <a:pPr>
              <a:lnSpc>
                <a:spcPct val="150000"/>
              </a:lnSpc>
            </a:pPr>
            <a:r>
              <a:rPr lang="en-US" altLang="en-US" sz="2400" dirty="0"/>
              <a:t>Display screen</a:t>
            </a:r>
          </a:p>
          <a:p>
            <a:pPr>
              <a:lnSpc>
                <a:spcPct val="150000"/>
              </a:lnSpc>
            </a:pPr>
            <a:r>
              <a:rPr lang="en-US" altLang="en-US" sz="2400" dirty="0"/>
              <a:t>Selection Buttons</a:t>
            </a:r>
          </a:p>
          <a:p>
            <a:pPr>
              <a:lnSpc>
                <a:spcPct val="150000"/>
              </a:lnSpc>
            </a:pPr>
            <a:r>
              <a:rPr lang="en-US" altLang="en-US" sz="2400" dirty="0"/>
              <a:t>Item Dispenser</a:t>
            </a:r>
          </a:p>
          <a:p>
            <a:pPr>
              <a:lnSpc>
                <a:spcPct val="150000"/>
              </a:lnSpc>
            </a:pPr>
            <a:r>
              <a:rPr lang="en-US" altLang="en-US" sz="2400" dirty="0"/>
              <a:t>Money receptacle</a:t>
            </a:r>
          </a:p>
          <a:p>
            <a:pPr>
              <a:lnSpc>
                <a:spcPct val="150000"/>
              </a:lnSpc>
            </a:pPr>
            <a:endParaRPr lang="en-US" dirty="0"/>
          </a:p>
        </p:txBody>
      </p:sp>
      <p:sp>
        <p:nvSpPr>
          <p:cNvPr id="4" name="Footer Placeholder 3"/>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203845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0"/>
                                  </p:iterate>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up)">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up)">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wipe(up)">
                                      <p:cBhvr>
                                        <p:cTn id="37" dur="500"/>
                                        <p:tgtEl>
                                          <p:spTgt spid="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wipe(up)">
                                      <p:cBhvr>
                                        <p:cTn id="42" dur="500"/>
                                        <p:tgtEl>
                                          <p:spTgt spid="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wipe(up)">
                                      <p:cBhvr>
                                        <p:cTn id="47" dur="500"/>
                                        <p:tgtEl>
                                          <p:spTgt spid="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Effect transition="in" filter="wipe(up)">
                                      <p:cBhvr>
                                        <p:cTn id="52" dur="500"/>
                                        <p:tgtEl>
                                          <p:spTgt spid="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mph" presetSubtype="0" fill="hold" nodeType="clickEffect">
                                  <p:stCondLst>
                                    <p:cond delay="0"/>
                                  </p:stCondLst>
                                  <p:iterate type="lt">
                                    <p:tmPct val="4000"/>
                                  </p:iterate>
                                  <p:childTnLst>
                                    <p:set>
                                      <p:cBhvr override="childStyle">
                                        <p:cTn id="56" dur="500" fill="hold"/>
                                        <p:tgtEl>
                                          <p:spTgt spid="2">
                                            <p:txEl>
                                              <p:pRg st="0" end="0"/>
                                            </p:txEl>
                                          </p:spTgt>
                                        </p:tgtEl>
                                        <p:attrNameLst>
                                          <p:attrName>style.textDecorationUnderline</p:attrName>
                                        </p:attrNameLst>
                                      </p:cBhvr>
                                      <p:to>
                                        <p:strVal val="true"/>
                                      </p:to>
                                    </p:set>
                                  </p:childTnLst>
                                </p:cTn>
                              </p:par>
                              <p:par>
                                <p:cTn id="57" presetID="18" presetClass="emph" presetSubtype="0" fill="hold" nodeType="withEffect">
                                  <p:stCondLst>
                                    <p:cond delay="0"/>
                                  </p:stCondLst>
                                  <p:iterate type="lt">
                                    <p:tmPct val="4000"/>
                                  </p:iterate>
                                  <p:childTnLst>
                                    <p:set>
                                      <p:cBhvr override="childStyle">
                                        <p:cTn id="58" dur="500" fill="hold"/>
                                        <p:tgtEl>
                                          <p:spTgt spid="2">
                                            <p:txEl>
                                              <p:pRg st="1" end="1"/>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628650" y="512762"/>
            <a:ext cx="7886700" cy="661988"/>
          </a:xfrm>
          <a:noFill/>
        </p:spPr>
        <p:txBody>
          <a:bodyPr lIns="92075" tIns="46038" rIns="92075" bIns="46038" anchor="b">
            <a:normAutofit/>
          </a:bodyPr>
          <a:lstStyle/>
          <a:p>
            <a:pPr eaLnBrk="1" hangingPunct="1"/>
            <a:r>
              <a:rPr lang="en-US" altLang="zh-CN" dirty="0" smtClean="0">
                <a:ea typeface="宋体" panose="02010600030101010101" pitchFamily="2" charset="-122"/>
              </a:rPr>
              <a:t>Two Programming Paradigms    </a:t>
            </a:r>
          </a:p>
        </p:txBody>
      </p:sp>
      <p:sp>
        <p:nvSpPr>
          <p:cNvPr id="2052" name="Rectangle 3"/>
          <p:cNvSpPr>
            <a:spLocks noChangeArrowheads="1"/>
          </p:cNvSpPr>
          <p:nvPr/>
        </p:nvSpPr>
        <p:spPr bwMode="auto">
          <a:xfrm>
            <a:off x="647700" y="1341136"/>
            <a:ext cx="3251947"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b="1" dirty="0">
                <a:latin typeface="Candara" panose="020E0502030303020204" pitchFamily="34" charset="0"/>
                <a:ea typeface="宋体" panose="02010600030101010101" pitchFamily="2" charset="-122"/>
              </a:rPr>
              <a:t>Structural (Procedural</a:t>
            </a:r>
            <a:r>
              <a:rPr lang="en-US" altLang="zh-CN" sz="2400" b="1" dirty="0" smtClean="0">
                <a:latin typeface="Candara" panose="020E0502030303020204" pitchFamily="34" charset="0"/>
                <a:ea typeface="宋体" panose="02010600030101010101" pitchFamily="2" charset="-122"/>
              </a:rPr>
              <a:t>) </a:t>
            </a:r>
            <a:r>
              <a:rPr lang="en-US" altLang="zh-CN" sz="2400" b="1" dirty="0">
                <a:latin typeface="Candara" panose="020E0502030303020204" pitchFamily="34" charset="0"/>
                <a:ea typeface="宋体" panose="02010600030101010101" pitchFamily="2" charset="-122"/>
              </a:rPr>
              <a:t>PROGRAM</a:t>
            </a:r>
            <a:r>
              <a:rPr lang="en-US" altLang="zh-CN" sz="2400" b="1" dirty="0" smtClean="0">
                <a:latin typeface="Candara" panose="020E0502030303020204" pitchFamily="34" charset="0"/>
                <a:ea typeface="宋体" panose="02010600030101010101" pitchFamily="2" charset="-122"/>
              </a:rPr>
              <a:t> </a:t>
            </a:r>
            <a:endParaRPr lang="en-US" altLang="zh-CN" sz="2400" b="1" dirty="0">
              <a:latin typeface="Candara" panose="020E0502030303020204" pitchFamily="34" charset="0"/>
              <a:ea typeface="宋体" panose="02010600030101010101" pitchFamily="2" charset="-122"/>
            </a:endParaRPr>
          </a:p>
        </p:txBody>
      </p:sp>
      <p:sp>
        <p:nvSpPr>
          <p:cNvPr id="2053" name="Rectangle 4"/>
          <p:cNvSpPr>
            <a:spLocks noChangeArrowheads="1"/>
          </p:cNvSpPr>
          <p:nvPr/>
        </p:nvSpPr>
        <p:spPr bwMode="auto">
          <a:xfrm>
            <a:off x="304800" y="2480213"/>
            <a:ext cx="4025900" cy="3568700"/>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2200">
              <a:latin typeface="Candara" panose="020E0502030303020204" pitchFamily="34" charset="0"/>
              <a:ea typeface="宋体" panose="02010600030101010101" pitchFamily="2" charset="-122"/>
            </a:endParaRPr>
          </a:p>
        </p:txBody>
      </p:sp>
      <p:grpSp>
        <p:nvGrpSpPr>
          <p:cNvPr id="2054" name="Group 5"/>
          <p:cNvGrpSpPr>
            <a:grpSpLocks/>
          </p:cNvGrpSpPr>
          <p:nvPr/>
        </p:nvGrpSpPr>
        <p:grpSpPr bwMode="auto">
          <a:xfrm>
            <a:off x="669925" y="2608801"/>
            <a:ext cx="1465263" cy="1312862"/>
            <a:chOff x="422" y="1809"/>
            <a:chExt cx="923" cy="827"/>
          </a:xfrm>
        </p:grpSpPr>
        <p:sp>
          <p:nvSpPr>
            <p:cNvPr id="2086" name="Rectangle 6"/>
            <p:cNvSpPr>
              <a:spLocks noChangeArrowheads="1"/>
            </p:cNvSpPr>
            <p:nvPr/>
          </p:nvSpPr>
          <p:spPr bwMode="auto">
            <a:xfrm>
              <a:off x="422" y="1809"/>
              <a:ext cx="92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200" b="1">
                  <a:latin typeface="Candara" panose="020E0502030303020204" pitchFamily="34" charset="0"/>
                  <a:ea typeface="宋体" panose="02010600030101010101" pitchFamily="2" charset="-122"/>
                </a:rPr>
                <a:t>FUNCTION</a:t>
              </a:r>
            </a:p>
          </p:txBody>
        </p:sp>
        <p:sp>
          <p:nvSpPr>
            <p:cNvPr id="2087" name="Rectangle 7"/>
            <p:cNvSpPr>
              <a:spLocks noChangeArrowheads="1"/>
            </p:cNvSpPr>
            <p:nvPr/>
          </p:nvSpPr>
          <p:spPr bwMode="auto">
            <a:xfrm>
              <a:off x="628" y="2068"/>
              <a:ext cx="424" cy="568"/>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2200">
                <a:latin typeface="Candara" panose="020E0502030303020204" pitchFamily="34" charset="0"/>
                <a:ea typeface="宋体" panose="02010600030101010101" pitchFamily="2" charset="-122"/>
              </a:endParaRPr>
            </a:p>
          </p:txBody>
        </p:sp>
      </p:grpSp>
      <p:grpSp>
        <p:nvGrpSpPr>
          <p:cNvPr id="2055" name="Group 8"/>
          <p:cNvGrpSpPr>
            <a:grpSpLocks/>
          </p:cNvGrpSpPr>
          <p:nvPr/>
        </p:nvGrpSpPr>
        <p:grpSpPr bwMode="auto">
          <a:xfrm>
            <a:off x="2727326" y="3523201"/>
            <a:ext cx="1465263" cy="1312862"/>
            <a:chOff x="1718" y="2385"/>
            <a:chExt cx="923" cy="827"/>
          </a:xfrm>
        </p:grpSpPr>
        <p:sp>
          <p:nvSpPr>
            <p:cNvPr id="2084" name="Rectangle 9"/>
            <p:cNvSpPr>
              <a:spLocks noChangeArrowheads="1"/>
            </p:cNvSpPr>
            <p:nvPr/>
          </p:nvSpPr>
          <p:spPr bwMode="auto">
            <a:xfrm>
              <a:off x="1718" y="2385"/>
              <a:ext cx="92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200" b="1">
                  <a:latin typeface="Candara" panose="020E0502030303020204" pitchFamily="34" charset="0"/>
                  <a:ea typeface="宋体" panose="02010600030101010101" pitchFamily="2" charset="-122"/>
                </a:rPr>
                <a:t>FUNCTION</a:t>
              </a:r>
            </a:p>
          </p:txBody>
        </p:sp>
        <p:sp>
          <p:nvSpPr>
            <p:cNvPr id="2085" name="Rectangle 10"/>
            <p:cNvSpPr>
              <a:spLocks noChangeArrowheads="1"/>
            </p:cNvSpPr>
            <p:nvPr/>
          </p:nvSpPr>
          <p:spPr bwMode="auto">
            <a:xfrm>
              <a:off x="1924" y="2644"/>
              <a:ext cx="424" cy="568"/>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2200">
                <a:latin typeface="Candara" panose="020E0502030303020204" pitchFamily="34" charset="0"/>
                <a:ea typeface="宋体" panose="02010600030101010101" pitchFamily="2" charset="-122"/>
              </a:endParaRPr>
            </a:p>
          </p:txBody>
        </p:sp>
      </p:grpSp>
      <p:grpSp>
        <p:nvGrpSpPr>
          <p:cNvPr id="2056" name="Group 11"/>
          <p:cNvGrpSpPr>
            <a:grpSpLocks/>
          </p:cNvGrpSpPr>
          <p:nvPr/>
        </p:nvGrpSpPr>
        <p:grpSpPr bwMode="auto">
          <a:xfrm>
            <a:off x="669925" y="4437601"/>
            <a:ext cx="1465263" cy="1312862"/>
            <a:chOff x="422" y="2961"/>
            <a:chExt cx="923" cy="827"/>
          </a:xfrm>
        </p:grpSpPr>
        <p:sp>
          <p:nvSpPr>
            <p:cNvPr id="2082" name="Rectangle 12"/>
            <p:cNvSpPr>
              <a:spLocks noChangeArrowheads="1"/>
            </p:cNvSpPr>
            <p:nvPr/>
          </p:nvSpPr>
          <p:spPr bwMode="auto">
            <a:xfrm>
              <a:off x="422" y="2961"/>
              <a:ext cx="92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200" b="1">
                  <a:latin typeface="Candara" panose="020E0502030303020204" pitchFamily="34" charset="0"/>
                  <a:ea typeface="宋体" panose="02010600030101010101" pitchFamily="2" charset="-122"/>
                </a:rPr>
                <a:t>FUNCTION</a:t>
              </a:r>
            </a:p>
          </p:txBody>
        </p:sp>
        <p:sp>
          <p:nvSpPr>
            <p:cNvPr id="2083" name="Rectangle 13"/>
            <p:cNvSpPr>
              <a:spLocks noChangeArrowheads="1"/>
            </p:cNvSpPr>
            <p:nvPr/>
          </p:nvSpPr>
          <p:spPr bwMode="auto">
            <a:xfrm>
              <a:off x="628" y="3220"/>
              <a:ext cx="424" cy="568"/>
            </a:xfrm>
            <a:prstGeom prst="rect">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2200">
                <a:latin typeface="Candara" panose="020E0502030303020204" pitchFamily="34" charset="0"/>
                <a:ea typeface="宋体" panose="02010600030101010101" pitchFamily="2" charset="-122"/>
              </a:endParaRPr>
            </a:p>
          </p:txBody>
        </p:sp>
      </p:grpSp>
      <p:sp>
        <p:nvSpPr>
          <p:cNvPr id="2057" name="Rectangle 14"/>
          <p:cNvSpPr>
            <a:spLocks noChangeArrowheads="1"/>
          </p:cNvSpPr>
          <p:nvPr/>
        </p:nvSpPr>
        <p:spPr bwMode="auto">
          <a:xfrm>
            <a:off x="4724400" y="2480213"/>
            <a:ext cx="4025900" cy="3568700"/>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2200">
              <a:latin typeface="Candara" panose="020E0502030303020204" pitchFamily="34" charset="0"/>
              <a:ea typeface="宋体" panose="02010600030101010101" pitchFamily="2" charset="-122"/>
            </a:endParaRPr>
          </a:p>
        </p:txBody>
      </p:sp>
      <p:grpSp>
        <p:nvGrpSpPr>
          <p:cNvPr id="2058" name="Group 15"/>
          <p:cNvGrpSpPr>
            <a:grpSpLocks/>
          </p:cNvGrpSpPr>
          <p:nvPr/>
        </p:nvGrpSpPr>
        <p:grpSpPr bwMode="auto">
          <a:xfrm>
            <a:off x="7239003" y="3751801"/>
            <a:ext cx="1325563" cy="1617662"/>
            <a:chOff x="4560" y="2529"/>
            <a:chExt cx="835" cy="1019"/>
          </a:xfrm>
        </p:grpSpPr>
        <p:grpSp>
          <p:nvGrpSpPr>
            <p:cNvPr id="2077" name="Group 16"/>
            <p:cNvGrpSpPr>
              <a:grpSpLocks/>
            </p:cNvGrpSpPr>
            <p:nvPr/>
          </p:nvGrpSpPr>
          <p:grpSpPr bwMode="auto">
            <a:xfrm>
              <a:off x="4560" y="2529"/>
              <a:ext cx="816" cy="1019"/>
              <a:chOff x="4560" y="2529"/>
              <a:chExt cx="816" cy="1019"/>
            </a:xfrm>
          </p:grpSpPr>
          <p:sp>
            <p:nvSpPr>
              <p:cNvPr id="2079" name="Rectangle 17"/>
              <p:cNvSpPr>
                <a:spLocks noChangeArrowheads="1"/>
              </p:cNvSpPr>
              <p:nvPr/>
            </p:nvSpPr>
            <p:spPr bwMode="auto">
              <a:xfrm>
                <a:off x="4598" y="2529"/>
                <a:ext cx="70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200" b="1">
                    <a:latin typeface="Candara" panose="020E0502030303020204" pitchFamily="34" charset="0"/>
                    <a:ea typeface="宋体" panose="02010600030101010101" pitchFamily="2" charset="-122"/>
                  </a:rPr>
                  <a:t>OBJECT</a:t>
                </a:r>
              </a:p>
            </p:txBody>
          </p:sp>
          <p:sp>
            <p:nvSpPr>
              <p:cNvPr id="2080" name="Oval 18"/>
              <p:cNvSpPr>
                <a:spLocks noChangeArrowheads="1"/>
              </p:cNvSpPr>
              <p:nvPr/>
            </p:nvSpPr>
            <p:spPr bwMode="auto">
              <a:xfrm>
                <a:off x="4564" y="2788"/>
                <a:ext cx="808" cy="760"/>
              </a:xfrm>
              <a:prstGeom prst="ellipse">
                <a:avLst/>
              </a:prstGeom>
              <a:solidFill>
                <a:srgbClr val="FFFF00"/>
              </a:solidFill>
              <a:ln w="12700">
                <a:solidFill>
                  <a:schemeClr val="tx1"/>
                </a:solidFill>
                <a:round/>
                <a:headEnd/>
                <a:tailEnd/>
              </a:ln>
            </p:spPr>
            <p:txBody>
              <a:bodyPr wrap="none" anchor="ctr"/>
              <a:lstStyle/>
              <a:p>
                <a:endParaRPr lang="zh-CN" altLang="en-US" sz="2200">
                  <a:latin typeface="Candara" panose="020E0502030303020204" pitchFamily="34" charset="0"/>
                  <a:ea typeface="宋体" panose="02010600030101010101" pitchFamily="2" charset="-122"/>
                </a:endParaRPr>
              </a:p>
            </p:txBody>
          </p:sp>
          <p:sp>
            <p:nvSpPr>
              <p:cNvPr id="2081" name="Line 19"/>
              <p:cNvSpPr>
                <a:spLocks noChangeShapeType="1"/>
              </p:cNvSpPr>
              <p:nvPr/>
            </p:nvSpPr>
            <p:spPr bwMode="auto">
              <a:xfrm>
                <a:off x="4560" y="3168"/>
                <a:ext cx="8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200">
                  <a:latin typeface="Candara" panose="020E0502030303020204" pitchFamily="34" charset="0"/>
                </a:endParaRPr>
              </a:p>
            </p:txBody>
          </p:sp>
        </p:grpSp>
        <p:sp>
          <p:nvSpPr>
            <p:cNvPr id="2078" name="Rectangle 20"/>
            <p:cNvSpPr>
              <a:spLocks noChangeArrowheads="1"/>
            </p:cNvSpPr>
            <p:nvPr/>
          </p:nvSpPr>
          <p:spPr bwMode="auto">
            <a:xfrm>
              <a:off x="4583" y="2928"/>
              <a:ext cx="812"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b="1" dirty="0">
                  <a:latin typeface="Candara" panose="020E0502030303020204" pitchFamily="34" charset="0"/>
                  <a:ea typeface="宋体" panose="02010600030101010101" pitchFamily="2" charset="-122"/>
                </a:rPr>
                <a:t>Operations</a:t>
              </a:r>
            </a:p>
            <a:p>
              <a:endParaRPr lang="en-US" altLang="zh-CN" b="1" dirty="0">
                <a:latin typeface="Candara" panose="020E0502030303020204" pitchFamily="34" charset="0"/>
                <a:ea typeface="宋体" panose="02010600030101010101" pitchFamily="2" charset="-122"/>
              </a:endParaRPr>
            </a:p>
            <a:p>
              <a:r>
                <a:rPr lang="en-US" altLang="zh-CN" b="1" dirty="0">
                  <a:latin typeface="Candara" panose="020E0502030303020204" pitchFamily="34" charset="0"/>
                  <a:ea typeface="宋体" panose="02010600030101010101" pitchFamily="2" charset="-122"/>
                </a:rPr>
                <a:t>     Data</a:t>
              </a:r>
            </a:p>
          </p:txBody>
        </p:sp>
      </p:grpSp>
      <p:grpSp>
        <p:nvGrpSpPr>
          <p:cNvPr id="2059" name="Group 21"/>
          <p:cNvGrpSpPr>
            <a:grpSpLocks/>
          </p:cNvGrpSpPr>
          <p:nvPr/>
        </p:nvGrpSpPr>
        <p:grpSpPr bwMode="auto">
          <a:xfrm>
            <a:off x="5029200" y="4209001"/>
            <a:ext cx="1298575" cy="1617662"/>
            <a:chOff x="3168" y="2817"/>
            <a:chExt cx="818" cy="1019"/>
          </a:xfrm>
        </p:grpSpPr>
        <p:grpSp>
          <p:nvGrpSpPr>
            <p:cNvPr id="2072" name="Group 22"/>
            <p:cNvGrpSpPr>
              <a:grpSpLocks/>
            </p:cNvGrpSpPr>
            <p:nvPr/>
          </p:nvGrpSpPr>
          <p:grpSpPr bwMode="auto">
            <a:xfrm>
              <a:off x="3168" y="2817"/>
              <a:ext cx="816" cy="1019"/>
              <a:chOff x="3168" y="2817"/>
              <a:chExt cx="816" cy="1019"/>
            </a:xfrm>
          </p:grpSpPr>
          <p:sp>
            <p:nvSpPr>
              <p:cNvPr id="2074" name="Rectangle 23"/>
              <p:cNvSpPr>
                <a:spLocks noChangeArrowheads="1"/>
              </p:cNvSpPr>
              <p:nvPr/>
            </p:nvSpPr>
            <p:spPr bwMode="auto">
              <a:xfrm>
                <a:off x="3206" y="2817"/>
                <a:ext cx="70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200" b="1">
                    <a:latin typeface="Candara" panose="020E0502030303020204" pitchFamily="34" charset="0"/>
                    <a:ea typeface="宋体" panose="02010600030101010101" pitchFamily="2" charset="-122"/>
                  </a:rPr>
                  <a:t>OBJECT</a:t>
                </a:r>
              </a:p>
            </p:txBody>
          </p:sp>
          <p:sp>
            <p:nvSpPr>
              <p:cNvPr id="2075" name="Oval 24"/>
              <p:cNvSpPr>
                <a:spLocks noChangeArrowheads="1"/>
              </p:cNvSpPr>
              <p:nvPr/>
            </p:nvSpPr>
            <p:spPr bwMode="auto">
              <a:xfrm>
                <a:off x="3172" y="3076"/>
                <a:ext cx="808" cy="760"/>
              </a:xfrm>
              <a:prstGeom prst="ellipse">
                <a:avLst/>
              </a:prstGeom>
              <a:solidFill>
                <a:srgbClr val="FFFF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sz="2200">
                  <a:latin typeface="Candara" panose="020E0502030303020204" pitchFamily="34" charset="0"/>
                  <a:ea typeface="宋体" panose="02010600030101010101" pitchFamily="2" charset="-122"/>
                </a:endParaRPr>
              </a:p>
            </p:txBody>
          </p:sp>
          <p:sp>
            <p:nvSpPr>
              <p:cNvPr id="2076" name="Line 25"/>
              <p:cNvSpPr>
                <a:spLocks noChangeShapeType="1"/>
              </p:cNvSpPr>
              <p:nvPr/>
            </p:nvSpPr>
            <p:spPr bwMode="auto">
              <a:xfrm>
                <a:off x="3168" y="3456"/>
                <a:ext cx="8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200">
                  <a:latin typeface="Candara" panose="020E0502030303020204" pitchFamily="34" charset="0"/>
                </a:endParaRPr>
              </a:p>
            </p:txBody>
          </p:sp>
        </p:grpSp>
        <p:sp>
          <p:nvSpPr>
            <p:cNvPr id="2073" name="Rectangle 26"/>
            <p:cNvSpPr>
              <a:spLocks noChangeArrowheads="1"/>
            </p:cNvSpPr>
            <p:nvPr/>
          </p:nvSpPr>
          <p:spPr bwMode="auto">
            <a:xfrm>
              <a:off x="3174" y="3206"/>
              <a:ext cx="812"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b="1" dirty="0">
                  <a:latin typeface="Candara" panose="020E0502030303020204" pitchFamily="34" charset="0"/>
                  <a:ea typeface="宋体" panose="02010600030101010101" pitchFamily="2" charset="-122"/>
                </a:rPr>
                <a:t>Operations</a:t>
              </a:r>
            </a:p>
            <a:p>
              <a:endParaRPr lang="en-US" altLang="zh-CN" b="1" dirty="0">
                <a:latin typeface="Candara" panose="020E0502030303020204" pitchFamily="34" charset="0"/>
                <a:ea typeface="宋体" panose="02010600030101010101" pitchFamily="2" charset="-122"/>
              </a:endParaRPr>
            </a:p>
            <a:p>
              <a:r>
                <a:rPr lang="en-US" altLang="zh-CN" b="1" dirty="0">
                  <a:latin typeface="Candara" panose="020E0502030303020204" pitchFamily="34" charset="0"/>
                  <a:ea typeface="宋体" panose="02010600030101010101" pitchFamily="2" charset="-122"/>
                </a:rPr>
                <a:t>     Data</a:t>
              </a:r>
            </a:p>
          </p:txBody>
        </p:sp>
      </p:grpSp>
      <p:grpSp>
        <p:nvGrpSpPr>
          <p:cNvPr id="2060" name="Group 27"/>
          <p:cNvGrpSpPr>
            <a:grpSpLocks/>
          </p:cNvGrpSpPr>
          <p:nvPr/>
        </p:nvGrpSpPr>
        <p:grpSpPr bwMode="auto">
          <a:xfrm>
            <a:off x="5887194" y="2531015"/>
            <a:ext cx="1343025" cy="1617662"/>
            <a:chOff x="3696" y="1761"/>
            <a:chExt cx="846" cy="1019"/>
          </a:xfrm>
        </p:grpSpPr>
        <p:grpSp>
          <p:nvGrpSpPr>
            <p:cNvPr id="2067" name="Group 28"/>
            <p:cNvGrpSpPr>
              <a:grpSpLocks/>
            </p:cNvGrpSpPr>
            <p:nvPr/>
          </p:nvGrpSpPr>
          <p:grpSpPr bwMode="auto">
            <a:xfrm>
              <a:off x="3696" y="1761"/>
              <a:ext cx="816" cy="1019"/>
              <a:chOff x="3696" y="1761"/>
              <a:chExt cx="816" cy="1019"/>
            </a:xfrm>
          </p:grpSpPr>
          <p:sp>
            <p:nvSpPr>
              <p:cNvPr id="2069" name="Rectangle 29"/>
              <p:cNvSpPr>
                <a:spLocks noChangeArrowheads="1"/>
              </p:cNvSpPr>
              <p:nvPr/>
            </p:nvSpPr>
            <p:spPr bwMode="auto">
              <a:xfrm>
                <a:off x="3734" y="1761"/>
                <a:ext cx="70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200" b="1">
                    <a:latin typeface="Candara" panose="020E0502030303020204" pitchFamily="34" charset="0"/>
                    <a:ea typeface="宋体" panose="02010600030101010101" pitchFamily="2" charset="-122"/>
                  </a:rPr>
                  <a:t>OBJECT</a:t>
                </a:r>
              </a:p>
            </p:txBody>
          </p:sp>
          <p:sp>
            <p:nvSpPr>
              <p:cNvPr id="2070" name="Oval 30"/>
              <p:cNvSpPr>
                <a:spLocks noChangeArrowheads="1"/>
              </p:cNvSpPr>
              <p:nvPr/>
            </p:nvSpPr>
            <p:spPr bwMode="auto">
              <a:xfrm>
                <a:off x="3700" y="2020"/>
                <a:ext cx="808" cy="760"/>
              </a:xfrm>
              <a:prstGeom prst="ellipse">
                <a:avLst/>
              </a:prstGeom>
              <a:solidFill>
                <a:srgbClr val="FFFF00"/>
              </a:solidFill>
              <a:ln w="12700">
                <a:solidFill>
                  <a:schemeClr val="tx1"/>
                </a:solidFill>
                <a:round/>
                <a:headEnd/>
                <a:tailEnd/>
              </a:ln>
            </p:spPr>
            <p:txBody>
              <a:bodyPr wrap="none" anchor="ctr"/>
              <a:lstStyle/>
              <a:p>
                <a:endParaRPr lang="zh-CN" altLang="en-US" sz="2200">
                  <a:latin typeface="Candara" panose="020E0502030303020204" pitchFamily="34" charset="0"/>
                  <a:ea typeface="宋体" panose="02010600030101010101" pitchFamily="2" charset="-122"/>
                </a:endParaRPr>
              </a:p>
            </p:txBody>
          </p:sp>
          <p:sp>
            <p:nvSpPr>
              <p:cNvPr id="2071" name="Line 31"/>
              <p:cNvSpPr>
                <a:spLocks noChangeShapeType="1"/>
              </p:cNvSpPr>
              <p:nvPr/>
            </p:nvSpPr>
            <p:spPr bwMode="auto">
              <a:xfrm>
                <a:off x="3696" y="2400"/>
                <a:ext cx="8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2200">
                  <a:latin typeface="Candara" panose="020E0502030303020204" pitchFamily="34" charset="0"/>
                </a:endParaRPr>
              </a:p>
            </p:txBody>
          </p:sp>
        </p:grpSp>
        <p:sp>
          <p:nvSpPr>
            <p:cNvPr id="2068" name="Rectangle 32"/>
            <p:cNvSpPr>
              <a:spLocks noChangeArrowheads="1"/>
            </p:cNvSpPr>
            <p:nvPr/>
          </p:nvSpPr>
          <p:spPr bwMode="auto">
            <a:xfrm>
              <a:off x="3730" y="2163"/>
              <a:ext cx="812"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b="1" dirty="0">
                  <a:latin typeface="Candara" panose="020E0502030303020204" pitchFamily="34" charset="0"/>
                  <a:ea typeface="宋体" panose="02010600030101010101" pitchFamily="2" charset="-122"/>
                </a:rPr>
                <a:t>Operations</a:t>
              </a:r>
            </a:p>
            <a:p>
              <a:endParaRPr lang="en-US" altLang="zh-CN" b="1" dirty="0">
                <a:latin typeface="Candara" panose="020E0502030303020204" pitchFamily="34" charset="0"/>
                <a:ea typeface="宋体" panose="02010600030101010101" pitchFamily="2" charset="-122"/>
              </a:endParaRPr>
            </a:p>
            <a:p>
              <a:r>
                <a:rPr lang="en-US" altLang="zh-CN" b="1" dirty="0">
                  <a:latin typeface="Candara" panose="020E0502030303020204" pitchFamily="34" charset="0"/>
                  <a:ea typeface="宋体" panose="02010600030101010101" pitchFamily="2" charset="-122"/>
                </a:rPr>
                <a:t>     Data</a:t>
              </a:r>
            </a:p>
          </p:txBody>
        </p:sp>
      </p:grpSp>
      <p:sp>
        <p:nvSpPr>
          <p:cNvPr id="2061" name="Line 33"/>
          <p:cNvSpPr>
            <a:spLocks noChangeShapeType="1"/>
          </p:cNvSpPr>
          <p:nvPr/>
        </p:nvSpPr>
        <p:spPr bwMode="auto">
          <a:xfrm>
            <a:off x="1752600" y="3242213"/>
            <a:ext cx="12192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200">
              <a:latin typeface="Candara" panose="020E0502030303020204" pitchFamily="34" charset="0"/>
            </a:endParaRPr>
          </a:p>
        </p:txBody>
      </p:sp>
      <p:sp>
        <p:nvSpPr>
          <p:cNvPr id="2062" name="Line 34"/>
          <p:cNvSpPr>
            <a:spLocks noChangeShapeType="1"/>
          </p:cNvSpPr>
          <p:nvPr/>
        </p:nvSpPr>
        <p:spPr bwMode="auto">
          <a:xfrm flipV="1">
            <a:off x="1752600" y="4613813"/>
            <a:ext cx="12192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200">
              <a:latin typeface="Candara" panose="020E0502030303020204" pitchFamily="34" charset="0"/>
            </a:endParaRPr>
          </a:p>
        </p:txBody>
      </p:sp>
      <p:sp>
        <p:nvSpPr>
          <p:cNvPr id="2063" name="Line 35"/>
          <p:cNvSpPr>
            <a:spLocks noChangeShapeType="1"/>
          </p:cNvSpPr>
          <p:nvPr/>
        </p:nvSpPr>
        <p:spPr bwMode="auto">
          <a:xfrm flipV="1">
            <a:off x="6248400" y="5147213"/>
            <a:ext cx="1066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200">
              <a:latin typeface="Candara" panose="020E0502030303020204" pitchFamily="34" charset="0"/>
            </a:endParaRPr>
          </a:p>
        </p:txBody>
      </p:sp>
      <p:sp>
        <p:nvSpPr>
          <p:cNvPr id="2064" name="Line 36"/>
          <p:cNvSpPr>
            <a:spLocks noChangeShapeType="1"/>
          </p:cNvSpPr>
          <p:nvPr/>
        </p:nvSpPr>
        <p:spPr bwMode="auto">
          <a:xfrm flipH="1">
            <a:off x="6248400" y="4232813"/>
            <a:ext cx="304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200">
              <a:latin typeface="Candara" panose="020E0502030303020204" pitchFamily="34" charset="0"/>
            </a:endParaRPr>
          </a:p>
        </p:txBody>
      </p:sp>
      <p:sp>
        <p:nvSpPr>
          <p:cNvPr id="2065" name="Text Box 37"/>
          <p:cNvSpPr txBox="1">
            <a:spLocks noChangeArrowheads="1"/>
          </p:cNvSpPr>
          <p:nvPr/>
        </p:nvSpPr>
        <p:spPr bwMode="auto">
          <a:xfrm>
            <a:off x="1752600" y="5444076"/>
            <a:ext cx="1905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sz="2200">
                <a:latin typeface="Candara" panose="020E0502030303020204" pitchFamily="34" charset="0"/>
                <a:ea typeface="宋体" panose="02010600030101010101" pitchFamily="2" charset="-122"/>
              </a:rPr>
              <a:t>Function calls</a:t>
            </a:r>
          </a:p>
        </p:txBody>
      </p:sp>
      <p:sp>
        <p:nvSpPr>
          <p:cNvPr id="2066" name="Text Box 38"/>
          <p:cNvSpPr txBox="1">
            <a:spLocks noChangeArrowheads="1"/>
          </p:cNvSpPr>
          <p:nvPr/>
        </p:nvSpPr>
        <p:spPr bwMode="auto">
          <a:xfrm>
            <a:off x="6394447" y="5539295"/>
            <a:ext cx="23558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zh-CN" sz="2000" dirty="0">
                <a:latin typeface="Candara" panose="020E0502030303020204" pitchFamily="34" charset="0"/>
                <a:ea typeface="宋体" panose="02010600030101010101" pitchFamily="2" charset="-122"/>
              </a:rPr>
              <a:t>Messages passing</a:t>
            </a:r>
          </a:p>
        </p:txBody>
      </p:sp>
      <p:sp>
        <p:nvSpPr>
          <p:cNvPr id="2" name="Rectangle 1"/>
          <p:cNvSpPr/>
          <p:nvPr/>
        </p:nvSpPr>
        <p:spPr>
          <a:xfrm>
            <a:off x="5410200" y="1383679"/>
            <a:ext cx="2743200" cy="830997"/>
          </a:xfrm>
          <a:prstGeom prst="rect">
            <a:avLst/>
          </a:prstGeom>
        </p:spPr>
        <p:txBody>
          <a:bodyPr wrap="square">
            <a:spAutoFit/>
          </a:bodyPr>
          <a:lstStyle/>
          <a:p>
            <a:pPr algn="ctr" eaLnBrk="0" hangingPunct="0"/>
            <a:r>
              <a:rPr lang="en-US" altLang="zh-CN" sz="2400" b="1" dirty="0">
                <a:latin typeface="Candara" panose="020E0502030303020204" pitchFamily="34" charset="0"/>
                <a:ea typeface="宋体" panose="02010600030101010101" pitchFamily="2" charset="-122"/>
              </a:rPr>
              <a:t> Object-Oriented PROGRAM</a:t>
            </a:r>
            <a:endParaRPr lang="en-US" sz="2400" b="1" dirty="0">
              <a:latin typeface="Candara" panose="020E0502030303020204" pitchFamily="34" charset="0"/>
              <a:ea typeface="宋体" panose="02010600030101010101" pitchFamily="2" charset="-122"/>
            </a:endParaRPr>
          </a:p>
        </p:txBody>
      </p:sp>
      <p:sp>
        <p:nvSpPr>
          <p:cNvPr id="3" name="Footer Placeholder 2"/>
          <p:cNvSpPr>
            <a:spLocks noGrp="1"/>
          </p:cNvSpPr>
          <p:nvPr>
            <p:ph type="ftr" sz="quarter" idx="11"/>
          </p:nvPr>
        </p:nvSpPr>
        <p:spPr/>
        <p:txBody>
          <a:bodyPr/>
          <a:lstStyle/>
          <a:p>
            <a:r>
              <a:rPr lang="en-GB" smtClean="0"/>
              <a:t>Object Oriented Anslysis and Design (CS 212)</a:t>
            </a:r>
            <a:endParaRPr lang="en-US" dirty="0"/>
          </a:p>
        </p:txBody>
      </p:sp>
    </p:spTree>
    <p:extLst>
      <p:ext uri="{BB962C8B-B14F-4D97-AF65-F5344CB8AC3E}">
        <p14:creationId xmlns:p14="http://schemas.microsoft.com/office/powerpoint/2010/main" val="785256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3675</TotalTime>
  <Words>2129</Words>
  <Application>Microsoft Office PowerPoint</Application>
  <PresentationFormat>On-screen Show (4:3)</PresentationFormat>
  <Paragraphs>386</Paragraphs>
  <Slides>28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微软雅黑</vt:lpstr>
      <vt:lpstr>宋体</vt:lpstr>
      <vt:lpstr>Arial</vt:lpstr>
      <vt:lpstr>Calibri</vt:lpstr>
      <vt:lpstr>Candara</vt:lpstr>
      <vt:lpstr>Office Theme</vt:lpstr>
      <vt:lpstr>CS212: Object Oriented Analysis and Design</vt:lpstr>
      <vt:lpstr>Recap of Week 1</vt:lpstr>
      <vt:lpstr>Case study-Vending Machine</vt:lpstr>
      <vt:lpstr>Specification</vt:lpstr>
      <vt:lpstr>Step 1</vt:lpstr>
      <vt:lpstr>Step 1</vt:lpstr>
      <vt:lpstr>Example-Vending Machine</vt:lpstr>
      <vt:lpstr>Example-Vending Machine</vt:lpstr>
      <vt:lpstr>Two Programming Paradigms    </vt:lpstr>
      <vt:lpstr>Classes &amp; Objects</vt:lpstr>
      <vt:lpstr>Classes &amp; Objects</vt:lpstr>
      <vt:lpstr>Define a Class Type</vt:lpstr>
      <vt:lpstr>Class Definition-Data Members</vt:lpstr>
      <vt:lpstr>Static Data Member </vt:lpstr>
      <vt:lpstr>Memory Allocation for Objects</vt:lpstr>
      <vt:lpstr>Class Definition – Member Functions</vt:lpstr>
      <vt:lpstr>Member Function (Definition)</vt:lpstr>
      <vt:lpstr>Member Functions</vt:lpstr>
      <vt:lpstr>Member Function: Can be constant also</vt:lpstr>
      <vt:lpstr>Class Definition: Access Control</vt:lpstr>
      <vt:lpstr>Example: Time Class</vt:lpstr>
      <vt:lpstr>What is an object? </vt:lpstr>
      <vt:lpstr>Getters and Setters</vt:lpstr>
      <vt:lpstr>Class Interface</vt:lpstr>
      <vt:lpstr>Class Interface Diagram</vt:lpstr>
      <vt:lpstr>Separating Interface from Implementation</vt:lpstr>
      <vt:lpstr>In a nutshell</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CS654: Digital Image Analysis</dc:title>
  <dc:creator>iit1</dc:creator>
  <cp:lastModifiedBy>CHIRANJOY CHATTOPADHYAY</cp:lastModifiedBy>
  <cp:revision>110</cp:revision>
  <dcterms:created xsi:type="dcterms:W3CDTF">2015-07-15T04:13:21Z</dcterms:created>
  <dcterms:modified xsi:type="dcterms:W3CDTF">2016-08-11T01:52:39Z</dcterms:modified>
</cp:coreProperties>
</file>