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76" r:id="rId1"/>
  </p:sldMasterIdLst>
  <p:notesMasterIdLst>
    <p:notesMasterId r:id="rId12"/>
  </p:notesMasterIdLst>
  <p:sldIdLst>
    <p:sldId id="280" r:id="rId2"/>
    <p:sldId id="282" r:id="rId3"/>
    <p:sldId id="284" r:id="rId4"/>
    <p:sldId id="285" r:id="rId5"/>
    <p:sldId id="286" r:id="rId6"/>
    <p:sldId id="287" r:id="rId7"/>
    <p:sldId id="288" r:id="rId8"/>
    <p:sldId id="293" r:id="rId9"/>
    <p:sldId id="292" r:id="rId10"/>
    <p:sldId id="29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2564"/>
    <a:srgbClr val="0000FF"/>
    <a:srgbClr val="FCD4E0"/>
    <a:srgbClr val="FF0000"/>
    <a:srgbClr val="FF99FF"/>
    <a:srgbClr val="00FF00"/>
    <a:srgbClr val="CFF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7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93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F9C1D1-1599-4DFA-B67B-90127E812B74}" type="doc">
      <dgm:prSet loTypeId="urn:microsoft.com/office/officeart/2005/8/layout/funnel1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896E429-96FA-47C7-A8EA-ACA38DCBA2B0}">
      <dgm:prSet phldrT="[Text]"/>
      <dgm:spPr/>
      <dgm:t>
        <a:bodyPr/>
        <a:lstStyle/>
        <a:p>
          <a:r>
            <a:rPr lang="en-US" b="1" smtClean="0"/>
            <a:t>Container</a:t>
          </a:r>
          <a:endParaRPr lang="en-US" b="1" dirty="0"/>
        </a:p>
      </dgm:t>
    </dgm:pt>
    <dgm:pt modelId="{93511FEC-BCDB-4CB6-ACA4-30BDA5C2BF66}" type="parTrans" cxnId="{35CD09C6-680C-4FF7-9410-796ABDED863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47E19E0-9713-433A-91F6-7B8858CD1730}" type="sibTrans" cxnId="{35CD09C6-680C-4FF7-9410-796ABDED863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E2BBA03C-2574-4F9E-A542-DA3C141C4C10}">
      <dgm:prSet phldrT="[Text]"/>
      <dgm:spPr/>
      <dgm:t>
        <a:bodyPr/>
        <a:lstStyle/>
        <a:p>
          <a:r>
            <a:rPr lang="en-US" b="1" smtClean="0"/>
            <a:t>Algorithm</a:t>
          </a:r>
          <a:endParaRPr lang="en-US" b="1" dirty="0"/>
        </a:p>
      </dgm:t>
    </dgm:pt>
    <dgm:pt modelId="{CF55736B-6682-421F-BDC6-AAB7760C9A18}" type="parTrans" cxnId="{6949C9CC-2818-45FE-B714-768C5A151E0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8DB05B8-6DD1-4C92-AFB5-545B9F94A6A7}" type="sibTrans" cxnId="{6949C9CC-2818-45FE-B714-768C5A151E0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C1F10B5-7C6B-4CCA-B313-CE9C82FCFCC5}">
      <dgm:prSet phldrT="[Text]"/>
      <dgm:spPr/>
      <dgm:t>
        <a:bodyPr/>
        <a:lstStyle/>
        <a:p>
          <a:r>
            <a:rPr lang="en-US" b="1" smtClean="0"/>
            <a:t>Iterator</a:t>
          </a:r>
          <a:endParaRPr lang="en-US" b="1" dirty="0"/>
        </a:p>
      </dgm:t>
    </dgm:pt>
    <dgm:pt modelId="{3BD70615-B62F-43C5-83EE-7B411F2908C4}" type="parTrans" cxnId="{676D0516-B82B-4BD3-BD5B-44CE0AE3290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E0CDED2-B1F2-41A9-A04B-82F1C23BFE7D}" type="sibTrans" cxnId="{676D0516-B82B-4BD3-BD5B-44CE0AE3290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F386FEC3-7E4E-4ED3-9C07-86D6583411B6}">
      <dgm:prSet phldrT="[Text]"/>
      <dgm:spPr/>
      <dgm:t>
        <a:bodyPr/>
        <a:lstStyle/>
        <a:p>
          <a:r>
            <a:rPr lang="en-US" b="1" dirty="0" smtClean="0"/>
            <a:t>STL</a:t>
          </a:r>
          <a:endParaRPr lang="en-US" b="1" dirty="0"/>
        </a:p>
      </dgm:t>
    </dgm:pt>
    <dgm:pt modelId="{1B357380-A431-46E7-90C7-F3031BA8A5EA}" type="parTrans" cxnId="{5CC0994A-8F7C-4AA0-84DD-A8B30D21CA0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3C4E22C-9BC6-4D95-A205-CF5F7D5DB462}" type="sibTrans" cxnId="{5CC0994A-8F7C-4AA0-84DD-A8B30D21CA0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BCF6DB2-8E02-44FE-AE98-8693F8887D7C}" type="pres">
      <dgm:prSet presAssocID="{91F9C1D1-1599-4DFA-B67B-90127E812B74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8E11A7-34E6-4C7A-8922-265A59AC30CE}" type="pres">
      <dgm:prSet presAssocID="{91F9C1D1-1599-4DFA-B67B-90127E812B74}" presName="ellipse" presStyleLbl="trBgShp" presStyleIdx="0" presStyleCnt="1"/>
      <dgm:spPr/>
      <dgm:t>
        <a:bodyPr/>
        <a:lstStyle/>
        <a:p>
          <a:endParaRPr lang="en-US"/>
        </a:p>
      </dgm:t>
    </dgm:pt>
    <dgm:pt modelId="{490DF44E-9208-4484-9C42-51D244E710F5}" type="pres">
      <dgm:prSet presAssocID="{91F9C1D1-1599-4DFA-B67B-90127E812B74}" presName="arrow1" presStyleLbl="fgShp" presStyleIdx="0" presStyleCnt="1"/>
      <dgm:spPr/>
      <dgm:t>
        <a:bodyPr/>
        <a:lstStyle/>
        <a:p>
          <a:endParaRPr lang="en-US"/>
        </a:p>
      </dgm:t>
    </dgm:pt>
    <dgm:pt modelId="{321F20D8-EE69-4DD9-BAF9-675E17B05A55}" type="pres">
      <dgm:prSet presAssocID="{91F9C1D1-1599-4DFA-B67B-90127E812B74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FA2E31-9DB2-419B-94C8-D735E6C323D2}" type="pres">
      <dgm:prSet presAssocID="{E2BBA03C-2574-4F9E-A542-DA3C141C4C10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608DA0-3F63-4E71-8760-54AFDCDE048B}" type="pres">
      <dgm:prSet presAssocID="{CC1F10B5-7C6B-4CCA-B313-CE9C82FCFCC5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88C41D-A268-450B-82BF-0D609DC5500E}" type="pres">
      <dgm:prSet presAssocID="{F386FEC3-7E4E-4ED3-9C07-86D6583411B6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1799FF-D51F-4906-9974-B9F31B75149F}" type="pres">
      <dgm:prSet presAssocID="{91F9C1D1-1599-4DFA-B67B-90127E812B74}" presName="funnel" presStyleLbl="trAlignAcc1" presStyleIdx="0" presStyleCnt="1"/>
      <dgm:spPr/>
      <dgm:t>
        <a:bodyPr/>
        <a:lstStyle/>
        <a:p>
          <a:endParaRPr lang="en-US"/>
        </a:p>
      </dgm:t>
    </dgm:pt>
  </dgm:ptLst>
  <dgm:cxnLst>
    <dgm:cxn modelId="{8BD542DD-184B-4A8D-AD20-BAA2B08A8E69}" type="presOf" srcId="{8896E429-96FA-47C7-A8EA-ACA38DCBA2B0}" destId="{7888C41D-A268-450B-82BF-0D609DC5500E}" srcOrd="0" destOrd="0" presId="urn:microsoft.com/office/officeart/2005/8/layout/funnel1"/>
    <dgm:cxn modelId="{676D0516-B82B-4BD3-BD5B-44CE0AE32909}" srcId="{91F9C1D1-1599-4DFA-B67B-90127E812B74}" destId="{CC1F10B5-7C6B-4CCA-B313-CE9C82FCFCC5}" srcOrd="2" destOrd="0" parTransId="{3BD70615-B62F-43C5-83EE-7B411F2908C4}" sibTransId="{DE0CDED2-B1F2-41A9-A04B-82F1C23BFE7D}"/>
    <dgm:cxn modelId="{5CC0994A-8F7C-4AA0-84DD-A8B30D21CA08}" srcId="{91F9C1D1-1599-4DFA-B67B-90127E812B74}" destId="{F386FEC3-7E4E-4ED3-9C07-86D6583411B6}" srcOrd="3" destOrd="0" parTransId="{1B357380-A431-46E7-90C7-F3031BA8A5EA}" sibTransId="{D3C4E22C-9BC6-4D95-A205-CF5F7D5DB462}"/>
    <dgm:cxn modelId="{35CD09C6-680C-4FF7-9410-796ABDED8638}" srcId="{91F9C1D1-1599-4DFA-B67B-90127E812B74}" destId="{8896E429-96FA-47C7-A8EA-ACA38DCBA2B0}" srcOrd="0" destOrd="0" parTransId="{93511FEC-BCDB-4CB6-ACA4-30BDA5C2BF66}" sibTransId="{B47E19E0-9713-433A-91F6-7B8858CD1730}"/>
    <dgm:cxn modelId="{DB436CFF-B94F-40C9-8CD7-86217B44103E}" type="presOf" srcId="{F386FEC3-7E4E-4ED3-9C07-86D6583411B6}" destId="{321F20D8-EE69-4DD9-BAF9-675E17B05A55}" srcOrd="0" destOrd="0" presId="urn:microsoft.com/office/officeart/2005/8/layout/funnel1"/>
    <dgm:cxn modelId="{B8552313-0C08-46A0-9F23-3BC57882CCF2}" type="presOf" srcId="{CC1F10B5-7C6B-4CCA-B313-CE9C82FCFCC5}" destId="{ACFA2E31-9DB2-419B-94C8-D735E6C323D2}" srcOrd="0" destOrd="0" presId="urn:microsoft.com/office/officeart/2005/8/layout/funnel1"/>
    <dgm:cxn modelId="{6949C9CC-2818-45FE-B714-768C5A151E0C}" srcId="{91F9C1D1-1599-4DFA-B67B-90127E812B74}" destId="{E2BBA03C-2574-4F9E-A542-DA3C141C4C10}" srcOrd="1" destOrd="0" parTransId="{CF55736B-6682-421F-BDC6-AAB7760C9A18}" sibTransId="{58DB05B8-6DD1-4C92-AFB5-545B9F94A6A7}"/>
    <dgm:cxn modelId="{37DC72FA-AF00-4C09-BA64-8A4C72CFDC16}" type="presOf" srcId="{E2BBA03C-2574-4F9E-A542-DA3C141C4C10}" destId="{45608DA0-3F63-4E71-8760-54AFDCDE048B}" srcOrd="0" destOrd="0" presId="urn:microsoft.com/office/officeart/2005/8/layout/funnel1"/>
    <dgm:cxn modelId="{0B1CACE4-4B05-4896-ADC5-5FD797D23590}" type="presOf" srcId="{91F9C1D1-1599-4DFA-B67B-90127E812B74}" destId="{0BCF6DB2-8E02-44FE-AE98-8693F8887D7C}" srcOrd="0" destOrd="0" presId="urn:microsoft.com/office/officeart/2005/8/layout/funnel1"/>
    <dgm:cxn modelId="{86DDF404-400A-49A0-9839-C7289DA9D9C4}" type="presParOf" srcId="{0BCF6DB2-8E02-44FE-AE98-8693F8887D7C}" destId="{9B8E11A7-34E6-4C7A-8922-265A59AC30CE}" srcOrd="0" destOrd="0" presId="urn:microsoft.com/office/officeart/2005/8/layout/funnel1"/>
    <dgm:cxn modelId="{CDF9AF1C-9F47-4357-9119-5E851074C5BF}" type="presParOf" srcId="{0BCF6DB2-8E02-44FE-AE98-8693F8887D7C}" destId="{490DF44E-9208-4484-9C42-51D244E710F5}" srcOrd="1" destOrd="0" presId="urn:microsoft.com/office/officeart/2005/8/layout/funnel1"/>
    <dgm:cxn modelId="{8B4FC2CC-893A-405D-AD44-DC7159C82405}" type="presParOf" srcId="{0BCF6DB2-8E02-44FE-AE98-8693F8887D7C}" destId="{321F20D8-EE69-4DD9-BAF9-675E17B05A55}" srcOrd="2" destOrd="0" presId="urn:microsoft.com/office/officeart/2005/8/layout/funnel1"/>
    <dgm:cxn modelId="{6A01FF86-E5AB-4BF0-A6D7-2F3B27AA6FBF}" type="presParOf" srcId="{0BCF6DB2-8E02-44FE-AE98-8693F8887D7C}" destId="{ACFA2E31-9DB2-419B-94C8-D735E6C323D2}" srcOrd="3" destOrd="0" presId="urn:microsoft.com/office/officeart/2005/8/layout/funnel1"/>
    <dgm:cxn modelId="{0932CE59-FDA5-42D2-933D-C62580133763}" type="presParOf" srcId="{0BCF6DB2-8E02-44FE-AE98-8693F8887D7C}" destId="{45608DA0-3F63-4E71-8760-54AFDCDE048B}" srcOrd="4" destOrd="0" presId="urn:microsoft.com/office/officeart/2005/8/layout/funnel1"/>
    <dgm:cxn modelId="{DBA2D63B-3F4B-4417-B420-C257DF0739E9}" type="presParOf" srcId="{0BCF6DB2-8E02-44FE-AE98-8693F8887D7C}" destId="{7888C41D-A268-450B-82BF-0D609DC5500E}" srcOrd="5" destOrd="0" presId="urn:microsoft.com/office/officeart/2005/8/layout/funnel1"/>
    <dgm:cxn modelId="{CDC457F2-5CAB-400E-9089-612442874EB9}" type="presParOf" srcId="{0BCF6DB2-8E02-44FE-AE98-8693F8887D7C}" destId="{4C1799FF-D51F-4906-9974-B9F31B75149F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0CB64-128B-426D-ADEC-8B8F0699491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C603B-D544-4D09-802B-550CEE2F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62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4182-CDAC-4201-A915-36E9609E54CF}" type="datetime1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2E3D-7DFB-4096-A7C4-5C25A5CE79A7}" type="datetime1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F0F4-FC59-465E-B3FB-9B37B8EB14BE}" type="datetime1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81DC-E4A0-4503-98FC-CF90D7B78E24}" type="datetime1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5E9D-1411-458B-B19C-9E248821EB45}" type="datetime1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131C-2C7E-4216-B19F-AB061347B772}" type="datetime1">
              <a:rPr lang="en-US" smtClean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30E9-BD91-42AA-9775-9D23921A321D}" type="datetime1">
              <a:rPr lang="en-US" smtClean="0"/>
              <a:t>10/26/2016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46EB-7FC9-424D-9AF8-5A37E13E96E2}" type="datetime1">
              <a:rPr lang="en-US" smtClean="0"/>
              <a:t>10/26/2016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12CC-7A0A-4C5A-8336-F424367EA8A0}" type="datetime1">
              <a:rPr lang="en-US" smtClean="0"/>
              <a:t>10/26/2016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C72D-9A28-418C-947D-29FF59F0E2A3}" type="datetime1">
              <a:rPr lang="en-US" smtClean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0394-EF94-484B-AD4B-2F838CDD27BC}" type="datetime1">
              <a:rPr lang="en-US" smtClean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92FF4-A290-413D-AA27-69AE7DFB22FA}" type="datetime1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C00000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920474"/>
            <a:ext cx="8207062" cy="2387600"/>
          </a:xfrm>
        </p:spPr>
        <p:txBody>
          <a:bodyPr/>
          <a:lstStyle/>
          <a:p>
            <a:r>
              <a:rPr lang="en-GB" b="0" dirty="0" smtClean="0">
                <a:solidFill>
                  <a:schemeClr val="tx1"/>
                </a:solidFill>
                <a:latin typeface="Candara" panose="020E0502030303020204" pitchFamily="34" charset="0"/>
              </a:rPr>
              <a:t>CS212: Object Oriented Analysis and Design</a:t>
            </a:r>
            <a:endParaRPr lang="en-US" b="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8" y="4610751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>
                <a:solidFill>
                  <a:srgbClr val="0000FF"/>
                </a:solidFill>
              </a:rPr>
              <a:t>Containers</a:t>
            </a:r>
            <a:endParaRPr lang="en-US" sz="320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860" y="606166"/>
            <a:ext cx="1834276" cy="202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 smtClean="0"/>
              <a:t>A </a:t>
            </a:r>
            <a:r>
              <a:rPr lang="en-GB" sz="2200" dirty="0"/>
              <a:t>container that </a:t>
            </a:r>
            <a:r>
              <a:rPr lang="en-GB" sz="2200" dirty="0" smtClean="0"/>
              <a:t>accept </a:t>
            </a:r>
            <a:r>
              <a:rPr lang="en-GB" sz="2200" dirty="0"/>
              <a:t>only </a:t>
            </a:r>
            <a:r>
              <a:rPr lang="en-GB" sz="2200" b="1" dirty="0">
                <a:solidFill>
                  <a:srgbClr val="0000FF"/>
                </a:solidFill>
              </a:rPr>
              <a:t>one of each thing</a:t>
            </a:r>
            <a:r>
              <a:rPr lang="en-GB" sz="2200" dirty="0"/>
              <a:t> </a:t>
            </a:r>
            <a:r>
              <a:rPr lang="en-GB" sz="2200" dirty="0" smtClean="0"/>
              <a:t>placed </a:t>
            </a:r>
            <a:r>
              <a:rPr lang="en-GB" sz="2200" dirty="0"/>
              <a:t>in </a:t>
            </a:r>
            <a:r>
              <a:rPr lang="en-GB" sz="2200" dirty="0" smtClean="0"/>
              <a:t>it </a:t>
            </a:r>
          </a:p>
          <a:p>
            <a:endParaRPr lang="en-GB" sz="2200" dirty="0"/>
          </a:p>
          <a:p>
            <a:r>
              <a:rPr lang="en-GB" sz="2200" dirty="0"/>
              <a:t>I</a:t>
            </a:r>
            <a:r>
              <a:rPr lang="en-GB" sz="2200" dirty="0" smtClean="0"/>
              <a:t>t also </a:t>
            </a:r>
            <a:r>
              <a:rPr lang="en-GB" sz="2200" b="1" dirty="0" smtClean="0">
                <a:solidFill>
                  <a:srgbClr val="C00000"/>
                </a:solidFill>
              </a:rPr>
              <a:t>sorts </a:t>
            </a:r>
            <a:r>
              <a:rPr lang="en-GB" sz="2200" b="1" dirty="0">
                <a:solidFill>
                  <a:srgbClr val="C00000"/>
                </a:solidFill>
              </a:rPr>
              <a:t>the elements </a:t>
            </a:r>
            <a:endParaRPr lang="en-GB" sz="2200" b="1" dirty="0" smtClean="0">
              <a:solidFill>
                <a:srgbClr val="C00000"/>
              </a:solidFill>
            </a:endParaRPr>
          </a:p>
          <a:p>
            <a:endParaRPr lang="en-GB" sz="2200" dirty="0"/>
          </a:p>
          <a:p>
            <a:r>
              <a:rPr lang="en-GB" sz="2200" dirty="0" smtClean="0"/>
              <a:t>Sorting </a:t>
            </a:r>
            <a:r>
              <a:rPr lang="en-GB" sz="2200" dirty="0"/>
              <a:t>isn’t intrinsic to the conceptual definition of a </a:t>
            </a:r>
            <a:r>
              <a:rPr lang="en-GB" sz="2200" dirty="0" smtClean="0"/>
              <a:t>set</a:t>
            </a:r>
          </a:p>
          <a:p>
            <a:endParaRPr lang="en-GB" sz="2200" dirty="0" smtClean="0"/>
          </a:p>
          <a:p>
            <a:r>
              <a:rPr lang="en-GB" sz="2200" dirty="0" smtClean="0"/>
              <a:t>But </a:t>
            </a:r>
            <a:r>
              <a:rPr lang="en-GB" sz="2200" dirty="0"/>
              <a:t>the STL </a:t>
            </a:r>
            <a:r>
              <a:rPr lang="en-GB" sz="2200" b="1" dirty="0" smtClean="0"/>
              <a:t>set </a:t>
            </a:r>
            <a:r>
              <a:rPr lang="en-GB" sz="2200" dirty="0" smtClean="0"/>
              <a:t>stores </a:t>
            </a:r>
            <a:r>
              <a:rPr lang="en-GB" sz="2200" dirty="0"/>
              <a:t>its elements in a </a:t>
            </a:r>
            <a:r>
              <a:rPr lang="en-GB" sz="2200" b="1" dirty="0">
                <a:solidFill>
                  <a:srgbClr val="FF0066"/>
                </a:solidFill>
              </a:rPr>
              <a:t>balanced binary tree </a:t>
            </a:r>
            <a:r>
              <a:rPr lang="en-GB" sz="2200" dirty="0"/>
              <a:t>to provide rapid lookups, </a:t>
            </a:r>
            <a:endParaRPr lang="en-GB" sz="2200" dirty="0" smtClean="0"/>
          </a:p>
          <a:p>
            <a:endParaRPr lang="en-GB" sz="2200" dirty="0"/>
          </a:p>
          <a:p>
            <a:r>
              <a:rPr lang="en-GB" sz="2200" dirty="0"/>
              <a:t>T</a:t>
            </a:r>
            <a:r>
              <a:rPr lang="en-GB" sz="2200" dirty="0" smtClean="0"/>
              <a:t>hus </a:t>
            </a:r>
            <a:r>
              <a:rPr lang="en-GB" sz="2200" dirty="0"/>
              <a:t>producing </a:t>
            </a:r>
            <a:r>
              <a:rPr lang="en-GB" sz="2200" dirty="0" smtClean="0"/>
              <a:t>sorted results </a:t>
            </a:r>
            <a:r>
              <a:rPr lang="en-GB" sz="2200" dirty="0"/>
              <a:t>when </a:t>
            </a:r>
            <a:r>
              <a:rPr lang="en-GB" sz="2200" dirty="0" smtClean="0"/>
              <a:t>traversed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4052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Components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080457"/>
              </p:ext>
            </p:extLst>
          </p:nvPr>
        </p:nvGraphicFramePr>
        <p:xfrm>
          <a:off x="0" y="1690689"/>
          <a:ext cx="8515350" cy="5032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903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STL: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 Lists are </a:t>
            </a:r>
            <a:r>
              <a:rPr lang="en-US" sz="2200" b="1" dirty="0">
                <a:solidFill>
                  <a:srgbClr val="008000"/>
                </a:solidFill>
              </a:rPr>
              <a:t>sequence</a:t>
            </a:r>
            <a:r>
              <a:rPr lang="en-US" sz="2200" dirty="0">
                <a:solidFill>
                  <a:srgbClr val="008000"/>
                </a:solidFill>
              </a:rPr>
              <a:t> </a:t>
            </a:r>
            <a:r>
              <a:rPr lang="en-US" sz="2200" dirty="0" smtClean="0"/>
              <a:t>containers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r>
              <a:rPr lang="en-GB" sz="2200" dirty="0" smtClean="0"/>
              <a:t>Allow </a:t>
            </a:r>
            <a:r>
              <a:rPr lang="en-GB" sz="2200" b="1" dirty="0">
                <a:solidFill>
                  <a:srgbClr val="FF0066"/>
                </a:solidFill>
              </a:rPr>
              <a:t>constant time insert and erase </a:t>
            </a:r>
            <a:r>
              <a:rPr lang="en-GB" sz="2200" dirty="0"/>
              <a:t>operations anywhere within the sequence</a:t>
            </a:r>
            <a:r>
              <a:rPr lang="en-US" sz="2200" dirty="0" smtClean="0"/>
              <a:t> </a:t>
            </a:r>
          </a:p>
          <a:p>
            <a:endParaRPr lang="en-US" sz="2200" dirty="0"/>
          </a:p>
          <a:p>
            <a:r>
              <a:rPr lang="en-US" sz="2200" dirty="0" smtClean="0"/>
              <a:t>Iteration </a:t>
            </a:r>
            <a:r>
              <a:rPr lang="en-US" sz="2200" dirty="0"/>
              <a:t>in </a:t>
            </a:r>
            <a:r>
              <a:rPr lang="en-US" sz="2200" b="1" dirty="0"/>
              <a:t>both directions</a:t>
            </a:r>
            <a:r>
              <a:rPr lang="en-US" sz="2200" dirty="0" smtClean="0"/>
              <a:t>.</a:t>
            </a:r>
          </a:p>
          <a:p>
            <a:endParaRPr lang="en-US" sz="2200" dirty="0"/>
          </a:p>
          <a:p>
            <a:r>
              <a:rPr lang="en-US" sz="2200" dirty="0" smtClean="0"/>
              <a:t> </a:t>
            </a:r>
            <a:r>
              <a:rPr lang="en-GB" sz="2200" dirty="0"/>
              <a:t>List containers are implemented as </a:t>
            </a:r>
            <a:r>
              <a:rPr lang="en-GB" sz="2200" b="1" dirty="0">
                <a:solidFill>
                  <a:srgbClr val="C00000"/>
                </a:solidFill>
              </a:rPr>
              <a:t>doubly-linked lists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209281" y="2552043"/>
            <a:ext cx="87254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200" b="1" dirty="0">
                <a:latin typeface="Candara" panose="020E0502030303020204" pitchFamily="34" charset="0"/>
              </a:rPr>
              <a:t>template &lt; </a:t>
            </a:r>
            <a:r>
              <a:rPr lang="en-GB" sz="2200" b="1" dirty="0">
                <a:solidFill>
                  <a:srgbClr val="C00000"/>
                </a:solidFill>
                <a:latin typeface="Candara" panose="020E0502030303020204" pitchFamily="34" charset="0"/>
              </a:rPr>
              <a:t>class T</a:t>
            </a:r>
            <a:r>
              <a:rPr lang="en-GB" sz="2200" b="1" dirty="0">
                <a:latin typeface="Candara" panose="020E0502030303020204" pitchFamily="34" charset="0"/>
              </a:rPr>
              <a:t>, class </a:t>
            </a:r>
            <a:r>
              <a:rPr lang="en-GB" sz="2200" b="1" dirty="0" err="1">
                <a:latin typeface="Candara" panose="020E0502030303020204" pitchFamily="34" charset="0"/>
              </a:rPr>
              <a:t>Alloc</a:t>
            </a:r>
            <a:r>
              <a:rPr lang="en-GB" sz="2200" b="1" dirty="0">
                <a:latin typeface="Candara" panose="020E0502030303020204" pitchFamily="34" charset="0"/>
              </a:rPr>
              <a:t> = allocator&lt;T&gt; &gt; class </a:t>
            </a:r>
            <a:r>
              <a:rPr lang="en-GB" sz="2200" b="1" dirty="0">
                <a:solidFill>
                  <a:srgbClr val="0000FF"/>
                </a:solidFill>
                <a:latin typeface="Candara" panose="020E0502030303020204" pitchFamily="34" charset="0"/>
              </a:rPr>
              <a:t>list</a:t>
            </a:r>
            <a:r>
              <a:rPr lang="en-GB" sz="2200" b="1" dirty="0">
                <a:latin typeface="Candara" panose="020E0502030303020204" pitchFamily="34" charset="0"/>
              </a:rPr>
              <a:t>;</a:t>
            </a:r>
            <a:endParaRPr lang="en-US" sz="22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4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 </a:t>
            </a:r>
            <a:r>
              <a:rPr lang="en-GB" sz="2200" b="1" dirty="0" smtClean="0"/>
              <a:t>Direct </a:t>
            </a:r>
            <a:r>
              <a:rPr lang="en-GB" sz="2200" b="1" dirty="0"/>
              <a:t>access </a:t>
            </a:r>
            <a:r>
              <a:rPr lang="en-GB" sz="2200" dirty="0"/>
              <a:t>to the elements by their </a:t>
            </a:r>
            <a:r>
              <a:rPr lang="en-GB" sz="2200" dirty="0" smtClean="0"/>
              <a:t>position </a:t>
            </a:r>
            <a:r>
              <a:rPr lang="en-GB" sz="2200" b="1" dirty="0" smtClean="0">
                <a:solidFill>
                  <a:srgbClr val="0000FF"/>
                </a:solidFill>
              </a:rPr>
              <a:t>is missing</a:t>
            </a:r>
          </a:p>
          <a:p>
            <a:endParaRPr lang="en-GB" sz="2200" dirty="0"/>
          </a:p>
          <a:p>
            <a:r>
              <a:rPr lang="en-US" sz="2200" dirty="0"/>
              <a:t>I</a:t>
            </a:r>
            <a:r>
              <a:rPr lang="en-US" sz="2200" dirty="0" smtClean="0"/>
              <a:t>t does not </a:t>
            </a:r>
            <a:r>
              <a:rPr lang="en-US" sz="2200" dirty="0"/>
              <a:t>have an </a:t>
            </a:r>
            <a:r>
              <a:rPr lang="en-US" sz="2200" b="1" dirty="0">
                <a:solidFill>
                  <a:srgbClr val="C00000"/>
                </a:solidFill>
              </a:rPr>
              <a:t>operator[ ]</a:t>
            </a:r>
            <a:endParaRPr lang="en-GB" sz="2200" dirty="0" smtClean="0">
              <a:solidFill>
                <a:srgbClr val="C00000"/>
              </a:solidFill>
            </a:endParaRPr>
          </a:p>
          <a:p>
            <a:endParaRPr lang="en-GB" sz="2200" dirty="0" smtClean="0"/>
          </a:p>
          <a:p>
            <a:r>
              <a:rPr lang="en-GB" sz="2200" dirty="0"/>
              <a:t> </a:t>
            </a:r>
            <a:r>
              <a:rPr lang="en-GB" sz="2200" dirty="0" smtClean="0"/>
              <a:t>Takes </a:t>
            </a:r>
            <a:r>
              <a:rPr lang="en-GB" sz="2200" b="1" dirty="0">
                <a:solidFill>
                  <a:srgbClr val="0000FF"/>
                </a:solidFill>
              </a:rPr>
              <a:t>linear time </a:t>
            </a:r>
            <a:r>
              <a:rPr lang="en-GB" sz="2200" dirty="0"/>
              <a:t>in the distance between </a:t>
            </a:r>
            <a:r>
              <a:rPr lang="en-GB" sz="2200" dirty="0" smtClean="0"/>
              <a:t>a </a:t>
            </a:r>
            <a:r>
              <a:rPr lang="en-GB" sz="2200" b="1" dirty="0" smtClean="0"/>
              <a:t>known location </a:t>
            </a:r>
            <a:r>
              <a:rPr lang="en-GB" sz="2200" dirty="0" smtClean="0"/>
              <a:t>and target location</a:t>
            </a:r>
          </a:p>
          <a:p>
            <a:endParaRPr lang="en-GB" sz="2200" dirty="0"/>
          </a:p>
          <a:p>
            <a:r>
              <a:rPr lang="en-GB" sz="2200" dirty="0"/>
              <a:t> </a:t>
            </a:r>
            <a:r>
              <a:rPr lang="en-GB" sz="2200" dirty="0" smtClean="0"/>
              <a:t>Consume </a:t>
            </a:r>
            <a:r>
              <a:rPr lang="en-GB" sz="2200" dirty="0"/>
              <a:t>some </a:t>
            </a:r>
            <a:r>
              <a:rPr lang="en-GB" sz="2200" b="1" dirty="0">
                <a:solidFill>
                  <a:srgbClr val="FF0066"/>
                </a:solidFill>
              </a:rPr>
              <a:t>extra memory </a:t>
            </a:r>
            <a:r>
              <a:rPr lang="en-GB" sz="2200" dirty="0"/>
              <a:t>to keep the linking information associated to each element </a:t>
            </a:r>
            <a:endParaRPr lang="en-US" sz="2200" dirty="0" smtClean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1743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16843"/>
          </a:xfrm>
        </p:spPr>
        <p:txBody>
          <a:bodyPr>
            <a:noAutofit/>
          </a:bodyPr>
          <a:lstStyle/>
          <a:p>
            <a:r>
              <a:rPr lang="en-US" sz="2200" dirty="0" smtClean="0"/>
              <a:t> </a:t>
            </a:r>
            <a:r>
              <a:rPr lang="en-GB" sz="2200" b="1" dirty="0" smtClean="0">
                <a:solidFill>
                  <a:srgbClr val="008000"/>
                </a:solidFill>
              </a:rPr>
              <a:t>Sequence</a:t>
            </a:r>
            <a:endParaRPr lang="en-GB" sz="2200" b="1" dirty="0">
              <a:solidFill>
                <a:srgbClr val="008000"/>
              </a:solidFill>
            </a:endParaRPr>
          </a:p>
          <a:p>
            <a:pPr lvl="1"/>
            <a:r>
              <a:rPr lang="en-GB" sz="2200" dirty="0"/>
              <a:t>Elements in sequence containers are ordered in a strict linear sequence. </a:t>
            </a:r>
            <a:endParaRPr lang="en-GB" sz="2200" dirty="0" smtClean="0"/>
          </a:p>
          <a:p>
            <a:pPr lvl="1"/>
            <a:r>
              <a:rPr lang="en-GB" sz="2200" dirty="0" smtClean="0"/>
              <a:t>Individual </a:t>
            </a:r>
            <a:r>
              <a:rPr lang="en-GB" sz="2200" dirty="0"/>
              <a:t>elements are accessed by their position in this sequence</a:t>
            </a:r>
            <a:r>
              <a:rPr lang="en-GB" sz="2200" dirty="0" smtClean="0"/>
              <a:t>.</a:t>
            </a:r>
            <a:endParaRPr lang="en-GB" sz="2200" dirty="0"/>
          </a:p>
          <a:p>
            <a:r>
              <a:rPr lang="en-GB" sz="2200" b="1" dirty="0">
                <a:solidFill>
                  <a:srgbClr val="0000FF"/>
                </a:solidFill>
              </a:rPr>
              <a:t>Doubly-linked list</a:t>
            </a:r>
          </a:p>
          <a:p>
            <a:pPr lvl="1"/>
            <a:r>
              <a:rPr lang="en-GB" sz="2200" dirty="0" smtClean="0"/>
              <a:t>Allowing </a:t>
            </a:r>
            <a:r>
              <a:rPr lang="en-GB" sz="2200" dirty="0"/>
              <a:t>constant time insert and erase operations before or after a specific element (even of entire ranges), </a:t>
            </a:r>
            <a:endParaRPr lang="en-GB" sz="2200" dirty="0" smtClean="0"/>
          </a:p>
          <a:p>
            <a:pPr lvl="1"/>
            <a:r>
              <a:rPr lang="en-GB" sz="2200" dirty="0" smtClean="0"/>
              <a:t>But </a:t>
            </a:r>
            <a:r>
              <a:rPr lang="en-GB" sz="2200" dirty="0"/>
              <a:t>no direct random access</a:t>
            </a:r>
            <a:r>
              <a:rPr lang="en-GB" sz="2200" dirty="0" smtClean="0"/>
              <a:t>.</a:t>
            </a:r>
            <a:endParaRPr lang="en-GB" sz="2200" dirty="0"/>
          </a:p>
          <a:p>
            <a:r>
              <a:rPr lang="en-GB" sz="2200" b="1" dirty="0">
                <a:solidFill>
                  <a:srgbClr val="C00000"/>
                </a:solidFill>
              </a:rPr>
              <a:t>Allocator-aware</a:t>
            </a:r>
          </a:p>
          <a:p>
            <a:pPr lvl="1"/>
            <a:r>
              <a:rPr lang="en-GB" sz="2200" dirty="0"/>
              <a:t>The container uses an allocator object to dynamically handle its storage needs.</a:t>
            </a:r>
          </a:p>
          <a:p>
            <a:endParaRPr lang="en-GB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4429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Constructors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50" y="2059066"/>
            <a:ext cx="83736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explicit list(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Allocator &amp;</a:t>
            </a:r>
            <a:r>
              <a:rPr lang="en-GB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= Allocator( )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explicit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fr-FR" b="1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i="1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T &amp;</a:t>
            </a:r>
            <a:r>
              <a:rPr lang="fr-FR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= T ( ),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Allocator &amp;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Allocator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list&lt;T, Allocator&gt; 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b="1" i="1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InIter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&gt;list(</a:t>
            </a:r>
            <a:r>
              <a:rPr lang="en-GB" b="1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InIter</a:t>
            </a:r>
            <a:r>
              <a:rPr lang="en-GB" b="1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i="1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GB" b="1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InIter</a:t>
            </a:r>
            <a:r>
              <a:rPr lang="en-GB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i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Allocator &amp;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Allocator(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1689734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Constructs </a:t>
            </a:r>
            <a:r>
              <a:rPr lang="en-US" b="1" dirty="0">
                <a:solidFill>
                  <a:srgbClr val="0000FF"/>
                </a:solidFill>
              </a:rPr>
              <a:t>an empty list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2787479"/>
            <a:ext cx="660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</a:rPr>
              <a:t>Constr</a:t>
            </a:r>
            <a:r>
              <a:rPr lang="en-GB" b="1" dirty="0" err="1" smtClean="0">
                <a:solidFill>
                  <a:srgbClr val="0000FF"/>
                </a:solidFill>
              </a:rPr>
              <a:t>ucts</a:t>
            </a:r>
            <a:r>
              <a:rPr lang="en-GB" b="1" dirty="0" smtClean="0">
                <a:solidFill>
                  <a:srgbClr val="0000FF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a list that has </a:t>
            </a:r>
            <a:r>
              <a:rPr lang="en-GB" b="1" dirty="0" err="1" smtClean="0">
                <a:solidFill>
                  <a:srgbClr val="0000FF"/>
                </a:solidFill>
              </a:rPr>
              <a:t>num</a:t>
            </a:r>
            <a:r>
              <a:rPr lang="en-GB" b="1" dirty="0" smtClean="0">
                <a:solidFill>
                  <a:srgbClr val="0000FF"/>
                </a:solidFill>
              </a:rPr>
              <a:t> elements </a:t>
            </a:r>
            <a:r>
              <a:rPr lang="en-GB" b="1" dirty="0">
                <a:solidFill>
                  <a:srgbClr val="0000FF"/>
                </a:solidFill>
              </a:rPr>
              <a:t>with the value </a:t>
            </a:r>
            <a:r>
              <a:rPr lang="en-GB" b="1" dirty="0" err="1" smtClean="0">
                <a:solidFill>
                  <a:srgbClr val="0000FF"/>
                </a:solidFill>
              </a:rPr>
              <a:t>val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" y="4182724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Constructs a list </a:t>
            </a:r>
            <a:r>
              <a:rPr lang="en-GB" b="1" dirty="0" smtClean="0">
                <a:solidFill>
                  <a:srgbClr val="0000FF"/>
                </a:solidFill>
              </a:rPr>
              <a:t>that </a:t>
            </a:r>
            <a:r>
              <a:rPr lang="en-GB" b="1" dirty="0">
                <a:solidFill>
                  <a:srgbClr val="0000FF"/>
                </a:solidFill>
              </a:rPr>
              <a:t>contains the same elements as </a:t>
            </a:r>
            <a:r>
              <a:rPr lang="en-GB" b="1" dirty="0" err="1">
                <a:solidFill>
                  <a:srgbClr val="0000FF"/>
                </a:solidFill>
              </a:rPr>
              <a:t>ob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5244553"/>
            <a:ext cx="8128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Constructs a list </a:t>
            </a:r>
            <a:r>
              <a:rPr lang="en-GB" b="1" dirty="0">
                <a:solidFill>
                  <a:srgbClr val="0000FF"/>
                </a:solidFill>
              </a:rPr>
              <a:t>contains the elements in the range specified by the iterators start and end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38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operations on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 Create a list</a:t>
            </a:r>
          </a:p>
          <a:p>
            <a:endParaRPr lang="en-US" sz="2200" dirty="0" smtClean="0"/>
          </a:p>
          <a:p>
            <a:r>
              <a:rPr lang="en-US" sz="2200" dirty="0" smtClean="0"/>
              <a:t>Insert an element: </a:t>
            </a:r>
            <a:r>
              <a:rPr lang="en-US" sz="2200" dirty="0" err="1" smtClean="0"/>
              <a:t>push_front</a:t>
            </a:r>
            <a:r>
              <a:rPr lang="en-US" sz="2200" dirty="0" smtClean="0"/>
              <a:t>() and </a:t>
            </a:r>
            <a:r>
              <a:rPr lang="en-US" sz="2200" dirty="0" err="1" smtClean="0"/>
              <a:t>push_back</a:t>
            </a:r>
            <a:r>
              <a:rPr lang="en-US" sz="2200" dirty="0" smtClean="0"/>
              <a:t>()</a:t>
            </a:r>
          </a:p>
          <a:p>
            <a:endParaRPr lang="en-US" sz="2200" dirty="0" smtClean="0"/>
          </a:p>
          <a:p>
            <a:r>
              <a:rPr lang="en-US" sz="2200" dirty="0"/>
              <a:t> </a:t>
            </a:r>
            <a:r>
              <a:rPr lang="en-US" sz="2200" dirty="0" smtClean="0"/>
              <a:t>Sort</a:t>
            </a:r>
          </a:p>
          <a:p>
            <a:endParaRPr lang="en-US" sz="2200" dirty="0"/>
          </a:p>
          <a:p>
            <a:r>
              <a:rPr lang="en-US" sz="2200" dirty="0" smtClean="0"/>
              <a:t> Robustness</a:t>
            </a:r>
          </a:p>
          <a:p>
            <a:endParaRPr lang="en-US" sz="2200" dirty="0"/>
          </a:p>
          <a:p>
            <a:r>
              <a:rPr lang="en-US" sz="2200" dirty="0" smtClean="0"/>
              <a:t> …</a:t>
            </a:r>
          </a:p>
          <a:p>
            <a:endParaRPr lang="en-US" sz="2200" dirty="0" smtClean="0"/>
          </a:p>
          <a:p>
            <a:r>
              <a:rPr lang="en-US" sz="2200" dirty="0"/>
              <a:t> </a:t>
            </a:r>
            <a:r>
              <a:rPr lang="en-US" sz="2200" dirty="0" smtClean="0"/>
              <a:t>Performance comparison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7739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 Supports </a:t>
            </a:r>
            <a:r>
              <a:rPr lang="en-US" sz="2200" dirty="0"/>
              <a:t>an </a:t>
            </a:r>
            <a:r>
              <a:rPr lang="en-US" sz="2200" b="1" dirty="0">
                <a:solidFill>
                  <a:srgbClr val="FF0066"/>
                </a:solidFill>
              </a:rPr>
              <a:t>associative </a:t>
            </a:r>
            <a:r>
              <a:rPr lang="en-US" sz="2200" b="1" dirty="0" smtClean="0">
                <a:solidFill>
                  <a:srgbClr val="FF0066"/>
                </a:solidFill>
              </a:rPr>
              <a:t>container</a:t>
            </a:r>
          </a:p>
          <a:p>
            <a:endParaRPr lang="en-US" sz="2200" dirty="0"/>
          </a:p>
          <a:p>
            <a:r>
              <a:rPr lang="en-US" sz="2200" dirty="0" smtClean="0"/>
              <a:t> Unique </a:t>
            </a:r>
            <a:r>
              <a:rPr lang="en-US" sz="2200" b="1" dirty="0">
                <a:solidFill>
                  <a:srgbClr val="008000"/>
                </a:solidFill>
              </a:rPr>
              <a:t>key</a:t>
            </a:r>
            <a:r>
              <a:rPr lang="en-US" sz="2200" dirty="0"/>
              <a:t>s are </a:t>
            </a:r>
            <a:r>
              <a:rPr lang="en-US" sz="2200" dirty="0" smtClean="0"/>
              <a:t>mapped with </a:t>
            </a:r>
            <a:r>
              <a:rPr lang="en-US" sz="2200" b="1" dirty="0" smtClean="0">
                <a:solidFill>
                  <a:srgbClr val="0000FF"/>
                </a:solidFill>
              </a:rPr>
              <a:t>value</a:t>
            </a:r>
            <a:r>
              <a:rPr lang="en-US" sz="2200" dirty="0" smtClean="0"/>
              <a:t>s</a:t>
            </a:r>
          </a:p>
          <a:p>
            <a:endParaRPr lang="en-US" sz="2200" dirty="0"/>
          </a:p>
          <a:p>
            <a:r>
              <a:rPr lang="en-US" sz="2200" dirty="0" smtClean="0"/>
              <a:t> </a:t>
            </a:r>
            <a:r>
              <a:rPr lang="en-US" sz="2200" dirty="0"/>
              <a:t>Once a </a:t>
            </a:r>
            <a:r>
              <a:rPr lang="en-US" sz="2200" dirty="0" smtClean="0"/>
              <a:t>value </a:t>
            </a:r>
            <a:r>
              <a:rPr lang="en-GB" sz="2200" dirty="0" smtClean="0"/>
              <a:t>has </a:t>
            </a:r>
            <a:r>
              <a:rPr lang="en-GB" sz="2200" dirty="0"/>
              <a:t>been stored, </a:t>
            </a:r>
            <a:r>
              <a:rPr lang="en-GB" sz="2200" dirty="0" smtClean="0"/>
              <a:t>can be </a:t>
            </a:r>
            <a:r>
              <a:rPr lang="en-GB" sz="2200" b="1" dirty="0" smtClean="0"/>
              <a:t>retrieved </a:t>
            </a:r>
            <a:r>
              <a:rPr lang="en-GB" sz="2200" b="1" dirty="0"/>
              <a:t>by using </a:t>
            </a:r>
            <a:r>
              <a:rPr lang="en-GB" sz="2200" b="1" dirty="0" smtClean="0"/>
              <a:t>key</a:t>
            </a:r>
          </a:p>
          <a:p>
            <a:endParaRPr lang="en-GB" sz="2200" dirty="0"/>
          </a:p>
          <a:p>
            <a:r>
              <a:rPr lang="en-GB" sz="2200" dirty="0" smtClean="0"/>
              <a:t> </a:t>
            </a:r>
            <a:r>
              <a:rPr lang="en-GB" sz="2200" dirty="0"/>
              <a:t>The power of a map is that you can look up a </a:t>
            </a:r>
            <a:r>
              <a:rPr lang="en-GB" sz="2200" dirty="0" smtClean="0"/>
              <a:t>value </a:t>
            </a:r>
            <a:r>
              <a:rPr lang="en-US" sz="2200" dirty="0" smtClean="0"/>
              <a:t>given </a:t>
            </a:r>
            <a:r>
              <a:rPr lang="en-US" sz="2200" dirty="0"/>
              <a:t>its </a:t>
            </a:r>
            <a:r>
              <a:rPr lang="en-US" sz="2200" dirty="0" smtClean="0"/>
              <a:t>key</a:t>
            </a:r>
          </a:p>
          <a:p>
            <a:endParaRPr lang="en-US" sz="2200" dirty="0"/>
          </a:p>
          <a:p>
            <a:r>
              <a:rPr lang="en-US" sz="2200" dirty="0" smtClean="0"/>
              <a:t> </a:t>
            </a:r>
            <a:r>
              <a:rPr lang="en-GB" sz="2200" dirty="0" smtClean="0"/>
              <a:t>A </a:t>
            </a:r>
            <a:r>
              <a:rPr lang="en-GB" sz="2200" dirty="0"/>
              <a:t>map can hold only unique keys. </a:t>
            </a:r>
            <a:r>
              <a:rPr lang="en-GB" sz="2200" b="1" i="1" dirty="0"/>
              <a:t>Duplicate keys are not allowed</a:t>
            </a:r>
            <a:r>
              <a:rPr lang="en-GB" sz="2200" dirty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8461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constructors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50" y="2200734"/>
            <a:ext cx="8403466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explicit 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fr-FR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cmpfn</a:t>
            </a:r>
            <a:r>
              <a:rPr lang="fr-F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),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Allocator &amp;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Allocator( 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map&lt;Key, T, Comp, Allocator&gt; &amp;</a:t>
            </a:r>
            <a:r>
              <a:rPr lang="en-GB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Comp &amp;</a:t>
            </a:r>
            <a:r>
              <a:rPr lang="en-GB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cmpfn</a:t>
            </a: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Comp( ),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Allocator &amp;</a:t>
            </a: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Allocator( ));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1689734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Constructs </a:t>
            </a:r>
            <a:r>
              <a:rPr lang="en-US" b="1" dirty="0">
                <a:solidFill>
                  <a:srgbClr val="0000FF"/>
                </a:solidFill>
              </a:rPr>
              <a:t>an empty </a:t>
            </a:r>
            <a:r>
              <a:rPr lang="en-US" b="1" dirty="0" smtClean="0">
                <a:solidFill>
                  <a:srgbClr val="0000FF"/>
                </a:solidFill>
              </a:rPr>
              <a:t>map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" y="3239175"/>
            <a:ext cx="6429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Constructs a map </a:t>
            </a:r>
            <a:r>
              <a:rPr lang="en-GB" b="1" dirty="0" smtClean="0">
                <a:solidFill>
                  <a:srgbClr val="0000FF"/>
                </a:solidFill>
              </a:rPr>
              <a:t>that </a:t>
            </a:r>
            <a:r>
              <a:rPr lang="en-GB" b="1" dirty="0">
                <a:solidFill>
                  <a:srgbClr val="0000FF"/>
                </a:solidFill>
              </a:rPr>
              <a:t>contains the same elements as </a:t>
            </a:r>
            <a:r>
              <a:rPr lang="en-GB" b="1" dirty="0" err="1">
                <a:solidFill>
                  <a:srgbClr val="0000FF"/>
                </a:solidFill>
              </a:rPr>
              <a:t>ob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4323782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00FF"/>
                </a:solidFill>
              </a:rPr>
              <a:t>Constructs </a:t>
            </a:r>
            <a:r>
              <a:rPr lang="en-GB" b="1" dirty="0">
                <a:solidFill>
                  <a:srgbClr val="0000FF"/>
                </a:solidFill>
              </a:rPr>
              <a:t>a map that contains </a:t>
            </a:r>
            <a:r>
              <a:rPr lang="en-GB" b="1" dirty="0" smtClean="0">
                <a:solidFill>
                  <a:srgbClr val="0000FF"/>
                </a:solidFill>
              </a:rPr>
              <a:t>the elements </a:t>
            </a:r>
            <a:r>
              <a:rPr lang="en-GB" b="1" dirty="0">
                <a:solidFill>
                  <a:srgbClr val="0000FF"/>
                </a:solidFill>
              </a:rPr>
              <a:t>in the range specified by the iterators start and end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51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13378</TotalTime>
  <Words>507</Words>
  <Application>Microsoft Office PowerPoint</Application>
  <PresentationFormat>On-screen Show (4:3)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Candara</vt:lpstr>
      <vt:lpstr>Courier New</vt:lpstr>
      <vt:lpstr>Office Theme</vt:lpstr>
      <vt:lpstr>CS212: Object Oriented Analysis and Design</vt:lpstr>
      <vt:lpstr>STL Components</vt:lpstr>
      <vt:lpstr>STL: Lists</vt:lpstr>
      <vt:lpstr>Drawbacks</vt:lpstr>
      <vt:lpstr>Container properties</vt:lpstr>
      <vt:lpstr>List Constructors</vt:lpstr>
      <vt:lpstr>Common operations on list</vt:lpstr>
      <vt:lpstr>Map</vt:lpstr>
      <vt:lpstr>Map constructors</vt:lpstr>
      <vt:lpstr>Set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user</cp:lastModifiedBy>
  <cp:revision>224</cp:revision>
  <dcterms:created xsi:type="dcterms:W3CDTF">2015-07-15T04:13:21Z</dcterms:created>
  <dcterms:modified xsi:type="dcterms:W3CDTF">2016-10-26T06:17:43Z</dcterms:modified>
</cp:coreProperties>
</file>