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76" r:id="rId1"/>
  </p:sldMasterIdLst>
  <p:notesMasterIdLst>
    <p:notesMasterId r:id="rId21"/>
  </p:notesMasterIdLst>
  <p:sldIdLst>
    <p:sldId id="280" r:id="rId2"/>
    <p:sldId id="282" r:id="rId3"/>
    <p:sldId id="283" r:id="rId4"/>
    <p:sldId id="291" r:id="rId5"/>
    <p:sldId id="292" r:id="rId6"/>
    <p:sldId id="293" r:id="rId7"/>
    <p:sldId id="296" r:id="rId8"/>
    <p:sldId id="301" r:id="rId9"/>
    <p:sldId id="297" r:id="rId10"/>
    <p:sldId id="302" r:id="rId11"/>
    <p:sldId id="298" r:id="rId12"/>
    <p:sldId id="294" r:id="rId13"/>
    <p:sldId id="295" r:id="rId14"/>
    <p:sldId id="299" r:id="rId15"/>
    <p:sldId id="303" r:id="rId16"/>
    <p:sldId id="305" r:id="rId17"/>
    <p:sldId id="306" r:id="rId18"/>
    <p:sldId id="307" r:id="rId19"/>
    <p:sldId id="30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564"/>
    <a:srgbClr val="0000FF"/>
    <a:srgbClr val="FCD4E0"/>
    <a:srgbClr val="FF0000"/>
    <a:srgbClr val="FF99FF"/>
    <a:srgbClr val="00FF00"/>
    <a:srgbClr val="CF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3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0CB64-128B-426D-ADEC-8B8F06994919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603B-D544-4D09-802B-550CEE2F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182-CDAC-4201-A915-36E9609E54CF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2E3D-7DFB-4096-A7C4-5C25A5CE79A7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F0F4-FC59-465E-B3FB-9B37B8EB14BE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81DC-E4A0-4503-98FC-CF90D7B78E24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5E9D-1411-458B-B19C-9E248821EB45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31C-2C7E-4216-B19F-AB061347B772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30E9-BD91-42AA-9775-9D23921A321D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46EB-7FC9-424D-9AF8-5A37E13E96E2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12CC-7A0A-4C5A-8336-F424367EA8A0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72D-9A28-418C-947D-29FF59F0E2A3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0394-EF94-484B-AD4B-2F838CDD27BC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2FF4-A290-413D-AA27-69AE7DFB22FA}" type="datetime1">
              <a:rPr lang="en-US" smtClean="0"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C0000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920474"/>
            <a:ext cx="8207062" cy="2387600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  <a:latin typeface="Candara" panose="020E0502030303020204" pitchFamily="34" charset="0"/>
              </a:rPr>
              <a:t>CS212: Object Oriented Analysis and Design</a:t>
            </a:r>
            <a:endParaRPr lang="en-US" b="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8" y="4610751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0000FF"/>
                </a:solidFill>
              </a:rPr>
              <a:t>Managing Input Output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60" y="606166"/>
            <a:ext cx="1834276" cy="20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check if File is Open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0" y="1690689"/>
            <a:ext cx="74848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ndara" panose="020E0502030303020204" pitchFamily="34" charset="0"/>
              </a:rPr>
              <a:t>To check if a file stream was successful opening a </a:t>
            </a:r>
            <a:r>
              <a:rPr lang="en-US" sz="2200" dirty="0" smtClean="0">
                <a:latin typeface="Candara" panose="020E0502030303020204" pitchFamily="34" charset="0"/>
              </a:rPr>
              <a:t>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ndara" panose="020E0502030303020204" pitchFamily="34" charset="0"/>
              </a:rPr>
              <a:t>Calling </a:t>
            </a:r>
            <a:r>
              <a:rPr lang="en-US" sz="2200" dirty="0">
                <a:latin typeface="Candara" panose="020E0502030303020204" pitchFamily="34" charset="0"/>
              </a:rPr>
              <a:t>to member </a:t>
            </a:r>
            <a:r>
              <a:rPr lang="en-US" sz="2200" b="1" dirty="0" err="1">
                <a:latin typeface="Candara" panose="020E0502030303020204" pitchFamily="34" charset="0"/>
              </a:rPr>
              <a:t>is_open</a:t>
            </a:r>
            <a:r>
              <a:rPr lang="en-US" sz="2200" dirty="0">
                <a:latin typeface="Candara" panose="020E0502030303020204" pitchFamily="34" charset="0"/>
              </a:rPr>
              <a:t>. </a:t>
            </a:r>
            <a:endParaRPr lang="en-US" sz="2200" dirty="0" smtClean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ndara" panose="020E0502030303020204" pitchFamily="34" charset="0"/>
              </a:rPr>
              <a:t>This </a:t>
            </a:r>
            <a:r>
              <a:rPr lang="en-US" sz="2200" dirty="0">
                <a:latin typeface="Candara" panose="020E0502030303020204" pitchFamily="34" charset="0"/>
              </a:rPr>
              <a:t>member function returns a </a:t>
            </a:r>
            <a:r>
              <a:rPr lang="en-US" sz="2200" b="1" dirty="0">
                <a:solidFill>
                  <a:srgbClr val="0000FF"/>
                </a:solidFill>
                <a:latin typeface="Candara" panose="020E0502030303020204" pitchFamily="34" charset="0"/>
              </a:rPr>
              <a:t>bool</a:t>
            </a:r>
            <a:r>
              <a:rPr lang="en-US" sz="2200" dirty="0">
                <a:latin typeface="Candara" panose="020E0502030303020204" pitchFamily="34" charset="0"/>
              </a:rPr>
              <a:t> </a:t>
            </a:r>
            <a:r>
              <a:rPr lang="en-US" sz="2200" dirty="0" smtClean="0">
                <a:latin typeface="Candara" panose="020E0502030303020204" pitchFamily="34" charset="0"/>
              </a:rPr>
              <a:t>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>
              <a:latin typeface="Candara" panose="020E0502030303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True</a:t>
            </a:r>
            <a:r>
              <a:rPr lang="en-US" sz="2200" dirty="0">
                <a:latin typeface="Candara" panose="020E0502030303020204" pitchFamily="34" charset="0"/>
              </a:rPr>
              <a:t> in the case that indeed the stream object is associated with an open </a:t>
            </a:r>
            <a:r>
              <a:rPr lang="en-US" sz="2200" dirty="0" smtClean="0">
                <a:latin typeface="Candara" panose="020E0502030303020204" pitchFamily="34" charset="0"/>
              </a:rPr>
              <a:t>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ndara" panose="020E0502030303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  <a:latin typeface="Candara" panose="020E0502030303020204" pitchFamily="34" charset="0"/>
              </a:rPr>
              <a:t>F</a:t>
            </a:r>
            <a:r>
              <a:rPr lang="en-US" sz="2200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alse</a:t>
            </a:r>
            <a:r>
              <a:rPr lang="en-US" sz="2200" dirty="0">
                <a:latin typeface="Candara" panose="020E0502030303020204" pitchFamily="34" charset="0"/>
              </a:rPr>
              <a:t> </a:t>
            </a:r>
            <a:r>
              <a:rPr lang="en-US" sz="2200" dirty="0" smtClean="0">
                <a:latin typeface="Candara" panose="020E0502030303020204" pitchFamily="34" charset="0"/>
              </a:rPr>
              <a:t>otherwise.</a:t>
            </a:r>
            <a:endParaRPr lang="en-US" sz="22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15028" y="5300792"/>
            <a:ext cx="58855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if (</a:t>
            </a:r>
            <a:r>
              <a:rPr lang="en-US" dirty="0" err="1">
                <a:latin typeface="Candara" panose="020E0502030303020204" pitchFamily="34" charset="0"/>
              </a:rPr>
              <a:t>myfile.is_open</a:t>
            </a:r>
            <a:r>
              <a:rPr lang="en-US" dirty="0">
                <a:latin typeface="Candara" panose="020E0502030303020204" pitchFamily="34" charset="0"/>
              </a:rPr>
              <a:t>()) { </a:t>
            </a:r>
            <a:endParaRPr lang="en-US" dirty="0" smtClean="0">
              <a:latin typeface="Candara" panose="020E0502030303020204" pitchFamily="34" charset="0"/>
            </a:endParaRPr>
          </a:p>
          <a:p>
            <a:r>
              <a:rPr lang="en-US" dirty="0" smtClean="0">
                <a:latin typeface="Candara" panose="020E0502030303020204" pitchFamily="34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andara" panose="020E0502030303020204" pitchFamily="34" charset="0"/>
              </a:rPr>
              <a:t>/* </a:t>
            </a:r>
            <a:r>
              <a:rPr lang="en-US" b="1" dirty="0">
                <a:solidFill>
                  <a:srgbClr val="0000FF"/>
                </a:solidFill>
                <a:latin typeface="Candara" panose="020E0502030303020204" pitchFamily="34" charset="0"/>
              </a:rPr>
              <a:t>ok, proceed with output */</a:t>
            </a:r>
            <a:r>
              <a:rPr lang="en-US" dirty="0">
                <a:latin typeface="Candara" panose="020E0502030303020204" pitchFamily="34" charset="0"/>
              </a:rPr>
              <a:t> </a:t>
            </a:r>
            <a:endParaRPr lang="en-US" dirty="0" smtClean="0">
              <a:latin typeface="Candara" panose="020E0502030303020204" pitchFamily="34" charset="0"/>
            </a:endParaRPr>
          </a:p>
          <a:p>
            <a:r>
              <a:rPr lang="en-US" dirty="0" smtClean="0">
                <a:latin typeface="Candara" panose="020E0502030303020204" pitchFamily="34" charset="0"/>
              </a:rPr>
              <a:t>}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95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 (already opened !!)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2949" y="1496483"/>
            <a:ext cx="71891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When a C++ program terminates </a:t>
            </a:r>
            <a:endParaRPr lang="en-US" dirty="0" smtClean="0"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I</a:t>
            </a:r>
            <a:r>
              <a:rPr lang="en-US" dirty="0" smtClean="0">
                <a:latin typeface="Candara" panose="020E0502030303020204" pitchFamily="34" charset="0"/>
              </a:rPr>
              <a:t>t </a:t>
            </a:r>
            <a:r>
              <a:rPr lang="en-US" dirty="0">
                <a:latin typeface="Candara" panose="020E0502030303020204" pitchFamily="34" charset="0"/>
              </a:rPr>
              <a:t>automatically closes flushes all the streams, </a:t>
            </a:r>
            <a:endParaRPr lang="en-US" dirty="0" smtClean="0"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Release </a:t>
            </a:r>
            <a:r>
              <a:rPr lang="en-US" dirty="0">
                <a:latin typeface="Candara" panose="020E0502030303020204" pitchFamily="34" charset="0"/>
              </a:rPr>
              <a:t>all the allocated memory and </a:t>
            </a:r>
            <a:endParaRPr lang="en-US" dirty="0" smtClean="0"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C</a:t>
            </a:r>
            <a:r>
              <a:rPr lang="en-US" dirty="0" smtClean="0">
                <a:latin typeface="Candara" panose="020E0502030303020204" pitchFamily="34" charset="0"/>
              </a:rPr>
              <a:t>lose </a:t>
            </a:r>
            <a:r>
              <a:rPr lang="en-US" dirty="0">
                <a:latin typeface="Candara" panose="020E0502030303020204" pitchFamily="34" charset="0"/>
              </a:rPr>
              <a:t>all the opened files. </a:t>
            </a:r>
            <a:endParaRPr lang="en-US" dirty="0" smtClean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But </a:t>
            </a:r>
            <a:r>
              <a:rPr lang="en-US" dirty="0">
                <a:latin typeface="Candara" panose="020E0502030303020204" pitchFamily="34" charset="0"/>
              </a:rPr>
              <a:t>it is always a good practice that </a:t>
            </a:r>
            <a:endParaRPr lang="en-US" dirty="0" smtClean="0">
              <a:latin typeface="Candara" panose="020E0502030303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A </a:t>
            </a:r>
            <a:r>
              <a:rPr lang="en-US" dirty="0">
                <a:latin typeface="Candara" panose="020E0502030303020204" pitchFamily="34" charset="0"/>
              </a:rPr>
              <a:t>programmer should close all the opened files before program termination.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S</a:t>
            </a:r>
            <a:r>
              <a:rPr lang="en-US" dirty="0" smtClean="0">
                <a:latin typeface="Candara" panose="020E0502030303020204" pitchFamily="34" charset="0"/>
              </a:rPr>
              <a:t>tandard </a:t>
            </a:r>
            <a:r>
              <a:rPr lang="en-US" dirty="0">
                <a:latin typeface="Candara" panose="020E0502030303020204" pitchFamily="34" charset="0"/>
              </a:rPr>
              <a:t>syntax for close() </a:t>
            </a:r>
            <a:r>
              <a:rPr lang="en-US" dirty="0" smtClean="0">
                <a:latin typeface="Candara" panose="020E0502030303020204" pitchFamily="34" charset="0"/>
              </a:rPr>
              <a:t>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ndara" panose="020E0502030303020204" pitchFamily="34" charset="0"/>
              </a:rPr>
              <a:t>A </a:t>
            </a:r>
            <a:r>
              <a:rPr lang="en-US" dirty="0">
                <a:latin typeface="Candara" panose="020E0502030303020204" pitchFamily="34" charset="0"/>
              </a:rPr>
              <a:t>member of </a:t>
            </a:r>
            <a:r>
              <a:rPr lang="en-US" dirty="0" err="1">
                <a:latin typeface="Candara" panose="020E0502030303020204" pitchFamily="34" charset="0"/>
              </a:rPr>
              <a:t>fstream</a:t>
            </a:r>
            <a:r>
              <a:rPr lang="en-US" dirty="0">
                <a:latin typeface="Candara" panose="020E0502030303020204" pitchFamily="34" charset="0"/>
              </a:rPr>
              <a:t>, </a:t>
            </a:r>
            <a:r>
              <a:rPr lang="en-US" dirty="0" err="1">
                <a:latin typeface="Candara" panose="020E0502030303020204" pitchFamily="34" charset="0"/>
              </a:rPr>
              <a:t>ifstream</a:t>
            </a:r>
            <a:r>
              <a:rPr lang="en-US" dirty="0">
                <a:latin typeface="Candara" panose="020E0502030303020204" pitchFamily="34" charset="0"/>
              </a:rPr>
              <a:t>, and </a:t>
            </a:r>
            <a:r>
              <a:rPr lang="en-US" dirty="0" err="1">
                <a:latin typeface="Candara" panose="020E0502030303020204" pitchFamily="34" charset="0"/>
              </a:rPr>
              <a:t>ofstream</a:t>
            </a:r>
            <a:r>
              <a:rPr lang="en-US" dirty="0">
                <a:latin typeface="Candara" panose="020E0502030303020204" pitchFamily="34" charset="0"/>
              </a:rPr>
              <a:t> objects.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924118" y="4808309"/>
            <a:ext cx="2162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andara" panose="020E0502030303020204" pitchFamily="34" charset="0"/>
                <a:cs typeface="Courier New" panose="02070309020205020404" pitchFamily="49" charset="0"/>
              </a:rPr>
              <a:t>mystream.close</a:t>
            </a:r>
            <a:r>
              <a:rPr lang="en-US" sz="2000" dirty="0">
                <a:latin typeface="Candara" panose="020E0502030303020204" pitchFamily="34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8128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line by </a:t>
            </a:r>
            <a:r>
              <a:rPr lang="en-US" dirty="0" smtClean="0"/>
              <a:t>line from Data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593396"/>
            <a:ext cx="7886700" cy="4351338"/>
          </a:xfrm>
        </p:spPr>
        <p:txBody>
          <a:bodyPr>
            <a:normAutofit/>
          </a:bodyPr>
          <a:lstStyle/>
          <a:p>
            <a:r>
              <a:rPr lang="en-GB" sz="2200" dirty="0" smtClean="0"/>
              <a:t>Function </a:t>
            </a:r>
            <a:r>
              <a:rPr lang="en-GB" sz="2200" dirty="0"/>
              <a:t>that performs input is </a:t>
            </a:r>
            <a:r>
              <a:rPr lang="en-GB" sz="2200" b="1" dirty="0" err="1"/>
              <a:t>getline</a:t>
            </a:r>
            <a:r>
              <a:rPr lang="en-GB" sz="2200" b="1" dirty="0" smtClean="0"/>
              <a:t>()</a:t>
            </a:r>
          </a:p>
          <a:p>
            <a:endParaRPr lang="en-GB" sz="2200" b="1" dirty="0"/>
          </a:p>
          <a:p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188685" y="2228705"/>
            <a:ext cx="91847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err="1">
                <a:latin typeface="Candara" panose="020E0502030303020204" pitchFamily="34" charset="0"/>
                <a:cs typeface="Courier New" panose="02070309020205020404" pitchFamily="49" charset="0"/>
              </a:rPr>
              <a:t>istream</a:t>
            </a:r>
            <a:r>
              <a:rPr lang="en-GB" sz="2200" dirty="0">
                <a:latin typeface="Candara" panose="020E0502030303020204" pitchFamily="34" charset="0"/>
                <a:cs typeface="Courier New" panose="02070309020205020404" pitchFamily="49" charset="0"/>
              </a:rPr>
              <a:t> &amp;</a:t>
            </a:r>
            <a:r>
              <a:rPr lang="en-GB" sz="2200" b="1" dirty="0" err="1">
                <a:latin typeface="Candara" panose="020E0502030303020204" pitchFamily="34" charset="0"/>
                <a:cs typeface="Courier New" panose="02070309020205020404" pitchFamily="49" charset="0"/>
              </a:rPr>
              <a:t>getline</a:t>
            </a:r>
            <a:r>
              <a:rPr lang="en-GB" sz="2200" dirty="0">
                <a:latin typeface="Candara" panose="020E0502030303020204" pitchFamily="34" charset="0"/>
                <a:cs typeface="Courier New" panose="02070309020205020404" pitchFamily="49" charset="0"/>
              </a:rPr>
              <a:t>(char *</a:t>
            </a:r>
            <a:r>
              <a:rPr lang="en-GB" sz="2200" i="1" dirty="0" err="1">
                <a:latin typeface="Candara" panose="020E0502030303020204" pitchFamily="34" charset="0"/>
                <a:cs typeface="Courier New" panose="02070309020205020404" pitchFamily="49" charset="0"/>
              </a:rPr>
              <a:t>buf</a:t>
            </a:r>
            <a:r>
              <a:rPr lang="en-GB" sz="2200" dirty="0">
                <a:latin typeface="Candara" panose="020E0502030303020204" pitchFamily="34" charset="0"/>
                <a:cs typeface="Courier New" panose="02070309020205020404" pitchFamily="49" charset="0"/>
              </a:rPr>
              <a:t>, </a:t>
            </a:r>
            <a:r>
              <a:rPr lang="en-GB" sz="2200" dirty="0" err="1">
                <a:latin typeface="Candara" panose="020E0502030303020204" pitchFamily="34" charset="0"/>
                <a:cs typeface="Courier New" panose="02070309020205020404" pitchFamily="49" charset="0"/>
              </a:rPr>
              <a:t>streamsize</a:t>
            </a:r>
            <a:r>
              <a:rPr lang="en-GB" sz="2200" dirty="0"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GB" sz="2200" i="1" dirty="0" err="1">
                <a:latin typeface="Candara" panose="020E0502030303020204" pitchFamily="34" charset="0"/>
                <a:cs typeface="Courier New" panose="02070309020205020404" pitchFamily="49" charset="0"/>
              </a:rPr>
              <a:t>num</a:t>
            </a:r>
            <a:r>
              <a:rPr lang="en-GB" sz="22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);</a:t>
            </a:r>
          </a:p>
          <a:p>
            <a:endParaRPr lang="en-GB" sz="2200" dirty="0"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andara" panose="020E0502030303020204" pitchFamily="34" charset="0"/>
              </a:rPr>
              <a:t>Reads </a:t>
            </a:r>
            <a:r>
              <a:rPr lang="en-GB" sz="2000" dirty="0">
                <a:latin typeface="Candara" panose="020E0502030303020204" pitchFamily="34" charset="0"/>
              </a:rPr>
              <a:t>characters into the array pointed to by </a:t>
            </a:r>
            <a:r>
              <a:rPr lang="en-GB" sz="2000" b="1" i="1" dirty="0" err="1">
                <a:solidFill>
                  <a:srgbClr val="0000FF"/>
                </a:solidFill>
                <a:latin typeface="Candara" panose="020E0502030303020204" pitchFamily="34" charset="0"/>
              </a:rPr>
              <a:t>buf</a:t>
            </a:r>
            <a:r>
              <a:rPr lang="en-GB" sz="2000" i="1" dirty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  <a:r>
              <a:rPr lang="en-GB" sz="2000" dirty="0">
                <a:latin typeface="Candara" panose="020E0502030303020204" pitchFamily="34" charset="0"/>
              </a:rPr>
              <a:t>until either </a:t>
            </a:r>
            <a:r>
              <a:rPr lang="en-GB" sz="2000" b="1" i="1" dirty="0">
                <a:solidFill>
                  <a:srgbClr val="0000FF"/>
                </a:solidFill>
                <a:latin typeface="Candara" panose="020E0502030303020204" pitchFamily="34" charset="0"/>
              </a:rPr>
              <a:t>num−1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Candara" panose="020E0502030303020204" pitchFamily="34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andara" panose="020E0502030303020204" pitchFamily="34" charset="0"/>
              </a:rPr>
              <a:t>The end </a:t>
            </a:r>
            <a:r>
              <a:rPr lang="en-GB" sz="2000" dirty="0">
                <a:latin typeface="Candara" panose="020E0502030303020204" pitchFamily="34" charset="0"/>
              </a:rPr>
              <a:t>of the </a:t>
            </a:r>
            <a:r>
              <a:rPr lang="en-GB" sz="2000" dirty="0" smtClean="0">
                <a:latin typeface="Candara" panose="020E0502030303020204" pitchFamily="34" charset="0"/>
              </a:rPr>
              <a:t>file </a:t>
            </a:r>
            <a:r>
              <a:rPr lang="en-US" sz="2000" dirty="0" smtClean="0">
                <a:latin typeface="Candara" panose="020E0502030303020204" pitchFamily="34" charset="0"/>
              </a:rPr>
              <a:t>has </a:t>
            </a:r>
            <a:r>
              <a:rPr lang="en-US" sz="2000" dirty="0">
                <a:latin typeface="Candara" panose="020E0502030303020204" pitchFamily="34" charset="0"/>
              </a:rPr>
              <a:t>been encountered</a:t>
            </a:r>
            <a:endParaRPr lang="en-GB" sz="2000" dirty="0" smtClean="0"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endParaRPr lang="en-GB" sz="2200" dirty="0"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endParaRPr lang="en-GB" sz="2200" dirty="0" smtClean="0"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r>
              <a:rPr lang="en-GB" sz="2200" dirty="0" err="1" smtClean="0">
                <a:latin typeface="Candara" panose="020E0502030303020204" pitchFamily="34" charset="0"/>
                <a:cs typeface="Courier New" panose="02070309020205020404" pitchFamily="49" charset="0"/>
              </a:rPr>
              <a:t>istream</a:t>
            </a:r>
            <a:r>
              <a:rPr lang="en-GB" sz="22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 &amp;</a:t>
            </a:r>
            <a:r>
              <a:rPr lang="en-GB" sz="2200" b="1" dirty="0" err="1" smtClean="0">
                <a:latin typeface="Candara" panose="020E0502030303020204" pitchFamily="34" charset="0"/>
                <a:cs typeface="Courier New" panose="02070309020205020404" pitchFamily="49" charset="0"/>
              </a:rPr>
              <a:t>getline</a:t>
            </a:r>
            <a:r>
              <a:rPr lang="en-GB" sz="22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(char *</a:t>
            </a:r>
            <a:r>
              <a:rPr lang="en-GB" sz="2200" i="1" dirty="0" err="1" smtClean="0">
                <a:latin typeface="Candara" panose="020E0502030303020204" pitchFamily="34" charset="0"/>
                <a:cs typeface="Courier New" panose="02070309020205020404" pitchFamily="49" charset="0"/>
              </a:rPr>
              <a:t>buf</a:t>
            </a:r>
            <a:r>
              <a:rPr lang="en-GB" sz="22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, </a:t>
            </a:r>
            <a:r>
              <a:rPr lang="en-GB" sz="2200" dirty="0" err="1" smtClean="0">
                <a:latin typeface="Candara" panose="020E0502030303020204" pitchFamily="34" charset="0"/>
                <a:cs typeface="Courier New" panose="02070309020205020404" pitchFamily="49" charset="0"/>
              </a:rPr>
              <a:t>streamsize</a:t>
            </a:r>
            <a:r>
              <a:rPr lang="en-GB" sz="22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 </a:t>
            </a:r>
            <a:r>
              <a:rPr lang="en-GB" sz="2200" i="1" dirty="0" err="1" smtClean="0">
                <a:latin typeface="Candara" panose="020E0502030303020204" pitchFamily="34" charset="0"/>
                <a:cs typeface="Courier New" panose="02070309020205020404" pitchFamily="49" charset="0"/>
              </a:rPr>
              <a:t>num</a:t>
            </a:r>
            <a:r>
              <a:rPr lang="en-GB" sz="22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, char </a:t>
            </a:r>
            <a:r>
              <a:rPr lang="en-GB" sz="2200" i="1" dirty="0" err="1" smtClean="0">
                <a:latin typeface="Candara" panose="020E0502030303020204" pitchFamily="34" charset="0"/>
                <a:cs typeface="Courier New" panose="02070309020205020404" pitchFamily="49" charset="0"/>
              </a:rPr>
              <a:t>delim</a:t>
            </a:r>
            <a:r>
              <a:rPr lang="en-GB" sz="2200" dirty="0" smtClean="0">
                <a:latin typeface="Candara" panose="020E0502030303020204" pitchFamily="34" charset="0"/>
                <a:cs typeface="Courier New" panose="02070309020205020404" pitchFamily="49" charset="0"/>
              </a:rPr>
              <a:t>);</a:t>
            </a:r>
          </a:p>
          <a:p>
            <a:endParaRPr lang="en-GB" sz="2200" dirty="0"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ndara" panose="020E0502030303020204" pitchFamily="34" charset="0"/>
              </a:rPr>
              <a:t>Reads </a:t>
            </a:r>
            <a:r>
              <a:rPr lang="en-GB" sz="2000" dirty="0">
                <a:latin typeface="Candara" panose="020E0502030303020204" pitchFamily="34" charset="0"/>
              </a:rPr>
              <a:t>characters into the array pointed to by </a:t>
            </a:r>
            <a:r>
              <a:rPr lang="en-GB" sz="2000" b="1" i="1" dirty="0" err="1">
                <a:solidFill>
                  <a:srgbClr val="0000FF"/>
                </a:solidFill>
                <a:latin typeface="Candara" panose="020E0502030303020204" pitchFamily="34" charset="0"/>
              </a:rPr>
              <a:t>buf</a:t>
            </a:r>
            <a:r>
              <a:rPr lang="en-GB" sz="2000" i="1" dirty="0">
                <a:latin typeface="Candara" panose="020E0502030303020204" pitchFamily="34" charset="0"/>
              </a:rPr>
              <a:t> </a:t>
            </a:r>
            <a:r>
              <a:rPr lang="en-GB" sz="2000" dirty="0">
                <a:latin typeface="Candara" panose="020E0502030303020204" pitchFamily="34" charset="0"/>
              </a:rPr>
              <a:t>until either </a:t>
            </a:r>
            <a:r>
              <a:rPr lang="en-GB" sz="2000" b="1" i="1" dirty="0">
                <a:solidFill>
                  <a:srgbClr val="0000FF"/>
                </a:solidFill>
                <a:latin typeface="Candara" panose="020E0502030303020204" pitchFamily="34" charset="0"/>
              </a:rPr>
              <a:t>num−1 </a:t>
            </a:r>
            <a:r>
              <a:rPr lang="en-US" sz="2000" dirty="0" smtClean="0">
                <a:latin typeface="Candara" panose="020E0502030303020204" pitchFamily="34" charset="0"/>
              </a:rPr>
              <a:t>characters </a:t>
            </a:r>
            <a:r>
              <a:rPr lang="en-US" sz="2000" dirty="0">
                <a:latin typeface="Candara" panose="020E0502030303020204" pitchFamily="34" charset="0"/>
              </a:rPr>
              <a:t>have been </a:t>
            </a:r>
            <a:r>
              <a:rPr lang="en-US" sz="2000" dirty="0" smtClean="0">
                <a:latin typeface="Candara" panose="020E0502030303020204" pitchFamily="34" charset="0"/>
              </a:rPr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ndara" panose="020E0502030303020204" pitchFamily="34" charset="0"/>
              </a:rPr>
              <a:t>The </a:t>
            </a:r>
            <a:r>
              <a:rPr lang="en-GB" sz="2000" dirty="0">
                <a:latin typeface="Candara" panose="020E0502030303020204" pitchFamily="34" charset="0"/>
              </a:rPr>
              <a:t>character specified by </a:t>
            </a:r>
            <a:r>
              <a:rPr lang="en-GB" sz="2000" b="1" i="1" dirty="0" err="1">
                <a:solidFill>
                  <a:srgbClr val="FF0066"/>
                </a:solidFill>
                <a:latin typeface="Candara" panose="020E0502030303020204" pitchFamily="34" charset="0"/>
              </a:rPr>
              <a:t>delim</a:t>
            </a:r>
            <a:r>
              <a:rPr lang="en-GB" sz="2000" i="1" dirty="0">
                <a:solidFill>
                  <a:srgbClr val="FF0066"/>
                </a:solidFill>
                <a:latin typeface="Candara" panose="020E0502030303020204" pitchFamily="34" charset="0"/>
              </a:rPr>
              <a:t> </a:t>
            </a:r>
            <a:r>
              <a:rPr lang="en-GB" sz="2000" dirty="0">
                <a:latin typeface="Candara" panose="020E0502030303020204" pitchFamily="34" charset="0"/>
              </a:rPr>
              <a:t>has been </a:t>
            </a:r>
            <a:r>
              <a:rPr lang="en-GB" sz="2000" dirty="0" smtClean="0">
                <a:latin typeface="Candara" panose="020E0502030303020204" pitchFamily="34" charset="0"/>
              </a:rPr>
              <a:t>found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The end </a:t>
            </a:r>
            <a:r>
              <a:rPr lang="en-GB" sz="2000" dirty="0" smtClean="0">
                <a:latin typeface="Candara" panose="020E0502030303020204" pitchFamily="34" charset="0"/>
              </a:rPr>
              <a:t>of </a:t>
            </a:r>
            <a:r>
              <a:rPr lang="en-GB" sz="2000" dirty="0">
                <a:latin typeface="Candara" panose="020E0502030303020204" pitchFamily="34" charset="0"/>
              </a:rPr>
              <a:t>the file has been </a:t>
            </a:r>
            <a:r>
              <a:rPr lang="en-GB" sz="2000" dirty="0" smtClean="0">
                <a:latin typeface="Candara" panose="020E0502030303020204" pitchFamily="34" charset="0"/>
              </a:rPr>
              <a:t>encountered</a:t>
            </a:r>
            <a:endParaRPr lang="en-GB" sz="2000" dirty="0" smtClean="0">
              <a:latin typeface="Candara" panose="020E0502030303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GB" dirty="0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0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Customized I/O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</a:t>
            </a:r>
            <a:r>
              <a:rPr lang="en-US" sz="2200" dirty="0"/>
              <a:t>I</a:t>
            </a:r>
            <a:r>
              <a:rPr lang="en-US" sz="2200" dirty="0" smtClean="0"/>
              <a:t>nsertion </a:t>
            </a:r>
            <a:r>
              <a:rPr lang="en-US" sz="2200" dirty="0"/>
              <a:t>and extraction </a:t>
            </a:r>
            <a:r>
              <a:rPr lang="en-US" sz="2200" dirty="0" smtClean="0"/>
              <a:t>operators were overloaded </a:t>
            </a:r>
            <a:r>
              <a:rPr lang="en-GB" sz="2200" dirty="0" smtClean="0"/>
              <a:t>relative </a:t>
            </a:r>
            <a:r>
              <a:rPr lang="en-GB" sz="2200" dirty="0"/>
              <a:t>to </a:t>
            </a:r>
            <a:r>
              <a:rPr lang="en-GB" sz="2200" dirty="0" smtClean="0"/>
              <a:t>user defined classes</a:t>
            </a:r>
          </a:p>
          <a:p>
            <a:endParaRPr lang="en-GB" sz="2200" dirty="0"/>
          </a:p>
          <a:p>
            <a:r>
              <a:rPr lang="en-GB" sz="2200" dirty="0"/>
              <a:t> </a:t>
            </a:r>
            <a:r>
              <a:rPr lang="en-GB" sz="2200" dirty="0" smtClean="0"/>
              <a:t>The </a:t>
            </a:r>
            <a:r>
              <a:rPr lang="en-GB" sz="2200" dirty="0"/>
              <a:t>same overloaded inserter </a:t>
            </a:r>
            <a:r>
              <a:rPr lang="en-GB" sz="2200" dirty="0" smtClean="0"/>
              <a:t>or extractor </a:t>
            </a:r>
            <a:r>
              <a:rPr lang="en-GB" sz="2200" dirty="0"/>
              <a:t>function to perform I/O on </a:t>
            </a:r>
            <a:r>
              <a:rPr lang="en-GB" sz="2200" dirty="0" smtClean="0"/>
              <a:t>a file</a:t>
            </a:r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GB" sz="2200" b="1" dirty="0" smtClean="0"/>
              <a:t>Demonstration</a:t>
            </a:r>
            <a:endParaRPr lang="en-US" sz="2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GB" dirty="0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0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Text file streams are those where 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lvl="1"/>
            <a:r>
              <a:rPr lang="en-US" altLang="en-US" sz="2000" dirty="0" smtClean="0">
                <a:solidFill>
                  <a:srgbClr val="000000"/>
                </a:solidFill>
              </a:rPr>
              <a:t>The</a:t>
            </a:r>
            <a:r>
              <a:rPr lang="en-US" altLang="en-US" sz="2000" dirty="0">
                <a:solidFill>
                  <a:srgbClr val="000000"/>
                </a:solidFill>
              </a:rPr>
              <a:t> </a:t>
            </a:r>
            <a:r>
              <a:rPr lang="en-US" altLang="en-US" sz="2000" dirty="0" err="1">
                <a:solidFill>
                  <a:srgbClr val="000000"/>
                </a:solidFill>
              </a:rPr>
              <a:t>ios</a:t>
            </a:r>
            <a:r>
              <a:rPr lang="en-US" altLang="en-US" sz="2000" dirty="0">
                <a:solidFill>
                  <a:srgbClr val="000000"/>
                </a:solidFill>
              </a:rPr>
              <a:t>::binary flag is not included in their opening mode. 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</a:rPr>
              <a:t>These </a:t>
            </a:r>
            <a:r>
              <a:rPr lang="en-US" altLang="en-US" sz="2000" dirty="0">
                <a:solidFill>
                  <a:srgbClr val="000000"/>
                </a:solidFill>
              </a:rPr>
              <a:t>files are designed to store text 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endParaRPr lang="en-US" altLang="en-US" sz="2000" dirty="0" smtClean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A</a:t>
            </a:r>
            <a:r>
              <a:rPr lang="en-US" altLang="en-US" sz="2000" dirty="0" smtClean="0">
                <a:solidFill>
                  <a:srgbClr val="000000"/>
                </a:solidFill>
              </a:rPr>
              <a:t>ll </a:t>
            </a:r>
            <a:r>
              <a:rPr lang="en-US" altLang="en-US" sz="2000" dirty="0">
                <a:solidFill>
                  <a:srgbClr val="000000"/>
                </a:solidFill>
              </a:rPr>
              <a:t>values that are input or output from/to them can suffer some formatting </a:t>
            </a:r>
            <a:r>
              <a:rPr lang="en-US" altLang="en-US" sz="2000" dirty="0" smtClean="0">
                <a:solidFill>
                  <a:srgbClr val="000000"/>
                </a:solidFill>
              </a:rPr>
              <a:t>transformations</a:t>
            </a:r>
          </a:p>
          <a:p>
            <a:endParaRPr lang="en-US" altLang="en-US" sz="2000" dirty="0" smtClean="0">
              <a:solidFill>
                <a:srgbClr val="000000"/>
              </a:solidFill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</a:rPr>
              <a:t>Values do </a:t>
            </a:r>
            <a:r>
              <a:rPr lang="en-US" altLang="en-US" sz="2000" dirty="0">
                <a:solidFill>
                  <a:srgbClr val="000000"/>
                </a:solidFill>
              </a:rPr>
              <a:t>not necessarily correspond to their literal binary value.</a:t>
            </a:r>
            <a:r>
              <a:rPr lang="en-US" altLang="en-US" sz="2000" dirty="0"/>
              <a:t> 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 </a:t>
            </a:r>
            <a:r>
              <a:rPr lang="en-US" sz="2000" dirty="0">
                <a:solidFill>
                  <a:srgbClr val="000000"/>
                </a:solidFill>
              </a:rPr>
              <a:t>M</a:t>
            </a:r>
            <a:r>
              <a:rPr lang="en-US" altLang="en-US" sz="2000" dirty="0" smtClean="0">
                <a:solidFill>
                  <a:srgbClr val="000000"/>
                </a:solidFill>
              </a:rPr>
              <a:t>ember </a:t>
            </a:r>
            <a:r>
              <a:rPr lang="en-US" altLang="en-US" sz="2000" dirty="0">
                <a:solidFill>
                  <a:srgbClr val="000000"/>
                </a:solidFill>
              </a:rPr>
              <a:t>functions </a:t>
            </a:r>
            <a:r>
              <a:rPr lang="en-US" altLang="en-US" sz="2000" dirty="0" smtClean="0">
                <a:solidFill>
                  <a:srgbClr val="000000"/>
                </a:solidFill>
              </a:rPr>
              <a:t>of the stream object to check </a:t>
            </a:r>
            <a:r>
              <a:rPr lang="en-US" altLang="en-US" sz="2000" dirty="0">
                <a:solidFill>
                  <a:srgbClr val="000000"/>
                </a:solidFill>
              </a:rPr>
              <a:t>for specific states of a </a:t>
            </a:r>
            <a:r>
              <a:rPr lang="en-US" altLang="en-US" sz="2000" dirty="0" smtClean="0">
                <a:solidFill>
                  <a:srgbClr val="000000"/>
                </a:solidFill>
              </a:rPr>
              <a:t>stream</a:t>
            </a:r>
          </a:p>
          <a:p>
            <a:r>
              <a:rPr lang="en-US" altLang="en-US" sz="2000" dirty="0" smtClean="0">
                <a:solidFill>
                  <a:srgbClr val="000000"/>
                </a:solidFill>
              </a:rPr>
              <a:t>All </a:t>
            </a:r>
            <a:r>
              <a:rPr lang="en-US" altLang="en-US" sz="2000" dirty="0">
                <a:solidFill>
                  <a:srgbClr val="000000"/>
                </a:solidFill>
              </a:rPr>
              <a:t>of them return a bool </a:t>
            </a:r>
            <a:r>
              <a:rPr lang="en-US" altLang="en-US" sz="2000" dirty="0" smtClean="0">
                <a:solidFill>
                  <a:srgbClr val="000000"/>
                </a:solidFill>
              </a:rPr>
              <a:t>value</a:t>
            </a:r>
            <a:r>
              <a:rPr lang="en-US" altLang="en-US" sz="2000" dirty="0">
                <a:solidFill>
                  <a:srgbClr val="000000"/>
                </a:solidFill>
              </a:rPr>
              <a:t>. 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74332"/>
              </p:ext>
            </p:extLst>
          </p:nvPr>
        </p:nvGraphicFramePr>
        <p:xfrm>
          <a:off x="508000" y="3282136"/>
          <a:ext cx="7939313" cy="2561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257"/>
                <a:gridCol w="5072743"/>
                <a:gridCol w="158931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andara" panose="020E0502030303020204" pitchFamily="34" charset="0"/>
                        </a:rPr>
                        <a:t>Function</a:t>
                      </a:r>
                      <a:endParaRPr lang="en-US" sz="1800" b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andara" panose="020E0502030303020204" pitchFamily="34" charset="0"/>
                        </a:rPr>
                        <a:t>Return Value and Meaning</a:t>
                      </a:r>
                      <a:endParaRPr lang="en-US" sz="1800" b="1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 panose="020E0502030303020204" pitchFamily="34" charset="0"/>
                        </a:rPr>
                        <a:t>True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 panose="020E0502030303020204" pitchFamily="34" charset="0"/>
                        </a:rPr>
                        <a:t>False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rgbClr val="FCD4E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ndara" panose="020E0502030303020204" pitchFamily="34" charset="0"/>
                        </a:rPr>
                        <a:t>eof</a:t>
                      </a:r>
                      <a:r>
                        <a:rPr lang="en-US" sz="1800" dirty="0" smtClean="0">
                          <a:latin typeface="Candara" panose="020E0502030303020204" pitchFamily="34" charset="0"/>
                        </a:rPr>
                        <a:t>()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End of file is encountered while reading.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 panose="020E0502030303020204" pitchFamily="34" charset="0"/>
                        </a:rPr>
                        <a:t>Otherwise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ndara" panose="020E0502030303020204" pitchFamily="34" charset="0"/>
                        </a:rPr>
                        <a:t>fail()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 panose="020E0502030303020204" pitchFamily="34" charset="0"/>
                        </a:rPr>
                        <a:t>I/O operation failed.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43787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ndara" panose="020E0502030303020204" pitchFamily="34" charset="0"/>
                        </a:rPr>
                        <a:t>bad()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ndara" panose="020E0502030303020204" pitchFamily="34" charset="0"/>
                        </a:rPr>
                        <a:t>Invalid operation is attempted or any unrecoverable error has occurred.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43787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ndara" panose="020E0502030303020204" pitchFamily="34" charset="0"/>
                        </a:rPr>
                        <a:t>good()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ndara" panose="020E0502030303020204" pitchFamily="34" charset="0"/>
                        </a:rPr>
                        <a:t>No error has occurred.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the File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 I/O stream objects keeps internal stream position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 </a:t>
            </a:r>
            <a:r>
              <a:rPr lang="en-US" sz="2200" dirty="0" err="1" smtClean="0"/>
              <a:t>ifstream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 panose="05000000000000000000" pitchFamily="2" charset="2"/>
              </a:rPr>
              <a:t> get, </a:t>
            </a:r>
            <a:r>
              <a:rPr lang="en-US" sz="2200" dirty="0" err="1" smtClean="0">
                <a:sym typeface="Wingdings" panose="05000000000000000000" pitchFamily="2" charset="2"/>
              </a:rPr>
              <a:t>ofstream</a:t>
            </a:r>
            <a:r>
              <a:rPr lang="en-US" sz="2200" dirty="0" smtClean="0">
                <a:sym typeface="Wingdings" panose="05000000000000000000" pitchFamily="2" charset="2"/>
              </a:rPr>
              <a:t> put, </a:t>
            </a:r>
            <a:r>
              <a:rPr lang="en-US" sz="2200" dirty="0" err="1" smtClean="0">
                <a:sym typeface="Wingdings" panose="05000000000000000000" pitchFamily="2" charset="2"/>
              </a:rPr>
              <a:t>fstream</a:t>
            </a:r>
            <a:r>
              <a:rPr lang="en-US" sz="2200" dirty="0" smtClean="0">
                <a:sym typeface="Wingdings" panose="05000000000000000000" pitchFamily="2" charset="2"/>
              </a:rPr>
              <a:t>  get and put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ym typeface="Wingdings" panose="05000000000000000000" pitchFamily="2" charset="2"/>
              </a:rPr>
              <a:t> Positions can be read and modified</a:t>
            </a:r>
            <a:endParaRPr lang="en-US" sz="2200" dirty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tellp</a:t>
            </a:r>
            <a:r>
              <a:rPr lang="en-US" dirty="0" smtClean="0"/>
              <a:t>() and </a:t>
            </a:r>
            <a:r>
              <a:rPr lang="en-US" dirty="0" err="1" smtClean="0"/>
              <a:t>tellg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tellp</a:t>
            </a:r>
            <a:r>
              <a:rPr lang="en-US" sz="1800" dirty="0" smtClean="0"/>
              <a:t>()</a:t>
            </a:r>
          </a:p>
          <a:p>
            <a:pPr lvl="1"/>
            <a:r>
              <a:rPr lang="en-US" sz="1800" dirty="0"/>
              <a:t> Get position in output </a:t>
            </a:r>
            <a:r>
              <a:rPr lang="en-US" sz="1800" dirty="0" smtClean="0"/>
              <a:t>sequence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err="1" smtClean="0"/>
              <a:t>tellg</a:t>
            </a:r>
            <a:r>
              <a:rPr lang="en-US" sz="1800" dirty="0" smtClean="0"/>
              <a:t>()</a:t>
            </a:r>
          </a:p>
          <a:p>
            <a:pPr lvl="1"/>
            <a:r>
              <a:rPr lang="en-US" sz="1800" dirty="0"/>
              <a:t> </a:t>
            </a:r>
            <a:r>
              <a:rPr lang="en-US" sz="1800" dirty="0"/>
              <a:t>Get position in input sequence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69029" y="3768858"/>
            <a:ext cx="65749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Candara" panose="020E0502030303020204" pitchFamily="34" charset="0"/>
              </a:rPr>
              <a:t>streampos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b="1" dirty="0" err="1">
                <a:solidFill>
                  <a:srgbClr val="EF2564"/>
                </a:solidFill>
                <a:latin typeface="Candara" panose="020E0502030303020204" pitchFamily="34" charset="0"/>
              </a:rPr>
              <a:t>tellg</a:t>
            </a:r>
            <a:r>
              <a:rPr lang="en-US" dirty="0">
                <a:latin typeface="Candara" panose="020E0502030303020204" pitchFamily="34" charset="0"/>
              </a:rPr>
              <a:t>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254704" y="2475858"/>
            <a:ext cx="6574971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Candara" panose="020E0502030303020204" pitchFamily="34" charset="0"/>
              </a:rPr>
              <a:t>streampos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b="1" dirty="0" err="1" smtClean="0">
                <a:solidFill>
                  <a:srgbClr val="EF2564"/>
                </a:solidFill>
                <a:latin typeface="Candara" panose="020E0502030303020204" pitchFamily="34" charset="0"/>
              </a:rPr>
              <a:t>tellp</a:t>
            </a:r>
            <a:r>
              <a:rPr lang="en-US" dirty="0" smtClean="0">
                <a:latin typeface="Candara" panose="020E0502030303020204" pitchFamily="34" charset="0"/>
              </a:rPr>
              <a:t>();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Overloaded function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seekp</a:t>
            </a:r>
            <a:r>
              <a:rPr lang="en-US" dirty="0" smtClean="0"/>
              <a:t>() and </a:t>
            </a:r>
            <a:r>
              <a:rPr lang="en-US" dirty="0" err="1" smtClean="0"/>
              <a:t>seekg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Object Oriented Analysis and Design (CS 212)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32782"/>
              </p:ext>
            </p:extLst>
          </p:nvPr>
        </p:nvGraphicFramePr>
        <p:xfrm>
          <a:off x="1719942" y="4382632"/>
          <a:ext cx="5704115" cy="1550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3586"/>
                <a:gridCol w="4020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andara" panose="020E0502030303020204" pitchFamily="34" charset="0"/>
                        </a:rPr>
                        <a:t>Value</a:t>
                      </a:r>
                      <a:endParaRPr lang="en-US" sz="1800" b="1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andara" panose="020E0502030303020204" pitchFamily="34" charset="0"/>
                        </a:rPr>
                        <a:t>Offset</a:t>
                      </a:r>
                      <a:r>
                        <a:rPr lang="en-US" sz="1800" b="1" baseline="0" dirty="0" smtClean="0">
                          <a:latin typeface="Candara" panose="020E0502030303020204" pitchFamily="34" charset="0"/>
                        </a:rPr>
                        <a:t> relative to</a:t>
                      </a:r>
                      <a:endParaRPr lang="en-US" sz="1800" b="1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ndara" panose="020E0502030303020204" pitchFamily="34" charset="0"/>
                        </a:rPr>
                        <a:t>ios_base</a:t>
                      </a:r>
                      <a:r>
                        <a:rPr lang="en-US" sz="1800" dirty="0" smtClean="0">
                          <a:latin typeface="Candara" panose="020E0502030303020204" pitchFamily="34" charset="0"/>
                        </a:rPr>
                        <a:t>::beg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 panose="020E0502030303020204" pitchFamily="34" charset="0"/>
                        </a:rPr>
                        <a:t>Beginning of the stream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ndara" panose="020E0502030303020204" pitchFamily="34" charset="0"/>
                        </a:rPr>
                        <a:t>ios_base</a:t>
                      </a:r>
                      <a:r>
                        <a:rPr lang="en-US" sz="1800" dirty="0" smtClean="0">
                          <a:latin typeface="Candara" panose="020E0502030303020204" pitchFamily="34" charset="0"/>
                        </a:rPr>
                        <a:t>::cur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 panose="020E0502030303020204" pitchFamily="34" charset="0"/>
                        </a:rPr>
                        <a:t>Current position in the stream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37876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ndara" panose="020E0502030303020204" pitchFamily="34" charset="0"/>
                        </a:rPr>
                        <a:t>ios_base</a:t>
                      </a:r>
                      <a:r>
                        <a:rPr lang="en-US" sz="1800" dirty="0" smtClean="0">
                          <a:latin typeface="Candara" panose="020E0502030303020204" pitchFamily="34" charset="0"/>
                        </a:rPr>
                        <a:t>::end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ndara" panose="020E0502030303020204" pitchFamily="34" charset="0"/>
                        </a:rPr>
                        <a:t>End of the stream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50685" y="2204108"/>
            <a:ext cx="6574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(1)	</a:t>
            </a:r>
            <a:r>
              <a:rPr lang="en-US" dirty="0" err="1" smtClean="0">
                <a:latin typeface="Candara" panose="020E0502030303020204" pitchFamily="34" charset="0"/>
              </a:rPr>
              <a:t>ostream</a:t>
            </a:r>
            <a:r>
              <a:rPr lang="en-US" dirty="0">
                <a:latin typeface="Candara" panose="020E0502030303020204" pitchFamily="34" charset="0"/>
              </a:rPr>
              <a:t>&amp; </a:t>
            </a:r>
            <a:r>
              <a:rPr lang="en-US" b="1" dirty="0" err="1">
                <a:solidFill>
                  <a:srgbClr val="FF0000"/>
                </a:solidFill>
                <a:latin typeface="Candara" panose="020E0502030303020204" pitchFamily="34" charset="0"/>
              </a:rPr>
              <a:t>seekp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andara" panose="020E0502030303020204" pitchFamily="34" charset="0"/>
              </a:rPr>
              <a:t>streampos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pos</a:t>
            </a:r>
            <a:r>
              <a:rPr lang="en-US" dirty="0">
                <a:latin typeface="Candara" panose="020E050203030302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(2)	</a:t>
            </a:r>
            <a:r>
              <a:rPr lang="en-US" dirty="0" err="1" smtClean="0">
                <a:latin typeface="Candara" panose="020E0502030303020204" pitchFamily="34" charset="0"/>
              </a:rPr>
              <a:t>ostream</a:t>
            </a:r>
            <a:r>
              <a:rPr lang="en-US" dirty="0">
                <a:latin typeface="Candara" panose="020E0502030303020204" pitchFamily="34" charset="0"/>
              </a:rPr>
              <a:t>&amp; </a:t>
            </a:r>
            <a:r>
              <a:rPr lang="en-US" b="1" dirty="0" err="1">
                <a:solidFill>
                  <a:srgbClr val="FF0000"/>
                </a:solidFill>
                <a:latin typeface="Candara" panose="020E0502030303020204" pitchFamily="34" charset="0"/>
              </a:rPr>
              <a:t>seekp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(</a:t>
            </a:r>
            <a:r>
              <a:rPr lang="en-US" dirty="0" err="1">
                <a:latin typeface="Candara" panose="020E0502030303020204" pitchFamily="34" charset="0"/>
              </a:rPr>
              <a:t>streamoff</a:t>
            </a:r>
            <a:r>
              <a:rPr lang="en-US" dirty="0">
                <a:latin typeface="Candara" panose="020E0502030303020204" pitchFamily="34" charset="0"/>
              </a:rPr>
              <a:t> off, </a:t>
            </a:r>
            <a:r>
              <a:rPr lang="en-US" dirty="0" err="1">
                <a:latin typeface="Candara" panose="020E0502030303020204" pitchFamily="34" charset="0"/>
              </a:rPr>
              <a:t>ios_base</a:t>
            </a:r>
            <a:r>
              <a:rPr lang="en-US" dirty="0">
                <a:latin typeface="Candara" panose="020E0502030303020204" pitchFamily="34" charset="0"/>
              </a:rPr>
              <a:t>::</a:t>
            </a:r>
            <a:r>
              <a:rPr lang="en-US" b="1" dirty="0" err="1">
                <a:solidFill>
                  <a:srgbClr val="0000FF"/>
                </a:solidFill>
                <a:latin typeface="Candara" panose="020E0502030303020204" pitchFamily="34" charset="0"/>
              </a:rPr>
              <a:t>seekdir</a:t>
            </a:r>
            <a:r>
              <a:rPr lang="en-US" dirty="0">
                <a:latin typeface="Candara" panose="020E0502030303020204" pitchFamily="34" charset="0"/>
              </a:rPr>
              <a:t> way);</a:t>
            </a:r>
          </a:p>
        </p:txBody>
      </p:sp>
      <p:sp>
        <p:nvSpPr>
          <p:cNvPr id="9" name="Rectangle 8"/>
          <p:cNvSpPr/>
          <p:nvPr/>
        </p:nvSpPr>
        <p:spPr>
          <a:xfrm>
            <a:off x="950685" y="3217132"/>
            <a:ext cx="6574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(1)	</a:t>
            </a:r>
            <a:r>
              <a:rPr lang="en-US" dirty="0" err="1" smtClean="0">
                <a:latin typeface="Candara" panose="020E0502030303020204" pitchFamily="34" charset="0"/>
              </a:rPr>
              <a:t>ostream</a:t>
            </a:r>
            <a:r>
              <a:rPr lang="en-US" dirty="0">
                <a:latin typeface="Candara" panose="020E0502030303020204" pitchFamily="34" charset="0"/>
              </a:rPr>
              <a:t>&amp; </a:t>
            </a:r>
            <a:r>
              <a:rPr lang="en-US" b="1" dirty="0" err="1" smtClean="0">
                <a:solidFill>
                  <a:srgbClr val="FF0000"/>
                </a:solidFill>
                <a:latin typeface="Candara" panose="020E0502030303020204" pitchFamily="34" charset="0"/>
              </a:rPr>
              <a:t>seekg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andara" panose="020E0502030303020204" pitchFamily="34" charset="0"/>
              </a:rPr>
              <a:t>streampos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pos</a:t>
            </a:r>
            <a:r>
              <a:rPr lang="en-US" dirty="0">
                <a:latin typeface="Candara" panose="020E050203030302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(2)	</a:t>
            </a:r>
            <a:r>
              <a:rPr lang="en-US" dirty="0" err="1" smtClean="0">
                <a:latin typeface="Candara" panose="020E0502030303020204" pitchFamily="34" charset="0"/>
              </a:rPr>
              <a:t>ostream</a:t>
            </a:r>
            <a:r>
              <a:rPr lang="en-US" dirty="0">
                <a:latin typeface="Candara" panose="020E0502030303020204" pitchFamily="34" charset="0"/>
              </a:rPr>
              <a:t>&amp; </a:t>
            </a:r>
            <a:r>
              <a:rPr lang="en-US" b="1" dirty="0" err="1" smtClean="0">
                <a:solidFill>
                  <a:srgbClr val="FF0000"/>
                </a:solidFill>
                <a:latin typeface="Candara" panose="020E0502030303020204" pitchFamily="34" charset="0"/>
              </a:rPr>
              <a:t>seekg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(</a:t>
            </a:r>
            <a:r>
              <a:rPr lang="en-US" dirty="0" err="1">
                <a:latin typeface="Candara" panose="020E0502030303020204" pitchFamily="34" charset="0"/>
              </a:rPr>
              <a:t>streamoff</a:t>
            </a:r>
            <a:r>
              <a:rPr lang="en-US" dirty="0">
                <a:latin typeface="Candara" panose="020E0502030303020204" pitchFamily="34" charset="0"/>
              </a:rPr>
              <a:t> off, </a:t>
            </a:r>
            <a:r>
              <a:rPr lang="en-US" dirty="0" err="1">
                <a:latin typeface="Candara" panose="020E0502030303020204" pitchFamily="34" charset="0"/>
              </a:rPr>
              <a:t>ios_base</a:t>
            </a:r>
            <a:r>
              <a:rPr lang="en-US" dirty="0">
                <a:latin typeface="Candara" panose="020E0502030303020204" pitchFamily="34" charset="0"/>
              </a:rPr>
              <a:t>::</a:t>
            </a:r>
            <a:r>
              <a:rPr lang="en-US" b="1" dirty="0" err="1">
                <a:solidFill>
                  <a:srgbClr val="0000FF"/>
                </a:solidFill>
                <a:latin typeface="Candara" panose="020E0502030303020204" pitchFamily="34" charset="0"/>
              </a:rPr>
              <a:t>seekdir</a:t>
            </a:r>
            <a:r>
              <a:rPr lang="en-US" dirty="0">
                <a:latin typeface="Candara" panose="020E0502030303020204" pitchFamily="34" charset="0"/>
              </a:rPr>
              <a:t> way);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878114" y="3217132"/>
            <a:ext cx="7286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9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R</a:t>
            </a:r>
            <a:r>
              <a:rPr lang="en-US" sz="1800" dirty="0" smtClean="0"/>
              <a:t>eading </a:t>
            </a:r>
            <a:r>
              <a:rPr lang="en-US" sz="1800" dirty="0"/>
              <a:t>and writing data with the extraction and insertion operators </a:t>
            </a:r>
            <a:endParaRPr lang="en-US" sz="1800" dirty="0" smtClean="0"/>
          </a:p>
          <a:p>
            <a:r>
              <a:rPr lang="en-US" sz="1800" dirty="0" smtClean="0"/>
              <a:t>Functions like </a:t>
            </a:r>
            <a:r>
              <a:rPr lang="en-US" sz="1800" dirty="0" err="1" smtClean="0"/>
              <a:t>getline</a:t>
            </a:r>
            <a:r>
              <a:rPr lang="en-US" sz="1800" dirty="0"/>
              <a:t> is </a:t>
            </a:r>
            <a:r>
              <a:rPr lang="en-US" sz="1800" b="1" dirty="0" smtClean="0"/>
              <a:t>inefficient</a:t>
            </a:r>
          </a:p>
          <a:p>
            <a:r>
              <a:rPr lang="en-US" sz="1800" dirty="0" smtClean="0"/>
              <a:t>We </a:t>
            </a:r>
            <a:r>
              <a:rPr lang="en-US" sz="1800" dirty="0"/>
              <a:t>do not need to format any data and data is likely not formatted in lines. 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67429" y="29354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write ( </a:t>
            </a:r>
            <a:r>
              <a:rPr lang="en-US" b="1" dirty="0" err="1">
                <a:solidFill>
                  <a:srgbClr val="0000FF"/>
                </a:solidFill>
                <a:latin typeface="Candara" panose="020E0502030303020204" pitchFamily="34" charset="0"/>
              </a:rPr>
              <a:t>memory_block</a:t>
            </a:r>
            <a:r>
              <a:rPr lang="en-US" dirty="0">
                <a:latin typeface="Candara" panose="020E0502030303020204" pitchFamily="34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andara" panose="020E0502030303020204" pitchFamily="34" charset="0"/>
              </a:rPr>
              <a:t>size</a:t>
            </a:r>
            <a:r>
              <a:rPr lang="en-US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ndara" panose="020E0502030303020204" pitchFamily="34" charset="0"/>
              </a:rPr>
              <a:t>read (</a:t>
            </a:r>
            <a:r>
              <a:rPr lang="en-US" b="1" dirty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andara" panose="020E0502030303020204" pitchFamily="34" charset="0"/>
              </a:rPr>
              <a:t>memory_block</a:t>
            </a:r>
            <a:r>
              <a:rPr lang="en-US" dirty="0">
                <a:latin typeface="Candara" panose="020E0502030303020204" pitchFamily="34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andara" panose="020E0502030303020204" pitchFamily="34" charset="0"/>
              </a:rPr>
              <a:t>size</a:t>
            </a:r>
            <a:r>
              <a:rPr lang="en-US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55839" y="4145638"/>
            <a:ext cx="40231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Type </a:t>
            </a:r>
            <a:r>
              <a:rPr lang="en-US" dirty="0">
                <a:solidFill>
                  <a:srgbClr val="0000FF"/>
                </a:solidFill>
              </a:rPr>
              <a:t>char* (pointer to char), </a:t>
            </a:r>
            <a:endParaRPr lang="en-US" dirty="0" smtClean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Represents </a:t>
            </a:r>
            <a:r>
              <a:rPr lang="en-US" dirty="0">
                <a:solidFill>
                  <a:srgbClr val="0000FF"/>
                </a:solidFill>
              </a:rPr>
              <a:t>the address of an array of bytes where the read data elements are stored or from where the data elements to be written are taken.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2286" y="4145638"/>
            <a:ext cx="41438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It is </a:t>
            </a:r>
            <a:r>
              <a:rPr lang="en-US" dirty="0">
                <a:solidFill>
                  <a:srgbClr val="00B050"/>
                </a:solidFill>
              </a:rPr>
              <a:t>an integer </a:t>
            </a:r>
            <a:r>
              <a:rPr lang="en-US" dirty="0" smtClean="0">
                <a:solidFill>
                  <a:srgbClr val="00B050"/>
                </a:solidFill>
              </a:rPr>
              <a:t>value.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pecifies </a:t>
            </a:r>
            <a:r>
              <a:rPr lang="en-US" dirty="0">
                <a:solidFill>
                  <a:srgbClr val="00B050"/>
                </a:solidFill>
              </a:rPr>
              <a:t>the number of characters to be read or written from/to the memory block.</a:t>
            </a:r>
          </a:p>
        </p:txBody>
      </p:sp>
    </p:spTree>
    <p:extLst>
      <p:ext uri="{BB962C8B-B14F-4D97-AF65-F5344CB8AC3E}">
        <p14:creationId xmlns:p14="http://schemas.microsoft.com/office/powerpoint/2010/main" val="43262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3501" y="2949262"/>
            <a:ext cx="14285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Input device</a:t>
            </a:r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28399"/>
              </p:ext>
            </p:extLst>
          </p:nvPr>
        </p:nvGraphicFramePr>
        <p:xfrm>
          <a:off x="3523821" y="2947754"/>
          <a:ext cx="13830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505"/>
                <a:gridCol w="230505"/>
                <a:gridCol w="230505"/>
                <a:gridCol w="230505"/>
                <a:gridCol w="230505"/>
                <a:gridCol w="2305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77184"/>
              </p:ext>
            </p:extLst>
          </p:nvPr>
        </p:nvGraphicFramePr>
        <p:xfrm>
          <a:off x="3523821" y="4220116"/>
          <a:ext cx="13830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505"/>
                <a:gridCol w="230505"/>
                <a:gridCol w="230505"/>
                <a:gridCol w="230505"/>
                <a:gridCol w="230505"/>
                <a:gridCol w="2305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63501" y="4220116"/>
            <a:ext cx="1608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Output device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4747" y="3636867"/>
            <a:ext cx="1069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Program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2392097" y="3133174"/>
            <a:ext cx="1131724" cy="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3"/>
          </p:cNvCxnSpPr>
          <p:nvPr/>
        </p:nvCxnSpPr>
        <p:spPr>
          <a:xfrm flipH="1">
            <a:off x="2571634" y="4404782"/>
            <a:ext cx="952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3"/>
            <a:endCxn id="11" idx="0"/>
          </p:cNvCxnSpPr>
          <p:nvPr/>
        </p:nvCxnSpPr>
        <p:spPr>
          <a:xfrm>
            <a:off x="4906851" y="3133174"/>
            <a:ext cx="1562658" cy="503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2"/>
            <a:endCxn id="9" idx="3"/>
          </p:cNvCxnSpPr>
          <p:nvPr/>
        </p:nvCxnSpPr>
        <p:spPr>
          <a:xfrm rot="5400000">
            <a:off x="5488512" y="3424538"/>
            <a:ext cx="399337" cy="1562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62566" y="2457968"/>
            <a:ext cx="1505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Input Stream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01038" y="3745676"/>
            <a:ext cx="16850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Output Stream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9405" y="2512224"/>
            <a:ext cx="165803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Extraction from input stream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9405" y="4127783"/>
            <a:ext cx="16580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Insertion into output stream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stream class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6179" y="1690689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ndara" panose="020E0502030303020204" pitchFamily="34" charset="0"/>
              </a:rPr>
              <a:t>ios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654" y="2579331"/>
            <a:ext cx="9412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ndara" panose="020E0502030303020204" pitchFamily="34" charset="0"/>
              </a:rPr>
              <a:t>istream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4921" y="2579331"/>
            <a:ext cx="10182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ndara" panose="020E0502030303020204" pitchFamily="34" charset="0"/>
              </a:rPr>
              <a:t>o</a:t>
            </a:r>
            <a:r>
              <a:rPr lang="en-US" dirty="0" err="1" smtClean="0">
                <a:latin typeface="Candara" panose="020E0502030303020204" pitchFamily="34" charset="0"/>
              </a:rPr>
              <a:t>stream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226" y="3411128"/>
            <a:ext cx="10695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ndara" panose="020E0502030303020204" pitchFamily="34" charset="0"/>
              </a:rPr>
              <a:t>iostream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" y="4505833"/>
            <a:ext cx="1005403" cy="369332"/>
          </a:xfrm>
          <a:prstGeom prst="rect">
            <a:avLst/>
          </a:prstGeom>
          <a:solidFill>
            <a:srgbClr val="E9F577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ndara" panose="020E0502030303020204" pitchFamily="34" charset="0"/>
              </a:rPr>
              <a:t>ifstream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8689" y="4505833"/>
            <a:ext cx="108234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ndara" panose="020E0502030303020204" pitchFamily="34" charset="0"/>
              </a:rPr>
              <a:t>o</a:t>
            </a:r>
            <a:r>
              <a:rPr lang="en-US" dirty="0" err="1" smtClean="0">
                <a:latin typeface="Candara" panose="020E0502030303020204" pitchFamily="34" charset="0"/>
              </a:rPr>
              <a:t>fstream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8934" y="5604899"/>
            <a:ext cx="954107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ndara" panose="020E0502030303020204" pitchFamily="34" charset="0"/>
              </a:rPr>
              <a:t>fstream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3" name="Straight Arrow Connector 12"/>
          <p:cNvCxnSpPr>
            <a:stCxn id="11" idx="0"/>
            <a:endCxn id="8" idx="2"/>
          </p:cNvCxnSpPr>
          <p:nvPr/>
        </p:nvCxnSpPr>
        <p:spPr>
          <a:xfrm flipV="1">
            <a:off x="2225988" y="3780460"/>
            <a:ext cx="0" cy="182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  <a:endCxn id="6" idx="2"/>
          </p:cNvCxnSpPr>
          <p:nvPr/>
        </p:nvCxnSpPr>
        <p:spPr>
          <a:xfrm flipH="1" flipV="1">
            <a:off x="1130296" y="2948663"/>
            <a:ext cx="1056" cy="155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  <a:endCxn id="5" idx="2"/>
          </p:cNvCxnSpPr>
          <p:nvPr/>
        </p:nvCxnSpPr>
        <p:spPr>
          <a:xfrm flipV="1">
            <a:off x="1130296" y="2060021"/>
            <a:ext cx="1085273" cy="51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  <a:endCxn id="5" idx="2"/>
          </p:cNvCxnSpPr>
          <p:nvPr/>
        </p:nvCxnSpPr>
        <p:spPr>
          <a:xfrm flipH="1" flipV="1">
            <a:off x="2215569" y="2060021"/>
            <a:ext cx="1028466" cy="51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6" idx="2"/>
          </p:cNvCxnSpPr>
          <p:nvPr/>
        </p:nvCxnSpPr>
        <p:spPr>
          <a:xfrm flipH="1" flipV="1">
            <a:off x="1130296" y="2948663"/>
            <a:ext cx="1095692" cy="46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0"/>
            <a:endCxn id="7" idx="2"/>
          </p:cNvCxnSpPr>
          <p:nvPr/>
        </p:nvCxnSpPr>
        <p:spPr>
          <a:xfrm flipV="1">
            <a:off x="2225988" y="2948663"/>
            <a:ext cx="1018047" cy="46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0"/>
            <a:endCxn id="7" idx="2"/>
          </p:cNvCxnSpPr>
          <p:nvPr/>
        </p:nvCxnSpPr>
        <p:spPr>
          <a:xfrm flipH="1" flipV="1">
            <a:off x="3244035" y="2948663"/>
            <a:ext cx="25828" cy="155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378019" y="1925879"/>
            <a:ext cx="46883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C++ provides various standard classes for </a:t>
            </a:r>
            <a:r>
              <a:rPr lang="en-US" sz="2000" dirty="0" smtClean="0">
                <a:latin typeface="Candara" panose="020E0502030303020204" pitchFamily="34" charset="0"/>
              </a:rPr>
              <a:t>I/O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Candara" panose="020E0502030303020204" pitchFamily="34" charset="0"/>
              </a:rPr>
              <a:t>F</a:t>
            </a:r>
            <a:r>
              <a:rPr lang="en-US" sz="2000" i="1" dirty="0" smtClean="0">
                <a:latin typeface="Candara" panose="020E0502030303020204" pitchFamily="34" charset="0"/>
              </a:rPr>
              <a:t>ile stream </a:t>
            </a:r>
            <a:r>
              <a:rPr lang="en-GB" sz="2000" i="1" dirty="0" smtClean="0">
                <a:latin typeface="Candara" panose="020E0502030303020204" pitchFamily="34" charset="0"/>
              </a:rPr>
              <a:t>classes </a:t>
            </a:r>
            <a:r>
              <a:rPr lang="en-GB" sz="2000" dirty="0" smtClean="0">
                <a:latin typeface="Candara" panose="020E0502030303020204" pitchFamily="34" charset="0"/>
              </a:rPr>
              <a:t>allows easy </a:t>
            </a:r>
            <a:r>
              <a:rPr lang="en-GB" sz="2000" dirty="0">
                <a:latin typeface="Candara" panose="020E0502030303020204" pitchFamily="34" charset="0"/>
              </a:rPr>
              <a:t>file </a:t>
            </a:r>
            <a:r>
              <a:rPr lang="en-GB" sz="2000" dirty="0" smtClean="0">
                <a:latin typeface="Candara" panose="020E0502030303020204" pitchFamily="34" charset="0"/>
              </a:rPr>
              <a:t>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ndara" panose="020E0502030303020204" pitchFamily="34" charset="0"/>
              </a:rPr>
              <a:t>File </a:t>
            </a:r>
            <a:r>
              <a:rPr lang="en-GB" sz="2000" dirty="0">
                <a:latin typeface="Candara" panose="020E0502030303020204" pitchFamily="34" charset="0"/>
              </a:rPr>
              <a:t>stream classes are declared in the </a:t>
            </a:r>
            <a:r>
              <a:rPr lang="en-GB" sz="2000" dirty="0" err="1">
                <a:latin typeface="Candara" panose="020E0502030303020204" pitchFamily="34" charset="0"/>
              </a:rPr>
              <a:t>fstream</a:t>
            </a:r>
            <a:r>
              <a:rPr lang="en-GB" sz="2000" dirty="0">
                <a:latin typeface="Candara" panose="020E0502030303020204" pitchFamily="34" charset="0"/>
              </a:rPr>
              <a:t> header </a:t>
            </a:r>
            <a:r>
              <a:rPr lang="en-GB" sz="2000" dirty="0" smtClean="0">
                <a:latin typeface="Candara" panose="020E0502030303020204" pitchFamily="34" charset="0"/>
              </a:rPr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ndara" panose="020E0502030303020204" pitchFamily="34" charset="0"/>
              </a:rPr>
              <a:t>An object </a:t>
            </a:r>
            <a:r>
              <a:rPr lang="en-GB" sz="2000" dirty="0" smtClean="0">
                <a:latin typeface="Candara" panose="020E0502030303020204" pitchFamily="34" charset="0"/>
              </a:rPr>
              <a:t>that belongs </a:t>
            </a:r>
            <a:r>
              <a:rPr lang="en-GB" sz="2000" dirty="0">
                <a:latin typeface="Candara" panose="020E0502030303020204" pitchFamily="34" charset="0"/>
              </a:rPr>
              <a:t>to a file stream class is known as a file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Candara" panose="020E0502030303020204" pitchFamily="34" charset="0"/>
            </a:endParaRP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GB" dirty="0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4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35" y="1575516"/>
            <a:ext cx="6710730" cy="4541949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GB" dirty="0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Opening and Closing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106983"/>
          </a:xfrm>
        </p:spPr>
        <p:txBody>
          <a:bodyPr>
            <a:normAutofit/>
          </a:bodyPr>
          <a:lstStyle/>
          <a:p>
            <a:r>
              <a:rPr lang="en-GB" sz="2200" dirty="0" smtClean="0"/>
              <a:t>Open </a:t>
            </a:r>
            <a:r>
              <a:rPr lang="en-GB" sz="2200" dirty="0"/>
              <a:t>a file by linking it to a </a:t>
            </a:r>
            <a:r>
              <a:rPr lang="en-GB" sz="2200" dirty="0" smtClean="0"/>
              <a:t>stream (</a:t>
            </a:r>
            <a:r>
              <a:rPr lang="en-US" sz="2200" b="1" i="1" dirty="0" smtClean="0">
                <a:solidFill>
                  <a:srgbClr val="C00000"/>
                </a:solidFill>
              </a:rPr>
              <a:t>must first </a:t>
            </a:r>
            <a:r>
              <a:rPr lang="en-US" sz="2200" b="1" i="1" dirty="0">
                <a:solidFill>
                  <a:srgbClr val="C00000"/>
                </a:solidFill>
              </a:rPr>
              <a:t>obtain a </a:t>
            </a:r>
            <a:r>
              <a:rPr lang="en-US" sz="2200" b="1" i="1" dirty="0" smtClean="0">
                <a:solidFill>
                  <a:srgbClr val="C00000"/>
                </a:solidFill>
              </a:rPr>
              <a:t>stream</a:t>
            </a:r>
            <a:r>
              <a:rPr lang="en-US" sz="2200" dirty="0" smtClean="0"/>
              <a:t>)</a:t>
            </a:r>
            <a:endParaRPr lang="en-GB" sz="2200" dirty="0" smtClean="0"/>
          </a:p>
          <a:p>
            <a:endParaRPr lang="en-GB" sz="2200" dirty="0"/>
          </a:p>
          <a:p>
            <a:r>
              <a:rPr lang="en-US" sz="2200" b="1" dirty="0" smtClean="0">
                <a:solidFill>
                  <a:srgbClr val="008000"/>
                </a:solidFill>
              </a:rPr>
              <a:t>Input</a:t>
            </a:r>
            <a:r>
              <a:rPr lang="en-US" sz="2200" dirty="0" smtClean="0">
                <a:solidFill>
                  <a:srgbClr val="008000"/>
                </a:solidFill>
              </a:rPr>
              <a:t> </a:t>
            </a:r>
            <a:r>
              <a:rPr lang="en-US" sz="2200" dirty="0" smtClean="0"/>
              <a:t>stream: </a:t>
            </a:r>
            <a:r>
              <a:rPr lang="en-GB" sz="2200" dirty="0" smtClean="0"/>
              <a:t>declare </a:t>
            </a:r>
            <a:r>
              <a:rPr lang="en-GB" sz="2200" dirty="0"/>
              <a:t>the stream to be of class </a:t>
            </a:r>
            <a:r>
              <a:rPr lang="en-GB" sz="2200" b="1" dirty="0" err="1" smtClean="0">
                <a:solidFill>
                  <a:srgbClr val="0000FF"/>
                </a:solidFill>
              </a:rPr>
              <a:t>ifstream</a:t>
            </a:r>
            <a:endParaRPr lang="en-GB" sz="2200" b="1" dirty="0" smtClean="0">
              <a:solidFill>
                <a:srgbClr val="0000FF"/>
              </a:solidFill>
            </a:endParaRPr>
          </a:p>
          <a:p>
            <a:endParaRPr lang="en-GB" sz="2200" b="1" dirty="0"/>
          </a:p>
          <a:p>
            <a:r>
              <a:rPr lang="en-GB" sz="2200" b="1" dirty="0">
                <a:solidFill>
                  <a:srgbClr val="008000"/>
                </a:solidFill>
              </a:rPr>
              <a:t>Output</a:t>
            </a:r>
            <a:r>
              <a:rPr lang="en-GB" sz="2200" dirty="0" smtClean="0"/>
              <a:t> stream: declare </a:t>
            </a:r>
            <a:r>
              <a:rPr lang="en-GB" sz="2200" dirty="0"/>
              <a:t>it as class </a:t>
            </a:r>
            <a:r>
              <a:rPr lang="en-GB" sz="2200" b="1" dirty="0" err="1">
                <a:solidFill>
                  <a:srgbClr val="0000FF"/>
                </a:solidFill>
              </a:rPr>
              <a:t>ofstream</a:t>
            </a:r>
            <a:endParaRPr lang="en-GB" sz="2200" b="1" dirty="0">
              <a:solidFill>
                <a:srgbClr val="0000FF"/>
              </a:solidFill>
            </a:endParaRPr>
          </a:p>
          <a:p>
            <a:endParaRPr lang="en-GB" sz="2200" b="1" dirty="0" smtClean="0"/>
          </a:p>
          <a:p>
            <a:r>
              <a:rPr lang="en-GB" sz="2200" b="1" dirty="0">
                <a:solidFill>
                  <a:srgbClr val="008000"/>
                </a:solidFill>
              </a:rPr>
              <a:t>I/O </a:t>
            </a:r>
            <a:r>
              <a:rPr lang="en-GB" sz="2200" dirty="0" smtClean="0"/>
              <a:t>stream</a:t>
            </a:r>
            <a:r>
              <a:rPr lang="en-GB" sz="2200" b="1" dirty="0" smtClean="0"/>
              <a:t>: </a:t>
            </a:r>
            <a:r>
              <a:rPr lang="en-US" sz="2200" dirty="0"/>
              <a:t>declared as class </a:t>
            </a:r>
            <a:r>
              <a:rPr lang="en-US" sz="2200" b="1" dirty="0" err="1" smtClean="0">
                <a:solidFill>
                  <a:srgbClr val="0000FF"/>
                </a:solidFill>
              </a:rPr>
              <a:t>fstream</a:t>
            </a:r>
            <a:endParaRPr lang="en-GB" sz="2200" b="1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4332" y="5067544"/>
            <a:ext cx="63710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"/>
              </a:rPr>
              <a:t>ifstream</a:t>
            </a:r>
            <a:r>
              <a:rPr lang="en-US" sz="2000" dirty="0">
                <a:latin typeface="Courier"/>
              </a:rPr>
              <a:t> in; </a:t>
            </a:r>
            <a:r>
              <a:rPr lang="en-US" sz="2000" b="1" dirty="0">
                <a:solidFill>
                  <a:srgbClr val="008000"/>
                </a:solidFill>
                <a:latin typeface="Courier"/>
              </a:rPr>
              <a:t>// input</a:t>
            </a:r>
          </a:p>
          <a:p>
            <a:r>
              <a:rPr lang="en-US" sz="2000" b="1" dirty="0" err="1">
                <a:latin typeface="Courier"/>
              </a:rPr>
              <a:t>ofstream</a:t>
            </a:r>
            <a:r>
              <a:rPr lang="en-US" sz="2000" dirty="0">
                <a:latin typeface="Courier"/>
              </a:rPr>
              <a:t> out; </a:t>
            </a:r>
            <a:r>
              <a:rPr lang="en-US" sz="2000" b="1" dirty="0">
                <a:solidFill>
                  <a:srgbClr val="008000"/>
                </a:solidFill>
                <a:latin typeface="Courier"/>
              </a:rPr>
              <a:t>// output</a:t>
            </a:r>
          </a:p>
          <a:p>
            <a:r>
              <a:rPr lang="en-GB" sz="2000" b="1" dirty="0" err="1">
                <a:latin typeface="Courier"/>
              </a:rPr>
              <a:t>fstream</a:t>
            </a:r>
            <a:r>
              <a:rPr lang="en-GB" sz="2000" dirty="0">
                <a:latin typeface="Courier"/>
              </a:rPr>
              <a:t> </a:t>
            </a:r>
            <a:r>
              <a:rPr lang="en-GB" sz="2000" dirty="0" err="1">
                <a:latin typeface="Courier"/>
              </a:rPr>
              <a:t>io</a:t>
            </a:r>
            <a:r>
              <a:rPr lang="en-GB" sz="2000" dirty="0">
                <a:latin typeface="Courier"/>
              </a:rPr>
              <a:t>; </a:t>
            </a:r>
            <a:r>
              <a:rPr lang="en-GB" sz="2000" b="1" dirty="0">
                <a:solidFill>
                  <a:srgbClr val="008000"/>
                </a:solidFill>
                <a:latin typeface="Courier"/>
              </a:rPr>
              <a:t>// input and output</a:t>
            </a:r>
            <a:endParaRPr lang="en-US" sz="2000" b="1" dirty="0">
              <a:solidFill>
                <a:srgbClr val="008000"/>
              </a:solidFill>
              <a:latin typeface="Courier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GB" dirty="0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4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 from Disk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775" y="2547351"/>
            <a:ext cx="88542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::open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000" b="1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openmode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::open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000" b="1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openmode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 =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::out |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000" b="1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openmode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 =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 |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775" y="1813979"/>
            <a:ext cx="7768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Candara" panose="020E0502030303020204" pitchFamily="34" charset="0"/>
              </a:rPr>
              <a:t>Associate a stream with </a:t>
            </a:r>
            <a:r>
              <a:rPr lang="en-GB" sz="2000" dirty="0">
                <a:latin typeface="Candara" panose="020E0502030303020204" pitchFamily="34" charset="0"/>
              </a:rPr>
              <a:t>a file is by </a:t>
            </a:r>
            <a:r>
              <a:rPr lang="en-GB" sz="2000" dirty="0" smtClean="0">
                <a:latin typeface="Candara" panose="020E0502030303020204" pitchFamily="34" charset="0"/>
              </a:rPr>
              <a:t>using </a:t>
            </a:r>
            <a:r>
              <a:rPr lang="en-US" sz="2000" b="1" dirty="0" smtClean="0">
                <a:latin typeface="Candara" panose="020E0502030303020204" pitchFamily="34" charset="0"/>
              </a:rPr>
              <a:t>open</a:t>
            </a:r>
            <a:r>
              <a:rPr lang="en-US" sz="2000" b="1" dirty="0">
                <a:latin typeface="Candara" panose="020E0502030303020204" pitchFamily="34" charset="0"/>
              </a:rPr>
              <a:t>()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GB" dirty="0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0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 from Disk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89049" y="1690689"/>
            <a:ext cx="6098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void </a:t>
            </a:r>
            <a:r>
              <a:rPr lang="en-US" dirty="0" smtClean="0">
                <a:latin typeface="Candara" panose="020E0502030303020204" pitchFamily="34" charset="0"/>
              </a:rPr>
              <a:t>open ( </a:t>
            </a:r>
            <a:r>
              <a:rPr lang="en-US" b="1" dirty="0" err="1" smtClean="0">
                <a:solidFill>
                  <a:srgbClr val="0000FF"/>
                </a:solidFill>
                <a:latin typeface="Candara" panose="020E0502030303020204" pitchFamily="34" charset="0"/>
              </a:rPr>
              <a:t>const</a:t>
            </a:r>
            <a:r>
              <a:rPr lang="en-US" b="1" dirty="0" smtClean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andara" panose="020E0502030303020204" pitchFamily="34" charset="0"/>
              </a:rPr>
              <a:t>char *</a:t>
            </a:r>
            <a:r>
              <a:rPr lang="en-US" b="1" dirty="0" smtClean="0">
                <a:solidFill>
                  <a:srgbClr val="0000FF"/>
                </a:solidFill>
                <a:latin typeface="Candara" panose="020E0502030303020204" pitchFamily="34" charset="0"/>
              </a:rPr>
              <a:t>filename </a:t>
            </a:r>
            <a:r>
              <a:rPr lang="en-US" dirty="0" smtClean="0">
                <a:latin typeface="Candara" panose="020E0502030303020204" pitchFamily="34" charset="0"/>
              </a:rPr>
              <a:t>, </a:t>
            </a:r>
            <a:r>
              <a:rPr lang="en-US" b="1" dirty="0" err="1">
                <a:solidFill>
                  <a:srgbClr val="00B050"/>
                </a:solidFill>
                <a:latin typeface="Candara" panose="020E0502030303020204" pitchFamily="34" charset="0"/>
              </a:rPr>
              <a:t>ios</a:t>
            </a:r>
            <a:r>
              <a:rPr lang="en-US" b="1" dirty="0">
                <a:solidFill>
                  <a:srgbClr val="00B050"/>
                </a:solidFill>
                <a:latin typeface="Candara" panose="020E0502030303020204" pitchFamily="34" charset="0"/>
              </a:rPr>
              <a:t>::</a:t>
            </a:r>
            <a:r>
              <a:rPr lang="en-US" b="1" dirty="0" err="1">
                <a:solidFill>
                  <a:srgbClr val="00B050"/>
                </a:solidFill>
                <a:latin typeface="Candara" panose="020E0502030303020204" pitchFamily="34" charset="0"/>
              </a:rPr>
              <a:t>openmode</a:t>
            </a:r>
            <a:r>
              <a:rPr lang="en-US" b="1" dirty="0">
                <a:solidFill>
                  <a:srgbClr val="00B050"/>
                </a:solidFill>
                <a:latin typeface="Candara" panose="020E0502030303020204" pitchFamily="34" charset="0"/>
              </a:rPr>
              <a:t> mode</a:t>
            </a:r>
            <a:r>
              <a:rPr lang="en-US" dirty="0">
                <a:latin typeface="Candara" panose="020E0502030303020204" pitchFamily="34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457" y="2294557"/>
            <a:ext cx="496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1. The </a:t>
            </a:r>
            <a:r>
              <a:rPr lang="en-US" dirty="0">
                <a:solidFill>
                  <a:srgbClr val="0000FF"/>
                </a:solidFill>
                <a:latin typeface="Candara" panose="020E0502030303020204" pitchFamily="34" charset="0"/>
              </a:rPr>
              <a:t>name and location of the file to be opened </a:t>
            </a:r>
            <a:endParaRPr lang="en-US" dirty="0">
              <a:solidFill>
                <a:srgbClr val="0000FF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457" y="2898425"/>
            <a:ext cx="587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Candara" panose="020E0502030303020204" pitchFamily="34" charset="0"/>
              </a:rPr>
              <a:t>. </a:t>
            </a:r>
            <a:r>
              <a:rPr 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 The </a:t>
            </a:r>
            <a:r>
              <a:rPr lang="en-US" dirty="0">
                <a:solidFill>
                  <a:srgbClr val="00B050"/>
                </a:solidFill>
                <a:latin typeface="Candara" panose="020E0502030303020204" pitchFamily="34" charset="0"/>
              </a:rPr>
              <a:t>mode in which the file should be </a:t>
            </a:r>
            <a:r>
              <a:rPr 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opened (optional).</a:t>
            </a:r>
            <a:endParaRPr lang="en-US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71782"/>
              </p:ext>
            </p:extLst>
          </p:nvPr>
        </p:nvGraphicFramePr>
        <p:xfrm>
          <a:off x="847723" y="3666763"/>
          <a:ext cx="698137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342"/>
                <a:gridCol w="58710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ndara" panose="020E0502030303020204" pitchFamily="34" charset="0"/>
                        </a:rPr>
                        <a:t>Mode Flag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ndara" panose="020E0502030303020204" pitchFamily="34" charset="0"/>
                        </a:rPr>
                        <a:t>Description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ios</a:t>
                      </a:r>
                      <a:r>
                        <a:rPr lang="en-US" dirty="0" smtClean="0">
                          <a:latin typeface="Candara" panose="020E0502030303020204" pitchFamily="34" charset="0"/>
                        </a:rPr>
                        <a:t>::app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Append mode. All output to that file to be appended to the end.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ios</a:t>
                      </a:r>
                      <a:r>
                        <a:rPr lang="en-US" dirty="0" smtClean="0">
                          <a:latin typeface="Candara" panose="020E0502030303020204" pitchFamily="34" charset="0"/>
                        </a:rPr>
                        <a:t>::ate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Open a file for output and move the read/write control to the end of the file.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ios</a:t>
                      </a:r>
                      <a:r>
                        <a:rPr lang="en-US" dirty="0" smtClean="0">
                          <a:latin typeface="Candara" panose="020E0502030303020204" pitchFamily="34" charset="0"/>
                        </a:rPr>
                        <a:t>::in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Open a file for reading.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ios</a:t>
                      </a:r>
                      <a:r>
                        <a:rPr lang="en-US" dirty="0" smtClean="0">
                          <a:latin typeface="Candara" panose="020E0502030303020204" pitchFamily="34" charset="0"/>
                        </a:rPr>
                        <a:t>::out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Open a file for writing.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ios</a:t>
                      </a:r>
                      <a:r>
                        <a:rPr lang="en-US" dirty="0" smtClean="0">
                          <a:latin typeface="Candara" panose="020E0502030303020204" pitchFamily="34" charset="0"/>
                        </a:rPr>
                        <a:t>::</a:t>
                      </a: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trunc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If the file already exists, its contents will be truncated before opening the file.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17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mode of streams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1690689"/>
            <a:ext cx="7416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Open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 member functions </a:t>
            </a: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of classes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 </a:t>
            </a:r>
            <a:r>
              <a:rPr lang="en-US" altLang="en-US" dirty="0" err="1">
                <a:solidFill>
                  <a:srgbClr val="000000"/>
                </a:solidFill>
                <a:latin typeface="Candara" panose="020E0502030303020204" pitchFamily="34" charset="0"/>
              </a:rPr>
              <a:t>ofstream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, </a:t>
            </a:r>
            <a:r>
              <a:rPr lang="en-US" altLang="en-US" dirty="0" err="1">
                <a:solidFill>
                  <a:srgbClr val="000000"/>
                </a:solidFill>
                <a:latin typeface="Candara" panose="020E0502030303020204" pitchFamily="34" charset="0"/>
              </a:rPr>
              <a:t>ifstream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 and </a:t>
            </a:r>
            <a:r>
              <a:rPr lang="en-US" altLang="en-US" dirty="0" err="1">
                <a:solidFill>
                  <a:srgbClr val="000000"/>
                </a:solidFill>
                <a:latin typeface="Candara" panose="020E0502030303020204" pitchFamily="34" charset="0"/>
              </a:rPr>
              <a:t>fstream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 has a default mode </a:t>
            </a:r>
            <a:endParaRPr lang="en-US" altLang="en-US" dirty="0" smtClean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Candara" panose="020E0502030303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That </a:t>
            </a:r>
            <a:r>
              <a:rPr lang="en-US" altLang="en-US" dirty="0">
                <a:solidFill>
                  <a:srgbClr val="000000"/>
                </a:solidFill>
                <a:latin typeface="Candara" panose="020E0502030303020204" pitchFamily="34" charset="0"/>
              </a:rPr>
              <a:t>is used if the file is opened without a second </a:t>
            </a:r>
            <a:r>
              <a:rPr lang="en-US" altLang="en-US" dirty="0" smtClean="0">
                <a:solidFill>
                  <a:srgbClr val="000000"/>
                </a:solidFill>
                <a:latin typeface="Candara" panose="020E0502030303020204" pitchFamily="34" charset="0"/>
              </a:rPr>
              <a:t>argument</a:t>
            </a:r>
            <a:endParaRPr lang="en-US" altLang="en-US" sz="4400" dirty="0">
              <a:latin typeface="Candara" panose="020E0502030303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36765"/>
              </p:ext>
            </p:extLst>
          </p:nvPr>
        </p:nvGraphicFramePr>
        <p:xfrm>
          <a:off x="1719942" y="3260364"/>
          <a:ext cx="5704115" cy="1626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3586"/>
                <a:gridCol w="40205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ndara" panose="020E0502030303020204" pitchFamily="34" charset="0"/>
                        </a:rPr>
                        <a:t>Class</a:t>
                      </a:r>
                      <a:endParaRPr lang="en-US" sz="2000" b="1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ndara" panose="020E0502030303020204" pitchFamily="34" charset="0"/>
                        </a:rPr>
                        <a:t>Default mode parameter</a:t>
                      </a:r>
                      <a:endParaRPr lang="en-US" sz="2000" b="1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ndara" panose="020E0502030303020204" pitchFamily="34" charset="0"/>
                        </a:rPr>
                        <a:t>ofstream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ndara" panose="020E0502030303020204" pitchFamily="34" charset="0"/>
                        </a:rPr>
                        <a:t>ios</a:t>
                      </a: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::out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andara" panose="020E0502030303020204" pitchFamily="34" charset="0"/>
                        </a:rPr>
                        <a:t>ifstream</a:t>
                      </a:r>
                      <a:endParaRPr lang="en-US" sz="2000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ndara" panose="020E0502030303020204" pitchFamily="34" charset="0"/>
                        </a:rPr>
                        <a:t>ios</a:t>
                      </a: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::in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3787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andara" panose="020E0502030303020204" pitchFamily="34" charset="0"/>
                        </a:rPr>
                        <a:t>fstream</a:t>
                      </a:r>
                      <a:endParaRPr lang="en-US" sz="2000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andara" panose="020E0502030303020204" pitchFamily="34" charset="0"/>
                        </a:rPr>
                        <a:t>ios</a:t>
                      </a: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::in | </a:t>
                      </a:r>
                      <a:r>
                        <a:rPr lang="en-US" sz="2000" dirty="0" err="1" smtClean="0">
                          <a:latin typeface="Candara" panose="020E0502030303020204" pitchFamily="34" charset="0"/>
                        </a:rPr>
                        <a:t>ios</a:t>
                      </a:r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::out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60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I/O Mode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1565479"/>
            <a:ext cx="7709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Two </a:t>
            </a:r>
            <a:r>
              <a:rPr lang="en-US" dirty="0">
                <a:latin typeface="Candara" panose="020E0502030303020204" pitchFamily="34" charset="0"/>
              </a:rPr>
              <a:t>or more of </a:t>
            </a:r>
            <a:r>
              <a:rPr lang="en-US" dirty="0" smtClean="0">
                <a:latin typeface="Candara" panose="020E0502030303020204" pitchFamily="34" charset="0"/>
              </a:rPr>
              <a:t>flags can be combined by </a:t>
            </a:r>
            <a:r>
              <a:rPr lang="en-US" b="1" dirty="0" err="1">
                <a:solidFill>
                  <a:srgbClr val="FF0000"/>
                </a:solidFill>
                <a:latin typeface="Candara" panose="020E0502030303020204" pitchFamily="34" charset="0"/>
              </a:rPr>
              <a:t>OR</a:t>
            </a:r>
            <a:r>
              <a:rPr lang="en-US" dirty="0" err="1">
                <a:latin typeface="Candara" panose="020E0502030303020204" pitchFamily="34" charset="0"/>
              </a:rPr>
              <a:t>ing</a:t>
            </a:r>
            <a:r>
              <a:rPr lang="en-US" dirty="0">
                <a:latin typeface="Candara" panose="020E0502030303020204" pitchFamily="34" charset="0"/>
              </a:rPr>
              <a:t> them together. </a:t>
            </a:r>
            <a:endParaRPr lang="en-US" dirty="0" smtClean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0650" y="2574486"/>
            <a:ext cx="3870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00FF"/>
                </a:solidFill>
                <a:latin typeface="Candara" panose="020E0502030303020204" pitchFamily="34" charset="0"/>
              </a:rPr>
              <a:t>O</a:t>
            </a:r>
            <a:r>
              <a:rPr 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pen </a:t>
            </a:r>
            <a:r>
              <a:rPr lang="en-US" dirty="0">
                <a:solidFill>
                  <a:srgbClr val="0000FF"/>
                </a:solidFill>
                <a:latin typeface="Candara" panose="020E0502030303020204" pitchFamily="34" charset="0"/>
              </a:rPr>
              <a:t>a file in write </a:t>
            </a:r>
            <a:r>
              <a:rPr 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mode, </a:t>
            </a:r>
            <a:r>
              <a:rPr lang="en-US" dirty="0">
                <a:solidFill>
                  <a:srgbClr val="0000FF"/>
                </a:solidFill>
                <a:latin typeface="Candara" panose="020E0502030303020204" pitchFamily="34" charset="0"/>
              </a:rPr>
              <a:t>and </a:t>
            </a:r>
            <a:endParaRPr lang="en-US" dirty="0" smtClean="0">
              <a:solidFill>
                <a:srgbClr val="0000FF"/>
              </a:solidFill>
              <a:latin typeface="Candara" panose="020E0502030303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Truncate </a:t>
            </a:r>
            <a:r>
              <a:rPr lang="en-US" dirty="0">
                <a:solidFill>
                  <a:srgbClr val="0000FF"/>
                </a:solidFill>
                <a:latin typeface="Candara" panose="020E0502030303020204" pitchFamily="34" charset="0"/>
              </a:rPr>
              <a:t>it in case it already </a:t>
            </a:r>
            <a:r>
              <a:rPr lang="en-US" dirty="0" smtClean="0">
                <a:solidFill>
                  <a:srgbClr val="0000FF"/>
                </a:solidFill>
                <a:latin typeface="Candara" panose="020E0502030303020204" pitchFamily="34" charset="0"/>
              </a:rPr>
              <a:t>exists</a:t>
            </a:r>
            <a:r>
              <a:rPr lang="en-US" dirty="0">
                <a:solidFill>
                  <a:srgbClr val="0000FF"/>
                </a:solidFill>
                <a:latin typeface="Candara" panose="020E0502030303020204" pitchFamily="34" charset="0"/>
              </a:rPr>
              <a:t>.</a:t>
            </a:r>
            <a:endParaRPr lang="en-US" dirty="0">
              <a:solidFill>
                <a:srgbClr val="0000FF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650" y="25744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andara" panose="020E0502030303020204" pitchFamily="34" charset="0"/>
              </a:rPr>
              <a:t>ofstream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err="1">
                <a:latin typeface="Candara" panose="020E0502030303020204" pitchFamily="34" charset="0"/>
              </a:rPr>
              <a:t>outfile</a:t>
            </a:r>
            <a:r>
              <a:rPr lang="en-US" dirty="0">
                <a:latin typeface="Candara" panose="020E0502030303020204" pitchFamily="34" charset="0"/>
              </a:rPr>
              <a:t>;</a:t>
            </a:r>
          </a:p>
          <a:p>
            <a:r>
              <a:rPr lang="en-US" dirty="0" err="1">
                <a:latin typeface="Candara" panose="020E0502030303020204" pitchFamily="34" charset="0"/>
              </a:rPr>
              <a:t>outfile.open</a:t>
            </a:r>
            <a:r>
              <a:rPr lang="en-US" dirty="0">
                <a:latin typeface="Candara" panose="020E0502030303020204" pitchFamily="34" charset="0"/>
              </a:rPr>
              <a:t>("file.dat", </a:t>
            </a:r>
            <a:r>
              <a:rPr lang="en-US" b="1" dirty="0" err="1">
                <a:solidFill>
                  <a:srgbClr val="0000FF"/>
                </a:solidFill>
                <a:latin typeface="Candara" panose="020E0502030303020204" pitchFamily="34" charset="0"/>
              </a:rPr>
              <a:t>ios</a:t>
            </a:r>
            <a:r>
              <a:rPr lang="en-US" b="1" dirty="0">
                <a:solidFill>
                  <a:srgbClr val="0000FF"/>
                </a:solidFill>
                <a:latin typeface="Candara" panose="020E0502030303020204" pitchFamily="34" charset="0"/>
              </a:rPr>
              <a:t>::out | </a:t>
            </a:r>
            <a:r>
              <a:rPr lang="en-US" b="1" dirty="0" err="1">
                <a:solidFill>
                  <a:srgbClr val="0000FF"/>
                </a:solidFill>
                <a:latin typeface="Candara" panose="020E0502030303020204" pitchFamily="34" charset="0"/>
              </a:rPr>
              <a:t>ios</a:t>
            </a:r>
            <a:r>
              <a:rPr lang="en-US" b="1" dirty="0">
                <a:solidFill>
                  <a:srgbClr val="0000FF"/>
                </a:solidFill>
                <a:latin typeface="Candara" panose="020E0502030303020204" pitchFamily="34" charset="0"/>
              </a:rPr>
              <a:t>::</a:t>
            </a:r>
            <a:r>
              <a:rPr lang="en-US" b="1" dirty="0" err="1">
                <a:solidFill>
                  <a:srgbClr val="0000FF"/>
                </a:solidFill>
                <a:latin typeface="Candara" panose="020E0502030303020204" pitchFamily="34" charset="0"/>
              </a:rPr>
              <a:t>trunc</a:t>
            </a:r>
            <a:r>
              <a:rPr lang="en-US" dirty="0">
                <a:latin typeface="Candara" panose="020E0502030303020204" pitchFamily="34" charset="0"/>
              </a:rPr>
              <a:t> 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8650" y="41422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andara" panose="020E0502030303020204" pitchFamily="34" charset="0"/>
              </a:rPr>
              <a:t>fstream</a:t>
            </a:r>
            <a:r>
              <a:rPr lang="en-US" dirty="0">
                <a:latin typeface="Candara" panose="020E0502030303020204" pitchFamily="34" charset="0"/>
              </a:rPr>
              <a:t>  </a:t>
            </a:r>
            <a:r>
              <a:rPr lang="en-US" dirty="0" err="1">
                <a:latin typeface="Candara" panose="020E0502030303020204" pitchFamily="34" charset="0"/>
              </a:rPr>
              <a:t>afile</a:t>
            </a:r>
            <a:r>
              <a:rPr lang="en-US" dirty="0">
                <a:latin typeface="Candara" panose="020E0502030303020204" pitchFamily="34" charset="0"/>
              </a:rPr>
              <a:t>;</a:t>
            </a:r>
          </a:p>
          <a:p>
            <a:r>
              <a:rPr lang="en-US" dirty="0" err="1">
                <a:latin typeface="Candara" panose="020E0502030303020204" pitchFamily="34" charset="0"/>
              </a:rPr>
              <a:t>afile.open</a:t>
            </a:r>
            <a:r>
              <a:rPr lang="en-US" dirty="0">
                <a:latin typeface="Candara" panose="020E0502030303020204" pitchFamily="34" charset="0"/>
              </a:rPr>
              <a:t>("file.dat", </a:t>
            </a:r>
            <a:r>
              <a:rPr lang="en-US" b="1" dirty="0" err="1">
                <a:solidFill>
                  <a:srgbClr val="00B050"/>
                </a:solidFill>
                <a:latin typeface="Candara" panose="020E0502030303020204" pitchFamily="34" charset="0"/>
              </a:rPr>
              <a:t>ios</a:t>
            </a:r>
            <a:r>
              <a:rPr lang="en-US" b="1" dirty="0">
                <a:solidFill>
                  <a:srgbClr val="00B050"/>
                </a:solidFill>
                <a:latin typeface="Candara" panose="020E0502030303020204" pitchFamily="34" charset="0"/>
              </a:rPr>
              <a:t>::out | </a:t>
            </a:r>
            <a:r>
              <a:rPr lang="en-US" b="1" dirty="0" err="1">
                <a:solidFill>
                  <a:srgbClr val="00B050"/>
                </a:solidFill>
                <a:latin typeface="Candara" panose="020E0502030303020204" pitchFamily="34" charset="0"/>
              </a:rPr>
              <a:t>ios</a:t>
            </a:r>
            <a:r>
              <a:rPr lang="en-US" b="1" dirty="0">
                <a:solidFill>
                  <a:srgbClr val="00B050"/>
                </a:solidFill>
                <a:latin typeface="Candara" panose="020E0502030303020204" pitchFamily="34" charset="0"/>
              </a:rPr>
              <a:t>::in </a:t>
            </a:r>
            <a:r>
              <a:rPr lang="en-US" dirty="0">
                <a:latin typeface="Candara" panose="020E0502030303020204" pitchFamily="34" charset="0"/>
              </a:rPr>
              <a:t>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00650" y="4155413"/>
            <a:ext cx="3870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  <a:latin typeface="Candara" panose="020E0502030303020204" pitchFamily="34" charset="0"/>
              </a:rPr>
              <a:t>O</a:t>
            </a:r>
            <a:r>
              <a:rPr 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pen </a:t>
            </a:r>
            <a:r>
              <a:rPr lang="en-US" dirty="0">
                <a:solidFill>
                  <a:srgbClr val="00B050"/>
                </a:solidFill>
                <a:latin typeface="Candara" panose="020E0502030303020204" pitchFamily="34" charset="0"/>
              </a:rPr>
              <a:t>a file in </a:t>
            </a:r>
            <a:r>
              <a:rPr 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reading, </a:t>
            </a:r>
            <a:r>
              <a:rPr lang="en-US" dirty="0">
                <a:solidFill>
                  <a:srgbClr val="00B050"/>
                </a:solidFill>
                <a:latin typeface="Candara" panose="020E0502030303020204" pitchFamily="34" charset="0"/>
              </a:rPr>
              <a:t>and </a:t>
            </a:r>
            <a:endParaRPr lang="en-US" dirty="0" smtClean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Writing.</a:t>
            </a:r>
            <a:endParaRPr lang="en-US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6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12870</TotalTime>
  <Words>1006</Words>
  <Application>Microsoft Office PowerPoint</Application>
  <PresentationFormat>On-screen Show (4:3)</PresentationFormat>
  <Paragraphs>212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Candara</vt:lpstr>
      <vt:lpstr>Courier</vt:lpstr>
      <vt:lpstr>Courier New</vt:lpstr>
      <vt:lpstr>Wingdings</vt:lpstr>
      <vt:lpstr>Office Theme</vt:lpstr>
      <vt:lpstr>CS212: Object Oriented Analysis and Design</vt:lpstr>
      <vt:lpstr>Streams</vt:lpstr>
      <vt:lpstr>C++ stream class</vt:lpstr>
      <vt:lpstr>Introduction</vt:lpstr>
      <vt:lpstr>Opening and Closing a File</vt:lpstr>
      <vt:lpstr>Opening a File from Disk</vt:lpstr>
      <vt:lpstr>Opening a File from Disk</vt:lpstr>
      <vt:lpstr>Default mode of streams</vt:lpstr>
      <vt:lpstr>Combining I/O Mode</vt:lpstr>
      <vt:lpstr>To check if File is Open </vt:lpstr>
      <vt:lpstr>Closing a File (already opened !!)</vt:lpstr>
      <vt:lpstr>Read line by line from Data File</vt:lpstr>
      <vt:lpstr>Customized I/O and Files</vt:lpstr>
      <vt:lpstr>Processing Text Files</vt:lpstr>
      <vt:lpstr>Error Handling</vt:lpstr>
      <vt:lpstr>Positioning the File Pointer</vt:lpstr>
      <vt:lpstr>tellp() and tellg()</vt:lpstr>
      <vt:lpstr>seekp() and seekg()</vt:lpstr>
      <vt:lpstr>Binary Files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user</cp:lastModifiedBy>
  <cp:revision>200</cp:revision>
  <dcterms:created xsi:type="dcterms:W3CDTF">2015-07-15T04:13:21Z</dcterms:created>
  <dcterms:modified xsi:type="dcterms:W3CDTF">2016-10-03T08:12:28Z</dcterms:modified>
</cp:coreProperties>
</file>