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4"/>
  </p:notesMasterIdLst>
  <p:sldIdLst>
    <p:sldId id="280" r:id="rId2"/>
    <p:sldId id="282" r:id="rId3"/>
    <p:sldId id="283" r:id="rId4"/>
    <p:sldId id="284" r:id="rId5"/>
    <p:sldId id="296" r:id="rId6"/>
    <p:sldId id="285" r:id="rId7"/>
    <p:sldId id="297" r:id="rId8"/>
    <p:sldId id="286" r:id="rId9"/>
    <p:sldId id="287" r:id="rId10"/>
    <p:sldId id="288" r:id="rId11"/>
    <p:sldId id="289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Managing Input Output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Own </a:t>
            </a:r>
            <a:r>
              <a:rPr lang="en-US" dirty="0"/>
              <a:t>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Extractors are the complement of </a:t>
            </a:r>
            <a:r>
              <a:rPr lang="en-GB" dirty="0" smtClean="0"/>
              <a:t>inserters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First </a:t>
            </a:r>
            <a:r>
              <a:rPr lang="en-GB" dirty="0"/>
              <a:t>parameter must also be a reference to a stream of type </a:t>
            </a:r>
            <a:r>
              <a:rPr lang="en-GB" b="1" dirty="0" err="1" smtClean="0"/>
              <a:t>istream</a:t>
            </a:r>
            <a:endParaRPr lang="en-GB" b="1" dirty="0" smtClean="0"/>
          </a:p>
          <a:p>
            <a:endParaRPr lang="en-GB" b="1" dirty="0"/>
          </a:p>
          <a:p>
            <a:r>
              <a:rPr lang="en-GB" dirty="0"/>
              <a:t>S</a:t>
            </a:r>
            <a:r>
              <a:rPr lang="en-GB" dirty="0" smtClean="0"/>
              <a:t>econd </a:t>
            </a:r>
            <a:r>
              <a:rPr lang="en-GB" dirty="0"/>
              <a:t>parameter must be a reference to an object of the </a:t>
            </a:r>
            <a:r>
              <a:rPr lang="en-GB" dirty="0" smtClean="0"/>
              <a:t>class</a:t>
            </a:r>
          </a:p>
          <a:p>
            <a:endParaRPr lang="en-GB" dirty="0"/>
          </a:p>
          <a:p>
            <a:r>
              <a:rPr lang="en-GB" dirty="0"/>
              <a:t>Function returns a reference to a stream of type </a:t>
            </a:r>
            <a:r>
              <a:rPr lang="en-GB" b="1" dirty="0" err="1" smtClean="0"/>
              <a:t>istream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655" y="2523966"/>
            <a:ext cx="8261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operator&gt;&gt;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&amp;stream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i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class_type</a:t>
            </a:r>
            <a:r>
              <a:rPr lang="en-GB" b="1" i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GB" b="1" i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extractor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smtClean="0"/>
              <a:t>Own </a:t>
            </a:r>
            <a:r>
              <a:rPr lang="en-GB" dirty="0"/>
              <a:t>Manipulator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It is possible to create custom manipulators</a:t>
            </a:r>
          </a:p>
          <a:p>
            <a:endParaRPr lang="en-US" sz="2200" dirty="0"/>
          </a:p>
          <a:p>
            <a:r>
              <a:rPr lang="en-US" sz="2200" dirty="0" smtClean="0"/>
              <a:t>Consolidate </a:t>
            </a:r>
            <a:r>
              <a:rPr lang="en-US" sz="2200" dirty="0"/>
              <a:t>a </a:t>
            </a:r>
            <a:r>
              <a:rPr lang="en-US" sz="2200" dirty="0" smtClean="0"/>
              <a:t>sequence </a:t>
            </a:r>
            <a:r>
              <a:rPr lang="en-GB" sz="2200" dirty="0" smtClean="0"/>
              <a:t>of </a:t>
            </a:r>
            <a:r>
              <a:rPr lang="en-GB" sz="2200" dirty="0"/>
              <a:t>several separate I/O operations into one </a:t>
            </a:r>
            <a:r>
              <a:rPr lang="en-GB" sz="2200" dirty="0" smtClean="0"/>
              <a:t>manipulator</a:t>
            </a:r>
          </a:p>
          <a:p>
            <a:endParaRPr lang="en-GB" sz="2200" dirty="0"/>
          </a:p>
          <a:p>
            <a:r>
              <a:rPr lang="en-US" sz="2200" dirty="0" smtClean="0"/>
              <a:t>I/O operations </a:t>
            </a:r>
            <a:r>
              <a:rPr lang="en-US" sz="2200" dirty="0"/>
              <a:t>on a nonstandard </a:t>
            </a:r>
            <a:r>
              <a:rPr lang="en-US" sz="2200" dirty="0" smtClean="0"/>
              <a:t>device</a:t>
            </a:r>
          </a:p>
          <a:p>
            <a:endParaRPr lang="en-US" sz="2200" dirty="0"/>
          </a:p>
          <a:p>
            <a:r>
              <a:rPr lang="en-US" sz="2200" b="1" dirty="0" smtClean="0"/>
              <a:t>Demonstration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6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GB" sz="2200" dirty="0"/>
              <a:t>I</a:t>
            </a:r>
            <a:r>
              <a:rPr lang="en-GB" sz="2200" dirty="0" smtClean="0"/>
              <a:t>nherit </a:t>
            </a:r>
            <a:r>
              <a:rPr lang="en-GB" sz="2200" dirty="0"/>
              <a:t>the functionality of their base </a:t>
            </a:r>
            <a:r>
              <a:rPr lang="en-GB" sz="2200" dirty="0" smtClean="0"/>
              <a:t>classes</a:t>
            </a:r>
          </a:p>
          <a:p>
            <a:endParaRPr lang="en-GB" sz="2200" dirty="0"/>
          </a:p>
          <a:p>
            <a:r>
              <a:rPr lang="en-US" sz="2200" dirty="0" smtClean="0"/>
              <a:t> </a:t>
            </a:r>
            <a:r>
              <a:rPr lang="en-GB" sz="2200" dirty="0" smtClean="0"/>
              <a:t>Methods </a:t>
            </a:r>
            <a:r>
              <a:rPr lang="en-GB" sz="2200" dirty="0"/>
              <a:t>for non-formatted writing and reading of single characters and/or </a:t>
            </a:r>
            <a:r>
              <a:rPr lang="en-GB" sz="2200" dirty="0" smtClean="0"/>
              <a:t>data </a:t>
            </a:r>
            <a:r>
              <a:rPr lang="en-US" sz="2200" dirty="0" smtClean="0"/>
              <a:t>blocks</a:t>
            </a:r>
          </a:p>
          <a:p>
            <a:endParaRPr lang="en-US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operators &lt;&lt; or &gt;&gt; for formatted reading and writing from or to </a:t>
            </a:r>
            <a:r>
              <a:rPr lang="en-GB" sz="2200" dirty="0" smtClean="0"/>
              <a:t>files</a:t>
            </a:r>
          </a:p>
          <a:p>
            <a:endParaRPr lang="en-GB" sz="2200" dirty="0"/>
          </a:p>
          <a:p>
            <a:r>
              <a:rPr lang="en-GB" sz="2200" dirty="0"/>
              <a:t>M</a:t>
            </a:r>
            <a:r>
              <a:rPr lang="en-GB" sz="2200" dirty="0" smtClean="0"/>
              <a:t>ethods </a:t>
            </a:r>
            <a:r>
              <a:rPr lang="en-GB" sz="2200" dirty="0"/>
              <a:t>and manipulators for formatting character sequences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3501" y="2949262"/>
            <a:ext cx="1428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Input device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28399"/>
              </p:ext>
            </p:extLst>
          </p:nvPr>
        </p:nvGraphicFramePr>
        <p:xfrm>
          <a:off x="3523821" y="2947754"/>
          <a:ext cx="13830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05"/>
                <a:gridCol w="230505"/>
                <a:gridCol w="230505"/>
                <a:gridCol w="230505"/>
                <a:gridCol w="230505"/>
                <a:gridCol w="2305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77184"/>
              </p:ext>
            </p:extLst>
          </p:nvPr>
        </p:nvGraphicFramePr>
        <p:xfrm>
          <a:off x="3523821" y="4220116"/>
          <a:ext cx="13830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05"/>
                <a:gridCol w="230505"/>
                <a:gridCol w="230505"/>
                <a:gridCol w="230505"/>
                <a:gridCol w="230505"/>
                <a:gridCol w="2305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3501" y="4220116"/>
            <a:ext cx="1608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Output device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4747" y="3636867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Program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2392097" y="3133174"/>
            <a:ext cx="1131724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3"/>
          </p:cNvCxnSpPr>
          <p:nvPr/>
        </p:nvCxnSpPr>
        <p:spPr>
          <a:xfrm flipH="1">
            <a:off x="2571634" y="4404782"/>
            <a:ext cx="95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1" idx="0"/>
          </p:cNvCxnSpPr>
          <p:nvPr/>
        </p:nvCxnSpPr>
        <p:spPr>
          <a:xfrm>
            <a:off x="4906851" y="3133174"/>
            <a:ext cx="1562658" cy="50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9" idx="3"/>
          </p:cNvCxnSpPr>
          <p:nvPr/>
        </p:nvCxnSpPr>
        <p:spPr>
          <a:xfrm rot="5400000">
            <a:off x="5488512" y="3424538"/>
            <a:ext cx="399337" cy="1562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2566" y="2457968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Input 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1038" y="3745676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Output 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9405" y="2512224"/>
            <a:ext cx="165803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Extraction from input 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9405" y="4127783"/>
            <a:ext cx="16580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Insertion into output stream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stream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179" y="1690689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ios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654" y="2579331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4921" y="2579331"/>
            <a:ext cx="1018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o</a:t>
            </a:r>
            <a:r>
              <a:rPr lang="en-US" dirty="0" err="1" smtClean="0">
                <a:latin typeface="Candara" panose="020E0502030303020204" pitchFamily="34" charset="0"/>
              </a:rPr>
              <a:t>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226" y="3411128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iostream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4505833"/>
            <a:ext cx="1005403" cy="369332"/>
          </a:xfrm>
          <a:prstGeom prst="rect">
            <a:avLst/>
          </a:prstGeom>
          <a:solidFill>
            <a:srgbClr val="E9F577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ifstream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8689" y="4505833"/>
            <a:ext cx="108234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o</a:t>
            </a:r>
            <a:r>
              <a:rPr lang="en-US" dirty="0" err="1" smtClean="0">
                <a:latin typeface="Candara" panose="020E0502030303020204" pitchFamily="34" charset="0"/>
              </a:rPr>
              <a:t>fstream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8934" y="5604899"/>
            <a:ext cx="95410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fstream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>
            <a:stCxn id="11" idx="0"/>
            <a:endCxn id="8" idx="2"/>
          </p:cNvCxnSpPr>
          <p:nvPr/>
        </p:nvCxnSpPr>
        <p:spPr>
          <a:xfrm flipV="1">
            <a:off x="2225988" y="3780460"/>
            <a:ext cx="0" cy="182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H="1" flipV="1">
            <a:off x="1130296" y="2948663"/>
            <a:ext cx="1056" cy="15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5" idx="2"/>
          </p:cNvCxnSpPr>
          <p:nvPr/>
        </p:nvCxnSpPr>
        <p:spPr>
          <a:xfrm flipV="1">
            <a:off x="1130296" y="2060021"/>
            <a:ext cx="1085273" cy="51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5" idx="2"/>
          </p:cNvCxnSpPr>
          <p:nvPr/>
        </p:nvCxnSpPr>
        <p:spPr>
          <a:xfrm flipH="1" flipV="1">
            <a:off x="2215569" y="2060021"/>
            <a:ext cx="1028466" cy="51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6" idx="2"/>
          </p:cNvCxnSpPr>
          <p:nvPr/>
        </p:nvCxnSpPr>
        <p:spPr>
          <a:xfrm flipH="1" flipV="1">
            <a:off x="1130296" y="2948663"/>
            <a:ext cx="1095692" cy="4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0"/>
            <a:endCxn id="7" idx="2"/>
          </p:cNvCxnSpPr>
          <p:nvPr/>
        </p:nvCxnSpPr>
        <p:spPr>
          <a:xfrm flipV="1">
            <a:off x="2225988" y="2948663"/>
            <a:ext cx="1018047" cy="4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7" idx="2"/>
          </p:cNvCxnSpPr>
          <p:nvPr/>
        </p:nvCxnSpPr>
        <p:spPr>
          <a:xfrm flipH="1" flipV="1">
            <a:off x="3244035" y="2948663"/>
            <a:ext cx="25828" cy="15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78019" y="1925879"/>
            <a:ext cx="46883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C++ provides various standard classes for </a:t>
            </a:r>
            <a:r>
              <a:rPr lang="en-US" sz="2000" dirty="0" smtClean="0">
                <a:latin typeface="Candara" panose="020E0502030303020204" pitchFamily="34" charset="0"/>
              </a:rPr>
              <a:t>I/O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ndara" panose="020E0502030303020204" pitchFamily="34" charset="0"/>
              </a:rPr>
              <a:t>F</a:t>
            </a:r>
            <a:r>
              <a:rPr lang="en-US" sz="2000" i="1" dirty="0" smtClean="0">
                <a:latin typeface="Candara" panose="020E0502030303020204" pitchFamily="34" charset="0"/>
              </a:rPr>
              <a:t>ile stream </a:t>
            </a:r>
            <a:r>
              <a:rPr lang="en-GB" sz="2000" i="1" dirty="0" smtClean="0">
                <a:latin typeface="Candara" panose="020E0502030303020204" pitchFamily="34" charset="0"/>
              </a:rPr>
              <a:t>classes </a:t>
            </a:r>
            <a:r>
              <a:rPr lang="en-GB" sz="2000" dirty="0" smtClean="0">
                <a:latin typeface="Candara" panose="020E0502030303020204" pitchFamily="34" charset="0"/>
              </a:rPr>
              <a:t>allows easy </a:t>
            </a:r>
            <a:r>
              <a:rPr lang="en-GB" sz="2000" dirty="0">
                <a:latin typeface="Candara" panose="020E0502030303020204" pitchFamily="34" charset="0"/>
              </a:rPr>
              <a:t>file </a:t>
            </a:r>
            <a:r>
              <a:rPr lang="en-GB" sz="2000" dirty="0" smtClean="0">
                <a:latin typeface="Candara" panose="020E0502030303020204" pitchFamily="34" charset="0"/>
              </a:rPr>
              <a:t>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ndara" panose="020E0502030303020204" pitchFamily="34" charset="0"/>
              </a:rPr>
              <a:t>File </a:t>
            </a:r>
            <a:r>
              <a:rPr lang="en-GB" sz="2000" dirty="0">
                <a:latin typeface="Candara" panose="020E0502030303020204" pitchFamily="34" charset="0"/>
              </a:rPr>
              <a:t>stream classes are declared in the </a:t>
            </a:r>
            <a:r>
              <a:rPr lang="en-GB" sz="2000" dirty="0" err="1">
                <a:latin typeface="Candara" panose="020E0502030303020204" pitchFamily="34" charset="0"/>
              </a:rPr>
              <a:t>fstream</a:t>
            </a:r>
            <a:r>
              <a:rPr lang="en-GB" sz="2000" dirty="0">
                <a:latin typeface="Candara" panose="020E0502030303020204" pitchFamily="34" charset="0"/>
              </a:rPr>
              <a:t> header </a:t>
            </a:r>
            <a:r>
              <a:rPr lang="en-GB" sz="2000" dirty="0" smtClean="0">
                <a:latin typeface="Candara" panose="020E0502030303020204" pitchFamily="34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ndara" panose="020E0502030303020204" pitchFamily="34" charset="0"/>
              </a:rPr>
              <a:t>An object </a:t>
            </a:r>
            <a:r>
              <a:rPr lang="en-GB" sz="2000" dirty="0" smtClean="0">
                <a:latin typeface="Candara" panose="020E0502030303020204" pitchFamily="34" charset="0"/>
              </a:rPr>
              <a:t>that belongs </a:t>
            </a:r>
            <a:r>
              <a:rPr lang="en-GB" sz="2000" dirty="0">
                <a:latin typeface="Candara" panose="020E0502030303020204" pitchFamily="34" charset="0"/>
              </a:rPr>
              <a:t>to a file stream class is known as a file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ndara" panose="020E0502030303020204" pitchFamily="34" charset="0"/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predefined streams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285259"/>
              </p:ext>
            </p:extLst>
          </p:nvPr>
        </p:nvGraphicFramePr>
        <p:xfrm>
          <a:off x="628650" y="1980171"/>
          <a:ext cx="78867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395"/>
                <a:gridCol w="3658405"/>
                <a:gridCol w="26289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Stream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Meaning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Device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cin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Standard input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Keyboard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cout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Standard output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Screen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cerr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Standard Error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Screen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clog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Buffered version</a:t>
                      </a:r>
                      <a:r>
                        <a:rPr lang="en-US" sz="2000" baseline="0" dirty="0" smtClean="0">
                          <a:latin typeface="Candara" panose="020E0502030303020204" pitchFamily="34" charset="0"/>
                        </a:rPr>
                        <a:t> of </a:t>
                      </a:r>
                      <a:r>
                        <a:rPr lang="en-US" sz="2000" baseline="0" dirty="0" err="1" smtClean="0">
                          <a:latin typeface="Candara" panose="020E0502030303020204" pitchFamily="34" charset="0"/>
                        </a:rPr>
                        <a:t>cerr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Screen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0621" y="5203065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Error checking in by </a:t>
            </a:r>
            <a:r>
              <a:rPr lang="en-US" sz="2000" b="1" dirty="0" err="1" smtClean="0">
                <a:solidFill>
                  <a:srgbClr val="C00000"/>
                </a:solidFill>
                <a:latin typeface="Candara" panose="020E0502030303020204" pitchFamily="34" charset="0"/>
              </a:rPr>
              <a:t>cin</a:t>
            </a:r>
            <a:endParaRPr lang="en-US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I/O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cin</a:t>
            </a:r>
            <a:r>
              <a:rPr lang="en-US" sz="2200" dirty="0" smtClean="0"/>
              <a:t> &gt;&gt; </a:t>
            </a:r>
            <a:r>
              <a:rPr lang="en-US" sz="2200" b="1" dirty="0" smtClean="0">
                <a:solidFill>
                  <a:srgbClr val="EF2564"/>
                </a:solidFill>
              </a:rPr>
              <a:t>[</a:t>
            </a:r>
            <a:r>
              <a:rPr lang="en-US" sz="2200" b="1" dirty="0" err="1" smtClean="0">
                <a:solidFill>
                  <a:srgbClr val="EF2564"/>
                </a:solidFill>
              </a:rPr>
              <a:t>istream</a:t>
            </a:r>
            <a:r>
              <a:rPr lang="en-US" sz="2200" b="1" dirty="0" smtClean="0">
                <a:solidFill>
                  <a:srgbClr val="EF2564"/>
                </a:solidFill>
              </a:rPr>
              <a:t>]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</a:t>
            </a:r>
            <a:r>
              <a:rPr lang="en-US" sz="2200" b="1" dirty="0" smtClean="0">
                <a:solidFill>
                  <a:srgbClr val="EF2564"/>
                </a:solidFill>
              </a:rPr>
              <a:t>[</a:t>
            </a:r>
            <a:r>
              <a:rPr lang="en-US" sz="2200" b="1" dirty="0" err="1" smtClean="0">
                <a:solidFill>
                  <a:srgbClr val="EF2564"/>
                </a:solidFill>
              </a:rPr>
              <a:t>ostream</a:t>
            </a:r>
            <a:r>
              <a:rPr lang="en-US" sz="2200" b="1" dirty="0" smtClean="0">
                <a:solidFill>
                  <a:srgbClr val="EF2564"/>
                </a:solidFill>
              </a:rPr>
              <a:t>]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 = </a:t>
            </a:r>
            <a:r>
              <a:rPr lang="en-US" sz="2200" dirty="0" err="1" smtClean="0"/>
              <a:t>cin.get</a:t>
            </a:r>
            <a:r>
              <a:rPr lang="en-US" sz="2200" dirty="0" smtClean="0"/>
              <a:t>()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cin.get</a:t>
            </a:r>
            <a:r>
              <a:rPr lang="en-US" sz="2200" dirty="0" smtClean="0"/>
              <a:t>(c)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cout.put</a:t>
            </a:r>
            <a:r>
              <a:rPr lang="en-US" sz="2200" dirty="0" smtClean="0"/>
              <a:t>(c)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cin.getline</a:t>
            </a:r>
            <a:r>
              <a:rPr lang="en-US" sz="2200" dirty="0" smtClean="0"/>
              <a:t>(line, size) </a:t>
            </a:r>
            <a:r>
              <a:rPr lang="en-US" sz="2200" b="1" dirty="0" smtClean="0">
                <a:solidFill>
                  <a:srgbClr val="0000FF"/>
                </a:solidFill>
              </a:rPr>
              <a:t>[difference with </a:t>
            </a:r>
            <a:r>
              <a:rPr lang="en-US" sz="2200" b="1" dirty="0" err="1" smtClean="0">
                <a:solidFill>
                  <a:srgbClr val="0000FF"/>
                </a:solidFill>
              </a:rPr>
              <a:t>cin</a:t>
            </a:r>
            <a:r>
              <a:rPr lang="en-US" sz="2200" b="1" dirty="0" smtClean="0">
                <a:solidFill>
                  <a:srgbClr val="0000FF"/>
                </a:solidFill>
              </a:rPr>
              <a:t> ?]</a:t>
            </a:r>
          </a:p>
          <a:p>
            <a:r>
              <a:rPr lang="en-US" sz="2200" b="1" dirty="0">
                <a:solidFill>
                  <a:srgbClr val="0000FF"/>
                </a:solidFill>
              </a:rPr>
              <a:t> </a:t>
            </a:r>
            <a:r>
              <a:rPr lang="en-US" sz="2200" dirty="0" err="1" smtClean="0"/>
              <a:t>cout.write</a:t>
            </a:r>
            <a:r>
              <a:rPr lang="en-US" sz="2200" dirty="0" smtClean="0"/>
              <a:t>(</a:t>
            </a:r>
            <a:r>
              <a:rPr lang="en-US" sz="2200" dirty="0" err="1" smtClean="0"/>
              <a:t>line,size</a:t>
            </a:r>
            <a:r>
              <a:rPr lang="en-US" sz="2200" dirty="0" smtClean="0"/>
              <a:t>)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Console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ios</a:t>
            </a:r>
            <a:r>
              <a:rPr lang="en-US" sz="2200" dirty="0" smtClean="0"/>
              <a:t> class functions and flags</a:t>
            </a:r>
          </a:p>
          <a:p>
            <a:endParaRPr lang="en-US" sz="2200" dirty="0"/>
          </a:p>
          <a:p>
            <a:r>
              <a:rPr lang="en-US" sz="2200" dirty="0" smtClean="0"/>
              <a:t>Manipulators</a:t>
            </a:r>
          </a:p>
          <a:p>
            <a:endParaRPr lang="en-US" sz="2200" dirty="0"/>
          </a:p>
          <a:p>
            <a:r>
              <a:rPr lang="en-US" sz="2200" dirty="0" smtClean="0"/>
              <a:t>User defined output functions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formatted console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cout.width</a:t>
            </a:r>
            <a:r>
              <a:rPr lang="en-US" sz="2200" dirty="0" smtClean="0"/>
              <a:t>(w)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cout.precision</a:t>
            </a:r>
            <a:r>
              <a:rPr lang="en-US" sz="2200" dirty="0" smtClean="0"/>
              <a:t>(d)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cout.fill</a:t>
            </a:r>
            <a:r>
              <a:rPr lang="en-US" sz="2200" dirty="0" smtClean="0"/>
              <a:t>(</a:t>
            </a:r>
            <a:r>
              <a:rPr lang="en-US" sz="2200" dirty="0" err="1" smtClean="0"/>
              <a:t>ch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&lt;&lt; and 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/>
              <a:t>&lt;&lt; </a:t>
            </a:r>
            <a:r>
              <a:rPr lang="en-GB" sz="2200" dirty="0"/>
              <a:t>and the </a:t>
            </a:r>
            <a:r>
              <a:rPr lang="en-GB" sz="2200" b="1" dirty="0"/>
              <a:t>&gt;&gt; </a:t>
            </a:r>
            <a:r>
              <a:rPr lang="en-GB" sz="2200" dirty="0"/>
              <a:t>operators are overloaded in C++ to perform </a:t>
            </a:r>
            <a:r>
              <a:rPr lang="en-GB" sz="2200" dirty="0" smtClean="0"/>
              <a:t>I/O for built-in types</a:t>
            </a:r>
            <a:endParaRPr lang="en-GB" sz="2200" dirty="0"/>
          </a:p>
          <a:p>
            <a:endParaRPr lang="en-US" sz="2200" dirty="0" smtClean="0"/>
          </a:p>
          <a:p>
            <a:r>
              <a:rPr lang="en-US" sz="2200" dirty="0" smtClean="0"/>
              <a:t>They can be overloaded to do the same for user-defined types</a:t>
            </a:r>
          </a:p>
          <a:p>
            <a:endParaRPr lang="en-US" sz="2200" dirty="0"/>
          </a:p>
          <a:p>
            <a:r>
              <a:rPr lang="en-GB" sz="2200" b="1" dirty="0"/>
              <a:t>&lt;&lt; </a:t>
            </a:r>
            <a:r>
              <a:rPr lang="en-GB" sz="2200" dirty="0"/>
              <a:t>output operator is referred to as the </a:t>
            </a:r>
            <a:r>
              <a:rPr lang="en-GB" sz="2200" i="1" dirty="0"/>
              <a:t>insertion </a:t>
            </a:r>
            <a:r>
              <a:rPr lang="en-GB" sz="2200" i="1" dirty="0" smtClean="0"/>
              <a:t>operator</a:t>
            </a:r>
          </a:p>
          <a:p>
            <a:endParaRPr lang="en-GB" sz="2200" i="1" dirty="0"/>
          </a:p>
          <a:p>
            <a:r>
              <a:rPr lang="en-GB" sz="2200" b="1" dirty="0"/>
              <a:t>&gt;&gt; </a:t>
            </a:r>
            <a:r>
              <a:rPr lang="en-GB" sz="2200" dirty="0"/>
              <a:t>input operator is called </a:t>
            </a:r>
            <a:r>
              <a:rPr lang="en-GB" sz="2200" dirty="0" smtClean="0"/>
              <a:t>the </a:t>
            </a:r>
            <a:r>
              <a:rPr lang="en-US" sz="2200" i="1" dirty="0" smtClean="0"/>
              <a:t>extraction </a:t>
            </a:r>
            <a:r>
              <a:rPr lang="en-US" sz="2200" i="1" dirty="0"/>
              <a:t>operator</a:t>
            </a:r>
            <a:r>
              <a:rPr lang="en-US" sz="2200" dirty="0" smtClean="0"/>
              <a:t> 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9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Own Inserters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General form of inserter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GB" dirty="0"/>
              <a:t>F</a:t>
            </a:r>
            <a:r>
              <a:rPr lang="en-GB" dirty="0" smtClean="0"/>
              <a:t>unction </a:t>
            </a:r>
            <a:r>
              <a:rPr lang="en-GB" dirty="0"/>
              <a:t>returns a reference to a stream of type </a:t>
            </a:r>
            <a:r>
              <a:rPr lang="en-GB" b="1" dirty="0" err="1" smtClean="0"/>
              <a:t>ostream</a:t>
            </a:r>
            <a:endParaRPr lang="en-GB" b="1" dirty="0" smtClean="0"/>
          </a:p>
          <a:p>
            <a:endParaRPr lang="en-GB" b="1" dirty="0"/>
          </a:p>
          <a:p>
            <a:r>
              <a:rPr lang="en-US" dirty="0" smtClean="0"/>
              <a:t>First parameter </a:t>
            </a:r>
            <a:r>
              <a:rPr lang="en-GB" dirty="0" smtClean="0"/>
              <a:t>to </a:t>
            </a:r>
            <a:r>
              <a:rPr lang="en-GB" dirty="0"/>
              <a:t>the function is a reference to the output </a:t>
            </a:r>
            <a:r>
              <a:rPr lang="en-GB" dirty="0" smtClean="0"/>
              <a:t>stream</a:t>
            </a:r>
          </a:p>
          <a:p>
            <a:endParaRPr lang="en-GB" dirty="0"/>
          </a:p>
          <a:p>
            <a:r>
              <a:rPr lang="en-GB" dirty="0" smtClean="0"/>
              <a:t>Second </a:t>
            </a:r>
            <a:r>
              <a:rPr lang="en-GB" dirty="0"/>
              <a:t>parameter is the </a:t>
            </a:r>
            <a:r>
              <a:rPr lang="en-GB" dirty="0" smtClean="0"/>
              <a:t>object </a:t>
            </a:r>
            <a:r>
              <a:rPr lang="en-US" dirty="0" smtClean="0"/>
              <a:t>being </a:t>
            </a:r>
            <a:r>
              <a:rPr lang="en-US" dirty="0"/>
              <a:t>inserted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423048"/>
            <a:ext cx="8712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 &lt;&lt;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stream, </a:t>
            </a:r>
            <a:r>
              <a:rPr lang="en-GB" b="1" i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class_type</a:t>
            </a:r>
            <a:r>
              <a:rPr lang="en-GB" b="1" i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i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inserter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12665</TotalTime>
  <Words>511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CS212: Object Oriented Analysis and Design</vt:lpstr>
      <vt:lpstr>Streams</vt:lpstr>
      <vt:lpstr>C++ stream class</vt:lpstr>
      <vt:lpstr>C++ predefined streams</vt:lpstr>
      <vt:lpstr>Unformatted I/O Operation</vt:lpstr>
      <vt:lpstr>Formatted Console I/O</vt:lpstr>
      <vt:lpstr>Examples of formatted console I/O</vt:lpstr>
      <vt:lpstr>Overloading &lt;&lt; and &gt;&gt;</vt:lpstr>
      <vt:lpstr>Creating Own Inserters</vt:lpstr>
      <vt:lpstr>Creating Own Extractors</vt:lpstr>
      <vt:lpstr>Creating Own Manipulator Functions</vt:lpstr>
      <vt:lpstr>Functionality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182</cp:revision>
  <dcterms:created xsi:type="dcterms:W3CDTF">2015-07-15T04:13:21Z</dcterms:created>
  <dcterms:modified xsi:type="dcterms:W3CDTF">2016-10-01T04:16:17Z</dcterms:modified>
</cp:coreProperties>
</file>