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19"/>
  </p:notesMasterIdLst>
  <p:sldIdLst>
    <p:sldId id="280" r:id="rId2"/>
    <p:sldId id="282" r:id="rId3"/>
    <p:sldId id="297" r:id="rId4"/>
    <p:sldId id="309" r:id="rId5"/>
    <p:sldId id="310" r:id="rId6"/>
    <p:sldId id="312" r:id="rId7"/>
    <p:sldId id="301" r:id="rId8"/>
    <p:sldId id="302" r:id="rId9"/>
    <p:sldId id="303" r:id="rId10"/>
    <p:sldId id="304" r:id="rId11"/>
    <p:sldId id="305" r:id="rId12"/>
    <p:sldId id="294" r:id="rId13"/>
    <p:sldId id="295" r:id="rId14"/>
    <p:sldId id="296" r:id="rId15"/>
    <p:sldId id="306" r:id="rId16"/>
    <p:sldId id="307" r:id="rId17"/>
    <p:sldId id="308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F2564"/>
    <a:srgbClr val="FF99FF"/>
    <a:srgbClr val="FCD4E0"/>
    <a:srgbClr val="FF0000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38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F9C1D1-1599-4DFA-B67B-90127E812B74}" type="doc">
      <dgm:prSet loTypeId="urn:microsoft.com/office/officeart/2005/8/layout/funnel1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896E429-96FA-47C7-A8EA-ACA38DCBA2B0}">
      <dgm:prSet phldrT="[Text]"/>
      <dgm:spPr/>
      <dgm:t>
        <a:bodyPr/>
        <a:lstStyle/>
        <a:p>
          <a:r>
            <a:rPr lang="en-US" b="1" smtClean="0"/>
            <a:t>Container</a:t>
          </a:r>
          <a:endParaRPr lang="en-US" b="1" dirty="0"/>
        </a:p>
      </dgm:t>
    </dgm:pt>
    <dgm:pt modelId="{93511FEC-BCDB-4CB6-ACA4-30BDA5C2BF66}" type="parTrans" cxnId="{35CD09C6-680C-4FF7-9410-796ABDED86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B47E19E0-9713-433A-91F6-7B8858CD1730}" type="sibTrans" cxnId="{35CD09C6-680C-4FF7-9410-796ABDED863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E2BBA03C-2574-4F9E-A542-DA3C141C4C10}">
      <dgm:prSet phldrT="[Text]"/>
      <dgm:spPr/>
      <dgm:t>
        <a:bodyPr/>
        <a:lstStyle/>
        <a:p>
          <a:r>
            <a:rPr lang="en-US" b="1" smtClean="0"/>
            <a:t>Algorithm</a:t>
          </a:r>
          <a:endParaRPr lang="en-US" b="1" dirty="0"/>
        </a:p>
      </dgm:t>
    </dgm:pt>
    <dgm:pt modelId="{CF55736B-6682-421F-BDC6-AAB7760C9A18}" type="parTrans" cxnId="{6949C9CC-2818-45FE-B714-768C5A151E0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58DB05B8-6DD1-4C92-AFB5-545B9F94A6A7}" type="sibTrans" cxnId="{6949C9CC-2818-45FE-B714-768C5A151E0C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CC1F10B5-7C6B-4CCA-B313-CE9C82FCFCC5}">
      <dgm:prSet phldrT="[Text]"/>
      <dgm:spPr/>
      <dgm:t>
        <a:bodyPr/>
        <a:lstStyle/>
        <a:p>
          <a:r>
            <a:rPr lang="en-US" b="1" smtClean="0"/>
            <a:t>Iterator</a:t>
          </a:r>
          <a:endParaRPr lang="en-US" b="1" dirty="0"/>
        </a:p>
      </dgm:t>
    </dgm:pt>
    <dgm:pt modelId="{3BD70615-B62F-43C5-83EE-7B411F2908C4}" type="parTrans" cxnId="{676D0516-B82B-4BD3-BD5B-44CE0AE3290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E0CDED2-B1F2-41A9-A04B-82F1C23BFE7D}" type="sibTrans" cxnId="{676D0516-B82B-4BD3-BD5B-44CE0AE32909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F386FEC3-7E4E-4ED3-9C07-86D6583411B6}">
      <dgm:prSet phldrT="[Text]"/>
      <dgm:spPr/>
      <dgm:t>
        <a:bodyPr/>
        <a:lstStyle/>
        <a:p>
          <a:r>
            <a:rPr lang="en-US" b="1" dirty="0" smtClean="0"/>
            <a:t>STL</a:t>
          </a:r>
          <a:endParaRPr lang="en-US" b="1" dirty="0"/>
        </a:p>
      </dgm:t>
    </dgm:pt>
    <dgm:pt modelId="{1B357380-A431-46E7-90C7-F3031BA8A5EA}" type="parTrans" cxnId="{5CC0994A-8F7C-4AA0-84DD-A8B30D21CA0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D3C4E22C-9BC6-4D95-A205-CF5F7D5DB462}" type="sibTrans" cxnId="{5CC0994A-8F7C-4AA0-84DD-A8B30D21CA08}">
      <dgm:prSet/>
      <dgm:spPr/>
      <dgm:t>
        <a:bodyPr/>
        <a:lstStyle/>
        <a:p>
          <a:endParaRPr lang="en-US" b="1">
            <a:solidFill>
              <a:schemeClr val="tx1"/>
            </a:solidFill>
          </a:endParaRPr>
        </a:p>
      </dgm:t>
    </dgm:pt>
    <dgm:pt modelId="{0BCF6DB2-8E02-44FE-AE98-8693F8887D7C}" type="pres">
      <dgm:prSet presAssocID="{91F9C1D1-1599-4DFA-B67B-90127E812B74}" presName="Name0" presStyleCnt="0">
        <dgm:presLayoutVars>
          <dgm:chMax val="4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B8E11A7-34E6-4C7A-8922-265A59AC30CE}" type="pres">
      <dgm:prSet presAssocID="{91F9C1D1-1599-4DFA-B67B-90127E812B74}" presName="ellipse" presStyleLbl="trBgShp" presStyleIdx="0" presStyleCnt="1"/>
      <dgm:spPr/>
      <dgm:t>
        <a:bodyPr/>
        <a:lstStyle/>
        <a:p>
          <a:endParaRPr lang="en-US"/>
        </a:p>
      </dgm:t>
    </dgm:pt>
    <dgm:pt modelId="{490DF44E-9208-4484-9C42-51D244E710F5}" type="pres">
      <dgm:prSet presAssocID="{91F9C1D1-1599-4DFA-B67B-90127E812B74}" presName="arrow1" presStyleLbl="fgShp" presStyleIdx="0" presStyleCnt="1"/>
      <dgm:spPr/>
      <dgm:t>
        <a:bodyPr/>
        <a:lstStyle/>
        <a:p>
          <a:endParaRPr lang="en-US"/>
        </a:p>
      </dgm:t>
    </dgm:pt>
    <dgm:pt modelId="{321F20D8-EE69-4DD9-BAF9-675E17B05A55}" type="pres">
      <dgm:prSet presAssocID="{91F9C1D1-1599-4DFA-B67B-90127E812B74}" presName="rectangle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FA2E31-9DB2-419B-94C8-D735E6C323D2}" type="pres">
      <dgm:prSet presAssocID="{E2BBA03C-2574-4F9E-A542-DA3C141C4C10}" presName="item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608DA0-3F63-4E71-8760-54AFDCDE048B}" type="pres">
      <dgm:prSet presAssocID="{CC1F10B5-7C6B-4CCA-B313-CE9C82FCFCC5}" presName="item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88C41D-A268-450B-82BF-0D609DC5500E}" type="pres">
      <dgm:prSet presAssocID="{F386FEC3-7E4E-4ED3-9C07-86D6583411B6}" presName="item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1799FF-D51F-4906-9974-B9F31B75149F}" type="pres">
      <dgm:prSet presAssocID="{91F9C1D1-1599-4DFA-B67B-90127E812B74}" presName="funnel" presStyleLbl="trAlignAcc1" presStyleIdx="0" presStyleCnt="1"/>
      <dgm:spPr/>
      <dgm:t>
        <a:bodyPr/>
        <a:lstStyle/>
        <a:p>
          <a:endParaRPr lang="en-US"/>
        </a:p>
      </dgm:t>
    </dgm:pt>
  </dgm:ptLst>
  <dgm:cxnLst>
    <dgm:cxn modelId="{8BD542DD-184B-4A8D-AD20-BAA2B08A8E69}" type="presOf" srcId="{8896E429-96FA-47C7-A8EA-ACA38DCBA2B0}" destId="{7888C41D-A268-450B-82BF-0D609DC5500E}" srcOrd="0" destOrd="0" presId="urn:microsoft.com/office/officeart/2005/8/layout/funnel1"/>
    <dgm:cxn modelId="{676D0516-B82B-4BD3-BD5B-44CE0AE32909}" srcId="{91F9C1D1-1599-4DFA-B67B-90127E812B74}" destId="{CC1F10B5-7C6B-4CCA-B313-CE9C82FCFCC5}" srcOrd="2" destOrd="0" parTransId="{3BD70615-B62F-43C5-83EE-7B411F2908C4}" sibTransId="{DE0CDED2-B1F2-41A9-A04B-82F1C23BFE7D}"/>
    <dgm:cxn modelId="{5CC0994A-8F7C-4AA0-84DD-A8B30D21CA08}" srcId="{91F9C1D1-1599-4DFA-B67B-90127E812B74}" destId="{F386FEC3-7E4E-4ED3-9C07-86D6583411B6}" srcOrd="3" destOrd="0" parTransId="{1B357380-A431-46E7-90C7-F3031BA8A5EA}" sibTransId="{D3C4E22C-9BC6-4D95-A205-CF5F7D5DB462}"/>
    <dgm:cxn modelId="{35CD09C6-680C-4FF7-9410-796ABDED8638}" srcId="{91F9C1D1-1599-4DFA-B67B-90127E812B74}" destId="{8896E429-96FA-47C7-A8EA-ACA38DCBA2B0}" srcOrd="0" destOrd="0" parTransId="{93511FEC-BCDB-4CB6-ACA4-30BDA5C2BF66}" sibTransId="{B47E19E0-9713-433A-91F6-7B8858CD1730}"/>
    <dgm:cxn modelId="{DB436CFF-B94F-40C9-8CD7-86217B44103E}" type="presOf" srcId="{F386FEC3-7E4E-4ED3-9C07-86D6583411B6}" destId="{321F20D8-EE69-4DD9-BAF9-675E17B05A55}" srcOrd="0" destOrd="0" presId="urn:microsoft.com/office/officeart/2005/8/layout/funnel1"/>
    <dgm:cxn modelId="{B8552313-0C08-46A0-9F23-3BC57882CCF2}" type="presOf" srcId="{CC1F10B5-7C6B-4CCA-B313-CE9C82FCFCC5}" destId="{ACFA2E31-9DB2-419B-94C8-D735E6C323D2}" srcOrd="0" destOrd="0" presId="urn:microsoft.com/office/officeart/2005/8/layout/funnel1"/>
    <dgm:cxn modelId="{6949C9CC-2818-45FE-B714-768C5A151E0C}" srcId="{91F9C1D1-1599-4DFA-B67B-90127E812B74}" destId="{E2BBA03C-2574-4F9E-A542-DA3C141C4C10}" srcOrd="1" destOrd="0" parTransId="{CF55736B-6682-421F-BDC6-AAB7760C9A18}" sibTransId="{58DB05B8-6DD1-4C92-AFB5-545B9F94A6A7}"/>
    <dgm:cxn modelId="{37DC72FA-AF00-4C09-BA64-8A4C72CFDC16}" type="presOf" srcId="{E2BBA03C-2574-4F9E-A542-DA3C141C4C10}" destId="{45608DA0-3F63-4E71-8760-54AFDCDE048B}" srcOrd="0" destOrd="0" presId="urn:microsoft.com/office/officeart/2005/8/layout/funnel1"/>
    <dgm:cxn modelId="{0B1CACE4-4B05-4896-ADC5-5FD797D23590}" type="presOf" srcId="{91F9C1D1-1599-4DFA-B67B-90127E812B74}" destId="{0BCF6DB2-8E02-44FE-AE98-8693F8887D7C}" srcOrd="0" destOrd="0" presId="urn:microsoft.com/office/officeart/2005/8/layout/funnel1"/>
    <dgm:cxn modelId="{86DDF404-400A-49A0-9839-C7289DA9D9C4}" type="presParOf" srcId="{0BCF6DB2-8E02-44FE-AE98-8693F8887D7C}" destId="{9B8E11A7-34E6-4C7A-8922-265A59AC30CE}" srcOrd="0" destOrd="0" presId="urn:microsoft.com/office/officeart/2005/8/layout/funnel1"/>
    <dgm:cxn modelId="{CDF9AF1C-9F47-4357-9119-5E851074C5BF}" type="presParOf" srcId="{0BCF6DB2-8E02-44FE-AE98-8693F8887D7C}" destId="{490DF44E-9208-4484-9C42-51D244E710F5}" srcOrd="1" destOrd="0" presId="urn:microsoft.com/office/officeart/2005/8/layout/funnel1"/>
    <dgm:cxn modelId="{8B4FC2CC-893A-405D-AD44-DC7159C82405}" type="presParOf" srcId="{0BCF6DB2-8E02-44FE-AE98-8693F8887D7C}" destId="{321F20D8-EE69-4DD9-BAF9-675E17B05A55}" srcOrd="2" destOrd="0" presId="urn:microsoft.com/office/officeart/2005/8/layout/funnel1"/>
    <dgm:cxn modelId="{6A01FF86-E5AB-4BF0-A6D7-2F3B27AA6FBF}" type="presParOf" srcId="{0BCF6DB2-8E02-44FE-AE98-8693F8887D7C}" destId="{ACFA2E31-9DB2-419B-94C8-D735E6C323D2}" srcOrd="3" destOrd="0" presId="urn:microsoft.com/office/officeart/2005/8/layout/funnel1"/>
    <dgm:cxn modelId="{0932CE59-FDA5-42D2-933D-C62580133763}" type="presParOf" srcId="{0BCF6DB2-8E02-44FE-AE98-8693F8887D7C}" destId="{45608DA0-3F63-4E71-8760-54AFDCDE048B}" srcOrd="4" destOrd="0" presId="urn:microsoft.com/office/officeart/2005/8/layout/funnel1"/>
    <dgm:cxn modelId="{DBA2D63B-3F4B-4417-B420-C257DF0739E9}" type="presParOf" srcId="{0BCF6DB2-8E02-44FE-AE98-8693F8887D7C}" destId="{7888C41D-A268-450B-82BF-0D609DC5500E}" srcOrd="5" destOrd="0" presId="urn:microsoft.com/office/officeart/2005/8/layout/funnel1"/>
    <dgm:cxn modelId="{CDC457F2-5CAB-400E-9089-612442874EB9}" type="presParOf" srcId="{0BCF6DB2-8E02-44FE-AE98-8693F8887D7C}" destId="{4C1799FF-D51F-4906-9974-B9F31B75149F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E11A7-34E6-4C7A-8922-265A59AC30CE}">
      <dsp:nvSpPr>
        <dsp:cNvPr id="0" name=""/>
        <dsp:cNvSpPr/>
      </dsp:nvSpPr>
      <dsp:spPr>
        <a:xfrm>
          <a:off x="2222708" y="204440"/>
          <a:ext cx="4057352" cy="1409065"/>
        </a:xfrm>
        <a:prstGeom prst="ellipse">
          <a:avLst/>
        </a:prstGeom>
        <a:solidFill>
          <a:schemeClr val="accent5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0DF44E-9208-4484-9C42-51D244E710F5}">
      <dsp:nvSpPr>
        <dsp:cNvPr id="0" name=""/>
        <dsp:cNvSpPr/>
      </dsp:nvSpPr>
      <dsp:spPr>
        <a:xfrm>
          <a:off x="3864520" y="3654762"/>
          <a:ext cx="786308" cy="503237"/>
        </a:xfrm>
        <a:prstGeom prst="down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21F20D8-EE69-4DD9-BAF9-675E17B05A55}">
      <dsp:nvSpPr>
        <dsp:cNvPr id="0" name=""/>
        <dsp:cNvSpPr/>
      </dsp:nvSpPr>
      <dsp:spPr>
        <a:xfrm>
          <a:off x="2370534" y="4057352"/>
          <a:ext cx="3774281" cy="94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241808" rIns="241808" bIns="241808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b="1" kern="1200" dirty="0" smtClean="0"/>
            <a:t>STL</a:t>
          </a:r>
          <a:endParaRPr lang="en-US" sz="3400" b="1" kern="1200" dirty="0"/>
        </a:p>
      </dsp:txBody>
      <dsp:txXfrm>
        <a:off x="2370534" y="4057352"/>
        <a:ext cx="3774281" cy="943570"/>
      </dsp:txXfrm>
    </dsp:sp>
    <dsp:sp modelId="{ACFA2E31-9DB2-419B-94C8-D735E6C323D2}">
      <dsp:nvSpPr>
        <dsp:cNvPr id="0" name=""/>
        <dsp:cNvSpPr/>
      </dsp:nvSpPr>
      <dsp:spPr>
        <a:xfrm>
          <a:off x="3697823" y="1722330"/>
          <a:ext cx="1415355" cy="141535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Iterator</a:t>
          </a:r>
          <a:endParaRPr lang="en-US" sz="1600" b="1" kern="1200" dirty="0"/>
        </a:p>
      </dsp:txBody>
      <dsp:txXfrm>
        <a:off x="3905097" y="1929604"/>
        <a:ext cx="1000807" cy="1000807"/>
      </dsp:txXfrm>
    </dsp:sp>
    <dsp:sp modelId="{45608DA0-3F63-4E71-8760-54AFDCDE048B}">
      <dsp:nvSpPr>
        <dsp:cNvPr id="0" name=""/>
        <dsp:cNvSpPr/>
      </dsp:nvSpPr>
      <dsp:spPr>
        <a:xfrm>
          <a:off x="2685057" y="660499"/>
          <a:ext cx="1415355" cy="1415355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Algorithm</a:t>
          </a:r>
          <a:endParaRPr lang="en-US" sz="1600" b="1" kern="1200" dirty="0"/>
        </a:p>
      </dsp:txBody>
      <dsp:txXfrm>
        <a:off x="2892331" y="867773"/>
        <a:ext cx="1000807" cy="1000807"/>
      </dsp:txXfrm>
    </dsp:sp>
    <dsp:sp modelId="{7888C41D-A268-450B-82BF-0D609DC5500E}">
      <dsp:nvSpPr>
        <dsp:cNvPr id="0" name=""/>
        <dsp:cNvSpPr/>
      </dsp:nvSpPr>
      <dsp:spPr>
        <a:xfrm>
          <a:off x="4131865" y="318297"/>
          <a:ext cx="1415355" cy="141535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Container</a:t>
          </a:r>
          <a:endParaRPr lang="en-US" sz="1600" b="1" kern="1200" dirty="0"/>
        </a:p>
      </dsp:txBody>
      <dsp:txXfrm>
        <a:off x="4339139" y="525571"/>
        <a:ext cx="1000807" cy="1000807"/>
      </dsp:txXfrm>
    </dsp:sp>
    <dsp:sp modelId="{4C1799FF-D51F-4906-9974-B9F31B75149F}">
      <dsp:nvSpPr>
        <dsp:cNvPr id="0" name=""/>
        <dsp:cNvSpPr/>
      </dsp:nvSpPr>
      <dsp:spPr>
        <a:xfrm>
          <a:off x="2056010" y="31452"/>
          <a:ext cx="4403328" cy="3522662"/>
        </a:xfrm>
        <a:prstGeom prst="funnel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10/26/2016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10/26/2016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Iterators and Algorithms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11111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 One example where forward iterator is used, STL </a:t>
            </a:r>
            <a:r>
              <a:rPr lang="en-US" sz="2200" b="1" dirty="0" smtClean="0">
                <a:solidFill>
                  <a:srgbClr val="0000FF"/>
                </a:solidFill>
              </a:rPr>
              <a:t>replace</a:t>
            </a:r>
            <a:endParaRPr lang="en-US" sz="2200" b="1" dirty="0">
              <a:solidFill>
                <a:srgbClr val="0000FF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650" y="2598748"/>
            <a:ext cx="7606879" cy="3047168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884301" y="2509738"/>
            <a:ext cx="5550794" cy="378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12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Bidirectional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Forward iterators allow traverse in a single direction</a:t>
            </a:r>
          </a:p>
          <a:p>
            <a:endParaRPr lang="en-US" sz="2200" dirty="0"/>
          </a:p>
          <a:p>
            <a:r>
              <a:rPr lang="en-US" sz="2200" dirty="0" smtClean="0"/>
              <a:t> Bidirectional iterator allows traversal in either direction</a:t>
            </a:r>
          </a:p>
          <a:p>
            <a:endParaRPr lang="en-US" sz="2200" dirty="0"/>
          </a:p>
          <a:p>
            <a:r>
              <a:rPr lang="en-US" sz="2200" dirty="0" smtClean="0"/>
              <a:t> Both prefix and postfix version of </a:t>
            </a:r>
            <a:r>
              <a:rPr lang="en-US" sz="2200" b="1" dirty="0" smtClean="0">
                <a:solidFill>
                  <a:srgbClr val="0000FF"/>
                </a:solidFill>
              </a:rPr>
              <a:t>operator--</a:t>
            </a:r>
            <a:r>
              <a:rPr lang="en-US" sz="2200" dirty="0" smtClean="0"/>
              <a:t> is required</a:t>
            </a:r>
          </a:p>
          <a:p>
            <a:endParaRPr lang="en-US" sz="2200" dirty="0"/>
          </a:p>
          <a:p>
            <a:r>
              <a:rPr lang="en-US" sz="2200" dirty="0" smtClean="0"/>
              <a:t> STL reverse algorithm can be used</a:t>
            </a:r>
          </a:p>
        </p:txBody>
      </p:sp>
    </p:spTree>
    <p:extLst>
      <p:ext uri="{BB962C8B-B14F-4D97-AF65-F5344CB8AC3E}">
        <p14:creationId xmlns:p14="http://schemas.microsoft.com/office/powerpoint/2010/main" val="64563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Using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Pointer like objects in STL</a:t>
            </a:r>
          </a:p>
          <a:p>
            <a:endParaRPr lang="en-GB" sz="2200" dirty="0"/>
          </a:p>
          <a:p>
            <a:r>
              <a:rPr lang="en-GB" sz="2200" dirty="0" smtClean="0"/>
              <a:t> STL algorithms uses them to traverse through the container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dirty="0"/>
              <a:t>An array can be </a:t>
            </a:r>
            <a:r>
              <a:rPr lang="en-GB" sz="2200" dirty="0" smtClean="0"/>
              <a:t>accessed either </a:t>
            </a:r>
            <a:r>
              <a:rPr lang="en-GB" sz="2200" dirty="0"/>
              <a:t>through subscripting or through a </a:t>
            </a:r>
            <a:r>
              <a:rPr lang="en-GB" sz="2200" dirty="0" smtClean="0"/>
              <a:t>pointer</a:t>
            </a:r>
          </a:p>
          <a:p>
            <a:endParaRPr lang="en-GB" sz="2200" dirty="0"/>
          </a:p>
          <a:p>
            <a:r>
              <a:rPr lang="en-GB" sz="2200" dirty="0" smtClean="0"/>
              <a:t> The </a:t>
            </a:r>
            <a:r>
              <a:rPr lang="en-GB" sz="2200" dirty="0"/>
              <a:t>members of a vector </a:t>
            </a:r>
            <a:r>
              <a:rPr lang="en-GB" sz="2200" dirty="0" smtClean="0"/>
              <a:t>using subscripting </a:t>
            </a:r>
            <a:r>
              <a:rPr lang="en-GB" sz="2200" dirty="0"/>
              <a:t>or through the use of an </a:t>
            </a:r>
            <a:r>
              <a:rPr lang="en-GB" sz="2200" dirty="0" smtClean="0"/>
              <a:t>iterator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83338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Insert and 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Insert element at a given location</a:t>
            </a:r>
          </a:p>
          <a:p>
            <a:endParaRPr lang="en-GB" sz="2200" dirty="0"/>
          </a:p>
          <a:p>
            <a:r>
              <a:rPr lang="en-GB" sz="2200" dirty="0" smtClean="0"/>
              <a:t> Delete element from a given location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59595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Storing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 smtClean="0"/>
              <a:t> Vectors are not limited for built-in types</a:t>
            </a:r>
          </a:p>
          <a:p>
            <a:endParaRPr lang="en-GB" sz="2200" dirty="0"/>
          </a:p>
          <a:p>
            <a:r>
              <a:rPr lang="en-GB" sz="2200" dirty="0" smtClean="0"/>
              <a:t> Can </a:t>
            </a:r>
            <a:r>
              <a:rPr lang="en-GB" sz="2200" dirty="0"/>
              <a:t>store any type of </a:t>
            </a:r>
            <a:r>
              <a:rPr lang="en-GB" sz="2200" dirty="0" smtClean="0"/>
              <a:t>objects (user defined types)</a:t>
            </a:r>
          </a:p>
          <a:p>
            <a:endParaRPr lang="en-GB" sz="2200" dirty="0"/>
          </a:p>
          <a:p>
            <a:r>
              <a:rPr lang="en-GB" sz="2200" dirty="0" smtClean="0"/>
              <a:t> </a:t>
            </a:r>
            <a:r>
              <a:rPr lang="en-US" sz="2200" dirty="0"/>
              <a:t>It must </a:t>
            </a:r>
            <a:r>
              <a:rPr lang="en-GB" sz="2200" dirty="0"/>
              <a:t>also define the &lt; and == operations</a:t>
            </a:r>
          </a:p>
          <a:p>
            <a:endParaRPr lang="en-GB" sz="2200" dirty="0" smtClean="0"/>
          </a:p>
          <a:p>
            <a:r>
              <a:rPr lang="en-GB" sz="2200" b="1" dirty="0"/>
              <a:t> </a:t>
            </a:r>
            <a:r>
              <a:rPr lang="en-GB" sz="2200" b="1" dirty="0" smtClean="0"/>
              <a:t>Demonstration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253530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access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To support algorithms with greater constraints</a:t>
            </a:r>
          </a:p>
          <a:p>
            <a:endParaRPr lang="en-US" sz="2200" dirty="0"/>
          </a:p>
          <a:p>
            <a:r>
              <a:rPr lang="en-US" sz="2200" dirty="0" smtClean="0"/>
              <a:t> Any position in a sequence be reachable from any other in constant time</a:t>
            </a:r>
          </a:p>
          <a:p>
            <a:endParaRPr lang="en-US" sz="2200" dirty="0"/>
          </a:p>
          <a:p>
            <a:r>
              <a:rPr lang="en-US" sz="2200" dirty="0" smtClean="0"/>
              <a:t> Similar to bidirectional iterator, plus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Addition and subtraction of an integer</a:t>
            </a:r>
          </a:p>
          <a:p>
            <a:pPr lvl="1"/>
            <a:r>
              <a:rPr lang="en-US" sz="2200" dirty="0" smtClean="0"/>
              <a:t>Use of Offset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Bi-directional “Big-jumps”</a:t>
            </a:r>
          </a:p>
          <a:p>
            <a:pPr lvl="1"/>
            <a:r>
              <a:rPr lang="en-US" sz="2200" dirty="0"/>
              <a:t> </a:t>
            </a:r>
            <a:r>
              <a:rPr lang="en-US" sz="2200" dirty="0" smtClean="0"/>
              <a:t>Iterator subtraction</a:t>
            </a:r>
          </a:p>
          <a:p>
            <a:pPr lvl="1"/>
            <a:r>
              <a:rPr lang="en-US" sz="2200" dirty="0" smtClean="0"/>
              <a:t>Comparison operator &gt;, &gt;=, &lt; , &lt;=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078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Iterator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Why it is useful to classify iterators into categories</a:t>
            </a:r>
          </a:p>
          <a:p>
            <a:endParaRPr lang="en-US" sz="2200" dirty="0"/>
          </a:p>
          <a:p>
            <a:r>
              <a:rPr lang="en-US" sz="2200" dirty="0" smtClean="0"/>
              <a:t> Classification is an iterator hierarchy</a:t>
            </a:r>
          </a:p>
          <a:p>
            <a:endParaRPr lang="en-US" sz="2200" dirty="0"/>
          </a:p>
          <a:p>
            <a:endParaRPr lang="en-US" sz="2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989938" y="3593204"/>
            <a:ext cx="1851854" cy="2455029"/>
            <a:chOff x="977059" y="3361385"/>
            <a:chExt cx="1851854" cy="2455029"/>
          </a:xfrm>
        </p:grpSpPr>
        <p:sp>
          <p:nvSpPr>
            <p:cNvPr id="4" name="TextBox 3"/>
            <p:cNvSpPr txBox="1"/>
            <p:nvPr/>
          </p:nvSpPr>
          <p:spPr>
            <a:xfrm>
              <a:off x="1143805" y="3361385"/>
              <a:ext cx="1518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Input, Output</a:t>
              </a:r>
              <a:endParaRPr 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87461" y="4001294"/>
              <a:ext cx="103105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Forward</a:t>
              </a:r>
              <a:endParaRPr lang="en-US" dirty="0"/>
            </a:p>
          </p:txBody>
        </p:sp>
        <p:cxnSp>
          <p:nvCxnSpPr>
            <p:cNvPr id="7" name="Straight Arrow Connector 6"/>
            <p:cNvCxnSpPr>
              <a:endCxn id="4" idx="2"/>
            </p:cNvCxnSpPr>
            <p:nvPr/>
          </p:nvCxnSpPr>
          <p:spPr>
            <a:xfrm flipV="1">
              <a:off x="1902987" y="3730717"/>
              <a:ext cx="0" cy="377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182276" y="4717202"/>
              <a:ext cx="14414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Bidirectional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77059" y="5447082"/>
              <a:ext cx="185185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Random Access</a:t>
              </a:r>
              <a:endParaRPr lang="en-US" dirty="0"/>
            </a:p>
          </p:txBody>
        </p:sp>
        <p:cxnSp>
          <p:nvCxnSpPr>
            <p:cNvPr id="11" name="Straight Arrow Connector 10"/>
            <p:cNvCxnSpPr>
              <a:stCxn id="9" idx="0"/>
              <a:endCxn id="8" idx="2"/>
            </p:cNvCxnSpPr>
            <p:nvPr/>
          </p:nvCxnSpPr>
          <p:spPr>
            <a:xfrm flipV="1">
              <a:off x="1902986" y="5086534"/>
              <a:ext cx="0" cy="36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  <a:endCxn id="5" idx="2"/>
            </p:cNvCxnSpPr>
            <p:nvPr/>
          </p:nvCxnSpPr>
          <p:spPr>
            <a:xfrm flipV="1">
              <a:off x="1902986" y="4370626"/>
              <a:ext cx="1" cy="346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3463572" y="3191530"/>
            <a:ext cx="494548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ndara" panose="020E0502030303020204" pitchFamily="34" charset="0"/>
              </a:rPr>
              <a:t>Iterator categories are used in the specification of the container and the algorithm</a:t>
            </a:r>
          </a:p>
          <a:p>
            <a:endParaRPr lang="en-US" sz="2200" dirty="0">
              <a:latin typeface="Candara" panose="020E0502030303020204" pitchFamily="34" charset="0"/>
            </a:endParaRPr>
          </a:p>
          <a:p>
            <a:r>
              <a:rPr lang="en-US" sz="2200" dirty="0" smtClean="0">
                <a:latin typeface="Candara" panose="020E0502030303020204" pitchFamily="34" charset="0"/>
              </a:rPr>
              <a:t> e.g. </a:t>
            </a:r>
            <a:r>
              <a:rPr lang="en-US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List</a:t>
            </a:r>
            <a:r>
              <a:rPr lang="en-US" sz="2200" dirty="0" smtClean="0">
                <a:solidFill>
                  <a:srgbClr val="0000FF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smtClean="0">
                <a:latin typeface="Candara" panose="020E0502030303020204" pitchFamily="34" charset="0"/>
              </a:rPr>
              <a:t>provides bidirectional iterators, and </a:t>
            </a:r>
            <a:r>
              <a:rPr lang="en-US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find</a:t>
            </a:r>
            <a:r>
              <a:rPr lang="en-US" sz="22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smtClean="0">
                <a:latin typeface="Candara" panose="020E0502030303020204" pitchFamily="34" charset="0"/>
              </a:rPr>
              <a:t>requires input iterator.</a:t>
            </a:r>
          </a:p>
          <a:p>
            <a:endParaRPr lang="en-US" sz="2200" dirty="0">
              <a:latin typeface="Candara" panose="020E0502030303020204" pitchFamily="34" charset="0"/>
            </a:endParaRPr>
          </a:p>
          <a:p>
            <a:r>
              <a:rPr lang="en-US" sz="2200" dirty="0" smtClean="0">
                <a:latin typeface="Candara" panose="020E0502030303020204" pitchFamily="34" charset="0"/>
              </a:rPr>
              <a:t>So, </a:t>
            </a:r>
            <a:r>
              <a:rPr lang="en-US" sz="22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find</a:t>
            </a:r>
            <a:r>
              <a:rPr lang="en-US" sz="2200" dirty="0" smtClean="0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 smtClean="0">
                <a:latin typeface="Candara" panose="020E0502030303020204" pitchFamily="34" charset="0"/>
              </a:rPr>
              <a:t>can be used with </a:t>
            </a:r>
            <a:r>
              <a:rPr lang="en-US" sz="2200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lists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02045" y="6127233"/>
            <a:ext cx="23535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EF2564"/>
                </a:solidFill>
                <a:latin typeface="Candara" panose="020E0502030303020204" pitchFamily="34" charset="0"/>
              </a:rPr>
              <a:t>What about sort??</a:t>
            </a:r>
          </a:p>
        </p:txBody>
      </p:sp>
    </p:spTree>
    <p:extLst>
      <p:ext uri="{BB962C8B-B14F-4D97-AF65-F5344CB8AC3E}">
        <p14:creationId xmlns:p14="http://schemas.microsoft.com/office/powerpoint/2010/main" val="373240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</a:t>
            </a:r>
            <a:r>
              <a:rPr lang="en-GB" sz="2200" dirty="0"/>
              <a:t>Insert iterators are special output </a:t>
            </a:r>
            <a:r>
              <a:rPr lang="en-GB" sz="2200" dirty="0" smtClean="0"/>
              <a:t>iterators</a:t>
            </a:r>
          </a:p>
          <a:p>
            <a:endParaRPr lang="en-GB" sz="2200" dirty="0"/>
          </a:p>
          <a:p>
            <a:r>
              <a:rPr lang="en-GB" sz="2200" dirty="0" smtClean="0"/>
              <a:t> Prevents overwrite at a particular location</a:t>
            </a:r>
          </a:p>
          <a:p>
            <a:endParaRPr lang="en-GB" sz="2200" dirty="0"/>
          </a:p>
          <a:p>
            <a:r>
              <a:rPr lang="en-GB" sz="2200" dirty="0"/>
              <a:t> </a:t>
            </a:r>
            <a:r>
              <a:rPr lang="en-GB" sz="2200" dirty="0" smtClean="0"/>
              <a:t>Insert </a:t>
            </a:r>
            <a:r>
              <a:rPr lang="en-GB" sz="2200" dirty="0"/>
              <a:t>new elements at a specific position in the </a:t>
            </a:r>
            <a:r>
              <a:rPr lang="en-GB" sz="2200" dirty="0" smtClean="0"/>
              <a:t>container</a:t>
            </a:r>
          </a:p>
          <a:p>
            <a:endParaRPr lang="en-GB" sz="2200" dirty="0"/>
          </a:p>
          <a:p>
            <a:r>
              <a:rPr lang="en-GB" sz="2200" dirty="0"/>
              <a:t>The container needs to have an insert member function 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22726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STL Components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080457"/>
              </p:ext>
            </p:extLst>
          </p:nvPr>
        </p:nvGraphicFramePr>
        <p:xfrm>
          <a:off x="0" y="1690689"/>
          <a:ext cx="8515350" cy="5032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903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20" y="236067"/>
            <a:ext cx="5542201" cy="64415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45569" y="3126155"/>
            <a:ext cx="269843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Plug </a:t>
            </a:r>
            <a:r>
              <a:rPr lang="en-US" sz="2000" b="1" dirty="0" smtClean="0">
                <a:solidFill>
                  <a:srgbClr val="C00000"/>
                </a:solidFill>
                <a:latin typeface="Candara" panose="020E0502030303020204" pitchFamily="34" charset="0"/>
              </a:rPr>
              <a:t>compatible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ndara" panose="020E0502030303020204" pitchFamily="34" charset="0"/>
              </a:rPr>
              <a:t>For assigning an algorithm to a container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ndara" panose="020E0502030303020204" pitchFamily="34" charset="0"/>
              </a:rPr>
              <a:t> </a:t>
            </a:r>
            <a:r>
              <a:rPr lang="en-US" sz="2000" dirty="0" smtClean="0">
                <a:latin typeface="Candara" panose="020E0502030303020204" pitchFamily="34" charset="0"/>
              </a:rPr>
              <a:t>Some algorithms ar</a:t>
            </a:r>
            <a:r>
              <a:rPr lang="en-US" sz="2000" dirty="0" smtClean="0">
                <a:latin typeface="Candara" panose="020E0502030303020204" pitchFamily="34" charset="0"/>
              </a:rPr>
              <a:t>e good with some data structure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617076" y="1032661"/>
            <a:ext cx="225278" cy="120979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617075" y="5682760"/>
            <a:ext cx="296011" cy="412124"/>
          </a:xfrm>
          <a:prstGeom prst="rect">
            <a:avLst/>
          </a:prstGeom>
          <a:noFill/>
          <a:ln w="38100">
            <a:solidFill>
              <a:srgbClr val="FF9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61029" y="908370"/>
            <a:ext cx="2317788" cy="10728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617076" y="4797387"/>
            <a:ext cx="296010" cy="83415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765080" y="4164368"/>
            <a:ext cx="1241205" cy="2423336"/>
            <a:chOff x="4765080" y="4164368"/>
            <a:chExt cx="1241205" cy="2423336"/>
          </a:xfrm>
        </p:grpSpPr>
        <p:sp>
          <p:nvSpPr>
            <p:cNvPr id="2" name="TextBox 1"/>
            <p:cNvSpPr txBox="1"/>
            <p:nvPr/>
          </p:nvSpPr>
          <p:spPr>
            <a:xfrm>
              <a:off x="4765080" y="4164368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ndara" panose="020E0502030303020204" pitchFamily="34" charset="0"/>
                </a:rPr>
                <a:t>Input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cxnSp>
          <p:nvCxnSpPr>
            <p:cNvPr id="4" name="Straight Arrow Connector 3"/>
            <p:cNvCxnSpPr>
              <a:stCxn id="2" idx="2"/>
              <a:endCxn id="10" idx="0"/>
            </p:cNvCxnSpPr>
            <p:nvPr/>
          </p:nvCxnSpPr>
          <p:spPr>
            <a:xfrm flipH="1">
              <a:off x="4765081" y="4533700"/>
              <a:ext cx="354423" cy="2636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19504" y="62183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andara" panose="020E0502030303020204" pitchFamily="34" charset="0"/>
                </a:rPr>
                <a:t>Output</a:t>
              </a:r>
              <a:endParaRPr lang="en-US" dirty="0">
                <a:latin typeface="Candara" panose="020E0502030303020204" pitchFamily="34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8" idx="2"/>
            </p:cNvCxnSpPr>
            <p:nvPr/>
          </p:nvCxnSpPr>
          <p:spPr>
            <a:xfrm flipH="1" flipV="1">
              <a:off x="4765081" y="6094884"/>
              <a:ext cx="354423" cy="3081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89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/>
          <p:cNvSpPr/>
          <p:nvPr/>
        </p:nvSpPr>
        <p:spPr>
          <a:xfrm>
            <a:off x="5958188" y="1766722"/>
            <a:ext cx="2493619" cy="41913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09600" y="1766722"/>
            <a:ext cx="2493619" cy="41913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20914" y="442686"/>
            <a:ext cx="8302171" cy="5827485"/>
          </a:xfrm>
          <a:prstGeom prst="roundRect">
            <a:avLst>
              <a:gd name="adj" fmla="val 458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420914" y="1582057"/>
            <a:ext cx="8302171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36171" y="812800"/>
            <a:ext cx="1396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Container(s)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73731" y="812800"/>
            <a:ext cx="11993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Iterator(s)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14122" y="812800"/>
            <a:ext cx="1162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Algorithm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2332707" y="997466"/>
            <a:ext cx="1541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9" idx="3"/>
            <a:endCxn id="10" idx="1"/>
          </p:cNvCxnSpPr>
          <p:nvPr/>
        </p:nvCxnSpPr>
        <p:spPr>
          <a:xfrm>
            <a:off x="5073098" y="997466"/>
            <a:ext cx="1541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36171" y="1766722"/>
            <a:ext cx="188865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andara" panose="020E0502030303020204" pitchFamily="34" charset="0"/>
              </a:rPr>
              <a:t>Container classes</a:t>
            </a:r>
            <a:endParaRPr lang="en-US" b="1" dirty="0">
              <a:solidFill>
                <a:srgbClr val="0000FF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873731" y="1766722"/>
            <a:ext cx="104868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Iterators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7648" y="1766722"/>
            <a:ext cx="209544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EF2564"/>
                </a:solidFill>
                <a:latin typeface="Candara" panose="020E0502030303020204" pitchFamily="34" charset="0"/>
              </a:rPr>
              <a:t>Generic Algorithms</a:t>
            </a:r>
            <a:endParaRPr lang="en-US" b="1" dirty="0">
              <a:solidFill>
                <a:srgbClr val="EF2564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1485" y="2787525"/>
            <a:ext cx="1545359" cy="369332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Vector, </a:t>
            </a:r>
            <a:r>
              <a:rPr lang="en-US" dirty="0" err="1" smtClean="0">
                <a:latin typeface="Candara" panose="020E0502030303020204" pitchFamily="34" charset="0"/>
              </a:rPr>
              <a:t>deque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01485" y="4512768"/>
            <a:ext cx="1545359" cy="1200329"/>
          </a:xfrm>
          <a:prstGeom prst="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List, Multiset, Set, </a:t>
            </a:r>
            <a:r>
              <a:rPr lang="en-US" dirty="0" err="1" smtClean="0">
                <a:latin typeface="Candara" panose="020E0502030303020204" pitchFamily="34" charset="0"/>
              </a:rPr>
              <a:t>Multimap</a:t>
            </a:r>
            <a:r>
              <a:rPr lang="en-US" dirty="0" smtClean="0">
                <a:latin typeface="Candara" panose="020E0502030303020204" pitchFamily="34" charset="0"/>
              </a:rPr>
              <a:t>, Map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502974" y="2644001"/>
            <a:ext cx="1916298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Random </a:t>
            </a:r>
            <a:r>
              <a:rPr lang="en-US" dirty="0" smtClean="0">
                <a:latin typeface="Candara" panose="020E0502030303020204" pitchFamily="34" charset="0"/>
              </a:rPr>
              <a:t>Access</a:t>
            </a:r>
          </a:p>
          <a:p>
            <a:r>
              <a:rPr lang="en-US" dirty="0" smtClean="0">
                <a:latin typeface="Candara" panose="020E0502030303020204" pitchFamily="34" charset="0"/>
              </a:rPr>
              <a:t>+=, -=,+,-,&gt;,&lt;,&gt;=,&lt;=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02974" y="3647936"/>
            <a:ext cx="1916298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Bidirectional</a:t>
            </a:r>
          </a:p>
          <a:p>
            <a:pPr algn="ctr"/>
            <a:r>
              <a:rPr lang="en-US" dirty="0" smtClean="0">
                <a:latin typeface="Candara" panose="020E0502030303020204" pitchFamily="34" charset="0"/>
              </a:rPr>
              <a:t>++,--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502974" y="4452731"/>
            <a:ext cx="1916299" cy="646331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Forward ++,!=,==,*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4792" y="5502712"/>
            <a:ext cx="762409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Input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61123" y="5502596"/>
            <a:ext cx="95996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ndara" panose="020E0502030303020204" pitchFamily="34" charset="0"/>
              </a:rPr>
              <a:t>Output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147645" y="2649025"/>
            <a:ext cx="2095445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>
                <a:latin typeface="Candara" panose="020E0502030303020204" pitchFamily="34" charset="0"/>
              </a:rPr>
              <a:t>r</a:t>
            </a:r>
            <a:r>
              <a:rPr lang="en-US" dirty="0" err="1" smtClean="0">
                <a:latin typeface="Candara" panose="020E0502030303020204" pitchFamily="34" charset="0"/>
              </a:rPr>
              <a:t>andom_shuffle</a:t>
            </a:r>
            <a:r>
              <a:rPr lang="en-US" dirty="0" smtClean="0">
                <a:latin typeface="Candara" panose="020E0502030303020204" pitchFamily="34" charset="0"/>
              </a:rPr>
              <a:t>(), sort(), …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47646" y="3649020"/>
            <a:ext cx="2095445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reverse(), partition(), …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147646" y="4950437"/>
            <a:ext cx="2095445" cy="646331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accumulate(), copy(), count(), …</a:t>
            </a:r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7" name="Straight Arrow Connector 36"/>
          <p:cNvCxnSpPr>
            <a:stCxn id="24" idx="3"/>
            <a:endCxn id="26" idx="1"/>
          </p:cNvCxnSpPr>
          <p:nvPr/>
        </p:nvCxnSpPr>
        <p:spPr>
          <a:xfrm flipV="1">
            <a:off x="2546844" y="2967167"/>
            <a:ext cx="956130" cy="5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5" idx="3"/>
            <a:endCxn id="27" idx="1"/>
          </p:cNvCxnSpPr>
          <p:nvPr/>
        </p:nvCxnSpPr>
        <p:spPr>
          <a:xfrm flipV="1">
            <a:off x="2546844" y="3971102"/>
            <a:ext cx="956130" cy="114183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6" idx="2"/>
            <a:endCxn id="27" idx="0"/>
          </p:cNvCxnSpPr>
          <p:nvPr/>
        </p:nvCxnSpPr>
        <p:spPr>
          <a:xfrm>
            <a:off x="4461123" y="3290332"/>
            <a:ext cx="0" cy="357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27" idx="2"/>
            <a:endCxn id="28" idx="0"/>
          </p:cNvCxnSpPr>
          <p:nvPr/>
        </p:nvCxnSpPr>
        <p:spPr>
          <a:xfrm>
            <a:off x="4461123" y="4294267"/>
            <a:ext cx="1" cy="1584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28" idx="2"/>
            <a:endCxn id="31" idx="0"/>
          </p:cNvCxnSpPr>
          <p:nvPr/>
        </p:nvCxnSpPr>
        <p:spPr>
          <a:xfrm rot="5400000">
            <a:off x="3971736" y="5013324"/>
            <a:ext cx="403650" cy="57512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28" idx="2"/>
            <a:endCxn id="32" idx="0"/>
          </p:cNvCxnSpPr>
          <p:nvPr/>
        </p:nvCxnSpPr>
        <p:spPr>
          <a:xfrm rot="16200000" flipH="1">
            <a:off x="4499348" y="5060837"/>
            <a:ext cx="403534" cy="47998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31" idx="2"/>
            <a:endCxn id="35" idx="2"/>
          </p:cNvCxnSpPr>
          <p:nvPr/>
        </p:nvCxnSpPr>
        <p:spPr>
          <a:xfrm rot="5400000" flipH="1" flipV="1">
            <a:off x="5403045" y="4079720"/>
            <a:ext cx="275276" cy="3309372"/>
          </a:xfrm>
          <a:prstGeom prst="bentConnector3">
            <a:avLst>
              <a:gd name="adj1" fmla="val -83044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27" idx="3"/>
            <a:endCxn id="34" idx="1"/>
          </p:cNvCxnSpPr>
          <p:nvPr/>
        </p:nvCxnSpPr>
        <p:spPr>
          <a:xfrm>
            <a:off x="5419272" y="3971102"/>
            <a:ext cx="728374" cy="10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26" idx="3"/>
            <a:endCxn id="33" idx="1"/>
          </p:cNvCxnSpPr>
          <p:nvPr/>
        </p:nvCxnSpPr>
        <p:spPr>
          <a:xfrm>
            <a:off x="5419272" y="2967167"/>
            <a:ext cx="728373" cy="50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1005099" y="458949"/>
            <a:ext cx="1327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Storing objects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11827" y="458949"/>
            <a:ext cx="1523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Accessing objects</a:t>
            </a:r>
            <a:endParaRPr lang="en-US" sz="1400" dirty="0">
              <a:latin typeface="Candara" panose="020E0502030303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242233" y="458949"/>
            <a:ext cx="192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andara" panose="020E0502030303020204" pitchFamily="34" charset="0"/>
              </a:rPr>
              <a:t>Manipulate the objects</a:t>
            </a:r>
            <a:endParaRPr lang="en-US" sz="1400" dirty="0">
              <a:latin typeface="Candara" panose="020E0502030303020204" pitchFamily="34" charset="0"/>
            </a:endParaRPr>
          </a:p>
        </p:txBody>
      </p:sp>
      <p:cxnSp>
        <p:nvCxnSpPr>
          <p:cNvPr id="49" name="Elbow Connector 48"/>
          <p:cNvCxnSpPr>
            <a:stCxn id="32" idx="3"/>
            <a:endCxn id="35" idx="1"/>
          </p:cNvCxnSpPr>
          <p:nvPr/>
        </p:nvCxnSpPr>
        <p:spPr>
          <a:xfrm flipV="1">
            <a:off x="5421091" y="5273603"/>
            <a:ext cx="726555" cy="41365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60" y="1177485"/>
            <a:ext cx="7884086" cy="50046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72504" y="257577"/>
            <a:ext cx="3671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Major categories of STL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588000" y="1092653"/>
            <a:ext cx="1175658" cy="4988833"/>
          </a:xfrm>
          <a:prstGeom prst="roundRect">
            <a:avLst/>
          </a:prstGeom>
          <a:noFill/>
          <a:ln w="57150">
            <a:solidFill>
              <a:srgbClr val="EF256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98150" y="1092653"/>
            <a:ext cx="1899264" cy="4988833"/>
          </a:xfrm>
          <a:prstGeom prst="roundRect">
            <a:avLst/>
          </a:prstGeom>
          <a:noFill/>
          <a:ln w="571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9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9" y="3965139"/>
            <a:ext cx="8055429" cy="265518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Accumulate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07508" y="3926723"/>
            <a:ext cx="3087863" cy="34047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66514" y="3926723"/>
            <a:ext cx="1396399" cy="34047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63701" y="4259230"/>
            <a:ext cx="2531670" cy="2909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57314" y="4233738"/>
            <a:ext cx="953038" cy="3164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66514" y="4267200"/>
            <a:ext cx="2419657" cy="2830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9449" y="1495277"/>
            <a:ext cx="6864185" cy="1403649"/>
          </a:xfrm>
          <a:prstGeom prst="rect">
            <a:avLst/>
          </a:prstGeom>
          <a:ln w="38100">
            <a:solidFill>
              <a:srgbClr val="EF2564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9449" y="3221156"/>
            <a:ext cx="4130449" cy="343727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192042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653"/>
            <a:ext cx="8147108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 Reads from a input sequence (built-in type, user-defined type, stream)</a:t>
            </a:r>
          </a:p>
          <a:p>
            <a:endParaRPr lang="en-US" sz="2200" dirty="0"/>
          </a:p>
          <a:p>
            <a:r>
              <a:rPr lang="en-US" sz="2200" dirty="0" smtClean="0"/>
              <a:t> It refers to a family of types</a:t>
            </a:r>
          </a:p>
          <a:p>
            <a:endParaRPr lang="en-US" sz="2200" dirty="0"/>
          </a:p>
          <a:p>
            <a:r>
              <a:rPr lang="en-US" sz="2200" dirty="0" smtClean="0"/>
              <a:t> </a:t>
            </a:r>
            <a:r>
              <a:rPr lang="en-US" sz="2200" b="1" dirty="0" smtClean="0"/>
              <a:t>++, *, == operator to be defined for the type on which to iterate</a:t>
            </a:r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650" y="4224270"/>
            <a:ext cx="8147108" cy="2479183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211391" y="5463861"/>
            <a:ext cx="2137893" cy="3187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5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9849"/>
            <a:ext cx="7886700" cy="4351338"/>
          </a:xfrm>
        </p:spPr>
        <p:txBody>
          <a:bodyPr>
            <a:normAutofit/>
          </a:bodyPr>
          <a:lstStyle/>
          <a:p>
            <a:r>
              <a:rPr lang="en-US" sz="2200" dirty="0" smtClean="0"/>
              <a:t>Allow us to write values to a sequence</a:t>
            </a:r>
          </a:p>
          <a:p>
            <a:endParaRPr lang="en-US" sz="2200" dirty="0"/>
          </a:p>
          <a:p>
            <a:r>
              <a:rPr lang="en-US" sz="2200" dirty="0" smtClean="0"/>
              <a:t> Do not guarantee that we can read from the sequence</a:t>
            </a:r>
          </a:p>
          <a:p>
            <a:endParaRPr lang="en-US" sz="2200" dirty="0"/>
          </a:p>
          <a:p>
            <a:r>
              <a:rPr lang="en-US" sz="2200" dirty="0" smtClean="0"/>
              <a:t> ==, != need not be defined for the output iterator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628650" y="3661175"/>
            <a:ext cx="7663131" cy="3102482"/>
          </a:xfrm>
          <a:prstGeom prst="rect">
            <a:avLst/>
          </a:prstGeom>
          <a:ln w="38100">
            <a:solidFill>
              <a:srgbClr val="0000FF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2012374" y="3650667"/>
            <a:ext cx="5898524" cy="3399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Forward iterators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 Input operator writes value to a sequence, output iterator reads from a sequence</a:t>
            </a:r>
          </a:p>
          <a:p>
            <a:endParaRPr lang="en-US" sz="2200" dirty="0"/>
          </a:p>
          <a:p>
            <a:r>
              <a:rPr lang="en-US" sz="2200" dirty="0" smtClean="0"/>
              <a:t> Forward iterator allows both reading, writing and traverse in one direction</a:t>
            </a:r>
          </a:p>
          <a:p>
            <a:endParaRPr lang="en-US" sz="2200" dirty="0"/>
          </a:p>
          <a:p>
            <a:r>
              <a:rPr lang="en-US" sz="2200" dirty="0" smtClean="0"/>
              <a:t> It is possible to save a forward iterator</a:t>
            </a:r>
          </a:p>
          <a:p>
            <a:endParaRPr lang="en-US" sz="2200" dirty="0"/>
          </a:p>
          <a:p>
            <a:r>
              <a:rPr lang="en-US" sz="2200" dirty="0" smtClean="0"/>
              <a:t>Later start from the same position (</a:t>
            </a:r>
            <a:r>
              <a:rPr lang="en-US" sz="2200" dirty="0" err="1" smtClean="0"/>
              <a:t>multipass</a:t>
            </a:r>
            <a:r>
              <a:rPr lang="en-US" sz="2200" dirty="0" smtClean="0"/>
              <a:t> algorithm)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12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13494</TotalTime>
  <Words>536</Words>
  <Application>Microsoft Office PowerPoint</Application>
  <PresentationFormat>On-screen Show 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Candara</vt:lpstr>
      <vt:lpstr>Office Theme</vt:lpstr>
      <vt:lpstr>CS212: Object Oriented Analysis and Design</vt:lpstr>
      <vt:lpstr>STL Components</vt:lpstr>
      <vt:lpstr>PowerPoint Presentation</vt:lpstr>
      <vt:lpstr>PowerPoint Presentation</vt:lpstr>
      <vt:lpstr>PowerPoint Presentation</vt:lpstr>
      <vt:lpstr>Accumulate</vt:lpstr>
      <vt:lpstr>Input Iterator</vt:lpstr>
      <vt:lpstr>Output iterators</vt:lpstr>
      <vt:lpstr>Forward iterators</vt:lpstr>
      <vt:lpstr>Forward iterator</vt:lpstr>
      <vt:lpstr>Bidirectional Iterator</vt:lpstr>
      <vt:lpstr>Using Iterators</vt:lpstr>
      <vt:lpstr>Insert and Delete</vt:lpstr>
      <vt:lpstr>Storing Class Objects</vt:lpstr>
      <vt:lpstr>Random access iterator</vt:lpstr>
      <vt:lpstr>STL Iterator Hierarchy</vt:lpstr>
      <vt:lpstr>Insert Iterator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user</cp:lastModifiedBy>
  <cp:revision>228</cp:revision>
  <dcterms:created xsi:type="dcterms:W3CDTF">2015-07-15T04:13:21Z</dcterms:created>
  <dcterms:modified xsi:type="dcterms:W3CDTF">2016-10-26T12:30:11Z</dcterms:modified>
</cp:coreProperties>
</file>