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876" r:id="rId1"/>
  </p:sldMasterIdLst>
  <p:notesMasterIdLst>
    <p:notesMasterId r:id="rId36"/>
  </p:notesMasterIdLst>
  <p:sldIdLst>
    <p:sldId id="280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313" r:id="rId34"/>
    <p:sldId id="314" r:id="rId3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EF2564"/>
    <a:srgbClr val="FCD4E0"/>
    <a:srgbClr val="FF0000"/>
    <a:srgbClr val="FF99FF"/>
    <a:srgbClr val="00FF00"/>
    <a:srgbClr val="CFF4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7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1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A0CB64-128B-426D-ADEC-8B8F06994919}" type="datetimeFigureOut">
              <a:rPr lang="en-US" smtClean="0"/>
              <a:t>11/3/2016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C603B-D544-4D09-802B-550CEE2FDD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62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3526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9750"/>
            <a:ext cx="3551237" cy="2662238"/>
          </a:xfrm>
          <a:solidFill>
            <a:srgbClr val="FFFFFF"/>
          </a:solidFill>
          <a:ln/>
        </p:spPr>
      </p:sp>
      <p:sp>
        <p:nvSpPr>
          <p:cNvPr id="29081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5913" y="3379788"/>
            <a:ext cx="7073900" cy="2728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67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9750"/>
            <a:ext cx="3551237" cy="2662238"/>
          </a:xfrm>
          <a:solidFill>
            <a:srgbClr val="FFFFFF"/>
          </a:solidFill>
          <a:ln/>
        </p:spPr>
      </p:sp>
      <p:sp>
        <p:nvSpPr>
          <p:cNvPr id="29184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5913" y="3379788"/>
            <a:ext cx="7073900" cy="2660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8015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9750"/>
            <a:ext cx="3551237" cy="2662238"/>
          </a:xfrm>
          <a:solidFill>
            <a:srgbClr val="FFFFFF"/>
          </a:solidFill>
          <a:ln/>
        </p:spPr>
      </p:sp>
      <p:sp>
        <p:nvSpPr>
          <p:cNvPr id="292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5913" y="3379788"/>
            <a:ext cx="7073900" cy="2660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6705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9750"/>
            <a:ext cx="3551237" cy="2662238"/>
          </a:xfrm>
          <a:solidFill>
            <a:srgbClr val="FFFFFF"/>
          </a:solidFill>
          <a:ln/>
        </p:spPr>
      </p:sp>
      <p:sp>
        <p:nvSpPr>
          <p:cNvPr id="293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5913" y="3379788"/>
            <a:ext cx="7073900" cy="2660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36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9750"/>
            <a:ext cx="3551237" cy="2662238"/>
          </a:xfrm>
          <a:solidFill>
            <a:srgbClr val="FFFFFF"/>
          </a:solidFill>
          <a:ln/>
        </p:spPr>
      </p:sp>
      <p:sp>
        <p:nvSpPr>
          <p:cNvPr id="29491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5913" y="3379788"/>
            <a:ext cx="7073900" cy="2660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37324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4B898B-B3FE-40D8-BCC1-CCED771CBC8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955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sz="2100" b="1" dirty="0" smtClean="0"/>
              <a:t>OMT - Object Modeling Technique (James </a:t>
            </a:r>
            <a:r>
              <a:rPr lang="en-US" sz="2100" b="1" dirty="0" err="1" smtClean="0"/>
              <a:t>Rumbaugh</a:t>
            </a:r>
            <a:r>
              <a:rPr lang="en-US" sz="2100" b="1" dirty="0" smtClean="0"/>
              <a:t> et al.)</a:t>
            </a:r>
          </a:p>
          <a:p>
            <a:pPr lvl="1">
              <a:defRPr/>
            </a:pPr>
            <a:r>
              <a:rPr lang="en-US" sz="2100" dirty="0" smtClean="0"/>
              <a:t>especially suited for analysis of data intensive information systems</a:t>
            </a:r>
          </a:p>
          <a:p>
            <a:pPr lvl="1">
              <a:defRPr/>
            </a:pPr>
            <a:r>
              <a:rPr lang="en-US" sz="2100" dirty="0" smtClean="0"/>
              <a:t>among others, employment of extended Entity-Relationship diagrams</a:t>
            </a:r>
          </a:p>
          <a:p>
            <a:pPr>
              <a:defRPr/>
            </a:pPr>
            <a:r>
              <a:rPr lang="en-US" sz="2100" b="1" dirty="0" err="1" smtClean="0"/>
              <a:t>Booch</a:t>
            </a:r>
            <a:r>
              <a:rPr lang="en-US" sz="2100" b="1" dirty="0" smtClean="0"/>
              <a:t>-Method (Grady </a:t>
            </a:r>
            <a:r>
              <a:rPr lang="en-US" sz="2100" b="1" dirty="0" err="1" smtClean="0"/>
              <a:t>Booch</a:t>
            </a:r>
            <a:r>
              <a:rPr lang="en-US" sz="2100" b="1" dirty="0" smtClean="0"/>
              <a:t>)</a:t>
            </a:r>
          </a:p>
          <a:p>
            <a:pPr lvl="1">
              <a:defRPr/>
            </a:pPr>
            <a:r>
              <a:rPr lang="en-US" sz="2100" dirty="0" smtClean="0"/>
              <a:t>particularly suited for modeling real-time systems and concurrent systems</a:t>
            </a:r>
          </a:p>
          <a:p>
            <a:pPr lvl="1">
              <a:defRPr/>
            </a:pPr>
            <a:r>
              <a:rPr lang="en-US" sz="2100" dirty="0" smtClean="0"/>
              <a:t>strong relationship to programming languages (</a:t>
            </a:r>
            <a:r>
              <a:rPr lang="en-US" sz="2100" dirty="0" err="1" smtClean="0"/>
              <a:t>Ada</a:t>
            </a:r>
            <a:r>
              <a:rPr lang="en-US" sz="2100" dirty="0" smtClean="0"/>
              <a:t>)</a:t>
            </a:r>
          </a:p>
          <a:p>
            <a:pPr>
              <a:defRPr/>
            </a:pPr>
            <a:r>
              <a:rPr lang="en-US" sz="2100" b="1" dirty="0" smtClean="0"/>
              <a:t>OOSE - Object-Oriented Software Engineering (</a:t>
            </a:r>
            <a:r>
              <a:rPr lang="en-US" sz="2100" b="1" dirty="0" err="1" smtClean="0"/>
              <a:t>Ivar</a:t>
            </a:r>
            <a:r>
              <a:rPr lang="en-US" sz="2100" b="1" dirty="0" smtClean="0"/>
              <a:t> Jacobson)</a:t>
            </a:r>
          </a:p>
          <a:p>
            <a:pPr lvl="1">
              <a:defRPr/>
            </a:pPr>
            <a:r>
              <a:rPr lang="en-US" sz="2100" dirty="0" smtClean="0"/>
              <a:t>use case-oriented approach</a:t>
            </a:r>
          </a:p>
          <a:p>
            <a:pPr lvl="1">
              <a:defRPr/>
            </a:pPr>
            <a:r>
              <a:rPr lang="en-US" sz="2100" dirty="0" smtClean="0"/>
              <a:t>excellent support for business engineering and requirements analysis</a:t>
            </a:r>
          </a:p>
          <a:p>
            <a:pPr lvl="1">
              <a:defRPr/>
            </a:pPr>
            <a:r>
              <a:rPr lang="en-US" sz="2100" dirty="0" smtClean="0"/>
              <a:t>modeling and simulation of telecommunication systems by means of Message Sequence Charts and SDL (Specification and Description Language)</a:t>
            </a:r>
            <a:endParaRPr lang="en-US" sz="700" dirty="0" smtClean="0"/>
          </a:p>
          <a:p>
            <a:pPr>
              <a:buFont typeface="Monotype Sorts" pitchFamily="2" charset="2"/>
              <a:buChar char="è"/>
              <a:defRPr/>
            </a:pPr>
            <a:r>
              <a:rPr lang="en-US" sz="2100" dirty="0" smtClean="0"/>
              <a:t>UML </a:t>
            </a:r>
            <a:r>
              <a:rPr lang="en-US" sz="2100" b="1" dirty="0" smtClean="0"/>
              <a:t>unifies</a:t>
            </a:r>
            <a:r>
              <a:rPr lang="en-US" sz="2100" dirty="0" smtClean="0"/>
              <a:t> many of their concepts and introduces </a:t>
            </a:r>
            <a:r>
              <a:rPr lang="en-US" sz="2100" b="1" dirty="0" smtClean="0"/>
              <a:t>new</a:t>
            </a:r>
            <a:r>
              <a:rPr lang="en-US" sz="2100" dirty="0" smtClean="0"/>
              <a:t> ones</a:t>
            </a:r>
          </a:p>
        </p:txBody>
      </p:sp>
      <p:sp>
        <p:nvSpPr>
          <p:cNvPr id="297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790575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90575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90575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90575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90575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90575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fld id="{A51F4043-0ADF-4DB2-A95E-F73710406D3E}" type="slidenum">
              <a:rPr lang="en-US" altLang="en-US" sz="1000">
                <a:latin typeface="Times New Roman" panose="02020603050405020304" pitchFamily="18" charset="0"/>
              </a:rPr>
              <a:pPr/>
              <a:t>29</a:t>
            </a:fld>
            <a:endParaRPr lang="en-US" altLang="en-US" sz="10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276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9750"/>
            <a:ext cx="3551237" cy="2662238"/>
          </a:xfrm>
          <a:solidFill>
            <a:srgbClr val="FFFFFF"/>
          </a:solidFill>
          <a:ln/>
        </p:spPr>
      </p:sp>
      <p:sp>
        <p:nvSpPr>
          <p:cNvPr id="28467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5913" y="3379788"/>
            <a:ext cx="7073900" cy="2728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91361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9750"/>
            <a:ext cx="3551237" cy="2662238"/>
          </a:xfrm>
          <a:solidFill>
            <a:srgbClr val="FFFFFF"/>
          </a:solidFill>
          <a:ln/>
        </p:spPr>
      </p:sp>
      <p:sp>
        <p:nvSpPr>
          <p:cNvPr id="28262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5913" y="3379788"/>
            <a:ext cx="7073900" cy="2728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9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9750"/>
            <a:ext cx="3551237" cy="2662238"/>
          </a:xfrm>
          <a:solidFill>
            <a:srgbClr val="FFFFFF"/>
          </a:solidFill>
          <a:ln/>
        </p:spPr>
      </p:sp>
      <p:sp>
        <p:nvSpPr>
          <p:cNvPr id="28365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5913" y="3379788"/>
            <a:ext cx="7073900" cy="2728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173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9750"/>
            <a:ext cx="3551237" cy="2662238"/>
          </a:xfrm>
          <a:solidFill>
            <a:srgbClr val="FFFFFF"/>
          </a:solidFill>
          <a:ln/>
        </p:spPr>
      </p:sp>
      <p:sp>
        <p:nvSpPr>
          <p:cNvPr id="28569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5913" y="3379788"/>
            <a:ext cx="7073900" cy="2728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545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9750"/>
            <a:ext cx="3551237" cy="2662238"/>
          </a:xfrm>
          <a:solidFill>
            <a:srgbClr val="FFFFFF"/>
          </a:solidFill>
          <a:ln/>
        </p:spPr>
      </p:sp>
      <p:sp>
        <p:nvSpPr>
          <p:cNvPr id="286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5913" y="3379788"/>
            <a:ext cx="7073900" cy="2660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1460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9750"/>
            <a:ext cx="3551237" cy="2662238"/>
          </a:xfrm>
          <a:solidFill>
            <a:srgbClr val="FFFFFF"/>
          </a:solidFill>
          <a:ln/>
        </p:spPr>
      </p:sp>
      <p:sp>
        <p:nvSpPr>
          <p:cNvPr id="28774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5913" y="3379788"/>
            <a:ext cx="7073900" cy="2660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988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9750"/>
            <a:ext cx="3551237" cy="2662238"/>
          </a:xfrm>
          <a:solidFill>
            <a:srgbClr val="FFFFFF"/>
          </a:solidFill>
          <a:ln/>
        </p:spPr>
      </p:sp>
      <p:sp>
        <p:nvSpPr>
          <p:cNvPr id="28877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5913" y="3379788"/>
            <a:ext cx="7073900" cy="26606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6002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41688" y="539750"/>
            <a:ext cx="3551237" cy="2662238"/>
          </a:xfrm>
          <a:solidFill>
            <a:srgbClr val="FFFFFF"/>
          </a:solidFill>
          <a:ln/>
        </p:spPr>
      </p:sp>
      <p:sp>
        <p:nvSpPr>
          <p:cNvPr id="28979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85913" y="3379788"/>
            <a:ext cx="7073900" cy="27289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273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B4182-CDAC-4201-A915-36E9609E54CF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82E3D-7DFB-4096-A7C4-5C25A5CE79A7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FF0F4-FC59-465E-B3FB-9B37B8EB14BE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E81DC-E4A0-4503-98FC-CF90D7B78E24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05E9D-1411-458B-B19C-9E248821EB45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0131C-2C7E-4216-B19F-AB061347B772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430E9-BD91-42AA-9775-9D23921A321D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F46EB-7FC9-424D-9AF8-5A37E13E96E2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812CC-7A0A-4C5A-8336-F424367EA8A0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1C72D-9A28-418C-947D-29FF59F0E2A3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90394-EF94-484B-AD4B-2F838CDD27BC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92FF4-A290-413D-AA27-69AE7DFB22FA}" type="datetime1">
              <a:rPr lang="en-US" smtClean="0"/>
              <a:t>11/3/2016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Object Oriented Analysis and Design (CS 212)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C00000"/>
          </a:solidFill>
          <a:latin typeface="Candara" panose="020E0502030303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ndara" panose="020E0502030303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920474"/>
            <a:ext cx="8207062" cy="2387600"/>
          </a:xfrm>
        </p:spPr>
        <p:txBody>
          <a:bodyPr/>
          <a:lstStyle/>
          <a:p>
            <a:r>
              <a:rPr lang="en-GB" b="0" dirty="0" smtClean="0">
                <a:solidFill>
                  <a:schemeClr val="tx1"/>
                </a:solidFill>
                <a:latin typeface="Candara" panose="020E0502030303020204" pitchFamily="34" charset="0"/>
              </a:rPr>
              <a:t>CS212: Object Oriented Analysis and Design</a:t>
            </a:r>
            <a:endParaRPr lang="en-US" b="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8" y="461075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>
                <a:solidFill>
                  <a:srgbClr val="0000FF"/>
                </a:solidFill>
              </a:rPr>
              <a:t>Introduction to Modelling</a:t>
            </a:r>
            <a:endParaRPr lang="en-US" sz="3200" dirty="0">
              <a:solidFill>
                <a:srgbClr val="C00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4860" y="606166"/>
            <a:ext cx="1834276" cy="2023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045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dirty="0" smtClean="0"/>
              <a:t>Hierarchical Abstraction </a:t>
            </a:r>
            <a:r>
              <a:rPr lang="en-GB" dirty="0"/>
              <a:t>Example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 smtClean="0"/>
              <a:t>Suppose you are asked to understand the life forms that inhabit the earth.</a:t>
            </a:r>
          </a:p>
          <a:p>
            <a:pPr eaLnBrk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sz="2200" dirty="0" smtClean="0"/>
          </a:p>
          <a:p>
            <a:pPr eaLnBrk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 smtClean="0"/>
              <a:t>If you start examining each living organism:</a:t>
            </a:r>
          </a:p>
          <a:p>
            <a:pPr lvl="1" eaLnBrk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 smtClean="0"/>
              <a:t>You will almost never complete it.</a:t>
            </a:r>
          </a:p>
          <a:p>
            <a:pPr lvl="1" eaLnBrk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 smtClean="0"/>
              <a:t>Also, get thoroughly confused.</a:t>
            </a:r>
          </a:p>
          <a:p>
            <a:pPr lvl="1" eaLnBrk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sz="2200" dirty="0" smtClean="0"/>
          </a:p>
          <a:p>
            <a:pPr eaLnBrk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 smtClean="0">
                <a:solidFill>
                  <a:srgbClr val="0000FF"/>
                </a:solidFill>
              </a:rPr>
              <a:t>You can build an abstraction hierarchy.</a:t>
            </a:r>
          </a:p>
        </p:txBody>
      </p:sp>
    </p:spTree>
    <p:extLst>
      <p:ext uri="{BB962C8B-B14F-4D97-AF65-F5344CB8AC3E}">
        <p14:creationId xmlns:p14="http://schemas.microsoft.com/office/powerpoint/2010/main" val="40607254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dirty="0"/>
              <a:t>Living Organisms</a:t>
            </a:r>
          </a:p>
        </p:txBody>
      </p:sp>
      <p:grpSp>
        <p:nvGrpSpPr>
          <p:cNvPr id="37891" name="Group 74"/>
          <p:cNvGrpSpPr>
            <a:grpSpLocks/>
          </p:cNvGrpSpPr>
          <p:nvPr/>
        </p:nvGrpSpPr>
        <p:grpSpPr bwMode="auto">
          <a:xfrm>
            <a:off x="0" y="1147763"/>
            <a:ext cx="9202738" cy="5114925"/>
            <a:chOff x="55" y="1085"/>
            <a:chExt cx="6336" cy="3072"/>
          </a:xfrm>
        </p:grpSpPr>
        <p:sp>
          <p:nvSpPr>
            <p:cNvPr id="29700" name="AutoShape 2"/>
            <p:cNvSpPr>
              <a:spLocks noChangeArrowheads="1"/>
            </p:cNvSpPr>
            <p:nvPr/>
          </p:nvSpPr>
          <p:spPr bwMode="auto">
            <a:xfrm>
              <a:off x="1152" y="1296"/>
              <a:ext cx="966" cy="288"/>
            </a:xfrm>
            <a:prstGeom prst="roundRect">
              <a:avLst>
                <a:gd name="adj" fmla="val 347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  <a:defRPr/>
              </a:pPr>
              <a:r>
                <a:rPr lang="en-GB" b="1" dirty="0" err="1">
                  <a:solidFill>
                    <a:srgbClr val="000000"/>
                  </a:solidFill>
                </a:rPr>
                <a:t>Animalia</a:t>
              </a:r>
              <a:endParaRPr lang="en-GB" b="1" dirty="0">
                <a:solidFill>
                  <a:srgbClr val="000000"/>
                </a:solidFill>
              </a:endParaRPr>
            </a:p>
          </p:txBody>
        </p:sp>
        <p:sp>
          <p:nvSpPr>
            <p:cNvPr id="29701" name="AutoShape 3"/>
            <p:cNvSpPr>
              <a:spLocks noChangeArrowheads="1"/>
            </p:cNvSpPr>
            <p:nvPr/>
          </p:nvSpPr>
          <p:spPr bwMode="auto">
            <a:xfrm>
              <a:off x="4087" y="1296"/>
              <a:ext cx="953" cy="288"/>
            </a:xfrm>
            <a:prstGeom prst="roundRect">
              <a:avLst>
                <a:gd name="adj" fmla="val 347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  <a:defRPr/>
              </a:pPr>
              <a:r>
                <a:rPr lang="en-GB" b="1" dirty="0" err="1">
                  <a:solidFill>
                    <a:srgbClr val="000000"/>
                  </a:solidFill>
                </a:rPr>
                <a:t>Fungae</a:t>
              </a:r>
              <a:endParaRPr lang="en-GB" b="1" dirty="0">
                <a:solidFill>
                  <a:srgbClr val="000000"/>
                </a:solidFill>
              </a:endParaRPr>
            </a:p>
          </p:txBody>
        </p:sp>
        <p:sp>
          <p:nvSpPr>
            <p:cNvPr id="29702" name="AutoShape 4"/>
            <p:cNvSpPr>
              <a:spLocks noChangeArrowheads="1"/>
            </p:cNvSpPr>
            <p:nvPr/>
          </p:nvSpPr>
          <p:spPr bwMode="auto">
            <a:xfrm>
              <a:off x="2592" y="1296"/>
              <a:ext cx="867" cy="288"/>
            </a:xfrm>
            <a:prstGeom prst="roundRect">
              <a:avLst>
                <a:gd name="adj" fmla="val 347"/>
              </a:avLst>
            </a:prstGeom>
            <a:solidFill>
              <a:srgbClr val="99CC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  <a:defRPr/>
              </a:pPr>
              <a:r>
                <a:rPr lang="en-GB" b="1" dirty="0" err="1">
                  <a:solidFill>
                    <a:srgbClr val="000000"/>
                  </a:solidFill>
                </a:rPr>
                <a:t>Plantae</a:t>
              </a:r>
              <a:endParaRPr lang="en-GB" b="1" dirty="0">
                <a:solidFill>
                  <a:srgbClr val="000000"/>
                </a:solidFill>
              </a:endParaRPr>
            </a:p>
          </p:txBody>
        </p:sp>
        <p:sp>
          <p:nvSpPr>
            <p:cNvPr id="29703" name="AutoShape 5"/>
            <p:cNvSpPr>
              <a:spLocks noChangeArrowheads="1"/>
            </p:cNvSpPr>
            <p:nvPr/>
          </p:nvSpPr>
          <p:spPr bwMode="auto">
            <a:xfrm>
              <a:off x="5191" y="1085"/>
              <a:ext cx="1111" cy="720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  <a:defRPr/>
              </a:pPr>
              <a:r>
                <a:rPr lang="en-GB" sz="2500" b="1" dirty="0">
                  <a:solidFill>
                    <a:srgbClr val="0000FF"/>
                  </a:solidFill>
                </a:rPr>
                <a:t>Kingdom</a:t>
              </a:r>
            </a:p>
          </p:txBody>
        </p:sp>
        <p:sp>
          <p:nvSpPr>
            <p:cNvPr id="29704" name="AutoShape 6"/>
            <p:cNvSpPr>
              <a:spLocks noChangeArrowheads="1"/>
            </p:cNvSpPr>
            <p:nvPr/>
          </p:nvSpPr>
          <p:spPr bwMode="auto">
            <a:xfrm>
              <a:off x="344" y="2044"/>
              <a:ext cx="928" cy="288"/>
            </a:xfrm>
            <a:prstGeom prst="roundRect">
              <a:avLst>
                <a:gd name="adj" fmla="val 347"/>
              </a:avLst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  <a:defRPr/>
              </a:pPr>
              <a:r>
                <a:rPr lang="en-GB" b="1" dirty="0" err="1">
                  <a:solidFill>
                    <a:srgbClr val="000000"/>
                  </a:solidFill>
                </a:rPr>
                <a:t>Mollusca</a:t>
              </a:r>
              <a:endParaRPr lang="en-GB" b="1" dirty="0">
                <a:solidFill>
                  <a:srgbClr val="000000"/>
                </a:solidFill>
              </a:endParaRPr>
            </a:p>
          </p:txBody>
        </p:sp>
        <p:sp>
          <p:nvSpPr>
            <p:cNvPr id="29705" name="AutoShape 7"/>
            <p:cNvSpPr>
              <a:spLocks noChangeArrowheads="1"/>
            </p:cNvSpPr>
            <p:nvPr/>
          </p:nvSpPr>
          <p:spPr bwMode="auto">
            <a:xfrm>
              <a:off x="1639" y="2045"/>
              <a:ext cx="961" cy="288"/>
            </a:xfrm>
            <a:prstGeom prst="roundRect">
              <a:avLst>
                <a:gd name="adj" fmla="val 347"/>
              </a:avLst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  <a:defRPr/>
              </a:pPr>
              <a:r>
                <a:rPr lang="en-GB" b="1" dirty="0" err="1">
                  <a:solidFill>
                    <a:srgbClr val="000000"/>
                  </a:solidFill>
                </a:rPr>
                <a:t>Chordata</a:t>
              </a:r>
              <a:endParaRPr lang="en-GB" b="1" dirty="0">
                <a:solidFill>
                  <a:srgbClr val="000000"/>
                </a:solidFill>
              </a:endParaRPr>
            </a:p>
          </p:txBody>
        </p:sp>
        <p:sp>
          <p:nvSpPr>
            <p:cNvPr id="29706" name="AutoShape 8"/>
            <p:cNvSpPr>
              <a:spLocks noChangeArrowheads="1"/>
            </p:cNvSpPr>
            <p:nvPr/>
          </p:nvSpPr>
          <p:spPr bwMode="auto">
            <a:xfrm>
              <a:off x="3127" y="2044"/>
              <a:ext cx="1295" cy="260"/>
            </a:xfrm>
            <a:prstGeom prst="roundRect">
              <a:avLst>
                <a:gd name="adj" fmla="val 384"/>
              </a:avLst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  <a:defRPr/>
              </a:pPr>
              <a:r>
                <a:rPr lang="en-GB" b="1" dirty="0" err="1">
                  <a:solidFill>
                    <a:srgbClr val="000000"/>
                  </a:solidFill>
                </a:rPr>
                <a:t>Ascomycota</a:t>
              </a:r>
              <a:endParaRPr lang="en-GB" b="1" dirty="0">
                <a:solidFill>
                  <a:srgbClr val="000000"/>
                </a:solidFill>
              </a:endParaRPr>
            </a:p>
          </p:txBody>
        </p:sp>
        <p:sp>
          <p:nvSpPr>
            <p:cNvPr id="29707" name="AutoShape 9"/>
            <p:cNvSpPr>
              <a:spLocks noChangeArrowheads="1"/>
            </p:cNvSpPr>
            <p:nvPr/>
          </p:nvSpPr>
          <p:spPr bwMode="auto">
            <a:xfrm>
              <a:off x="4894" y="2045"/>
              <a:ext cx="1257" cy="260"/>
            </a:xfrm>
            <a:prstGeom prst="roundRect">
              <a:avLst>
                <a:gd name="adj" fmla="val 384"/>
              </a:avLst>
            </a:prstGeom>
            <a:solidFill>
              <a:srgbClr val="33CC33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  <a:defRPr/>
              </a:pPr>
              <a:r>
                <a:rPr lang="en-GB" b="1" dirty="0" err="1">
                  <a:solidFill>
                    <a:srgbClr val="000000"/>
                  </a:solidFill>
                </a:rPr>
                <a:t>Zygomycota</a:t>
              </a:r>
              <a:endParaRPr lang="en-GB" b="1" dirty="0">
                <a:solidFill>
                  <a:srgbClr val="000000"/>
                </a:solidFill>
              </a:endParaRPr>
            </a:p>
          </p:txBody>
        </p:sp>
        <p:sp>
          <p:nvSpPr>
            <p:cNvPr id="29708" name="AutoShape 10"/>
            <p:cNvSpPr>
              <a:spLocks noChangeArrowheads="1"/>
            </p:cNvSpPr>
            <p:nvPr/>
          </p:nvSpPr>
          <p:spPr bwMode="auto">
            <a:xfrm>
              <a:off x="487" y="3632"/>
              <a:ext cx="1152" cy="429"/>
            </a:xfrm>
            <a:prstGeom prst="roundRect">
              <a:avLst>
                <a:gd name="adj" fmla="val 384"/>
              </a:avLst>
            </a:prstGeom>
            <a:solidFill>
              <a:srgbClr val="FF99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  <a:defRPr/>
              </a:pPr>
              <a:r>
                <a:rPr lang="en-GB" b="1" dirty="0">
                  <a:solidFill>
                    <a:srgbClr val="000000"/>
                  </a:solidFill>
                </a:rPr>
                <a:t>Homo </a:t>
              </a:r>
              <a:r>
                <a:rPr lang="en-GB" b="1" dirty="0" err="1">
                  <a:solidFill>
                    <a:srgbClr val="000000"/>
                  </a:solidFill>
                </a:rPr>
                <a:t>Sapien</a:t>
              </a:r>
              <a:endParaRPr lang="en-GB" b="1" dirty="0">
                <a:solidFill>
                  <a:srgbClr val="000000"/>
                </a:solidFill>
              </a:endParaRPr>
            </a:p>
          </p:txBody>
        </p:sp>
        <p:sp>
          <p:nvSpPr>
            <p:cNvPr id="29709" name="AutoShape 11"/>
            <p:cNvSpPr>
              <a:spLocks noChangeArrowheads="1"/>
            </p:cNvSpPr>
            <p:nvPr/>
          </p:nvSpPr>
          <p:spPr bwMode="auto">
            <a:xfrm>
              <a:off x="2407" y="3632"/>
              <a:ext cx="1728" cy="429"/>
            </a:xfrm>
            <a:prstGeom prst="roundRect">
              <a:avLst>
                <a:gd name="adj" fmla="val 389"/>
              </a:avLst>
            </a:prstGeom>
            <a:solidFill>
              <a:srgbClr val="FF99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  <a:defRPr/>
              </a:pPr>
              <a:r>
                <a:rPr lang="en-GB" b="1" dirty="0" err="1">
                  <a:solidFill>
                    <a:srgbClr val="000000"/>
                  </a:solidFill>
                </a:rPr>
                <a:t>Solanum</a:t>
              </a:r>
              <a:r>
                <a:rPr lang="en-GB" b="1" dirty="0">
                  <a:solidFill>
                    <a:srgbClr val="000000"/>
                  </a:solidFill>
                </a:rPr>
                <a:t> </a:t>
              </a:r>
              <a:r>
                <a:rPr lang="en-GB" b="1" dirty="0" err="1">
                  <a:solidFill>
                    <a:srgbClr val="000000"/>
                  </a:solidFill>
                </a:rPr>
                <a:t>Tuberosum</a:t>
              </a:r>
              <a:endParaRPr lang="en-GB" b="1" dirty="0">
                <a:solidFill>
                  <a:srgbClr val="000000"/>
                </a:solidFill>
              </a:endParaRPr>
            </a:p>
          </p:txBody>
        </p:sp>
        <p:sp>
          <p:nvSpPr>
            <p:cNvPr id="29710" name="AutoShape 12"/>
            <p:cNvSpPr>
              <a:spLocks noChangeArrowheads="1"/>
            </p:cNvSpPr>
            <p:nvPr/>
          </p:nvSpPr>
          <p:spPr bwMode="auto">
            <a:xfrm>
              <a:off x="4903" y="3629"/>
              <a:ext cx="1200" cy="528"/>
            </a:xfrm>
            <a:prstGeom prst="roundRect">
              <a:avLst>
                <a:gd name="adj" fmla="val 389"/>
              </a:avLst>
            </a:prstGeom>
            <a:solidFill>
              <a:srgbClr val="FF9900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  <a:defRPr/>
              </a:pPr>
              <a:r>
                <a:rPr lang="en-GB" b="1" dirty="0" err="1">
                  <a:solidFill>
                    <a:srgbClr val="000000"/>
                  </a:solidFill>
                </a:rPr>
                <a:t>Coprinus</a:t>
              </a:r>
              <a:r>
                <a:rPr lang="en-GB" b="1" dirty="0">
                  <a:solidFill>
                    <a:srgbClr val="000000"/>
                  </a:solidFill>
                </a:rPr>
                <a:t> </a:t>
              </a:r>
              <a:r>
                <a:rPr lang="en-GB" b="1" dirty="0" err="1">
                  <a:solidFill>
                    <a:srgbClr val="000000"/>
                  </a:solidFill>
                </a:rPr>
                <a:t>Comatus</a:t>
              </a:r>
              <a:endParaRPr lang="en-GB" b="1" dirty="0">
                <a:solidFill>
                  <a:srgbClr val="000000"/>
                </a:solidFill>
              </a:endParaRPr>
            </a:p>
          </p:txBody>
        </p:sp>
        <p:sp>
          <p:nvSpPr>
            <p:cNvPr id="29711" name="Oval 13"/>
            <p:cNvSpPr>
              <a:spLocks noChangeArrowheads="1"/>
            </p:cNvSpPr>
            <p:nvPr/>
          </p:nvSpPr>
          <p:spPr bwMode="auto">
            <a:xfrm>
              <a:off x="487" y="2688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12" name="Line 14"/>
            <p:cNvSpPr>
              <a:spLocks noChangeShapeType="1"/>
            </p:cNvSpPr>
            <p:nvPr/>
          </p:nvSpPr>
          <p:spPr bwMode="auto">
            <a:xfrm flipH="1">
              <a:off x="823" y="1584"/>
              <a:ext cx="762" cy="461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9713" name="Line 15"/>
            <p:cNvSpPr>
              <a:spLocks noChangeShapeType="1"/>
            </p:cNvSpPr>
            <p:nvPr/>
          </p:nvSpPr>
          <p:spPr bwMode="auto">
            <a:xfrm flipH="1" flipV="1">
              <a:off x="1583" y="1583"/>
              <a:ext cx="584" cy="462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9714" name="Oval 17"/>
            <p:cNvSpPr>
              <a:spLocks noChangeArrowheads="1"/>
            </p:cNvSpPr>
            <p:nvPr/>
          </p:nvSpPr>
          <p:spPr bwMode="auto">
            <a:xfrm>
              <a:off x="631" y="2688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15" name="Oval 18"/>
            <p:cNvSpPr>
              <a:spLocks noChangeArrowheads="1"/>
            </p:cNvSpPr>
            <p:nvPr/>
          </p:nvSpPr>
          <p:spPr bwMode="auto">
            <a:xfrm>
              <a:off x="4560" y="2141"/>
              <a:ext cx="103" cy="7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16" name="Oval 19"/>
            <p:cNvSpPr>
              <a:spLocks noChangeArrowheads="1"/>
            </p:cNvSpPr>
            <p:nvPr/>
          </p:nvSpPr>
          <p:spPr bwMode="auto">
            <a:xfrm>
              <a:off x="4705" y="2141"/>
              <a:ext cx="105" cy="72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17" name="Line 20"/>
            <p:cNvSpPr>
              <a:spLocks noChangeShapeType="1"/>
            </p:cNvSpPr>
            <p:nvPr/>
          </p:nvSpPr>
          <p:spPr bwMode="auto">
            <a:xfrm flipH="1">
              <a:off x="3703" y="1566"/>
              <a:ext cx="810" cy="481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9718" name="Line 21"/>
            <p:cNvSpPr>
              <a:spLocks noChangeShapeType="1"/>
            </p:cNvSpPr>
            <p:nvPr/>
          </p:nvSpPr>
          <p:spPr bwMode="auto">
            <a:xfrm flipH="1" flipV="1">
              <a:off x="4511" y="1565"/>
              <a:ext cx="968" cy="481"/>
            </a:xfrm>
            <a:prstGeom prst="line">
              <a:avLst/>
            </a:prstGeom>
            <a:noFill/>
            <a:ln w="57150">
              <a:solidFill>
                <a:srgbClr val="003300"/>
              </a:solidFill>
              <a:round/>
              <a:headEnd type="triangle" w="lg" len="lg"/>
              <a:tailEnd/>
            </a:ln>
          </p:spPr>
          <p:txBody>
            <a:bodyPr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29719" name="Oval 22"/>
            <p:cNvSpPr>
              <a:spLocks noChangeArrowheads="1"/>
            </p:cNvSpPr>
            <p:nvPr/>
          </p:nvSpPr>
          <p:spPr bwMode="auto">
            <a:xfrm>
              <a:off x="768" y="2688"/>
              <a:ext cx="104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20" name="Oval 23"/>
            <p:cNvSpPr>
              <a:spLocks noChangeArrowheads="1"/>
            </p:cNvSpPr>
            <p:nvPr/>
          </p:nvSpPr>
          <p:spPr bwMode="auto">
            <a:xfrm>
              <a:off x="912" y="2688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21" name="Oval 24"/>
            <p:cNvSpPr>
              <a:spLocks noChangeArrowheads="1"/>
            </p:cNvSpPr>
            <p:nvPr/>
          </p:nvSpPr>
          <p:spPr bwMode="auto">
            <a:xfrm>
              <a:off x="1351" y="2688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22" name="Oval 25"/>
            <p:cNvSpPr>
              <a:spLocks noChangeArrowheads="1"/>
            </p:cNvSpPr>
            <p:nvPr/>
          </p:nvSpPr>
          <p:spPr bwMode="auto">
            <a:xfrm>
              <a:off x="1496" y="2688"/>
              <a:ext cx="105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23" name="Oval 26"/>
            <p:cNvSpPr>
              <a:spLocks noChangeArrowheads="1"/>
            </p:cNvSpPr>
            <p:nvPr/>
          </p:nvSpPr>
          <p:spPr bwMode="auto">
            <a:xfrm>
              <a:off x="1632" y="2688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24" name="Oval 27"/>
            <p:cNvSpPr>
              <a:spLocks noChangeArrowheads="1"/>
            </p:cNvSpPr>
            <p:nvPr/>
          </p:nvSpPr>
          <p:spPr bwMode="auto">
            <a:xfrm>
              <a:off x="1776" y="2688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25" name="Oval 28"/>
            <p:cNvSpPr>
              <a:spLocks noChangeArrowheads="1"/>
            </p:cNvSpPr>
            <p:nvPr/>
          </p:nvSpPr>
          <p:spPr bwMode="auto">
            <a:xfrm>
              <a:off x="2263" y="2669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26" name="Oval 29"/>
            <p:cNvSpPr>
              <a:spLocks noChangeArrowheads="1"/>
            </p:cNvSpPr>
            <p:nvPr/>
          </p:nvSpPr>
          <p:spPr bwMode="auto">
            <a:xfrm>
              <a:off x="2407" y="2669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27" name="Oval 30"/>
            <p:cNvSpPr>
              <a:spLocks noChangeArrowheads="1"/>
            </p:cNvSpPr>
            <p:nvPr/>
          </p:nvSpPr>
          <p:spPr bwMode="auto">
            <a:xfrm>
              <a:off x="2544" y="2669"/>
              <a:ext cx="104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28" name="Oval 31"/>
            <p:cNvSpPr>
              <a:spLocks noChangeArrowheads="1"/>
            </p:cNvSpPr>
            <p:nvPr/>
          </p:nvSpPr>
          <p:spPr bwMode="auto">
            <a:xfrm>
              <a:off x="2688" y="2669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29" name="Oval 32"/>
            <p:cNvSpPr>
              <a:spLocks noChangeArrowheads="1"/>
            </p:cNvSpPr>
            <p:nvPr/>
          </p:nvSpPr>
          <p:spPr bwMode="auto">
            <a:xfrm>
              <a:off x="3224" y="2669"/>
              <a:ext cx="105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30" name="Oval 33"/>
            <p:cNvSpPr>
              <a:spLocks noChangeArrowheads="1"/>
            </p:cNvSpPr>
            <p:nvPr/>
          </p:nvSpPr>
          <p:spPr bwMode="auto">
            <a:xfrm>
              <a:off x="3367" y="2669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31" name="Oval 34"/>
            <p:cNvSpPr>
              <a:spLocks noChangeArrowheads="1"/>
            </p:cNvSpPr>
            <p:nvPr/>
          </p:nvSpPr>
          <p:spPr bwMode="auto">
            <a:xfrm>
              <a:off x="3504" y="2669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32" name="Oval 35"/>
            <p:cNvSpPr>
              <a:spLocks noChangeArrowheads="1"/>
            </p:cNvSpPr>
            <p:nvPr/>
          </p:nvSpPr>
          <p:spPr bwMode="auto">
            <a:xfrm>
              <a:off x="3648" y="2669"/>
              <a:ext cx="104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33" name="Oval 36"/>
            <p:cNvSpPr>
              <a:spLocks noChangeArrowheads="1"/>
            </p:cNvSpPr>
            <p:nvPr/>
          </p:nvSpPr>
          <p:spPr bwMode="auto">
            <a:xfrm>
              <a:off x="4087" y="2669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34" name="Oval 37"/>
            <p:cNvSpPr>
              <a:spLocks noChangeArrowheads="1"/>
            </p:cNvSpPr>
            <p:nvPr/>
          </p:nvSpPr>
          <p:spPr bwMode="auto">
            <a:xfrm>
              <a:off x="4231" y="2669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35" name="Oval 38"/>
            <p:cNvSpPr>
              <a:spLocks noChangeArrowheads="1"/>
            </p:cNvSpPr>
            <p:nvPr/>
          </p:nvSpPr>
          <p:spPr bwMode="auto">
            <a:xfrm>
              <a:off x="4368" y="2669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36" name="Oval 39"/>
            <p:cNvSpPr>
              <a:spLocks noChangeArrowheads="1"/>
            </p:cNvSpPr>
            <p:nvPr/>
          </p:nvSpPr>
          <p:spPr bwMode="auto">
            <a:xfrm>
              <a:off x="4512" y="2669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37" name="Oval 40"/>
            <p:cNvSpPr>
              <a:spLocks noChangeArrowheads="1"/>
            </p:cNvSpPr>
            <p:nvPr/>
          </p:nvSpPr>
          <p:spPr bwMode="auto">
            <a:xfrm>
              <a:off x="4999" y="2669"/>
              <a:ext cx="105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38" name="Oval 41"/>
            <p:cNvSpPr>
              <a:spLocks noChangeArrowheads="1"/>
            </p:cNvSpPr>
            <p:nvPr/>
          </p:nvSpPr>
          <p:spPr bwMode="auto">
            <a:xfrm>
              <a:off x="5143" y="2669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39" name="Oval 42"/>
            <p:cNvSpPr>
              <a:spLocks noChangeArrowheads="1"/>
            </p:cNvSpPr>
            <p:nvPr/>
          </p:nvSpPr>
          <p:spPr bwMode="auto">
            <a:xfrm>
              <a:off x="5281" y="2669"/>
              <a:ext cx="105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40" name="Oval 43"/>
            <p:cNvSpPr>
              <a:spLocks noChangeArrowheads="1"/>
            </p:cNvSpPr>
            <p:nvPr/>
          </p:nvSpPr>
          <p:spPr bwMode="auto">
            <a:xfrm>
              <a:off x="5424" y="2669"/>
              <a:ext cx="104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41" name="Oval 44"/>
            <p:cNvSpPr>
              <a:spLocks noChangeArrowheads="1"/>
            </p:cNvSpPr>
            <p:nvPr/>
          </p:nvSpPr>
          <p:spPr bwMode="auto">
            <a:xfrm>
              <a:off x="4567" y="3072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42" name="Oval 45"/>
            <p:cNvSpPr>
              <a:spLocks noChangeArrowheads="1"/>
            </p:cNvSpPr>
            <p:nvPr/>
          </p:nvSpPr>
          <p:spPr bwMode="auto">
            <a:xfrm>
              <a:off x="4711" y="3072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43" name="Oval 46"/>
            <p:cNvSpPr>
              <a:spLocks noChangeArrowheads="1"/>
            </p:cNvSpPr>
            <p:nvPr/>
          </p:nvSpPr>
          <p:spPr bwMode="auto">
            <a:xfrm>
              <a:off x="4848" y="3072"/>
              <a:ext cx="104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44" name="Oval 47"/>
            <p:cNvSpPr>
              <a:spLocks noChangeArrowheads="1"/>
            </p:cNvSpPr>
            <p:nvPr/>
          </p:nvSpPr>
          <p:spPr bwMode="auto">
            <a:xfrm>
              <a:off x="4992" y="3072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45" name="Oval 48"/>
            <p:cNvSpPr>
              <a:spLocks noChangeArrowheads="1"/>
            </p:cNvSpPr>
            <p:nvPr/>
          </p:nvSpPr>
          <p:spPr bwMode="auto">
            <a:xfrm>
              <a:off x="3607" y="3072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46" name="Oval 49"/>
            <p:cNvSpPr>
              <a:spLocks noChangeArrowheads="1"/>
            </p:cNvSpPr>
            <p:nvPr/>
          </p:nvSpPr>
          <p:spPr bwMode="auto">
            <a:xfrm>
              <a:off x="3751" y="3072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47" name="Oval 50"/>
            <p:cNvSpPr>
              <a:spLocks noChangeArrowheads="1"/>
            </p:cNvSpPr>
            <p:nvPr/>
          </p:nvSpPr>
          <p:spPr bwMode="auto">
            <a:xfrm>
              <a:off x="3888" y="3072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48" name="Oval 51"/>
            <p:cNvSpPr>
              <a:spLocks noChangeArrowheads="1"/>
            </p:cNvSpPr>
            <p:nvPr/>
          </p:nvSpPr>
          <p:spPr bwMode="auto">
            <a:xfrm>
              <a:off x="4032" y="3072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49" name="Oval 52"/>
            <p:cNvSpPr>
              <a:spLocks noChangeArrowheads="1"/>
            </p:cNvSpPr>
            <p:nvPr/>
          </p:nvSpPr>
          <p:spPr bwMode="auto">
            <a:xfrm>
              <a:off x="2648" y="3101"/>
              <a:ext cx="105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50" name="Oval 53"/>
            <p:cNvSpPr>
              <a:spLocks noChangeArrowheads="1"/>
            </p:cNvSpPr>
            <p:nvPr/>
          </p:nvSpPr>
          <p:spPr bwMode="auto">
            <a:xfrm>
              <a:off x="2791" y="3101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51" name="Oval 54"/>
            <p:cNvSpPr>
              <a:spLocks noChangeArrowheads="1"/>
            </p:cNvSpPr>
            <p:nvPr/>
          </p:nvSpPr>
          <p:spPr bwMode="auto">
            <a:xfrm>
              <a:off x="2928" y="3101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52" name="Oval 55"/>
            <p:cNvSpPr>
              <a:spLocks noChangeArrowheads="1"/>
            </p:cNvSpPr>
            <p:nvPr/>
          </p:nvSpPr>
          <p:spPr bwMode="auto">
            <a:xfrm>
              <a:off x="3072" y="3101"/>
              <a:ext cx="104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53" name="Oval 56"/>
            <p:cNvSpPr>
              <a:spLocks noChangeArrowheads="1"/>
            </p:cNvSpPr>
            <p:nvPr/>
          </p:nvSpPr>
          <p:spPr bwMode="auto">
            <a:xfrm>
              <a:off x="1783" y="3101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54" name="Oval 57"/>
            <p:cNvSpPr>
              <a:spLocks noChangeArrowheads="1"/>
            </p:cNvSpPr>
            <p:nvPr/>
          </p:nvSpPr>
          <p:spPr bwMode="auto">
            <a:xfrm>
              <a:off x="1927" y="3101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55" name="Oval 58"/>
            <p:cNvSpPr>
              <a:spLocks noChangeArrowheads="1"/>
            </p:cNvSpPr>
            <p:nvPr/>
          </p:nvSpPr>
          <p:spPr bwMode="auto">
            <a:xfrm>
              <a:off x="2064" y="3101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56" name="Oval 59"/>
            <p:cNvSpPr>
              <a:spLocks noChangeArrowheads="1"/>
            </p:cNvSpPr>
            <p:nvPr/>
          </p:nvSpPr>
          <p:spPr bwMode="auto">
            <a:xfrm>
              <a:off x="2208" y="3101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57" name="Oval 60"/>
            <p:cNvSpPr>
              <a:spLocks noChangeArrowheads="1"/>
            </p:cNvSpPr>
            <p:nvPr/>
          </p:nvSpPr>
          <p:spPr bwMode="auto">
            <a:xfrm>
              <a:off x="920" y="3101"/>
              <a:ext cx="105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58" name="Oval 61"/>
            <p:cNvSpPr>
              <a:spLocks noChangeArrowheads="1"/>
            </p:cNvSpPr>
            <p:nvPr/>
          </p:nvSpPr>
          <p:spPr bwMode="auto">
            <a:xfrm>
              <a:off x="1063" y="3101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59" name="Oval 62"/>
            <p:cNvSpPr>
              <a:spLocks noChangeArrowheads="1"/>
            </p:cNvSpPr>
            <p:nvPr/>
          </p:nvSpPr>
          <p:spPr bwMode="auto">
            <a:xfrm>
              <a:off x="1200" y="3101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60" name="Oval 63"/>
            <p:cNvSpPr>
              <a:spLocks noChangeArrowheads="1"/>
            </p:cNvSpPr>
            <p:nvPr/>
          </p:nvSpPr>
          <p:spPr bwMode="auto">
            <a:xfrm>
              <a:off x="1344" y="3101"/>
              <a:ext cx="104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61" name="Oval 64"/>
            <p:cNvSpPr>
              <a:spLocks noChangeArrowheads="1"/>
            </p:cNvSpPr>
            <p:nvPr/>
          </p:nvSpPr>
          <p:spPr bwMode="auto">
            <a:xfrm>
              <a:off x="55" y="3101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62" name="Oval 65"/>
            <p:cNvSpPr>
              <a:spLocks noChangeArrowheads="1"/>
            </p:cNvSpPr>
            <p:nvPr/>
          </p:nvSpPr>
          <p:spPr bwMode="auto">
            <a:xfrm>
              <a:off x="199" y="3101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63" name="Oval 66"/>
            <p:cNvSpPr>
              <a:spLocks noChangeArrowheads="1"/>
            </p:cNvSpPr>
            <p:nvPr/>
          </p:nvSpPr>
          <p:spPr bwMode="auto">
            <a:xfrm>
              <a:off x="336" y="3101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64" name="Oval 67"/>
            <p:cNvSpPr>
              <a:spLocks noChangeArrowheads="1"/>
            </p:cNvSpPr>
            <p:nvPr/>
          </p:nvSpPr>
          <p:spPr bwMode="auto">
            <a:xfrm>
              <a:off x="480" y="3101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65" name="Oval 68"/>
            <p:cNvSpPr>
              <a:spLocks noChangeArrowheads="1"/>
            </p:cNvSpPr>
            <p:nvPr/>
          </p:nvSpPr>
          <p:spPr bwMode="auto">
            <a:xfrm>
              <a:off x="5671" y="3072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66" name="Oval 69"/>
            <p:cNvSpPr>
              <a:spLocks noChangeArrowheads="1"/>
            </p:cNvSpPr>
            <p:nvPr/>
          </p:nvSpPr>
          <p:spPr bwMode="auto">
            <a:xfrm>
              <a:off x="5815" y="3072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67" name="Oval 70"/>
            <p:cNvSpPr>
              <a:spLocks noChangeArrowheads="1"/>
            </p:cNvSpPr>
            <p:nvPr/>
          </p:nvSpPr>
          <p:spPr bwMode="auto">
            <a:xfrm>
              <a:off x="5952" y="3072"/>
              <a:ext cx="104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68" name="Oval 71"/>
            <p:cNvSpPr>
              <a:spLocks noChangeArrowheads="1"/>
            </p:cNvSpPr>
            <p:nvPr/>
          </p:nvSpPr>
          <p:spPr bwMode="auto">
            <a:xfrm>
              <a:off x="6096" y="3072"/>
              <a:ext cx="103" cy="77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9769" name="AutoShape 72"/>
            <p:cNvSpPr>
              <a:spLocks noChangeArrowheads="1"/>
            </p:cNvSpPr>
            <p:nvPr/>
          </p:nvSpPr>
          <p:spPr bwMode="auto">
            <a:xfrm>
              <a:off x="5335" y="2093"/>
              <a:ext cx="1056" cy="720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  <a:defRPr/>
              </a:pPr>
              <a:r>
                <a:rPr lang="en-GB" sz="2500" b="1" dirty="0" err="1">
                  <a:solidFill>
                    <a:srgbClr val="0000FF"/>
                  </a:solidFill>
                </a:rPr>
                <a:t>Phyllum</a:t>
              </a:r>
              <a:endParaRPr lang="en-GB" sz="2500" b="1" dirty="0">
                <a:solidFill>
                  <a:srgbClr val="0000FF"/>
                </a:solidFill>
              </a:endParaRPr>
            </a:p>
          </p:txBody>
        </p:sp>
        <p:sp>
          <p:nvSpPr>
            <p:cNvPr id="29770" name="AutoShape 73"/>
            <p:cNvSpPr>
              <a:spLocks noChangeArrowheads="1"/>
            </p:cNvSpPr>
            <p:nvPr/>
          </p:nvSpPr>
          <p:spPr bwMode="auto">
            <a:xfrm>
              <a:off x="5287" y="3101"/>
              <a:ext cx="1056" cy="727"/>
            </a:xfrm>
            <a:prstGeom prst="roundRect">
              <a:avLst>
                <a:gd name="adj" fmla="val 171"/>
              </a:avLst>
            </a:prstGeom>
            <a:noFill/>
            <a:ln w="9525">
              <a:noFill/>
              <a:round/>
              <a:headEnd/>
              <a:tailEnd/>
            </a:ln>
          </p:spPr>
          <p:txBody>
            <a:bodyPr lIns="90000" tIns="45000" rIns="90000" bIns="45000" anchor="ctr" anchorCtr="1"/>
            <a:lstStyle/>
            <a:p>
              <a:pPr>
                <a:tabLst>
                  <a:tab pos="0" algn="l"/>
                  <a:tab pos="829452" algn="l"/>
                  <a:tab pos="1658904" algn="l"/>
                  <a:tab pos="2488357" algn="l"/>
                  <a:tab pos="3317809" algn="l"/>
                  <a:tab pos="4147261" algn="l"/>
                  <a:tab pos="4976713" algn="l"/>
                  <a:tab pos="5806166" algn="l"/>
                  <a:tab pos="6635618" algn="l"/>
                  <a:tab pos="7465070" algn="l"/>
                  <a:tab pos="8294522" algn="l"/>
                  <a:tab pos="9123975" algn="l"/>
                </a:tabLst>
                <a:defRPr/>
              </a:pPr>
              <a:r>
                <a:rPr lang="en-GB" sz="2500" b="1" dirty="0">
                  <a:solidFill>
                    <a:srgbClr val="0000FF"/>
                  </a:solidFill>
                </a:rPr>
                <a:t>Species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4983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dirty="0"/>
              <a:t>Decomposition</a:t>
            </a:r>
          </a:p>
        </p:txBody>
      </p:sp>
      <p:sp>
        <p:nvSpPr>
          <p:cNvPr id="3891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/>
              <a:t>Decompose a problem into many small independent parts. </a:t>
            </a:r>
            <a:endParaRPr lang="en-GB" altLang="en-US" sz="2200" dirty="0" smtClean="0"/>
          </a:p>
          <a:p>
            <a:pPr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sz="2200" dirty="0"/>
          </a:p>
          <a:p>
            <a:pPr lvl="1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/>
              <a:t>The small parts are then taken up one by one and solved  separately. </a:t>
            </a:r>
          </a:p>
          <a:p>
            <a:pPr lvl="1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/>
              <a:t>The idea is that each  small part would be easy to grasp and can be easily solved. </a:t>
            </a:r>
          </a:p>
          <a:p>
            <a:pPr lvl="1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/>
              <a:t>The full problem is solved when all the parts are solved. </a:t>
            </a:r>
          </a:p>
        </p:txBody>
      </p:sp>
    </p:spTree>
    <p:extLst>
      <p:ext uri="{BB962C8B-B14F-4D97-AF65-F5344CB8AC3E}">
        <p14:creationId xmlns:p14="http://schemas.microsoft.com/office/powerpoint/2010/main" val="1489789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dirty="0"/>
              <a:t>Decomposition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b="1" dirty="0"/>
              <a:t>A popular use of decomposition principle: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/>
              <a:t>Try to break a bunch of sticks tied together versus breaking them individually</a:t>
            </a:r>
            <a:r>
              <a:rPr lang="en-GB" altLang="en-US" sz="2200" dirty="0" smtClean="0"/>
              <a:t>.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sz="2200" dirty="0"/>
          </a:p>
          <a:p>
            <a:pPr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b="1" dirty="0"/>
              <a:t>Any arbitrary decomposition  of a problem may not help.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/>
              <a:t>The decomposed parts must be more or less independent of each other.</a:t>
            </a:r>
          </a:p>
        </p:txBody>
      </p:sp>
    </p:spTree>
    <p:extLst>
      <p:ext uri="{BB962C8B-B14F-4D97-AF65-F5344CB8AC3E}">
        <p14:creationId xmlns:p14="http://schemas.microsoft.com/office/powerpoint/2010/main" val="250494915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dirty="0"/>
              <a:t>Decomposition Example 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b="1" dirty="0"/>
              <a:t>Example use of decomposition principle</a:t>
            </a:r>
            <a:r>
              <a:rPr lang="en-GB" altLang="en-US" sz="2200" b="1" dirty="0" smtClean="0"/>
              <a:t>:</a:t>
            </a:r>
          </a:p>
          <a:p>
            <a:pPr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sz="2200" dirty="0"/>
          </a:p>
          <a:p>
            <a:pPr lvl="1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/>
              <a:t>You understand a book better when the contents are organized into independent chapters. </a:t>
            </a:r>
            <a:endParaRPr lang="en-GB" altLang="en-US" sz="2200" dirty="0" smtClean="0"/>
          </a:p>
          <a:p>
            <a:pPr lvl="1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sz="2200" dirty="0"/>
          </a:p>
          <a:p>
            <a:pPr lvl="1"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/>
              <a:t>Compared to when everything is mixed up. </a:t>
            </a:r>
          </a:p>
          <a:p>
            <a:pPr>
              <a:lnSpc>
                <a:spcPct val="12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66831487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dirty="0"/>
              <a:t>Decomposition is Hierarchical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/>
              <a:t>Decompose the WHOLE into </a:t>
            </a:r>
            <a:r>
              <a:rPr lang="en-GB" altLang="en-US" sz="2200" dirty="0" smtClean="0"/>
              <a:t>PARTs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sz="22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/>
              <a:t>Decompose each PART into </a:t>
            </a:r>
            <a:r>
              <a:rPr lang="en-GB" altLang="en-US" sz="2200" dirty="0" smtClean="0"/>
              <a:t>SUB-PARTs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sz="22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/>
              <a:t>Decompose each SUB-PART into SUB-SUB-PARTs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1786251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dirty="0"/>
              <a:t>Decomposition Hierarchy Examples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eaLnBrk="1">
              <a:lnSpc>
                <a:spcPct val="98000"/>
              </a:lnSpc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dirty="0" smtClean="0"/>
              <a:t>Books</a:t>
            </a:r>
          </a:p>
          <a:p>
            <a:pPr lvl="1" eaLnBrk="1">
              <a:lnSpc>
                <a:spcPct val="98000"/>
              </a:lnSpc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 smtClean="0">
                <a:solidFill>
                  <a:srgbClr val="0000FF"/>
                </a:solidFill>
              </a:rPr>
              <a:t>Chapters</a:t>
            </a:r>
          </a:p>
          <a:p>
            <a:pPr lvl="2" eaLnBrk="1">
              <a:lnSpc>
                <a:spcPct val="98000"/>
              </a:lnSpc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 smtClean="0">
                <a:solidFill>
                  <a:srgbClr val="0000FF"/>
                </a:solidFill>
              </a:rPr>
              <a:t>Sections</a:t>
            </a:r>
          </a:p>
          <a:p>
            <a:pPr lvl="3" eaLnBrk="1">
              <a:lnSpc>
                <a:spcPct val="98000"/>
              </a:lnSpc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 smtClean="0">
                <a:solidFill>
                  <a:srgbClr val="0000FF"/>
                </a:solidFill>
              </a:rPr>
              <a:t>Paragraphs</a:t>
            </a:r>
          </a:p>
          <a:p>
            <a:pPr lvl="4" eaLnBrk="1">
              <a:lnSpc>
                <a:spcPct val="98000"/>
              </a:lnSpc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 smtClean="0">
                <a:solidFill>
                  <a:srgbClr val="0000FF"/>
                </a:solidFill>
              </a:rPr>
              <a:t>Sentences</a:t>
            </a:r>
          </a:p>
          <a:p>
            <a:pPr lvl="4" eaLnBrk="1">
              <a:lnSpc>
                <a:spcPct val="98000"/>
              </a:lnSpc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 smtClean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43012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r>
              <a:rPr lang="en-US" altLang="en-US" dirty="0" smtClean="0"/>
              <a:t>Cars</a:t>
            </a:r>
          </a:p>
          <a:p>
            <a:pPr lvl="1"/>
            <a:r>
              <a:rPr lang="en-US" altLang="en-US" sz="2100" dirty="0" smtClean="0"/>
              <a:t>Engine</a:t>
            </a:r>
          </a:p>
          <a:p>
            <a:pPr lvl="2"/>
            <a:r>
              <a:rPr lang="en-US" altLang="en-US" sz="2100" dirty="0" smtClean="0"/>
              <a:t>Piston</a:t>
            </a:r>
          </a:p>
          <a:p>
            <a:pPr lvl="2"/>
            <a:r>
              <a:rPr lang="en-US" altLang="en-US" sz="2100" dirty="0" smtClean="0"/>
              <a:t>Cylinders</a:t>
            </a:r>
          </a:p>
          <a:p>
            <a:pPr lvl="1"/>
            <a:r>
              <a:rPr lang="en-US" altLang="en-US" sz="2100" dirty="0" smtClean="0"/>
              <a:t>Wheels</a:t>
            </a:r>
          </a:p>
          <a:p>
            <a:pPr lvl="2"/>
            <a:r>
              <a:rPr lang="en-US" altLang="en-US" sz="2100" dirty="0" err="1" smtClean="0"/>
              <a:t>Tyre</a:t>
            </a:r>
            <a:endParaRPr lang="en-US" altLang="en-US" sz="2100" dirty="0" smtClean="0"/>
          </a:p>
          <a:p>
            <a:pPr lvl="2"/>
            <a:r>
              <a:rPr lang="en-US" altLang="en-US" sz="2100" dirty="0" smtClean="0"/>
              <a:t>Tube</a:t>
            </a:r>
          </a:p>
          <a:p>
            <a:pPr lvl="1"/>
            <a:r>
              <a:rPr lang="en-US" altLang="en-US" sz="2100" dirty="0" smtClean="0"/>
              <a:t>Steering</a:t>
            </a:r>
          </a:p>
          <a:p>
            <a:pPr lvl="1"/>
            <a:r>
              <a:rPr lang="en-US" altLang="en-US" sz="2100" dirty="0" smtClean="0"/>
              <a:t>Brakes</a:t>
            </a:r>
          </a:p>
          <a:p>
            <a:pPr lvl="1"/>
            <a:r>
              <a:rPr lang="en-US" altLang="en-US" sz="2100" dirty="0" smtClean="0"/>
              <a:t>AC</a:t>
            </a:r>
          </a:p>
          <a:p>
            <a:pPr lvl="1"/>
            <a:r>
              <a:rPr lang="en-US" altLang="en-US" sz="2100" dirty="0" smtClean="0"/>
              <a:t>Seats</a:t>
            </a:r>
          </a:p>
          <a:p>
            <a:pPr lvl="1"/>
            <a:r>
              <a:rPr lang="en-US" altLang="en-US" sz="2100" dirty="0" smtClean="0"/>
              <a:t>…</a:t>
            </a:r>
            <a:endParaRPr lang="en-IN" alt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28606538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30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30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30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30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1" grpId="0" build="p"/>
      <p:bldP spid="4301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dirty="0"/>
              <a:t>Modelling Relations for Hierarchies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dirty="0"/>
              <a:t>Abstraction Hierarchy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 smtClean="0"/>
              <a:t>IS-A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sz="2100" dirty="0"/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dirty="0"/>
              <a:t>Decomposition Hierarchy</a:t>
            </a:r>
          </a:p>
          <a:p>
            <a:pPr lvl="1"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/>
              <a:t>HAS-A</a:t>
            </a:r>
          </a:p>
          <a:p>
            <a:pPr>
              <a:lnSpc>
                <a:spcPct val="11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49374353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is the UML?</a:t>
            </a:r>
            <a:br>
              <a:rPr lang="en-US" dirty="0"/>
            </a:br>
            <a:r>
              <a:rPr lang="en-US" dirty="0"/>
              <a:t>Goals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8515350" cy="4351338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/>
              <a:t>Provide users with an </a:t>
            </a:r>
            <a:r>
              <a:rPr lang="en-US" sz="2200" b="1" dirty="0"/>
              <a:t>expressive modeling language</a:t>
            </a:r>
            <a:endParaRPr lang="en-US" sz="2200" dirty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for the specification, construction, visualization and documentation of the artifacts of a software system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for the construction of different kinds of models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for the exchange of </a:t>
            </a:r>
            <a:r>
              <a:rPr lang="en-US" sz="2200" dirty="0" smtClean="0"/>
              <a:t>models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200" dirty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200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/>
              <a:t>Provide users with </a:t>
            </a:r>
            <a:r>
              <a:rPr lang="en-US" sz="2200" b="1" dirty="0"/>
              <a:t>ready-to-use core concepts</a:t>
            </a:r>
            <a:endParaRPr lang="en-US" sz="2200" dirty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however, extensibility and specialization mechanisms are </a:t>
            </a:r>
            <a:r>
              <a:rPr lang="en-US" sz="2200" dirty="0" smtClean="0"/>
              <a:t>available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09110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3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34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3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34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34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34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UML Goals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>
              <a:buFont typeface="Wingdings 2"/>
              <a:buChar char=""/>
              <a:defRPr/>
            </a:pPr>
            <a:r>
              <a:rPr lang="en-GB" sz="2200" dirty="0" smtClean="0"/>
              <a:t> </a:t>
            </a:r>
            <a:r>
              <a:rPr lang="en-US" sz="2200" dirty="0"/>
              <a:t>Provide a </a:t>
            </a:r>
            <a:r>
              <a:rPr lang="en-US" sz="2200" b="1" dirty="0"/>
              <a:t>formal basis</a:t>
            </a:r>
            <a:r>
              <a:rPr lang="en-US" sz="2200" dirty="0"/>
              <a:t> for understanding the modeling language </a:t>
            </a: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200" dirty="0" err="1"/>
              <a:t>metamodel</a:t>
            </a:r>
            <a:r>
              <a:rPr lang="en-US" sz="2200" dirty="0"/>
              <a:t> in terms of a UML class diagram</a:t>
            </a:r>
            <a:endParaRPr lang="en-US" sz="2200" b="1" dirty="0"/>
          </a:p>
          <a:p>
            <a:pPr marL="640080" lvl="1" indent="-237744">
              <a:buFont typeface="Verdana"/>
              <a:buChar char="◦"/>
              <a:defRPr/>
            </a:pPr>
            <a:r>
              <a:rPr lang="en-US" sz="2200" dirty="0"/>
              <a:t>“Semantics” is part of the official UML documentation</a:t>
            </a:r>
          </a:p>
          <a:p>
            <a:pPr marL="365760" indent="-283464">
              <a:buFont typeface="Wingdings 2"/>
              <a:buChar char=""/>
              <a:defRPr/>
            </a:pPr>
            <a:r>
              <a:rPr lang="en-US" sz="2200" dirty="0"/>
              <a:t>Support </a:t>
            </a:r>
            <a:r>
              <a:rPr lang="en-US" sz="2200" b="1" dirty="0"/>
              <a:t>higher-level development concepts</a:t>
            </a:r>
            <a:r>
              <a:rPr lang="en-US" sz="2200" dirty="0"/>
              <a:t> </a:t>
            </a:r>
          </a:p>
          <a:p>
            <a:pPr marL="640080" lvl="1" indent="-237744">
              <a:lnSpc>
                <a:spcPct val="80000"/>
              </a:lnSpc>
              <a:buFont typeface="Verdana"/>
              <a:buChar char="◦"/>
              <a:defRPr/>
            </a:pPr>
            <a:r>
              <a:rPr lang="en-US" sz="2200" dirty="0"/>
              <a:t>such as collaborations, patterns, and components</a:t>
            </a:r>
          </a:p>
          <a:p>
            <a:pPr marL="640080" lvl="1" indent="-237744">
              <a:buFont typeface="Verdana"/>
              <a:buChar char="◦"/>
              <a:defRPr/>
            </a:pPr>
            <a:endParaRPr lang="en-US" sz="2200" dirty="0"/>
          </a:p>
          <a:p>
            <a:pPr marL="365760" indent="-283464">
              <a:buFont typeface="Wingdings 2"/>
              <a:buChar char=""/>
              <a:defRPr/>
            </a:pPr>
            <a:r>
              <a:rPr lang="en-US" sz="2200" dirty="0"/>
              <a:t>Integrate </a:t>
            </a:r>
            <a:r>
              <a:rPr lang="en-US" sz="2200" b="1" dirty="0"/>
              <a:t>best practices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36879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Models we may have seen …</a:t>
            </a:r>
            <a:endParaRPr lang="en-IN" dirty="0"/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sz="2200" b="1" dirty="0" smtClean="0">
                <a:solidFill>
                  <a:srgbClr val="EF2564"/>
                </a:solidFill>
              </a:rPr>
              <a:t>Physics</a:t>
            </a:r>
          </a:p>
          <a:p>
            <a:pPr lvl="1"/>
            <a:r>
              <a:rPr lang="en-US" altLang="en-US" sz="2200" dirty="0" smtClean="0"/>
              <a:t>Time-Distance Equation</a:t>
            </a:r>
          </a:p>
          <a:p>
            <a:r>
              <a:rPr lang="en-US" altLang="en-US" sz="2200" b="1" dirty="0" smtClean="0">
                <a:solidFill>
                  <a:srgbClr val="0000FF"/>
                </a:solidFill>
              </a:rPr>
              <a:t>Chemistry</a:t>
            </a:r>
          </a:p>
          <a:p>
            <a:pPr lvl="1"/>
            <a:r>
              <a:rPr lang="en-US" altLang="en-US" sz="2200" dirty="0" err="1" smtClean="0"/>
              <a:t>Valency</a:t>
            </a:r>
            <a:r>
              <a:rPr lang="en-US" altLang="en-US" sz="2200" dirty="0" smtClean="0"/>
              <a:t>-Bond Structures</a:t>
            </a:r>
          </a:p>
          <a:p>
            <a:r>
              <a:rPr lang="en-US" altLang="en-US" sz="2200" b="1" dirty="0">
                <a:solidFill>
                  <a:srgbClr val="EF2564"/>
                </a:solidFill>
              </a:rPr>
              <a:t>Mathematics</a:t>
            </a:r>
          </a:p>
          <a:p>
            <a:pPr lvl="1"/>
            <a:r>
              <a:rPr lang="en-US" altLang="en-US" sz="2200" dirty="0" smtClean="0"/>
              <a:t>All about models … </a:t>
            </a:r>
          </a:p>
          <a:p>
            <a:r>
              <a:rPr lang="en-US" altLang="en-US" sz="2200" b="1" dirty="0">
                <a:solidFill>
                  <a:srgbClr val="0000FF"/>
                </a:solidFill>
              </a:rPr>
              <a:t>Geography</a:t>
            </a:r>
          </a:p>
          <a:p>
            <a:pPr lvl="1"/>
            <a:r>
              <a:rPr lang="en-US" altLang="en-US" sz="2200" dirty="0" smtClean="0"/>
              <a:t>Maps </a:t>
            </a:r>
          </a:p>
          <a:p>
            <a:pPr lvl="1"/>
            <a:r>
              <a:rPr lang="en-US" altLang="en-US" sz="2200" dirty="0" smtClean="0"/>
              <a:t>Projections</a:t>
            </a:r>
          </a:p>
        </p:txBody>
      </p:sp>
      <p:sp>
        <p:nvSpPr>
          <p:cNvPr id="17412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sz="2200" b="1" dirty="0">
                <a:solidFill>
                  <a:srgbClr val="EF2564"/>
                </a:solidFill>
              </a:rPr>
              <a:t>Electrical Circuits</a:t>
            </a:r>
          </a:p>
          <a:p>
            <a:pPr lvl="1"/>
            <a:r>
              <a:rPr lang="en-US" altLang="en-US" sz="2200" dirty="0" err="1" smtClean="0"/>
              <a:t>Kirchoff’s</a:t>
            </a:r>
            <a:r>
              <a:rPr lang="en-US" altLang="en-US" sz="2200" dirty="0" smtClean="0"/>
              <a:t> Loop Equations</a:t>
            </a:r>
          </a:p>
          <a:p>
            <a:pPr lvl="1"/>
            <a:r>
              <a:rPr lang="en-US" altLang="en-US" sz="2200" dirty="0" smtClean="0"/>
              <a:t>Time Series Signals &amp; FFT</a:t>
            </a:r>
          </a:p>
          <a:p>
            <a:pPr lvl="1"/>
            <a:r>
              <a:rPr lang="en-US" altLang="en-US" sz="2200" dirty="0" smtClean="0"/>
              <a:t>Transistor Models</a:t>
            </a:r>
          </a:p>
          <a:p>
            <a:r>
              <a:rPr lang="en-US" altLang="en-US" sz="2200" b="1" dirty="0">
                <a:solidFill>
                  <a:srgbClr val="0000FF"/>
                </a:solidFill>
              </a:rPr>
              <a:t>Building &amp; Bridges</a:t>
            </a:r>
          </a:p>
          <a:p>
            <a:pPr lvl="1"/>
            <a:r>
              <a:rPr lang="en-US" altLang="en-US" sz="2200" dirty="0" smtClean="0"/>
              <a:t>Drawings</a:t>
            </a:r>
          </a:p>
          <a:p>
            <a:pPr lvl="1"/>
            <a:r>
              <a:rPr lang="en-US" altLang="en-US" sz="2200" dirty="0" smtClean="0"/>
              <a:t>Finite Element Models</a:t>
            </a:r>
          </a:p>
          <a:p>
            <a:r>
              <a:rPr lang="en-US" altLang="en-US" sz="2200" b="1" dirty="0">
                <a:solidFill>
                  <a:srgbClr val="EF2564"/>
                </a:solidFill>
              </a:rPr>
              <a:t>Machine Design</a:t>
            </a:r>
            <a:endParaRPr lang="en-IN" altLang="en-US" sz="2200" b="1" dirty="0">
              <a:solidFill>
                <a:srgbClr val="EF2564"/>
              </a:solidFill>
            </a:endParaRPr>
          </a:p>
          <a:p>
            <a:pPr lvl="1"/>
            <a:r>
              <a:rPr lang="en-US" altLang="en-US" sz="2200" dirty="0" smtClean="0"/>
              <a:t>Differential Equations</a:t>
            </a:r>
            <a:endParaRPr lang="en-I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92682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74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17412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What is the UML not?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idx="1"/>
          </p:nvPr>
        </p:nvSpPr>
        <p:spPr>
          <a:xfrm>
            <a:off x="628649" y="1825625"/>
            <a:ext cx="8386561" cy="4351338"/>
          </a:xfrm>
        </p:spPr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/>
              <a:t>It is the explicit intention of the UML developers </a:t>
            </a:r>
            <a:br>
              <a:rPr lang="en-US" sz="2200" dirty="0"/>
            </a:br>
            <a:r>
              <a:rPr lang="en-US" sz="2200" b="1" dirty="0"/>
              <a:t>not to prescribe</a:t>
            </a:r>
          </a:p>
          <a:p>
            <a:pPr marL="640080" lvl="1" indent="-237744" eaLnBrk="1" fontAlgn="auto" hangingPunct="1">
              <a:lnSpc>
                <a:spcPct val="14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a certain </a:t>
            </a:r>
            <a:r>
              <a:rPr lang="en-US" sz="2200" b="1" dirty="0"/>
              <a:t>process</a:t>
            </a:r>
            <a:endParaRPr lang="en-US" sz="2200" dirty="0"/>
          </a:p>
          <a:p>
            <a:pPr marL="640080" lvl="1" indent="-237744" eaLnBrk="1" fontAlgn="auto" hangingPunct="1">
              <a:lnSpc>
                <a:spcPct val="14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a certain </a:t>
            </a:r>
            <a:r>
              <a:rPr lang="en-US" sz="2200" b="1" dirty="0"/>
              <a:t>modeling tool</a:t>
            </a:r>
          </a:p>
          <a:p>
            <a:pPr marL="640080" lvl="1" indent="-237744" eaLnBrk="1" fontAlgn="auto" hangingPunct="1">
              <a:lnSpc>
                <a:spcPct val="14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any </a:t>
            </a:r>
            <a:r>
              <a:rPr lang="en-US" sz="2200" b="1" dirty="0"/>
              <a:t>modeling</a:t>
            </a:r>
            <a:r>
              <a:rPr lang="en-US" sz="2200" dirty="0"/>
              <a:t> </a:t>
            </a:r>
            <a:r>
              <a:rPr lang="en-US" sz="2200" b="1" dirty="0"/>
              <a:t>guidelines</a:t>
            </a:r>
            <a:endParaRPr lang="en-US" sz="2200" dirty="0"/>
          </a:p>
          <a:p>
            <a:pPr marL="640080" lvl="1" indent="-237744" eaLnBrk="1" fontAlgn="auto" hangingPunct="1">
              <a:lnSpc>
                <a:spcPct val="140000"/>
              </a:lnSpc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a certain </a:t>
            </a:r>
            <a:r>
              <a:rPr lang="en-US" sz="2200" b="1" dirty="0"/>
              <a:t>programming language</a:t>
            </a:r>
          </a:p>
          <a:p>
            <a:pPr marL="365760" indent="-283464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200" dirty="0"/>
              <a:t>	</a:t>
            </a:r>
            <a:br>
              <a:rPr lang="en-US" sz="2200" dirty="0"/>
            </a:br>
            <a:endParaRPr lang="en-US" sz="2200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dirty="0"/>
              <a:t>Dedicated Goal: </a:t>
            </a:r>
            <a:r>
              <a:rPr lang="en-US" sz="2200" b="1" dirty="0"/>
              <a:t>Openness!</a:t>
            </a:r>
            <a:endParaRPr lang="en-US" sz="2200" dirty="0"/>
          </a:p>
          <a:p>
            <a:pPr marL="365760" indent="-283464" eaLnBrk="1" fontAlgn="auto" hangingPunct="1"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44270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Objects – Core to S/W Models</a:t>
            </a:r>
            <a:endParaRPr lang="en-IN" dirty="0"/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 smtClean="0"/>
              <a:t>Defines object-orientation</a:t>
            </a:r>
          </a:p>
          <a:p>
            <a:endParaRPr lang="en-US" altLang="en-US" sz="2200" dirty="0" smtClean="0"/>
          </a:p>
          <a:p>
            <a:r>
              <a:rPr lang="en-US" altLang="en-US" sz="2200" dirty="0" smtClean="0"/>
              <a:t>Has multiple viewpoints</a:t>
            </a:r>
          </a:p>
          <a:p>
            <a:pPr lvl="1"/>
            <a:r>
              <a:rPr lang="en-US" altLang="en-US" sz="2200" dirty="0" smtClean="0"/>
              <a:t>Modeling / Conceptual</a:t>
            </a:r>
          </a:p>
          <a:p>
            <a:pPr lvl="1"/>
            <a:r>
              <a:rPr lang="en-US" altLang="en-US" sz="2200" dirty="0" smtClean="0"/>
              <a:t>Philosophical</a:t>
            </a:r>
          </a:p>
          <a:p>
            <a:pPr lvl="1"/>
            <a:r>
              <a:rPr lang="en-US" altLang="en-US" sz="2200" dirty="0" smtClean="0"/>
              <a:t>Software Engineering</a:t>
            </a:r>
          </a:p>
          <a:p>
            <a:pPr lvl="1"/>
            <a:r>
              <a:rPr lang="en-US" altLang="en-US" sz="2200" dirty="0" smtClean="0"/>
              <a:t>Implementation</a:t>
            </a:r>
          </a:p>
          <a:p>
            <a:pPr lvl="1"/>
            <a:r>
              <a:rPr lang="en-US" altLang="en-US" sz="2200" dirty="0" smtClean="0"/>
              <a:t>Formal</a:t>
            </a:r>
          </a:p>
          <a:p>
            <a:pPr lvl="1"/>
            <a:endParaRPr lang="en-US" altLang="en-US" sz="2200" dirty="0" smtClean="0"/>
          </a:p>
          <a:p>
            <a:r>
              <a:rPr lang="en-US" altLang="en-US" sz="2200" dirty="0" smtClean="0"/>
              <a:t>Fundamental and most widely used UML model</a:t>
            </a:r>
            <a:endParaRPr lang="en-I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912939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Objects – Number Example </a:t>
            </a:r>
            <a:endParaRPr lang="en-IN" dirty="0"/>
          </a:p>
        </p:txBody>
      </p:sp>
      <p:sp>
        <p:nvSpPr>
          <p:cNvPr id="63491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Complex Numbers</a:t>
            </a:r>
          </a:p>
          <a:p>
            <a:pPr lvl="1"/>
            <a:r>
              <a:rPr lang="en-US" altLang="en-US" sz="2100" dirty="0" smtClean="0"/>
              <a:t>Variables</a:t>
            </a:r>
          </a:p>
          <a:p>
            <a:pPr lvl="2"/>
            <a:r>
              <a:rPr lang="en-US" altLang="en-US" sz="2100" dirty="0" smtClean="0"/>
              <a:t>Real Part</a:t>
            </a:r>
          </a:p>
          <a:p>
            <a:pPr lvl="2"/>
            <a:r>
              <a:rPr lang="en-US" altLang="en-US" sz="2100" dirty="0" smtClean="0"/>
              <a:t>Imaginary Part</a:t>
            </a:r>
          </a:p>
          <a:p>
            <a:pPr lvl="1"/>
            <a:r>
              <a:rPr lang="en-US" altLang="en-US" sz="2100" dirty="0" smtClean="0"/>
              <a:t>Operations</a:t>
            </a:r>
          </a:p>
          <a:p>
            <a:pPr lvl="2"/>
            <a:r>
              <a:rPr lang="en-US" altLang="en-US" sz="2100" dirty="0" smtClean="0"/>
              <a:t>Create</a:t>
            </a:r>
          </a:p>
          <a:p>
            <a:pPr lvl="2"/>
            <a:r>
              <a:rPr lang="en-US" altLang="en-US" sz="2100" dirty="0" smtClean="0"/>
              <a:t>Norm</a:t>
            </a:r>
          </a:p>
          <a:p>
            <a:pPr lvl="2"/>
            <a:r>
              <a:rPr lang="en-US" altLang="en-US" sz="2100" dirty="0" smtClean="0"/>
              <a:t>Add / Subtract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2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Objects – Geometry Examples </a:t>
            </a:r>
            <a:endParaRPr lang="en-IN" dirty="0"/>
          </a:p>
        </p:txBody>
      </p:sp>
      <p:sp>
        <p:nvSpPr>
          <p:cNvPr id="64515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smtClean="0"/>
              <a:t>Points</a:t>
            </a:r>
          </a:p>
          <a:p>
            <a:pPr lvl="1"/>
            <a:r>
              <a:rPr lang="en-US" altLang="en-US" sz="2100" dirty="0" smtClean="0"/>
              <a:t>Variables</a:t>
            </a:r>
          </a:p>
          <a:p>
            <a:pPr lvl="2"/>
            <a:r>
              <a:rPr lang="en-US" altLang="en-US" sz="2100" dirty="0" smtClean="0"/>
              <a:t>X Coordinate</a:t>
            </a:r>
          </a:p>
          <a:p>
            <a:pPr lvl="2"/>
            <a:r>
              <a:rPr lang="en-US" altLang="en-US" sz="2100" dirty="0" smtClean="0"/>
              <a:t>Y Coordinate</a:t>
            </a:r>
          </a:p>
          <a:p>
            <a:pPr lvl="1"/>
            <a:r>
              <a:rPr lang="en-US" altLang="en-US" sz="2100" dirty="0" smtClean="0"/>
              <a:t>Operations</a:t>
            </a:r>
          </a:p>
          <a:p>
            <a:pPr lvl="2"/>
            <a:r>
              <a:rPr lang="en-US" altLang="en-US" sz="2100" dirty="0" err="1" smtClean="0"/>
              <a:t>GetX</a:t>
            </a:r>
            <a:r>
              <a:rPr lang="en-US" altLang="en-US" sz="2100" dirty="0" smtClean="0"/>
              <a:t> / </a:t>
            </a:r>
            <a:r>
              <a:rPr lang="en-US" altLang="en-US" sz="2100" dirty="0" err="1" smtClean="0"/>
              <a:t>SetX</a:t>
            </a:r>
            <a:endParaRPr lang="en-US" altLang="en-US" sz="2100" dirty="0" smtClean="0"/>
          </a:p>
          <a:p>
            <a:pPr lvl="2"/>
            <a:r>
              <a:rPr lang="en-US" altLang="en-US" sz="2100" dirty="0" err="1" smtClean="0"/>
              <a:t>GetY</a:t>
            </a:r>
            <a:r>
              <a:rPr lang="en-US" altLang="en-US" sz="2100" dirty="0" smtClean="0"/>
              <a:t> / </a:t>
            </a:r>
            <a:r>
              <a:rPr lang="en-US" altLang="en-US" sz="2100" dirty="0" err="1" smtClean="0"/>
              <a:t>SetY</a:t>
            </a:r>
            <a:endParaRPr lang="en-US" altLang="en-US" sz="2100" dirty="0" smtClean="0"/>
          </a:p>
          <a:p>
            <a:pPr lvl="2"/>
            <a:r>
              <a:rPr lang="en-US" altLang="en-US" sz="2100" dirty="0" err="1" smtClean="0"/>
              <a:t>FindQuadrant</a:t>
            </a:r>
            <a:endParaRPr lang="en-US" altLang="en-US" sz="2100" dirty="0" smtClean="0"/>
          </a:p>
          <a:p>
            <a:endParaRPr lang="en-IN" altLang="en-US" dirty="0" smtClean="0"/>
          </a:p>
        </p:txBody>
      </p:sp>
      <p:sp>
        <p:nvSpPr>
          <p:cNvPr id="64516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Lines</a:t>
            </a:r>
          </a:p>
          <a:p>
            <a:pPr lvl="1"/>
            <a:r>
              <a:rPr lang="en-US" altLang="en-US" sz="2100" dirty="0" smtClean="0"/>
              <a:t>Variables</a:t>
            </a:r>
          </a:p>
          <a:p>
            <a:pPr lvl="2"/>
            <a:r>
              <a:rPr lang="en-US" altLang="en-US" sz="2100" dirty="0" smtClean="0"/>
              <a:t>Point 1</a:t>
            </a:r>
          </a:p>
          <a:p>
            <a:pPr lvl="2"/>
            <a:r>
              <a:rPr lang="en-US" altLang="en-US" sz="2100" dirty="0" smtClean="0"/>
              <a:t>Point 2</a:t>
            </a:r>
          </a:p>
          <a:p>
            <a:pPr lvl="1"/>
            <a:r>
              <a:rPr lang="en-US" altLang="en-US" sz="2100" dirty="0" smtClean="0"/>
              <a:t>Operations</a:t>
            </a:r>
          </a:p>
          <a:p>
            <a:pPr lvl="2"/>
            <a:r>
              <a:rPr lang="en-US" altLang="en-US" sz="2100" dirty="0" smtClean="0"/>
              <a:t>GetPt1 / SetPt1</a:t>
            </a:r>
          </a:p>
          <a:p>
            <a:pPr lvl="2"/>
            <a:r>
              <a:rPr lang="en-US" altLang="en-US" sz="2100" dirty="0" smtClean="0"/>
              <a:t>GetPt2 / SetPt2</a:t>
            </a:r>
          </a:p>
          <a:p>
            <a:pPr lvl="2"/>
            <a:r>
              <a:rPr lang="en-US" altLang="en-US" sz="2100" dirty="0" err="1" smtClean="0"/>
              <a:t>FindLength</a:t>
            </a:r>
            <a:endParaRPr lang="en-US" alt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1388743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4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45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4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5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45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5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45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45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45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45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  <p:bldP spid="64516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Objects – Geometry Examples </a:t>
            </a:r>
            <a:endParaRPr lang="en-IN" dirty="0"/>
          </a:p>
        </p:txBody>
      </p:sp>
      <p:sp>
        <p:nvSpPr>
          <p:cNvPr id="65539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smtClean="0"/>
              <a:t>Triangles</a:t>
            </a:r>
          </a:p>
          <a:p>
            <a:pPr lvl="1"/>
            <a:r>
              <a:rPr lang="en-US" altLang="en-US" sz="2100" dirty="0" smtClean="0"/>
              <a:t>Variables</a:t>
            </a:r>
          </a:p>
          <a:p>
            <a:pPr lvl="2"/>
            <a:r>
              <a:rPr lang="en-US" altLang="en-US" sz="2100" dirty="0" smtClean="0"/>
              <a:t>Point 1</a:t>
            </a:r>
          </a:p>
          <a:p>
            <a:pPr lvl="2"/>
            <a:r>
              <a:rPr lang="en-US" altLang="en-US" sz="2100" dirty="0" smtClean="0"/>
              <a:t>Point 2 </a:t>
            </a:r>
          </a:p>
          <a:p>
            <a:pPr lvl="2"/>
            <a:r>
              <a:rPr lang="en-US" altLang="en-US" sz="2100" dirty="0" smtClean="0"/>
              <a:t>Point 3</a:t>
            </a:r>
          </a:p>
          <a:p>
            <a:pPr lvl="1"/>
            <a:r>
              <a:rPr lang="en-US" altLang="en-US" sz="2100" dirty="0" smtClean="0"/>
              <a:t>Operations</a:t>
            </a:r>
          </a:p>
          <a:p>
            <a:pPr lvl="2"/>
            <a:r>
              <a:rPr lang="en-US" altLang="en-US" sz="2100" dirty="0" smtClean="0"/>
              <a:t>GetPt1 / SetPt1</a:t>
            </a:r>
          </a:p>
          <a:p>
            <a:pPr lvl="2"/>
            <a:r>
              <a:rPr lang="en-US" altLang="en-US" sz="2100" dirty="0" smtClean="0"/>
              <a:t>GetPt2 / SetPt2</a:t>
            </a:r>
          </a:p>
          <a:p>
            <a:pPr lvl="2"/>
            <a:r>
              <a:rPr lang="en-US" altLang="en-US" sz="2100" dirty="0" smtClean="0"/>
              <a:t>GetPt3 / SetPt3</a:t>
            </a:r>
          </a:p>
          <a:p>
            <a:pPr lvl="2"/>
            <a:r>
              <a:rPr lang="en-US" altLang="en-US" sz="2100" dirty="0" err="1" smtClean="0"/>
              <a:t>FindPerimeter</a:t>
            </a:r>
            <a:endParaRPr lang="en-US" altLang="en-US" sz="2100" dirty="0" smtClean="0"/>
          </a:p>
          <a:p>
            <a:pPr lvl="2"/>
            <a:r>
              <a:rPr lang="en-US" altLang="en-US" sz="2100" dirty="0" err="1" smtClean="0"/>
              <a:t>FindArea</a:t>
            </a:r>
            <a:endParaRPr lang="en-US" altLang="en-US" sz="2100" dirty="0" smtClean="0"/>
          </a:p>
          <a:p>
            <a:pPr lvl="1"/>
            <a:endParaRPr lang="en-US" altLang="en-US" sz="2100" dirty="0" smtClean="0"/>
          </a:p>
        </p:txBody>
      </p:sp>
      <p:sp>
        <p:nvSpPr>
          <p:cNvPr id="65540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Polygon</a:t>
            </a:r>
          </a:p>
          <a:p>
            <a:pPr lvl="1"/>
            <a:r>
              <a:rPr lang="en-US" altLang="en-US" sz="2100" dirty="0" smtClean="0"/>
              <a:t>Variables</a:t>
            </a:r>
          </a:p>
          <a:p>
            <a:pPr lvl="2"/>
            <a:r>
              <a:rPr lang="en-US" altLang="en-US" sz="2100" dirty="0" smtClean="0"/>
              <a:t>Number of Points</a:t>
            </a:r>
          </a:p>
          <a:p>
            <a:pPr lvl="2"/>
            <a:r>
              <a:rPr lang="en-US" altLang="en-US" sz="2100" dirty="0" smtClean="0"/>
              <a:t>Array of Points</a:t>
            </a:r>
          </a:p>
          <a:p>
            <a:pPr lvl="1"/>
            <a:r>
              <a:rPr lang="en-US" altLang="en-US" sz="2100" dirty="0" smtClean="0"/>
              <a:t>Operations</a:t>
            </a:r>
          </a:p>
          <a:p>
            <a:pPr lvl="2"/>
            <a:r>
              <a:rPr lang="en-US" altLang="en-US" sz="2100" dirty="0" err="1" smtClean="0"/>
              <a:t>GetPtCount</a:t>
            </a:r>
            <a:endParaRPr lang="en-US" altLang="en-US" sz="2100" dirty="0" smtClean="0"/>
          </a:p>
          <a:p>
            <a:pPr lvl="2"/>
            <a:r>
              <a:rPr lang="en-US" altLang="en-US" sz="2100" dirty="0" err="1" smtClean="0"/>
              <a:t>GetPt</a:t>
            </a:r>
            <a:r>
              <a:rPr lang="en-US" altLang="en-US" sz="2100" dirty="0" smtClean="0"/>
              <a:t>(</a:t>
            </a:r>
            <a:r>
              <a:rPr lang="en-US" altLang="en-US" sz="2100" dirty="0" err="1" smtClean="0"/>
              <a:t>int</a:t>
            </a:r>
            <a:r>
              <a:rPr lang="en-US" altLang="en-US" sz="2100" dirty="0" smtClean="0"/>
              <a:t> </a:t>
            </a:r>
            <a:r>
              <a:rPr lang="en-US" altLang="en-US" sz="2100" dirty="0" err="1" smtClean="0"/>
              <a:t>i</a:t>
            </a:r>
            <a:r>
              <a:rPr lang="en-US" altLang="en-US" sz="2100" dirty="0" smtClean="0"/>
              <a:t>)</a:t>
            </a:r>
          </a:p>
          <a:p>
            <a:pPr lvl="2"/>
            <a:r>
              <a:rPr lang="en-US" altLang="en-US" sz="2100" dirty="0" err="1" smtClean="0"/>
              <a:t>FindPerimeter</a:t>
            </a:r>
            <a:endParaRPr lang="en-US" altLang="en-US" sz="2100" dirty="0" smtClean="0"/>
          </a:p>
          <a:p>
            <a:pPr lvl="2"/>
            <a:r>
              <a:rPr lang="en-US" altLang="en-US" sz="2100" dirty="0" err="1" smtClean="0"/>
              <a:t>FindArea</a:t>
            </a:r>
            <a:endParaRPr lang="en-US" altLang="en-US" sz="2100" dirty="0" smtClean="0"/>
          </a:p>
          <a:p>
            <a:endParaRPr lang="en-I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45470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55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55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55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55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55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55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5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55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55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9" grpId="0" build="p"/>
      <p:bldP spid="6554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Objects – Library Example 1 </a:t>
            </a:r>
            <a:endParaRPr lang="en-IN" dirty="0"/>
          </a:p>
        </p:txBody>
      </p:sp>
      <p:sp>
        <p:nvSpPr>
          <p:cNvPr id="6656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Books</a:t>
            </a:r>
          </a:p>
          <a:p>
            <a:pPr lvl="1"/>
            <a:r>
              <a:rPr lang="en-US" altLang="en-US" sz="2100" dirty="0" smtClean="0"/>
              <a:t>Variables</a:t>
            </a:r>
          </a:p>
          <a:p>
            <a:pPr lvl="2"/>
            <a:r>
              <a:rPr lang="en-US" altLang="en-US" sz="2100" dirty="0" err="1" smtClean="0"/>
              <a:t>Acc_no</a:t>
            </a:r>
            <a:endParaRPr lang="en-US" altLang="en-US" sz="2100" dirty="0" smtClean="0"/>
          </a:p>
          <a:p>
            <a:pPr lvl="2"/>
            <a:r>
              <a:rPr lang="en-US" altLang="en-US" sz="2100" dirty="0" smtClean="0"/>
              <a:t>Title</a:t>
            </a:r>
          </a:p>
          <a:p>
            <a:pPr lvl="2"/>
            <a:r>
              <a:rPr lang="en-US" altLang="en-US" sz="2100" dirty="0" smtClean="0"/>
              <a:t>Author</a:t>
            </a:r>
          </a:p>
          <a:p>
            <a:pPr lvl="2"/>
            <a:r>
              <a:rPr lang="en-US" altLang="en-US" sz="2100" dirty="0" smtClean="0"/>
              <a:t>Publisher</a:t>
            </a:r>
          </a:p>
          <a:p>
            <a:pPr lvl="2"/>
            <a:r>
              <a:rPr lang="en-US" altLang="en-US" sz="2100" dirty="0" smtClean="0"/>
              <a:t>Status // Issued, Available</a:t>
            </a:r>
          </a:p>
          <a:p>
            <a:pPr lvl="2"/>
            <a:r>
              <a:rPr lang="en-US" altLang="en-US" sz="2100" dirty="0" smtClean="0"/>
              <a:t>Borrower // Member</a:t>
            </a:r>
          </a:p>
          <a:p>
            <a:pPr lvl="1"/>
            <a:r>
              <a:rPr lang="en-US" altLang="en-US" sz="2100" dirty="0" smtClean="0"/>
              <a:t>Operations</a:t>
            </a:r>
          </a:p>
          <a:p>
            <a:pPr lvl="2"/>
            <a:r>
              <a:rPr lang="en-US" altLang="en-US" sz="2100" dirty="0" smtClean="0"/>
              <a:t>Get</a:t>
            </a:r>
          </a:p>
          <a:p>
            <a:pPr lvl="3"/>
            <a:r>
              <a:rPr lang="en-US" altLang="en-US" sz="2100" dirty="0" err="1" smtClean="0"/>
              <a:t>Acc_no</a:t>
            </a:r>
            <a:r>
              <a:rPr lang="en-US" altLang="en-US" sz="2100" dirty="0" smtClean="0"/>
              <a:t>, Title, Author, Publisher, Status</a:t>
            </a:r>
          </a:p>
          <a:p>
            <a:pPr lvl="2"/>
            <a:r>
              <a:rPr lang="en-US" altLang="en-US" sz="2100" dirty="0" smtClean="0"/>
              <a:t>Issue(Member)</a:t>
            </a:r>
          </a:p>
          <a:p>
            <a:pPr lvl="2"/>
            <a:r>
              <a:rPr lang="en-US" altLang="en-US" sz="2100" dirty="0" smtClean="0"/>
              <a:t>Return</a:t>
            </a:r>
          </a:p>
          <a:p>
            <a:pPr lvl="1"/>
            <a:endParaRPr lang="en-US" altLang="en-US" sz="2100" dirty="0" smtClean="0"/>
          </a:p>
        </p:txBody>
      </p:sp>
      <p:sp>
        <p:nvSpPr>
          <p:cNvPr id="66564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mtClean="0"/>
              <a:t>Members</a:t>
            </a:r>
          </a:p>
          <a:p>
            <a:pPr lvl="1"/>
            <a:r>
              <a:rPr lang="en-US" altLang="en-US" sz="2100" smtClean="0"/>
              <a:t>Variables</a:t>
            </a:r>
          </a:p>
          <a:p>
            <a:pPr lvl="2"/>
            <a:r>
              <a:rPr lang="en-US" altLang="en-US" sz="2100" smtClean="0"/>
              <a:t>Member_ID</a:t>
            </a:r>
          </a:p>
          <a:p>
            <a:pPr lvl="2"/>
            <a:r>
              <a:rPr lang="en-US" altLang="en-US" sz="2100" smtClean="0"/>
              <a:t>Name</a:t>
            </a:r>
          </a:p>
          <a:p>
            <a:pPr lvl="2"/>
            <a:r>
              <a:rPr lang="en-US" altLang="en-US" sz="2100" smtClean="0"/>
              <a:t>Address</a:t>
            </a:r>
          </a:p>
          <a:p>
            <a:pPr lvl="2"/>
            <a:r>
              <a:rPr lang="en-US" altLang="en-US" sz="2100" smtClean="0"/>
              <a:t>Books_Issued // Array of Books</a:t>
            </a:r>
          </a:p>
          <a:p>
            <a:pPr lvl="1"/>
            <a:r>
              <a:rPr lang="en-US" altLang="en-US" sz="2100" smtClean="0"/>
              <a:t>Operations</a:t>
            </a:r>
          </a:p>
          <a:p>
            <a:pPr lvl="2"/>
            <a:r>
              <a:rPr lang="en-US" altLang="en-US" sz="2100" smtClean="0"/>
              <a:t>Get</a:t>
            </a:r>
          </a:p>
          <a:p>
            <a:pPr lvl="3"/>
            <a:r>
              <a:rPr lang="en-US" altLang="en-US" sz="2100" smtClean="0"/>
              <a:t>Member_ID, Name, Address, Books_Issued, FreeCards</a:t>
            </a:r>
          </a:p>
          <a:p>
            <a:endParaRPr lang="en-IN" altLang="en-US" smtClean="0"/>
          </a:p>
        </p:txBody>
      </p:sp>
    </p:spTree>
    <p:extLst>
      <p:ext uri="{BB962C8B-B14F-4D97-AF65-F5344CB8AC3E}">
        <p14:creationId xmlns:p14="http://schemas.microsoft.com/office/powerpoint/2010/main" val="4104924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5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65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65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65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65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65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65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65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665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65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  <p:bldP spid="66564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Objects – Library Example 2 </a:t>
            </a:r>
            <a:endParaRPr lang="en-IN" dirty="0"/>
          </a:p>
        </p:txBody>
      </p:sp>
      <p:sp>
        <p:nvSpPr>
          <p:cNvPr id="67587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en-US" dirty="0" smtClean="0"/>
              <a:t>Books</a:t>
            </a:r>
          </a:p>
          <a:p>
            <a:pPr lvl="1"/>
            <a:r>
              <a:rPr lang="en-US" altLang="en-US" sz="2100" dirty="0" smtClean="0"/>
              <a:t>Variables</a:t>
            </a:r>
          </a:p>
          <a:p>
            <a:pPr lvl="2"/>
            <a:r>
              <a:rPr lang="en-US" altLang="en-US" sz="2100" dirty="0" err="1" smtClean="0"/>
              <a:t>Acc_no</a:t>
            </a:r>
            <a:r>
              <a:rPr lang="en-US" altLang="en-US" sz="2100" dirty="0" smtClean="0"/>
              <a:t>,  Title,  Author,  Publisher,  Status </a:t>
            </a:r>
          </a:p>
          <a:p>
            <a:pPr lvl="1"/>
            <a:r>
              <a:rPr lang="en-US" altLang="en-US" sz="2100" dirty="0" smtClean="0"/>
              <a:t>Operations: Get</a:t>
            </a:r>
          </a:p>
          <a:p>
            <a:r>
              <a:rPr lang="en-US" altLang="en-US" dirty="0" smtClean="0"/>
              <a:t>Members</a:t>
            </a:r>
          </a:p>
          <a:p>
            <a:pPr lvl="1"/>
            <a:r>
              <a:rPr lang="en-US" altLang="en-US" sz="2100" dirty="0" smtClean="0"/>
              <a:t>Variables</a:t>
            </a:r>
          </a:p>
          <a:p>
            <a:pPr lvl="2"/>
            <a:r>
              <a:rPr lang="en-US" altLang="en-US" sz="2100" dirty="0" err="1" smtClean="0"/>
              <a:t>Member_ID</a:t>
            </a:r>
            <a:r>
              <a:rPr lang="en-US" altLang="en-US" sz="2100" dirty="0" smtClean="0"/>
              <a:t>, Name, Address, Count of </a:t>
            </a:r>
            <a:r>
              <a:rPr lang="en-US" altLang="en-US" sz="2100" dirty="0" err="1" smtClean="0"/>
              <a:t>Books_Issued</a:t>
            </a:r>
            <a:endParaRPr lang="en-US" altLang="en-US" sz="2100" dirty="0" smtClean="0"/>
          </a:p>
          <a:p>
            <a:pPr lvl="1"/>
            <a:r>
              <a:rPr lang="en-US" altLang="en-US" sz="2100" dirty="0" smtClean="0"/>
              <a:t>Operations: Get</a:t>
            </a:r>
          </a:p>
        </p:txBody>
      </p:sp>
      <p:sp>
        <p:nvSpPr>
          <p:cNvPr id="67588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altLang="en-US" smtClean="0"/>
              <a:t>Borrow_Register</a:t>
            </a:r>
          </a:p>
          <a:p>
            <a:pPr lvl="1"/>
            <a:r>
              <a:rPr lang="en-US" altLang="en-US" sz="2100" smtClean="0"/>
              <a:t>Variables</a:t>
            </a:r>
          </a:p>
          <a:p>
            <a:pPr lvl="2"/>
            <a:r>
              <a:rPr lang="en-US" altLang="en-US" sz="2100" smtClean="0"/>
              <a:t>Borrow_ID</a:t>
            </a:r>
          </a:p>
          <a:p>
            <a:pPr lvl="2"/>
            <a:r>
              <a:rPr lang="en-US" altLang="en-US" sz="2100" smtClean="0"/>
              <a:t>Acc_no</a:t>
            </a:r>
          </a:p>
          <a:p>
            <a:pPr lvl="2"/>
            <a:r>
              <a:rPr lang="en-US" altLang="en-US" sz="2100" smtClean="0"/>
              <a:t>Member_ID</a:t>
            </a:r>
          </a:p>
          <a:p>
            <a:pPr lvl="2"/>
            <a:r>
              <a:rPr lang="en-US" altLang="en-US" sz="2100" smtClean="0"/>
              <a:t>Borrow_Date</a:t>
            </a:r>
          </a:p>
          <a:p>
            <a:pPr lvl="2"/>
            <a:r>
              <a:rPr lang="en-US" altLang="en-US" sz="2100" smtClean="0"/>
              <a:t>Operator_ID</a:t>
            </a:r>
          </a:p>
          <a:p>
            <a:pPr lvl="1"/>
            <a:r>
              <a:rPr lang="en-US" altLang="en-US" sz="2100" smtClean="0"/>
              <a:t>Operations</a:t>
            </a:r>
          </a:p>
          <a:p>
            <a:pPr lvl="2"/>
            <a:r>
              <a:rPr lang="en-US" altLang="en-US" sz="2100" smtClean="0"/>
              <a:t>Borrow(Books, Members)</a:t>
            </a:r>
          </a:p>
          <a:p>
            <a:pPr lvl="2"/>
            <a:r>
              <a:rPr lang="en-US" altLang="en-US" sz="2100" smtClean="0"/>
              <a:t>Return(Books)</a:t>
            </a:r>
            <a:endParaRPr lang="en-IN" altLang="en-US" sz="2100" smtClean="0"/>
          </a:p>
        </p:txBody>
      </p:sp>
    </p:spTree>
    <p:extLst>
      <p:ext uri="{BB962C8B-B14F-4D97-AF65-F5344CB8AC3E}">
        <p14:creationId xmlns:p14="http://schemas.microsoft.com/office/powerpoint/2010/main" val="3845713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Relations between Objects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142550"/>
              </p:ext>
            </p:extLst>
          </p:nvPr>
        </p:nvGraphicFramePr>
        <p:xfrm>
          <a:off x="628650" y="1690689"/>
          <a:ext cx="7886700" cy="47545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6055"/>
                <a:gridCol w="5100645"/>
              </a:tblGrid>
              <a:tr h="525198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Relation</a:t>
                      </a:r>
                      <a:endParaRPr lang="en-IN" sz="2100" dirty="0"/>
                    </a:p>
                  </a:txBody>
                  <a:tcPr marL="96163" marR="96163" marT="41452" marB="414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Example</a:t>
                      </a:r>
                      <a:endParaRPr lang="en-IN" sz="2100" dirty="0"/>
                    </a:p>
                  </a:txBody>
                  <a:tcPr marL="96163" marR="96163" marT="41452" marB="41452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  <a:tr h="185208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Specialization-Generalization,</a:t>
                      </a:r>
                      <a:r>
                        <a:rPr lang="en-US" sz="2100" baseline="0" dirty="0" smtClean="0"/>
                        <a:t> IS-A</a:t>
                      </a:r>
                      <a:endParaRPr lang="en-IN" sz="2100" dirty="0"/>
                    </a:p>
                  </a:txBody>
                  <a:tcPr marL="96163" marR="96163" marT="41452" marB="41452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Book is-a</a:t>
                      </a:r>
                      <a:r>
                        <a:rPr lang="en-US" sz="2100" baseline="0" dirty="0" smtClean="0"/>
                        <a:t> Publication</a:t>
                      </a:r>
                    </a:p>
                    <a:p>
                      <a:r>
                        <a:rPr lang="en-US" sz="2100" baseline="0" dirty="0" smtClean="0"/>
                        <a:t>Journal is-a Periodical</a:t>
                      </a:r>
                    </a:p>
                    <a:p>
                      <a:r>
                        <a:rPr lang="en-US" sz="2100" baseline="0" dirty="0" smtClean="0"/>
                        <a:t>Periodical is-a Publication</a:t>
                      </a:r>
                      <a:endParaRPr lang="en-IN" sz="2100" dirty="0"/>
                    </a:p>
                  </a:txBody>
                  <a:tcPr marL="96163" marR="96163" marT="41452" marB="41452"/>
                </a:tc>
              </a:tr>
              <a:tr h="1409788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Whole-Part,</a:t>
                      </a:r>
                      <a:r>
                        <a:rPr lang="en-US" sz="2100" baseline="0" dirty="0" smtClean="0"/>
                        <a:t> HAS-A</a:t>
                      </a:r>
                      <a:endParaRPr lang="en-IN" sz="2100" dirty="0"/>
                    </a:p>
                  </a:txBody>
                  <a:tcPr marL="96163" marR="96163" marT="41452" marB="41452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Book has-a Title</a:t>
                      </a:r>
                    </a:p>
                    <a:p>
                      <a:r>
                        <a:rPr lang="en-US" sz="2100" dirty="0" smtClean="0"/>
                        <a:t>Book has-a Publisher</a:t>
                      </a:r>
                      <a:endParaRPr lang="en-IN" sz="2100" dirty="0" smtClean="0"/>
                    </a:p>
                    <a:p>
                      <a:r>
                        <a:rPr lang="en-US" sz="2100" dirty="0" smtClean="0"/>
                        <a:t>Publisher</a:t>
                      </a:r>
                      <a:r>
                        <a:rPr lang="en-US" sz="2100" baseline="0" dirty="0" smtClean="0"/>
                        <a:t> has-a Address</a:t>
                      </a:r>
                      <a:endParaRPr lang="en-US" sz="2100" dirty="0" smtClean="0"/>
                    </a:p>
                  </a:txBody>
                  <a:tcPr marL="96163" marR="96163" marT="41452" marB="41452"/>
                </a:tc>
              </a:tr>
              <a:tr h="967493"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Member-of, HAS</a:t>
                      </a:r>
                      <a:endParaRPr lang="en-IN" sz="2100" dirty="0"/>
                    </a:p>
                  </a:txBody>
                  <a:tcPr marL="96163" marR="96163" marT="41452" marB="41452"/>
                </a:tc>
                <a:tc>
                  <a:txBody>
                    <a:bodyPr/>
                    <a:lstStyle/>
                    <a:p>
                      <a:r>
                        <a:rPr lang="en-US" sz="2100" dirty="0" smtClean="0"/>
                        <a:t>Library has Member</a:t>
                      </a:r>
                      <a:endParaRPr lang="en-IN" sz="2100" dirty="0"/>
                    </a:p>
                  </a:txBody>
                  <a:tcPr marL="96163" marR="96163" marT="41452" marB="41452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59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Relations between Objects</a:t>
            </a:r>
            <a:endParaRPr lang="en-IN" dirty="0"/>
          </a:p>
        </p:txBody>
      </p:sp>
      <p:sp>
        <p:nvSpPr>
          <p:cNvPr id="69635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200" b="1" dirty="0" smtClean="0">
                <a:solidFill>
                  <a:srgbClr val="0000FF"/>
                </a:solidFill>
              </a:rPr>
              <a:t>IS-A</a:t>
            </a:r>
          </a:p>
          <a:p>
            <a:pPr lvl="1"/>
            <a:r>
              <a:rPr lang="en-US" altLang="en-US" sz="2200" dirty="0" smtClean="0"/>
              <a:t>Class or Type Hierarchy</a:t>
            </a:r>
          </a:p>
          <a:p>
            <a:pPr lvl="1"/>
            <a:endParaRPr lang="en-US" altLang="en-US" sz="2200" dirty="0" smtClean="0"/>
          </a:p>
          <a:p>
            <a:r>
              <a:rPr lang="en-US" altLang="en-US" sz="2200" b="1" dirty="0">
                <a:solidFill>
                  <a:srgbClr val="0000FF"/>
                </a:solidFill>
              </a:rPr>
              <a:t>HAS-A</a:t>
            </a:r>
          </a:p>
          <a:p>
            <a:pPr lvl="1"/>
            <a:r>
              <a:rPr lang="en-US" altLang="en-US" sz="2200" dirty="0" smtClean="0"/>
              <a:t>Composition</a:t>
            </a:r>
          </a:p>
          <a:p>
            <a:pPr lvl="2"/>
            <a:r>
              <a:rPr lang="en-US" altLang="en-US" sz="2200" dirty="0" smtClean="0"/>
              <a:t>Uniquely contains the component</a:t>
            </a:r>
          </a:p>
          <a:p>
            <a:pPr lvl="1"/>
            <a:r>
              <a:rPr lang="en-US" altLang="en-US" sz="2200" dirty="0" smtClean="0"/>
              <a:t>Aggregation (called ‘Weak’ Aggregation)</a:t>
            </a:r>
          </a:p>
          <a:p>
            <a:pPr lvl="2"/>
            <a:r>
              <a:rPr lang="en-US" altLang="en-US" sz="2200" dirty="0" smtClean="0"/>
              <a:t>Multiple containments possible</a:t>
            </a:r>
          </a:p>
          <a:p>
            <a:pPr lvl="2"/>
            <a:endParaRPr lang="en-US" altLang="en-US" sz="2200" dirty="0" smtClean="0"/>
          </a:p>
          <a:p>
            <a:r>
              <a:rPr lang="en-US" altLang="en-US" sz="2200" b="1" dirty="0">
                <a:solidFill>
                  <a:srgbClr val="0000FF"/>
                </a:solidFill>
              </a:rPr>
              <a:t>Member-of</a:t>
            </a:r>
          </a:p>
          <a:p>
            <a:pPr lvl="1"/>
            <a:r>
              <a:rPr lang="en-US" altLang="en-US" sz="2200" dirty="0" smtClean="0"/>
              <a:t>Special case of HAS-A</a:t>
            </a:r>
          </a:p>
          <a:p>
            <a:pPr lvl="1"/>
            <a:r>
              <a:rPr lang="en-US" altLang="en-US" sz="2200" dirty="0" smtClean="0"/>
              <a:t>Does not support transitivity</a:t>
            </a:r>
            <a:endParaRPr lang="en-I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2418592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36" name="Line 24"/>
          <p:cNvSpPr>
            <a:spLocks noChangeShapeType="1"/>
          </p:cNvSpPr>
          <p:nvPr/>
        </p:nvSpPr>
        <p:spPr bwMode="auto">
          <a:xfrm flipV="1">
            <a:off x="1368425" y="1235075"/>
            <a:ext cx="0" cy="3875088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1813" y="160338"/>
            <a:ext cx="8266112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History of UML</a:t>
            </a: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1931988" y="5694363"/>
            <a:ext cx="1898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Various Methods</a:t>
            </a:r>
          </a:p>
        </p:txBody>
      </p:sp>
      <p:sp>
        <p:nvSpPr>
          <p:cNvPr id="70661" name="Rectangle 5"/>
          <p:cNvSpPr>
            <a:spLocks noChangeArrowheads="1"/>
          </p:cNvSpPr>
          <p:nvPr/>
        </p:nvSpPr>
        <p:spPr bwMode="auto">
          <a:xfrm>
            <a:off x="4038600" y="5694363"/>
            <a:ext cx="113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Booch’91</a:t>
            </a:r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5897563" y="5694363"/>
            <a:ext cx="895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OMT-1</a:t>
            </a:r>
          </a:p>
        </p:txBody>
      </p:sp>
      <p:sp>
        <p:nvSpPr>
          <p:cNvPr id="70663" name="Rectangle 7"/>
          <p:cNvSpPr>
            <a:spLocks noChangeArrowheads="1"/>
          </p:cNvSpPr>
          <p:nvPr/>
        </p:nvSpPr>
        <p:spPr bwMode="auto">
          <a:xfrm>
            <a:off x="6875463" y="5694363"/>
            <a:ext cx="844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OOSE</a:t>
            </a:r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4191000" y="5032375"/>
            <a:ext cx="11366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Booch’93</a:t>
            </a:r>
          </a:p>
        </p:txBody>
      </p:sp>
      <p:sp>
        <p:nvSpPr>
          <p:cNvPr id="70665" name="Rectangle 9"/>
          <p:cNvSpPr>
            <a:spLocks noChangeArrowheads="1"/>
          </p:cNvSpPr>
          <p:nvPr/>
        </p:nvSpPr>
        <p:spPr bwMode="auto">
          <a:xfrm>
            <a:off x="5654675" y="5032375"/>
            <a:ext cx="8953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OMT-2</a:t>
            </a:r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4033838" y="4252913"/>
            <a:ext cx="21018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Unified Method 0.8</a:t>
            </a:r>
          </a:p>
        </p:txBody>
      </p:sp>
      <p:sp>
        <p:nvSpPr>
          <p:cNvPr id="70667" name="Rectangle 11"/>
          <p:cNvSpPr>
            <a:spLocks noChangeArrowheads="1"/>
          </p:cNvSpPr>
          <p:nvPr/>
        </p:nvSpPr>
        <p:spPr bwMode="auto">
          <a:xfrm>
            <a:off x="1550988" y="1074738"/>
            <a:ext cx="4635500" cy="409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June `99</a:t>
            </a:r>
          </a:p>
          <a:p>
            <a:pPr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OMG accepts the UML as the official </a:t>
            </a:r>
          </a:p>
          <a:p>
            <a:pPr>
              <a:lnSpc>
                <a:spcPct val="11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industrial standard for software modeling</a:t>
            </a:r>
          </a:p>
          <a:p>
            <a:pPr>
              <a:lnSpc>
                <a:spcPct val="11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notations on </a:t>
            </a:r>
            <a:r>
              <a:rPr lang="en-US" altLang="en-US" sz="1800" b="1" i="1">
                <a:effectLst/>
                <a:latin typeface="Arial" panose="020B0604020202020204" pitchFamily="34" charset="0"/>
              </a:rPr>
              <a:t>17th Nov. ‘97</a:t>
            </a: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Submission to OMG, Sept ‘97</a:t>
            </a:r>
          </a:p>
          <a:p>
            <a:pPr>
              <a:lnSpc>
                <a:spcPct val="110000"/>
              </a:lnSpc>
            </a:pPr>
            <a:endParaRPr lang="en-US" altLang="en-US" sz="400" i="1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Submission to OMG, Jan ‘97</a:t>
            </a:r>
          </a:p>
          <a:p>
            <a:pPr>
              <a:lnSpc>
                <a:spcPct val="110000"/>
              </a:lnSpc>
            </a:pPr>
            <a:endParaRPr lang="en-US" altLang="en-US" sz="400" i="1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Beta Version OOPSLA ‘96</a:t>
            </a:r>
          </a:p>
          <a:p>
            <a:pPr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>
              <a:lnSpc>
                <a:spcPct val="11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WWW-June ‘96</a:t>
            </a:r>
          </a:p>
          <a:p>
            <a:pPr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OOPSLA ‘95</a:t>
            </a: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4892675" y="3654425"/>
            <a:ext cx="1047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UML 0.9</a:t>
            </a:r>
          </a:p>
        </p:txBody>
      </p:sp>
      <p:sp>
        <p:nvSpPr>
          <p:cNvPr id="70669" name="Rectangle 13"/>
          <p:cNvSpPr>
            <a:spLocks noChangeArrowheads="1"/>
          </p:cNvSpPr>
          <p:nvPr/>
        </p:nvSpPr>
        <p:spPr bwMode="auto">
          <a:xfrm>
            <a:off x="5286375" y="2946400"/>
            <a:ext cx="10477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UML 1.0</a:t>
            </a:r>
          </a:p>
        </p:txBody>
      </p:sp>
      <p:grpSp>
        <p:nvGrpSpPr>
          <p:cNvPr id="70670" name="Group 66"/>
          <p:cNvGrpSpPr>
            <a:grpSpLocks/>
          </p:cNvGrpSpPr>
          <p:nvPr/>
        </p:nvGrpSpPr>
        <p:grpSpPr bwMode="auto">
          <a:xfrm>
            <a:off x="5624513" y="2324100"/>
            <a:ext cx="1060450" cy="346075"/>
            <a:chOff x="3543" y="1464"/>
            <a:chExt cx="668" cy="218"/>
          </a:xfrm>
        </p:grpSpPr>
        <p:sp>
          <p:nvSpPr>
            <p:cNvPr id="90176" name="Rectangle 64"/>
            <p:cNvSpPr>
              <a:spLocks noChangeArrowheads="1"/>
            </p:cNvSpPr>
            <p:nvPr/>
          </p:nvSpPr>
          <p:spPr bwMode="auto">
            <a:xfrm>
              <a:off x="3544" y="1464"/>
              <a:ext cx="656" cy="216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0693" name="Rectangle 14"/>
            <p:cNvSpPr>
              <a:spLocks noChangeArrowheads="1"/>
            </p:cNvSpPr>
            <p:nvPr/>
          </p:nvSpPr>
          <p:spPr bwMode="auto">
            <a:xfrm>
              <a:off x="3543" y="1468"/>
              <a:ext cx="668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1pPr>
              <a:lvl2pPr marL="742950" indent="-285750"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2pPr>
              <a:lvl3pPr marL="1143000" indent="-228600"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3pPr>
              <a:lvl4pPr marL="1600200" indent="-228600"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4pPr>
              <a:lvl5pPr marL="2057400" indent="-228600"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800" b="1">
                  <a:solidFill>
                    <a:schemeClr val="bg2"/>
                  </a:solidFill>
                  <a:effectLst/>
                  <a:latin typeface="Arial" panose="020B0604020202020204" pitchFamily="34" charset="0"/>
                </a:rPr>
                <a:t>UML 1.1</a:t>
              </a:r>
            </a:p>
          </p:txBody>
        </p:sp>
      </p:grpSp>
      <p:sp>
        <p:nvSpPr>
          <p:cNvPr id="90127" name="Line 15"/>
          <p:cNvSpPr>
            <a:spLocks noChangeShapeType="1"/>
          </p:cNvSpPr>
          <p:nvPr/>
        </p:nvSpPr>
        <p:spPr bwMode="auto">
          <a:xfrm flipV="1">
            <a:off x="2921000" y="4589463"/>
            <a:ext cx="1627188" cy="11318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90128" name="Line 16"/>
          <p:cNvSpPr>
            <a:spLocks noChangeShapeType="1"/>
          </p:cNvSpPr>
          <p:nvPr/>
        </p:nvSpPr>
        <p:spPr bwMode="auto">
          <a:xfrm flipV="1">
            <a:off x="4486275" y="5351463"/>
            <a:ext cx="18097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90129" name="Line 17"/>
          <p:cNvSpPr>
            <a:spLocks noChangeShapeType="1"/>
          </p:cNvSpPr>
          <p:nvPr/>
        </p:nvSpPr>
        <p:spPr bwMode="auto">
          <a:xfrm flipH="1" flipV="1">
            <a:off x="6275388" y="5327650"/>
            <a:ext cx="49212" cy="3778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90130" name="Line 18"/>
          <p:cNvSpPr>
            <a:spLocks noChangeShapeType="1"/>
          </p:cNvSpPr>
          <p:nvPr/>
        </p:nvSpPr>
        <p:spPr bwMode="auto">
          <a:xfrm flipV="1">
            <a:off x="4710113" y="4589463"/>
            <a:ext cx="242887" cy="4587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90131" name="Line 19"/>
          <p:cNvSpPr>
            <a:spLocks noChangeShapeType="1"/>
          </p:cNvSpPr>
          <p:nvPr/>
        </p:nvSpPr>
        <p:spPr bwMode="auto">
          <a:xfrm flipH="1" flipV="1">
            <a:off x="5595938" y="4589463"/>
            <a:ext cx="481012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90132" name="Line 20"/>
          <p:cNvSpPr>
            <a:spLocks noChangeShapeType="1"/>
          </p:cNvSpPr>
          <p:nvPr/>
        </p:nvSpPr>
        <p:spPr bwMode="auto">
          <a:xfrm flipV="1">
            <a:off x="5095875" y="3981450"/>
            <a:ext cx="225425" cy="2984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90133" name="Line 21"/>
          <p:cNvSpPr>
            <a:spLocks noChangeShapeType="1"/>
          </p:cNvSpPr>
          <p:nvPr/>
        </p:nvSpPr>
        <p:spPr bwMode="auto">
          <a:xfrm flipV="1">
            <a:off x="5451475" y="3259138"/>
            <a:ext cx="265113" cy="4095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90134" name="Line 22"/>
          <p:cNvSpPr>
            <a:spLocks noChangeShapeType="1"/>
          </p:cNvSpPr>
          <p:nvPr/>
        </p:nvSpPr>
        <p:spPr bwMode="auto">
          <a:xfrm flipV="1">
            <a:off x="5803900" y="2695575"/>
            <a:ext cx="200025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0" y="2874963"/>
            <a:ext cx="118745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Public</a:t>
            </a:r>
            <a:endParaRPr lang="en-US" altLang="en-US" sz="1800">
              <a:effectLst/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Feedback</a:t>
            </a:r>
          </a:p>
        </p:txBody>
      </p:sp>
      <p:sp>
        <p:nvSpPr>
          <p:cNvPr id="90137" name="Line 25"/>
          <p:cNvSpPr>
            <a:spLocks noChangeShapeType="1"/>
          </p:cNvSpPr>
          <p:nvPr/>
        </p:nvSpPr>
        <p:spPr bwMode="auto">
          <a:xfrm flipH="1" flipV="1">
            <a:off x="5794375" y="3956050"/>
            <a:ext cx="1446213" cy="17589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70681" name="Rectangle 26"/>
          <p:cNvSpPr>
            <a:spLocks noChangeArrowheads="1"/>
          </p:cNvSpPr>
          <p:nvPr/>
        </p:nvSpPr>
        <p:spPr bwMode="auto">
          <a:xfrm>
            <a:off x="433388" y="5265738"/>
            <a:ext cx="16954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“Method Wars”</a:t>
            </a:r>
          </a:p>
        </p:txBody>
      </p:sp>
      <p:sp>
        <p:nvSpPr>
          <p:cNvPr id="70682" name="Rectangle 27"/>
          <p:cNvSpPr>
            <a:spLocks noChangeArrowheads="1"/>
          </p:cNvSpPr>
          <p:nvPr/>
        </p:nvSpPr>
        <p:spPr bwMode="auto">
          <a:xfrm>
            <a:off x="6988175" y="846138"/>
            <a:ext cx="1965325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Industrialization</a:t>
            </a:r>
          </a:p>
          <a:p>
            <a:pPr algn="ctr"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Standardization</a:t>
            </a:r>
          </a:p>
          <a:p>
            <a:pPr algn="ctr"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Unification</a:t>
            </a:r>
          </a:p>
          <a:p>
            <a:pPr algn="ctr"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endParaRPr lang="en-US" altLang="en-US" sz="1800" i="1">
              <a:effectLst/>
              <a:latin typeface="Arial" panose="020B0604020202020204" pitchFamily="34" charset="0"/>
            </a:endParaRPr>
          </a:p>
          <a:p>
            <a:pPr algn="ctr">
              <a:lnSpc>
                <a:spcPct val="110000"/>
              </a:lnSpc>
            </a:pPr>
            <a:r>
              <a:rPr lang="en-US" altLang="en-US" sz="1800" i="1">
                <a:effectLst/>
                <a:latin typeface="Arial" panose="020B0604020202020204" pitchFamily="34" charset="0"/>
              </a:rPr>
              <a:t>Fragmentation</a:t>
            </a:r>
          </a:p>
        </p:txBody>
      </p:sp>
      <p:sp>
        <p:nvSpPr>
          <p:cNvPr id="90140" name="Line 28"/>
          <p:cNvSpPr>
            <a:spLocks noChangeShapeType="1"/>
          </p:cNvSpPr>
          <p:nvPr/>
        </p:nvSpPr>
        <p:spPr bwMode="auto">
          <a:xfrm>
            <a:off x="7848600" y="1214438"/>
            <a:ext cx="0" cy="59531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90141" name="Line 29"/>
          <p:cNvSpPr>
            <a:spLocks noChangeShapeType="1"/>
          </p:cNvSpPr>
          <p:nvPr/>
        </p:nvSpPr>
        <p:spPr bwMode="auto">
          <a:xfrm>
            <a:off x="7847013" y="2092325"/>
            <a:ext cx="0" cy="14922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90142" name="Line 30"/>
          <p:cNvSpPr>
            <a:spLocks noChangeShapeType="1"/>
          </p:cNvSpPr>
          <p:nvPr/>
        </p:nvSpPr>
        <p:spPr bwMode="auto">
          <a:xfrm>
            <a:off x="7845425" y="3951288"/>
            <a:ext cx="0" cy="1109662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 type="stealth" w="med" len="lg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sp>
        <p:nvSpPr>
          <p:cNvPr id="90175" name="Line 63"/>
          <p:cNvSpPr>
            <a:spLocks noChangeShapeType="1"/>
          </p:cNvSpPr>
          <p:nvPr/>
        </p:nvSpPr>
        <p:spPr bwMode="auto">
          <a:xfrm flipV="1">
            <a:off x="6235700" y="1539875"/>
            <a:ext cx="339725" cy="725488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 type="none" w="sm" len="sm"/>
            <a:tailEnd type="stealth" w="med" len="lg"/>
          </a:ln>
          <a:effectLst/>
        </p:spPr>
        <p:txBody>
          <a:bodyPr wrap="none" anchor="ctr"/>
          <a:lstStyle/>
          <a:p>
            <a:pPr>
              <a:defRPr/>
            </a:pPr>
            <a:endParaRPr lang="en-IN"/>
          </a:p>
        </p:txBody>
      </p:sp>
      <p:grpSp>
        <p:nvGrpSpPr>
          <p:cNvPr id="70687" name="Group 67"/>
          <p:cNvGrpSpPr>
            <a:grpSpLocks/>
          </p:cNvGrpSpPr>
          <p:nvPr/>
        </p:nvGrpSpPr>
        <p:grpSpPr bwMode="auto">
          <a:xfrm>
            <a:off x="6030913" y="1193800"/>
            <a:ext cx="1060450" cy="346075"/>
            <a:chOff x="3543" y="1464"/>
            <a:chExt cx="668" cy="218"/>
          </a:xfrm>
        </p:grpSpPr>
        <p:sp>
          <p:nvSpPr>
            <p:cNvPr id="90180" name="Rectangle 68"/>
            <p:cNvSpPr>
              <a:spLocks noChangeArrowheads="1"/>
            </p:cNvSpPr>
            <p:nvPr/>
          </p:nvSpPr>
          <p:spPr bwMode="auto">
            <a:xfrm>
              <a:off x="3544" y="1464"/>
              <a:ext cx="656" cy="21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/>
            </a:p>
          </p:txBody>
        </p:sp>
        <p:sp>
          <p:nvSpPr>
            <p:cNvPr id="70691" name="Rectangle 69"/>
            <p:cNvSpPr>
              <a:spLocks noChangeArrowheads="1"/>
            </p:cNvSpPr>
            <p:nvPr/>
          </p:nvSpPr>
          <p:spPr bwMode="auto">
            <a:xfrm>
              <a:off x="3543" y="1468"/>
              <a:ext cx="668" cy="2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1pPr>
              <a:lvl2pPr marL="742950" indent="-285750"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2pPr>
              <a:lvl3pPr marL="1143000" indent="-228600"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3pPr>
              <a:lvl4pPr marL="1600200" indent="-228600"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4pPr>
              <a:lvl5pPr marL="2057400" indent="-228600"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1800" b="1">
                  <a:solidFill>
                    <a:schemeClr val="bg2"/>
                  </a:solidFill>
                  <a:effectLst/>
                  <a:latin typeface="Arial" panose="020B0604020202020204" pitchFamily="34" charset="0"/>
                </a:rPr>
                <a:t>UML 1.</a:t>
              </a:r>
              <a:r>
                <a:rPr lang="de-DE" altLang="en-US" sz="1800" b="1">
                  <a:solidFill>
                    <a:schemeClr val="bg2"/>
                  </a:solidFill>
                  <a:effectLst/>
                  <a:latin typeface="Arial" panose="020B0604020202020204" pitchFamily="34" charset="0"/>
                </a:rPr>
                <a:t>3</a:t>
              </a:r>
              <a:endParaRPr lang="en-US" altLang="en-US" sz="1800" b="1">
                <a:solidFill>
                  <a:schemeClr val="bg2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6056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Why do we need models?</a:t>
            </a:r>
            <a:endParaRPr lang="en-IN" dirty="0"/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200" dirty="0" smtClean="0"/>
              <a:t>Solutions Method: Real Systems may not be available, accessible, affordable …</a:t>
            </a:r>
          </a:p>
          <a:p>
            <a:pPr lvl="1"/>
            <a:r>
              <a:rPr lang="en-US" altLang="en-US" sz="2200" dirty="0" smtClean="0"/>
              <a:t>Represent the System as a Model</a:t>
            </a:r>
          </a:p>
          <a:p>
            <a:pPr lvl="1"/>
            <a:r>
              <a:rPr lang="en-US" altLang="en-US" sz="2200" dirty="0" smtClean="0"/>
              <a:t>Solve problems on the Model</a:t>
            </a:r>
          </a:p>
          <a:p>
            <a:pPr lvl="1"/>
            <a:r>
              <a:rPr lang="en-US" altLang="en-US" sz="2200" dirty="0" smtClean="0"/>
              <a:t>Map the solutions back to the System</a:t>
            </a:r>
          </a:p>
          <a:p>
            <a:pPr lvl="1"/>
            <a:endParaRPr lang="en-US" altLang="en-US" sz="2200" dirty="0" smtClean="0"/>
          </a:p>
          <a:p>
            <a:r>
              <a:rPr lang="en-US" altLang="en-US" sz="2200" dirty="0" smtClean="0"/>
              <a:t>Human Cognition Mechanism is limited</a:t>
            </a:r>
          </a:p>
          <a:p>
            <a:pPr lvl="1"/>
            <a:r>
              <a:rPr lang="en-US" altLang="en-US" sz="2200" dirty="0" smtClean="0"/>
              <a:t>Short Term &amp; Long Term Memory</a:t>
            </a:r>
          </a:p>
          <a:p>
            <a:pPr lvl="1"/>
            <a:r>
              <a:rPr lang="en-US" altLang="en-US" sz="2200" dirty="0" smtClean="0"/>
              <a:t>Ability to track only up to 7 entities</a:t>
            </a:r>
          </a:p>
          <a:p>
            <a:pPr lvl="1"/>
            <a:endParaRPr lang="en-US" altLang="en-US" sz="2200" dirty="0" smtClean="0"/>
          </a:p>
          <a:p>
            <a:r>
              <a:rPr lang="en-US" altLang="en-US" sz="2200" dirty="0" smtClean="0"/>
              <a:t>Models are Abstractions that help track complexity</a:t>
            </a:r>
            <a:endParaRPr lang="en-IN" alt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331284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2952750" y="4826000"/>
            <a:ext cx="5797550" cy="112871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2955925" y="2449513"/>
            <a:ext cx="5799138" cy="230187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74438" name="Rectangle 6"/>
          <p:cNvSpPr>
            <a:spLocks noChangeArrowheads="1"/>
          </p:cNvSpPr>
          <p:nvPr/>
        </p:nvSpPr>
        <p:spPr bwMode="auto">
          <a:xfrm>
            <a:off x="3051175" y="2484438"/>
            <a:ext cx="3582988" cy="110331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Diagrams of UML</a:t>
            </a:r>
          </a:p>
        </p:txBody>
      </p:sp>
      <p:sp>
        <p:nvSpPr>
          <p:cNvPr id="274439" name="Rectangle 7"/>
          <p:cNvSpPr>
            <a:spLocks noGrp="1" noChangeArrowheads="1"/>
          </p:cNvSpPr>
          <p:nvPr>
            <p:ph idx="4294967295"/>
          </p:nvPr>
        </p:nvSpPr>
        <p:spPr>
          <a:xfrm>
            <a:off x="2967971" y="1462088"/>
            <a:ext cx="5437187" cy="4724400"/>
          </a:xfrm>
        </p:spPr>
        <p:txBody>
          <a:bodyPr>
            <a:normAutofit fontScale="92500" lnSpcReduction="10000"/>
          </a:bodyPr>
          <a:lstStyle/>
          <a:p>
            <a:pPr marL="365760" indent="-283464" defTabSz="762000" eaLnBrk="1" fontAlgn="auto" hangingPunct="1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b="1" dirty="0"/>
              <a:t>(1) Use Case Diagram</a:t>
            </a:r>
            <a:r>
              <a:rPr lang="en-US" b="1" dirty="0"/>
              <a:t> </a:t>
            </a:r>
            <a:r>
              <a:rPr lang="en-US" sz="1600" b="1" i="1" dirty="0"/>
              <a:t/>
            </a:r>
            <a:br>
              <a:rPr lang="en-US" sz="1600" b="1" i="1" dirty="0"/>
            </a:br>
            <a:r>
              <a:rPr lang="en-US" sz="1600" b="1" i="1" dirty="0"/>
              <a:t> </a:t>
            </a:r>
          </a:p>
          <a:p>
            <a:pPr marL="365760" indent="-283464" defTabSz="762000" eaLnBrk="1" fontAlgn="auto" hangingPunct="1">
              <a:lnSpc>
                <a:spcPct val="8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b="1" dirty="0"/>
              <a:t>(2) Class Diagram</a:t>
            </a:r>
            <a:endParaRPr lang="en-US" b="1" dirty="0"/>
          </a:p>
          <a:p>
            <a:pPr marL="365760" indent="-283464" defTabSz="762000" eaLnBrk="1" fontAlgn="auto" hangingPunct="1">
              <a:lnSpc>
                <a:spcPct val="6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600" i="1" dirty="0"/>
              <a:t>	</a:t>
            </a:r>
            <a:endParaRPr lang="en-US" dirty="0"/>
          </a:p>
          <a:p>
            <a:pPr marL="365760" indent="-283464" defTabSz="762000" eaLnBrk="1" fontAlgn="auto" hangingPunct="1">
              <a:lnSpc>
                <a:spcPct val="11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b="1" dirty="0"/>
              <a:t>(3) Sequence Diagram</a:t>
            </a:r>
            <a:endParaRPr lang="en-US" b="1" dirty="0"/>
          </a:p>
          <a:p>
            <a:pPr marL="365760" indent="-283464" defTabSz="762000" eaLnBrk="1" fontAlgn="auto" hangingPunct="1">
              <a:lnSpc>
                <a:spcPct val="5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600" i="1" dirty="0"/>
              <a:t>	</a:t>
            </a:r>
            <a:endParaRPr lang="en-US" dirty="0"/>
          </a:p>
          <a:p>
            <a:pPr marL="365760" indent="-283464" defTabSz="762000" eaLnBrk="1" fontAlgn="auto" hangingPunct="1">
              <a:lnSpc>
                <a:spcPct val="11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b="1" dirty="0"/>
              <a:t>(4) Collaboration Diagram</a:t>
            </a:r>
            <a:endParaRPr lang="en-US" b="1" dirty="0"/>
          </a:p>
          <a:p>
            <a:pPr marL="365760" indent="-283464" defTabSz="762000" eaLnBrk="1" fontAlgn="auto" hangingPunct="1">
              <a:lnSpc>
                <a:spcPct val="5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600" i="1" dirty="0"/>
              <a:t>	</a:t>
            </a:r>
            <a:endParaRPr lang="en-US" dirty="0"/>
          </a:p>
          <a:p>
            <a:pPr marL="365760" indent="-283464" defTabSz="762000" eaLnBrk="1" fontAlgn="auto" hangingPunct="1">
              <a:lnSpc>
                <a:spcPct val="11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b="1" dirty="0"/>
              <a:t>(5) </a:t>
            </a:r>
            <a:r>
              <a:rPr lang="en-US" sz="2000" b="1" dirty="0" err="1"/>
              <a:t>Statechart</a:t>
            </a:r>
            <a:r>
              <a:rPr lang="en-US" sz="2000" b="1" dirty="0"/>
              <a:t> Diagram</a:t>
            </a:r>
            <a:endParaRPr lang="en-US" b="1" dirty="0"/>
          </a:p>
          <a:p>
            <a:pPr marL="365760" indent="-283464" defTabSz="762000" eaLnBrk="1" fontAlgn="auto" hangingPunct="1">
              <a:lnSpc>
                <a:spcPct val="6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600" i="1" dirty="0"/>
              <a:t>	</a:t>
            </a:r>
            <a:endParaRPr lang="en-US" dirty="0"/>
          </a:p>
          <a:p>
            <a:pPr marL="365760" indent="-283464" defTabSz="762000" eaLnBrk="1" fontAlgn="auto" hangingPunct="1">
              <a:lnSpc>
                <a:spcPct val="11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b="1" dirty="0"/>
              <a:t>(6) Activity Diagram</a:t>
            </a:r>
            <a:endParaRPr lang="en-US" b="1" dirty="0"/>
          </a:p>
          <a:p>
            <a:pPr marL="365760" indent="-283464" defTabSz="762000" eaLnBrk="1" fontAlgn="auto" hangingPunct="1">
              <a:lnSpc>
                <a:spcPct val="6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600" i="1" dirty="0"/>
              <a:t>	</a:t>
            </a:r>
            <a:endParaRPr lang="en-US" sz="1800" dirty="0"/>
          </a:p>
          <a:p>
            <a:pPr marL="365760" indent="-283464" defTabSz="762000" eaLnBrk="1" fontAlgn="auto" hangingPunct="1">
              <a:lnSpc>
                <a:spcPct val="11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b="1" dirty="0"/>
              <a:t>(7) Component Diagram</a:t>
            </a:r>
            <a:endParaRPr lang="en-US" b="1" dirty="0"/>
          </a:p>
          <a:p>
            <a:pPr marL="365760" indent="-283464" defTabSz="762000" eaLnBrk="1" fontAlgn="auto" hangingPunct="1">
              <a:lnSpc>
                <a:spcPct val="5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endParaRPr lang="en-US" dirty="0"/>
          </a:p>
          <a:p>
            <a:pPr marL="365760" indent="-283464" defTabSz="762000" eaLnBrk="1" fontAlgn="auto" hangingPunct="1">
              <a:lnSpc>
                <a:spcPct val="11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000" b="1" dirty="0"/>
              <a:t>(8) Deployment Diagram</a:t>
            </a:r>
            <a:endParaRPr lang="en-US" b="1" dirty="0"/>
          </a:p>
          <a:p>
            <a:pPr marL="365760" indent="-283464" defTabSz="762000" eaLnBrk="1" fontAlgn="auto" hangingPunct="1">
              <a:lnSpc>
                <a:spcPct val="6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1600" i="1" dirty="0"/>
              <a:t>	</a:t>
            </a:r>
            <a:endParaRPr lang="en-US" dirty="0"/>
          </a:p>
        </p:txBody>
      </p:sp>
      <p:sp>
        <p:nvSpPr>
          <p:cNvPr id="71687" name="Rectangle 8"/>
          <p:cNvSpPr>
            <a:spLocks noChangeArrowheads="1"/>
          </p:cNvSpPr>
          <p:nvPr/>
        </p:nvSpPr>
        <p:spPr bwMode="auto">
          <a:xfrm>
            <a:off x="255588" y="4756150"/>
            <a:ext cx="2131994" cy="702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b="1" dirty="0">
                <a:effectLst/>
                <a:latin typeface="Candara" panose="020E0502030303020204" pitchFamily="34" charset="0"/>
              </a:rPr>
              <a:t>Implementation</a:t>
            </a:r>
          </a:p>
          <a:p>
            <a:pPr>
              <a:lnSpc>
                <a:spcPct val="90000"/>
              </a:lnSpc>
            </a:pPr>
            <a:r>
              <a:rPr lang="en-US" altLang="en-US" sz="2200" b="1" dirty="0">
                <a:effectLst/>
                <a:latin typeface="Candara" panose="020E0502030303020204" pitchFamily="34" charset="0"/>
              </a:rPr>
              <a:t>Diagrams</a:t>
            </a:r>
            <a:endParaRPr lang="en-US" altLang="en-US" sz="2200" i="1" dirty="0">
              <a:effectLst/>
              <a:latin typeface="Candara" panose="020E0502030303020204" pitchFamily="34" charset="0"/>
            </a:endParaRPr>
          </a:p>
        </p:txBody>
      </p:sp>
      <p:sp>
        <p:nvSpPr>
          <p:cNvPr id="71688" name="Rectangle 9"/>
          <p:cNvSpPr>
            <a:spLocks noChangeArrowheads="1"/>
          </p:cNvSpPr>
          <p:nvPr/>
        </p:nvSpPr>
        <p:spPr bwMode="auto">
          <a:xfrm>
            <a:off x="6888163" y="2401888"/>
            <a:ext cx="1524456" cy="108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200" b="1">
                <a:effectLst/>
                <a:latin typeface="Candara" panose="020E0502030303020204" pitchFamily="34" charset="0"/>
              </a:rPr>
              <a:t>Interaction</a:t>
            </a:r>
          </a:p>
          <a:p>
            <a:pPr>
              <a:lnSpc>
                <a:spcPct val="90000"/>
              </a:lnSpc>
            </a:pPr>
            <a:r>
              <a:rPr lang="en-US" altLang="en-US" sz="2200" b="1">
                <a:effectLst/>
                <a:latin typeface="Candara" panose="020E0502030303020204" pitchFamily="34" charset="0"/>
              </a:rPr>
              <a:t>Diagrams</a:t>
            </a:r>
            <a:endParaRPr lang="en-US" altLang="en-US" sz="2200" b="1" i="1">
              <a:effectLst/>
              <a:latin typeface="Candara" panose="020E0502030303020204" pitchFamily="34" charset="0"/>
            </a:endParaRPr>
          </a:p>
          <a:p>
            <a:pPr>
              <a:lnSpc>
                <a:spcPct val="120000"/>
              </a:lnSpc>
            </a:pPr>
            <a:endParaRPr lang="en-US" altLang="en-US" sz="2200" i="1">
              <a:effectLst/>
              <a:latin typeface="Candara" panose="020E0502030303020204" pitchFamily="34" charset="0"/>
            </a:endParaRPr>
          </a:p>
        </p:txBody>
      </p:sp>
      <p:sp>
        <p:nvSpPr>
          <p:cNvPr id="71689" name="Rectangle 10"/>
          <p:cNvSpPr>
            <a:spLocks noChangeArrowheads="1"/>
          </p:cNvSpPr>
          <p:nvPr/>
        </p:nvSpPr>
        <p:spPr bwMode="auto">
          <a:xfrm>
            <a:off x="293688" y="3097213"/>
            <a:ext cx="1332096" cy="641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altLang="en-US" sz="2200" b="1">
                <a:effectLst/>
                <a:latin typeface="Candara" panose="020E0502030303020204" pitchFamily="34" charset="0"/>
              </a:rPr>
              <a:t>Behavior</a:t>
            </a:r>
          </a:p>
          <a:p>
            <a:pPr>
              <a:lnSpc>
                <a:spcPct val="80000"/>
              </a:lnSpc>
            </a:pPr>
            <a:r>
              <a:rPr lang="en-US" altLang="en-US" sz="2200" b="1">
                <a:effectLst/>
                <a:latin typeface="Candara" panose="020E0502030303020204" pitchFamily="34" charset="0"/>
              </a:rPr>
              <a:t>Diagrams</a:t>
            </a:r>
            <a:endParaRPr lang="en-US" altLang="en-US" sz="2200" i="1">
              <a:effectLst/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28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Views supported by UML</a:t>
            </a:r>
          </a:p>
        </p:txBody>
      </p:sp>
      <p:sp>
        <p:nvSpPr>
          <p:cNvPr id="273480" name="Rectangle 72"/>
          <p:cNvSpPr>
            <a:spLocks noGrp="1" noChangeArrowheads="1"/>
          </p:cNvSpPr>
          <p:nvPr>
            <p:ph idx="1"/>
          </p:nvPr>
        </p:nvSpPr>
        <p:spPr>
          <a:xfrm>
            <a:off x="2899610" y="1530232"/>
            <a:ext cx="2667000" cy="1535113"/>
          </a:xfrm>
        </p:spPr>
        <p:txBody>
          <a:bodyPr>
            <a:normAutofit fontScale="77500" lnSpcReduction="20000"/>
          </a:bodyPr>
          <a:lstStyle/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Monotype Sorts" pitchFamily="2" charset="2"/>
              <a:buNone/>
              <a:defRPr/>
            </a:pPr>
            <a:r>
              <a:rPr lang="en-US" sz="2700" b="1" dirty="0">
                <a:cs typeface="Arial" pitchFamily="34" charset="0"/>
              </a:rPr>
              <a:t>Use Case View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300" dirty="0"/>
              <a:t>Use Case Diagram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300" dirty="0" err="1"/>
              <a:t>Statechart</a:t>
            </a:r>
            <a:r>
              <a:rPr lang="en-US" sz="2300" dirty="0"/>
              <a:t> Diagram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300" dirty="0"/>
              <a:t>Interaction Diagrams</a:t>
            </a:r>
          </a:p>
          <a:p>
            <a:pPr marL="365760" indent="-283464" eaLnBrk="1" fontAlgn="auto" hangingPunct="1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en-US" sz="2300" dirty="0"/>
              <a:t>Activity Diagram</a:t>
            </a:r>
          </a:p>
        </p:txBody>
      </p:sp>
      <p:graphicFrame>
        <p:nvGraphicFramePr>
          <p:cNvPr id="72708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78205961"/>
              </p:ext>
            </p:extLst>
          </p:nvPr>
        </p:nvGraphicFramePr>
        <p:xfrm>
          <a:off x="169275" y="1314450"/>
          <a:ext cx="1619250" cy="174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Clip" r:id="rId3" imgW="3403997" imgH="3659386" progId="MS_ClipArt_Gallery.2">
                  <p:embed/>
                </p:oleObj>
              </mc:Choice>
              <mc:Fallback>
                <p:oleObj name="Clip" r:id="rId3" imgW="3403997" imgH="3659386" progId="MS_ClipArt_Gallery.2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75" y="1314450"/>
                        <a:ext cx="1619250" cy="174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81" name="Rectangle 73"/>
          <p:cNvSpPr>
            <a:spLocks noChangeArrowheads="1"/>
          </p:cNvSpPr>
          <p:nvPr/>
        </p:nvSpPr>
        <p:spPr bwMode="auto">
          <a:xfrm rot="19432244">
            <a:off x="464209" y="2676526"/>
            <a:ext cx="3073400" cy="180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100" b="1" dirty="0">
                <a:latin typeface="Candara" panose="020E0502030303020204" pitchFamily="34" charset="0"/>
              </a:rPr>
              <a:t>Logical/Design View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>
                <a:latin typeface="Candara" panose="020E0502030303020204" pitchFamily="34" charset="0"/>
              </a:rPr>
              <a:t>Class Diagram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 err="1">
                <a:latin typeface="Candara" panose="020E0502030303020204" pitchFamily="34" charset="0"/>
              </a:rPr>
              <a:t>Statechart</a:t>
            </a:r>
            <a:r>
              <a:rPr lang="en-US" sz="1800" dirty="0">
                <a:latin typeface="Candara" panose="020E0502030303020204" pitchFamily="34" charset="0"/>
              </a:rPr>
              <a:t> Diagram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>
                <a:latin typeface="Candara" panose="020E0502030303020204" pitchFamily="34" charset="0"/>
              </a:rPr>
              <a:t>Interaction Diagrams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>
                <a:latin typeface="Candara" panose="020E0502030303020204" pitchFamily="34" charset="0"/>
              </a:rPr>
              <a:t>Activity Diagram</a:t>
            </a:r>
          </a:p>
        </p:txBody>
      </p:sp>
      <p:sp>
        <p:nvSpPr>
          <p:cNvPr id="273485" name="Rectangle 77"/>
          <p:cNvSpPr>
            <a:spLocks noChangeArrowheads="1"/>
          </p:cNvSpPr>
          <p:nvPr/>
        </p:nvSpPr>
        <p:spPr bwMode="auto">
          <a:xfrm rot="1862232">
            <a:off x="5384801" y="2940458"/>
            <a:ext cx="37179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100" b="1" dirty="0">
                <a:latin typeface="Candara" panose="020E0502030303020204" pitchFamily="34" charset="0"/>
              </a:rPr>
              <a:t>Process/Concurrency View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>
                <a:latin typeface="Candara" panose="020E0502030303020204" pitchFamily="34" charset="0"/>
              </a:rPr>
              <a:t>Class Diagram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 err="1">
                <a:latin typeface="Candara" panose="020E0502030303020204" pitchFamily="34" charset="0"/>
              </a:rPr>
              <a:t>Statechart</a:t>
            </a:r>
            <a:r>
              <a:rPr lang="en-US" sz="1800" dirty="0">
                <a:latin typeface="Candara" panose="020E0502030303020204" pitchFamily="34" charset="0"/>
              </a:rPr>
              <a:t> Diagram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>
                <a:latin typeface="Candara" panose="020E0502030303020204" pitchFamily="34" charset="0"/>
              </a:rPr>
              <a:t>Interaction Diagrams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>
                <a:latin typeface="Candara" panose="020E0502030303020204" pitchFamily="34" charset="0"/>
              </a:rPr>
              <a:t>Activity Diagram</a:t>
            </a:r>
          </a:p>
        </p:txBody>
      </p:sp>
      <p:grpSp>
        <p:nvGrpSpPr>
          <p:cNvPr id="72712" name="Group 93"/>
          <p:cNvGrpSpPr>
            <a:grpSpLocks/>
          </p:cNvGrpSpPr>
          <p:nvPr/>
        </p:nvGrpSpPr>
        <p:grpSpPr bwMode="auto">
          <a:xfrm>
            <a:off x="3035300" y="3213100"/>
            <a:ext cx="2341563" cy="2422525"/>
            <a:chOff x="2032" y="2040"/>
            <a:chExt cx="1475" cy="1526"/>
          </a:xfrm>
        </p:grpSpPr>
        <p:sp>
          <p:nvSpPr>
            <p:cNvPr id="72718" name="Rectangle 67"/>
            <p:cNvSpPr>
              <a:spLocks noChangeArrowheads="1"/>
            </p:cNvSpPr>
            <p:nvPr/>
          </p:nvSpPr>
          <p:spPr bwMode="auto">
            <a:xfrm>
              <a:off x="2337" y="2646"/>
              <a:ext cx="704" cy="2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1pPr>
              <a:lvl2pPr marL="742950" indent="-285750"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2pPr>
              <a:lvl3pPr marL="1143000" indent="-228600"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3pPr>
              <a:lvl4pPr marL="1600200" indent="-228600"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4pPr>
              <a:lvl5pPr marL="2057400" indent="-228600" defTabSz="762000"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ZapfDingbats" pitchFamily="82" charset="0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en-US" sz="2400" b="1" i="1">
                  <a:effectLst/>
                  <a:latin typeface="Candara" panose="020E0502030303020204" pitchFamily="34" charset="0"/>
                </a:rPr>
                <a:t>System</a:t>
              </a:r>
              <a:endParaRPr lang="en-US" altLang="en-US" sz="2400" b="1" i="1">
                <a:solidFill>
                  <a:schemeClr val="bg2"/>
                </a:solidFill>
                <a:effectLst/>
                <a:latin typeface="Candara" panose="020E0502030303020204" pitchFamily="34" charset="0"/>
              </a:endParaRPr>
            </a:p>
          </p:txBody>
        </p:sp>
        <p:sp>
          <p:nvSpPr>
            <p:cNvPr id="273495" name="AutoShape 87"/>
            <p:cNvSpPr>
              <a:spLocks noChangeArrowheads="1"/>
            </p:cNvSpPr>
            <p:nvPr/>
          </p:nvSpPr>
          <p:spPr bwMode="auto">
            <a:xfrm>
              <a:off x="2032" y="2040"/>
              <a:ext cx="1475" cy="1526"/>
            </a:xfrm>
            <a:prstGeom prst="irregularSeal1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Candara" panose="020E0502030303020204" pitchFamily="34" charset="0"/>
              </a:endParaRPr>
            </a:p>
          </p:txBody>
        </p:sp>
      </p:grpSp>
      <p:sp>
        <p:nvSpPr>
          <p:cNvPr id="273497" name="Rectangle 89"/>
          <p:cNvSpPr>
            <a:spLocks noChangeArrowheads="1"/>
          </p:cNvSpPr>
          <p:nvPr/>
        </p:nvSpPr>
        <p:spPr bwMode="auto">
          <a:xfrm>
            <a:off x="546759" y="5033963"/>
            <a:ext cx="2908300" cy="161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100" b="1" dirty="0">
                <a:latin typeface="Candara" panose="020E0502030303020204" pitchFamily="34" charset="0"/>
              </a:rPr>
              <a:t>Deployment View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>
                <a:latin typeface="Candara" panose="020E0502030303020204" pitchFamily="34" charset="0"/>
              </a:rPr>
              <a:t>Deployment Diagram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 err="1">
                <a:latin typeface="Candara" panose="020E0502030303020204" pitchFamily="34" charset="0"/>
              </a:rPr>
              <a:t>Statechart</a:t>
            </a:r>
            <a:r>
              <a:rPr lang="en-US" sz="1800" dirty="0">
                <a:latin typeface="Candara" panose="020E0502030303020204" pitchFamily="34" charset="0"/>
              </a:rPr>
              <a:t> Diagram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>
                <a:latin typeface="Candara" panose="020E0502030303020204" pitchFamily="34" charset="0"/>
              </a:rPr>
              <a:t>Interaction Diagrams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>
                <a:latin typeface="Candara" panose="020E0502030303020204" pitchFamily="34" charset="0"/>
              </a:rPr>
              <a:t>Activity Diagram</a:t>
            </a:r>
          </a:p>
        </p:txBody>
      </p:sp>
      <p:sp>
        <p:nvSpPr>
          <p:cNvPr id="273498" name="Text Box 90"/>
          <p:cNvSpPr txBox="1">
            <a:spLocks noChangeArrowheads="1"/>
          </p:cNvSpPr>
          <p:nvPr/>
        </p:nvSpPr>
        <p:spPr bwMode="auto">
          <a:xfrm>
            <a:off x="6702155" y="6342063"/>
            <a:ext cx="2114550" cy="30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de-DE" sz="1400" dirty="0">
                <a:effectLst>
                  <a:outerShdw blurRad="38100" dist="38100" dir="2700000" algn="tl">
                    <a:srgbClr val="000000"/>
                  </a:outerShdw>
                </a:effectLst>
                <a:latin typeface="Candara" panose="020E0502030303020204" pitchFamily="34" charset="0"/>
              </a:rPr>
              <a:t>[after Booch et al., 1999]</a:t>
            </a:r>
          </a:p>
        </p:txBody>
      </p:sp>
      <p:sp>
        <p:nvSpPr>
          <p:cNvPr id="273500" name="Rectangle 92"/>
          <p:cNvSpPr>
            <a:spLocks noChangeArrowheads="1"/>
          </p:cNvSpPr>
          <p:nvPr/>
        </p:nvSpPr>
        <p:spPr bwMode="auto">
          <a:xfrm>
            <a:off x="5489305" y="4808538"/>
            <a:ext cx="3273425" cy="156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342900" indent="-342900">
              <a:lnSpc>
                <a:spcPct val="7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None/>
              <a:defRPr/>
            </a:pPr>
            <a:r>
              <a:rPr lang="en-US" sz="2100" b="1" dirty="0">
                <a:latin typeface="Candara" panose="020E0502030303020204" pitchFamily="34" charset="0"/>
              </a:rPr>
              <a:t>Component / </a:t>
            </a:r>
            <a:r>
              <a:rPr lang="en-US" sz="2100" b="1" dirty="0" err="1">
                <a:latin typeface="Candara" panose="020E0502030303020204" pitchFamily="34" charset="0"/>
              </a:rPr>
              <a:t>Impl</a:t>
            </a:r>
            <a:r>
              <a:rPr lang="en-US" sz="2100" b="1" dirty="0">
                <a:latin typeface="Candara" panose="020E0502030303020204" pitchFamily="34" charset="0"/>
              </a:rPr>
              <a:t>. View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>
                <a:latin typeface="Candara" panose="020E0502030303020204" pitchFamily="34" charset="0"/>
              </a:rPr>
              <a:t>Component Diagram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 err="1">
                <a:latin typeface="Candara" panose="020E0502030303020204" pitchFamily="34" charset="0"/>
              </a:rPr>
              <a:t>Statechart</a:t>
            </a:r>
            <a:r>
              <a:rPr lang="en-US" sz="1800" dirty="0">
                <a:latin typeface="Candara" panose="020E0502030303020204" pitchFamily="34" charset="0"/>
              </a:rPr>
              <a:t> Diagram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>
                <a:latin typeface="Candara" panose="020E0502030303020204" pitchFamily="34" charset="0"/>
              </a:rPr>
              <a:t>Interaction Diagrams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tx2"/>
              </a:buClr>
              <a:buSzPct val="75000"/>
              <a:buFont typeface="Monotype Sorts" pitchFamily="2" charset="2"/>
              <a:buChar char="n"/>
              <a:defRPr/>
            </a:pPr>
            <a:r>
              <a:rPr lang="en-US" sz="1800" dirty="0">
                <a:latin typeface="Candara" panose="020E0502030303020204" pitchFamily="34" charset="0"/>
              </a:rPr>
              <a:t>Activity Diagram</a:t>
            </a:r>
          </a:p>
        </p:txBody>
      </p:sp>
    </p:spTree>
    <p:extLst>
      <p:ext uri="{BB962C8B-B14F-4D97-AF65-F5344CB8AC3E}">
        <p14:creationId xmlns:p14="http://schemas.microsoft.com/office/powerpoint/2010/main" val="1008735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3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73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34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3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3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3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3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3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3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80" grpId="0" build="p"/>
      <p:bldP spid="273481" grpId="0"/>
      <p:bldP spid="273485" grpId="0"/>
      <p:bldP spid="273497" grpId="0"/>
      <p:bldP spid="27350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2" name="Line 122"/>
          <p:cNvSpPr>
            <a:spLocks noChangeShapeType="1"/>
          </p:cNvSpPr>
          <p:nvPr/>
        </p:nvSpPr>
        <p:spPr bwMode="auto">
          <a:xfrm flipH="1">
            <a:off x="1625600" y="5245845"/>
            <a:ext cx="711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Process for Introducing UML</a:t>
            </a:r>
            <a:br>
              <a:rPr lang="en-US" dirty="0"/>
            </a:br>
            <a:r>
              <a:rPr lang="en-US" sz="2800" dirty="0"/>
              <a:t>Phases (1/2)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6191250" y="2440733"/>
            <a:ext cx="19685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u="sng">
                <a:latin typeface="Candara" panose="020E0502030303020204" pitchFamily="34" charset="0"/>
              </a:rPr>
              <a:t>Contract</a:t>
            </a:r>
            <a:endParaRPr lang="en-US" sz="1400" u="sng">
              <a:latin typeface="Candara" panose="020E0502030303020204" pitchFamily="34" charset="0"/>
            </a:endParaRPr>
          </a:p>
        </p:txBody>
      </p:sp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6191250" y="2975720"/>
            <a:ext cx="19685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u="sng">
                <a:latin typeface="Candara" panose="020E0502030303020204" pitchFamily="34" charset="0"/>
              </a:rPr>
              <a:t>Requirements Model</a:t>
            </a:r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6191250" y="3615483"/>
            <a:ext cx="1968500" cy="3698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u="sng">
                <a:latin typeface="Candara" panose="020E0502030303020204" pitchFamily="34" charset="0"/>
              </a:rPr>
              <a:t>Analysis Model</a:t>
            </a:r>
          </a:p>
        </p:txBody>
      </p:sp>
      <p:sp>
        <p:nvSpPr>
          <p:cNvPr id="143368" name="Rectangle 8"/>
          <p:cNvSpPr>
            <a:spLocks noChangeArrowheads="1"/>
          </p:cNvSpPr>
          <p:nvPr/>
        </p:nvSpPr>
        <p:spPr bwMode="auto">
          <a:xfrm>
            <a:off x="6165850" y="4521945"/>
            <a:ext cx="1968500" cy="3698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u="sng">
                <a:latin typeface="Candara" panose="020E0502030303020204" pitchFamily="34" charset="0"/>
              </a:rPr>
              <a:t>Design Model</a:t>
            </a:r>
          </a:p>
        </p:txBody>
      </p:sp>
      <p:sp>
        <p:nvSpPr>
          <p:cNvPr id="143369" name="Rectangle 9"/>
          <p:cNvSpPr>
            <a:spLocks noChangeArrowheads="1"/>
          </p:cNvSpPr>
          <p:nvPr/>
        </p:nvSpPr>
        <p:spPr bwMode="auto">
          <a:xfrm>
            <a:off x="6191250" y="5537945"/>
            <a:ext cx="1968500" cy="368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u="sng">
                <a:latin typeface="Candara" panose="020E0502030303020204" pitchFamily="34" charset="0"/>
              </a:rPr>
              <a:t>Code</a:t>
            </a:r>
          </a:p>
        </p:txBody>
      </p:sp>
      <p:sp>
        <p:nvSpPr>
          <p:cNvPr id="143370" name="AutoShape 10"/>
          <p:cNvSpPr>
            <a:spLocks noChangeArrowheads="1"/>
          </p:cNvSpPr>
          <p:nvPr/>
        </p:nvSpPr>
        <p:spPr bwMode="auto">
          <a:xfrm>
            <a:off x="1727200" y="2105770"/>
            <a:ext cx="2768600" cy="493713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Candara" panose="020E0502030303020204" pitchFamily="34" charset="0"/>
              </a:rPr>
              <a:t>Requirements Specification</a:t>
            </a:r>
            <a:endParaRPr lang="en-US" sz="1400">
              <a:latin typeface="Candara" panose="020E0502030303020204" pitchFamily="34" charset="0"/>
            </a:endParaRPr>
          </a:p>
        </p:txBody>
      </p:sp>
      <p:grpSp>
        <p:nvGrpSpPr>
          <p:cNvPr id="75786" name="Group 146"/>
          <p:cNvGrpSpPr>
            <a:grpSpLocks/>
          </p:cNvGrpSpPr>
          <p:nvPr/>
        </p:nvGrpSpPr>
        <p:grpSpPr bwMode="auto">
          <a:xfrm>
            <a:off x="3168650" y="1693020"/>
            <a:ext cx="215900" cy="395288"/>
            <a:chOff x="1996" y="860"/>
            <a:chExt cx="136" cy="249"/>
          </a:xfrm>
        </p:grpSpPr>
        <p:sp>
          <p:nvSpPr>
            <p:cNvPr id="143371" name="Oval 11"/>
            <p:cNvSpPr>
              <a:spLocks noChangeArrowheads="1"/>
            </p:cNvSpPr>
            <p:nvPr/>
          </p:nvSpPr>
          <p:spPr bwMode="auto">
            <a:xfrm>
              <a:off x="1996" y="860"/>
              <a:ext cx="136" cy="116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Candara" panose="020E0502030303020204" pitchFamily="34" charset="0"/>
              </a:endParaRPr>
            </a:p>
          </p:txBody>
        </p:sp>
        <p:sp>
          <p:nvSpPr>
            <p:cNvPr id="143372" name="Line 12"/>
            <p:cNvSpPr>
              <a:spLocks noChangeShapeType="1"/>
            </p:cNvSpPr>
            <p:nvPr/>
          </p:nvSpPr>
          <p:spPr bwMode="auto">
            <a:xfrm>
              <a:off x="2062" y="993"/>
              <a:ext cx="3" cy="1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med" len="med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Candara" panose="020E0502030303020204" pitchFamily="34" charset="0"/>
              </a:endParaRPr>
            </a:p>
          </p:txBody>
        </p:sp>
      </p:grpSp>
      <p:sp>
        <p:nvSpPr>
          <p:cNvPr id="143376" name="AutoShape 16"/>
          <p:cNvSpPr>
            <a:spLocks noChangeArrowheads="1"/>
          </p:cNvSpPr>
          <p:nvPr/>
        </p:nvSpPr>
        <p:spPr bwMode="auto">
          <a:xfrm>
            <a:off x="2651125" y="2921745"/>
            <a:ext cx="1266825" cy="555625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Candara" panose="020E0502030303020204" pitchFamily="34" charset="0"/>
              </a:rPr>
              <a:t>Analysis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143377" name="AutoShape 17"/>
          <p:cNvSpPr>
            <a:spLocks noChangeArrowheads="1"/>
          </p:cNvSpPr>
          <p:nvPr/>
        </p:nvSpPr>
        <p:spPr bwMode="auto">
          <a:xfrm>
            <a:off x="2679700" y="4040933"/>
            <a:ext cx="1160463" cy="487362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Candara" panose="020E0502030303020204" pitchFamily="34" charset="0"/>
              </a:rPr>
              <a:t>Design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143378" name="AutoShape 18"/>
          <p:cNvSpPr>
            <a:spLocks noChangeArrowheads="1"/>
          </p:cNvSpPr>
          <p:nvPr/>
        </p:nvSpPr>
        <p:spPr bwMode="auto">
          <a:xfrm>
            <a:off x="2330450" y="5114083"/>
            <a:ext cx="1765300" cy="2286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Candara" panose="020E0502030303020204" pitchFamily="34" charset="0"/>
              </a:rPr>
              <a:t>Implementation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143379" name="AutoShape 19"/>
          <p:cNvSpPr>
            <a:spLocks noChangeArrowheads="1"/>
          </p:cNvSpPr>
          <p:nvPr/>
        </p:nvSpPr>
        <p:spPr bwMode="auto">
          <a:xfrm>
            <a:off x="2838450" y="6090395"/>
            <a:ext cx="850900" cy="2286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Candara" panose="020E0502030303020204" pitchFamily="34" charset="0"/>
              </a:rPr>
              <a:t>Test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143380" name="AutoShape 20"/>
          <p:cNvSpPr>
            <a:spLocks noChangeArrowheads="1"/>
          </p:cNvSpPr>
          <p:nvPr/>
        </p:nvSpPr>
        <p:spPr bwMode="auto">
          <a:xfrm>
            <a:off x="3041650" y="5614145"/>
            <a:ext cx="444500" cy="204788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381" name="AutoShape 21"/>
          <p:cNvSpPr>
            <a:spLocks noChangeArrowheads="1"/>
          </p:cNvSpPr>
          <p:nvPr/>
        </p:nvSpPr>
        <p:spPr bwMode="auto">
          <a:xfrm>
            <a:off x="3041650" y="4682283"/>
            <a:ext cx="444500" cy="20637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382" name="AutoShape 22"/>
          <p:cNvSpPr>
            <a:spLocks noChangeArrowheads="1"/>
          </p:cNvSpPr>
          <p:nvPr/>
        </p:nvSpPr>
        <p:spPr bwMode="auto">
          <a:xfrm>
            <a:off x="3041650" y="3659933"/>
            <a:ext cx="444500" cy="206375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388" name="Line 28"/>
          <p:cNvSpPr>
            <a:spLocks noChangeShapeType="1"/>
          </p:cNvSpPr>
          <p:nvPr/>
        </p:nvSpPr>
        <p:spPr bwMode="auto">
          <a:xfrm flipH="1">
            <a:off x="3267075" y="3475783"/>
            <a:ext cx="0" cy="17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392" name="Line 32"/>
          <p:cNvSpPr>
            <a:spLocks noChangeShapeType="1"/>
          </p:cNvSpPr>
          <p:nvPr/>
        </p:nvSpPr>
        <p:spPr bwMode="auto">
          <a:xfrm flipH="1">
            <a:off x="3260725" y="3871070"/>
            <a:ext cx="3175" cy="1698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396" name="Line 36"/>
          <p:cNvSpPr>
            <a:spLocks noChangeShapeType="1"/>
          </p:cNvSpPr>
          <p:nvPr/>
        </p:nvSpPr>
        <p:spPr bwMode="auto">
          <a:xfrm>
            <a:off x="3257550" y="4528295"/>
            <a:ext cx="9525" cy="1492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00" name="Line 40"/>
          <p:cNvSpPr>
            <a:spLocks noChangeShapeType="1"/>
          </p:cNvSpPr>
          <p:nvPr/>
        </p:nvSpPr>
        <p:spPr bwMode="auto">
          <a:xfrm>
            <a:off x="3257550" y="4888658"/>
            <a:ext cx="9525" cy="209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04" name="Line 44"/>
          <p:cNvSpPr>
            <a:spLocks noChangeShapeType="1"/>
          </p:cNvSpPr>
          <p:nvPr/>
        </p:nvSpPr>
        <p:spPr bwMode="auto">
          <a:xfrm>
            <a:off x="3260725" y="5358558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08" name="Line 48"/>
          <p:cNvSpPr>
            <a:spLocks noChangeShapeType="1"/>
          </p:cNvSpPr>
          <p:nvPr/>
        </p:nvSpPr>
        <p:spPr bwMode="auto">
          <a:xfrm>
            <a:off x="3260725" y="5825283"/>
            <a:ext cx="6350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12" name="Line 52"/>
          <p:cNvSpPr>
            <a:spLocks noChangeShapeType="1"/>
          </p:cNvSpPr>
          <p:nvPr/>
        </p:nvSpPr>
        <p:spPr bwMode="auto">
          <a:xfrm>
            <a:off x="4054475" y="5314108"/>
            <a:ext cx="2130425" cy="32702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13" name="Line 53"/>
          <p:cNvSpPr>
            <a:spLocks noChangeShapeType="1"/>
          </p:cNvSpPr>
          <p:nvPr/>
        </p:nvSpPr>
        <p:spPr bwMode="auto">
          <a:xfrm flipV="1">
            <a:off x="3667125" y="5771308"/>
            <a:ext cx="2525713" cy="49371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14" name="Line 54"/>
          <p:cNvSpPr>
            <a:spLocks noChangeShapeType="1"/>
          </p:cNvSpPr>
          <p:nvPr/>
        </p:nvSpPr>
        <p:spPr bwMode="auto">
          <a:xfrm>
            <a:off x="3840163" y="4342558"/>
            <a:ext cx="2301875" cy="312737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15" name="Line 55"/>
          <p:cNvSpPr>
            <a:spLocks noChangeShapeType="1"/>
          </p:cNvSpPr>
          <p:nvPr/>
        </p:nvSpPr>
        <p:spPr bwMode="auto">
          <a:xfrm flipV="1">
            <a:off x="4089400" y="4798170"/>
            <a:ext cx="2076450" cy="468313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16" name="Line 56"/>
          <p:cNvSpPr>
            <a:spLocks noChangeShapeType="1"/>
          </p:cNvSpPr>
          <p:nvPr/>
        </p:nvSpPr>
        <p:spPr bwMode="auto">
          <a:xfrm>
            <a:off x="3871913" y="3371008"/>
            <a:ext cx="2290762" cy="3984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17" name="Line 57"/>
          <p:cNvSpPr>
            <a:spLocks noChangeShapeType="1"/>
          </p:cNvSpPr>
          <p:nvPr/>
        </p:nvSpPr>
        <p:spPr bwMode="auto">
          <a:xfrm flipV="1">
            <a:off x="3840163" y="3828208"/>
            <a:ext cx="2344737" cy="422275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44" name="Line 84"/>
          <p:cNvSpPr>
            <a:spLocks noChangeShapeType="1"/>
          </p:cNvSpPr>
          <p:nvPr/>
        </p:nvSpPr>
        <p:spPr bwMode="auto">
          <a:xfrm>
            <a:off x="4430713" y="2589958"/>
            <a:ext cx="1754187" cy="6413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75807" name="Rectangle 88"/>
          <p:cNvSpPr>
            <a:spLocks noChangeArrowheads="1"/>
          </p:cNvSpPr>
          <p:nvPr/>
        </p:nvSpPr>
        <p:spPr bwMode="auto">
          <a:xfrm>
            <a:off x="2541588" y="5669708"/>
            <a:ext cx="61395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>
                <a:latin typeface="Candara" panose="020E0502030303020204" pitchFamily="34" charset="0"/>
              </a:rPr>
              <a:t>[</a:t>
            </a:r>
            <a:r>
              <a:rPr lang="en-US" altLang="en-US" sz="1400" i="1">
                <a:latin typeface="Candara" panose="020E0502030303020204" pitchFamily="34" charset="0"/>
              </a:rPr>
              <a:t>else</a:t>
            </a:r>
            <a:r>
              <a:rPr lang="en-US" altLang="en-US" sz="1400">
                <a:latin typeface="Candara" panose="020E0502030303020204" pitchFamily="34" charset="0"/>
              </a:rPr>
              <a:t>]</a:t>
            </a:r>
          </a:p>
        </p:txBody>
      </p:sp>
      <p:sp>
        <p:nvSpPr>
          <p:cNvPr id="75808" name="Rectangle 98"/>
          <p:cNvSpPr>
            <a:spLocks noChangeArrowheads="1"/>
          </p:cNvSpPr>
          <p:nvPr/>
        </p:nvSpPr>
        <p:spPr bwMode="auto">
          <a:xfrm>
            <a:off x="2446338" y="4729908"/>
            <a:ext cx="61395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>
                <a:latin typeface="Candara" panose="020E0502030303020204" pitchFamily="34" charset="0"/>
              </a:rPr>
              <a:t>[</a:t>
            </a:r>
            <a:r>
              <a:rPr lang="en-US" altLang="en-US" sz="1400" i="1">
                <a:latin typeface="Candara" panose="020E0502030303020204" pitchFamily="34" charset="0"/>
              </a:rPr>
              <a:t>else</a:t>
            </a:r>
            <a:r>
              <a:rPr lang="en-US" altLang="en-US" sz="1400">
                <a:latin typeface="Candara" panose="020E0502030303020204" pitchFamily="34" charset="0"/>
              </a:rPr>
              <a:t>]</a:t>
            </a:r>
          </a:p>
        </p:txBody>
      </p:sp>
      <p:sp>
        <p:nvSpPr>
          <p:cNvPr id="75809" name="Rectangle 99"/>
          <p:cNvSpPr>
            <a:spLocks noChangeArrowheads="1"/>
          </p:cNvSpPr>
          <p:nvPr/>
        </p:nvSpPr>
        <p:spPr bwMode="auto">
          <a:xfrm>
            <a:off x="2420938" y="3736133"/>
            <a:ext cx="61395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>
                <a:latin typeface="Candara" panose="020E0502030303020204" pitchFamily="34" charset="0"/>
              </a:rPr>
              <a:t>[</a:t>
            </a:r>
            <a:r>
              <a:rPr lang="en-US" altLang="en-US" sz="1400" i="1">
                <a:latin typeface="Candara" panose="020E0502030303020204" pitchFamily="34" charset="0"/>
              </a:rPr>
              <a:t>else</a:t>
            </a:r>
            <a:r>
              <a:rPr lang="en-US" altLang="en-US" sz="1400">
                <a:latin typeface="Candara" panose="020E0502030303020204" pitchFamily="34" charset="0"/>
              </a:rPr>
              <a:t>]</a:t>
            </a:r>
          </a:p>
        </p:txBody>
      </p:sp>
      <p:sp>
        <p:nvSpPr>
          <p:cNvPr id="75810" name="Rectangle 101"/>
          <p:cNvSpPr>
            <a:spLocks noChangeArrowheads="1"/>
          </p:cNvSpPr>
          <p:nvPr/>
        </p:nvSpPr>
        <p:spPr bwMode="auto">
          <a:xfrm>
            <a:off x="3440113" y="4623545"/>
            <a:ext cx="1425070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>
                <a:latin typeface="Candara" panose="020E0502030303020204" pitchFamily="34" charset="0"/>
              </a:rPr>
              <a:t>[Analysis Model </a:t>
            </a:r>
          </a:p>
          <a:p>
            <a:r>
              <a:rPr lang="en-US" altLang="en-US" sz="1400">
                <a:latin typeface="Candara" panose="020E0502030303020204" pitchFamily="34" charset="0"/>
              </a:rPr>
              <a:t>complete]</a:t>
            </a:r>
          </a:p>
        </p:txBody>
      </p:sp>
      <p:sp>
        <p:nvSpPr>
          <p:cNvPr id="143464" name="Line 104"/>
          <p:cNvSpPr>
            <a:spLocks noChangeShapeType="1"/>
          </p:cNvSpPr>
          <p:nvPr/>
        </p:nvSpPr>
        <p:spPr bwMode="auto">
          <a:xfrm>
            <a:off x="4494213" y="2469308"/>
            <a:ext cx="1690687" cy="6985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68" name="Line 108"/>
          <p:cNvSpPr>
            <a:spLocks noChangeShapeType="1"/>
          </p:cNvSpPr>
          <p:nvPr/>
        </p:nvSpPr>
        <p:spPr bwMode="auto">
          <a:xfrm>
            <a:off x="3913188" y="3191620"/>
            <a:ext cx="2298700" cy="50800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74" name="Freeform 114"/>
          <p:cNvSpPr>
            <a:spLocks/>
          </p:cNvSpPr>
          <p:nvPr/>
        </p:nvSpPr>
        <p:spPr bwMode="auto">
          <a:xfrm>
            <a:off x="755650" y="4250483"/>
            <a:ext cx="2254250" cy="1466850"/>
          </a:xfrm>
          <a:custGeom>
            <a:avLst/>
            <a:gdLst/>
            <a:ahLst/>
            <a:cxnLst>
              <a:cxn ang="0">
                <a:pos x="1096" y="1080"/>
              </a:cxn>
              <a:cxn ang="0">
                <a:pos x="0" y="1080"/>
              </a:cxn>
              <a:cxn ang="0">
                <a:pos x="0" y="0"/>
              </a:cxn>
              <a:cxn ang="0">
                <a:pos x="936" y="0"/>
              </a:cxn>
            </a:cxnLst>
            <a:rect l="0" t="0" r="r" b="b"/>
            <a:pathLst>
              <a:path w="1097" h="1081">
                <a:moveTo>
                  <a:pt x="1096" y="1080"/>
                </a:moveTo>
                <a:lnTo>
                  <a:pt x="0" y="1080"/>
                </a:lnTo>
                <a:lnTo>
                  <a:pt x="0" y="0"/>
                </a:lnTo>
                <a:lnTo>
                  <a:pt x="93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75" name="Freeform 115"/>
          <p:cNvSpPr>
            <a:spLocks/>
          </p:cNvSpPr>
          <p:nvPr/>
        </p:nvSpPr>
        <p:spPr bwMode="auto">
          <a:xfrm>
            <a:off x="823913" y="3256708"/>
            <a:ext cx="2208212" cy="1535112"/>
          </a:xfrm>
          <a:custGeom>
            <a:avLst/>
            <a:gdLst/>
            <a:ahLst/>
            <a:cxnLst>
              <a:cxn ang="0">
                <a:pos x="1312" y="1088"/>
              </a:cxn>
              <a:cxn ang="0">
                <a:pos x="0" y="1088"/>
              </a:cxn>
              <a:cxn ang="0">
                <a:pos x="0" y="0"/>
              </a:cxn>
              <a:cxn ang="0">
                <a:pos x="1096" y="0"/>
              </a:cxn>
            </a:cxnLst>
            <a:rect l="0" t="0" r="r" b="b"/>
            <a:pathLst>
              <a:path w="1313" h="1089">
                <a:moveTo>
                  <a:pt x="1312" y="1088"/>
                </a:moveTo>
                <a:lnTo>
                  <a:pt x="0" y="1088"/>
                </a:lnTo>
                <a:lnTo>
                  <a:pt x="0" y="0"/>
                </a:lnTo>
                <a:lnTo>
                  <a:pt x="1096" y="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83" name="Line 123"/>
          <p:cNvSpPr>
            <a:spLocks noChangeShapeType="1"/>
          </p:cNvSpPr>
          <p:nvPr/>
        </p:nvSpPr>
        <p:spPr bwMode="auto">
          <a:xfrm>
            <a:off x="1625600" y="5245845"/>
            <a:ext cx="0" cy="1155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84" name="Line 124"/>
          <p:cNvSpPr>
            <a:spLocks noChangeShapeType="1"/>
          </p:cNvSpPr>
          <p:nvPr/>
        </p:nvSpPr>
        <p:spPr bwMode="auto">
          <a:xfrm>
            <a:off x="4495800" y="2337545"/>
            <a:ext cx="3937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arrow" w="med" len="med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85" name="Line 125"/>
          <p:cNvSpPr>
            <a:spLocks noChangeShapeType="1"/>
          </p:cNvSpPr>
          <p:nvPr/>
        </p:nvSpPr>
        <p:spPr bwMode="auto">
          <a:xfrm>
            <a:off x="8432800" y="2337545"/>
            <a:ext cx="0" cy="402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89" name="Line 129"/>
          <p:cNvSpPr>
            <a:spLocks noChangeShapeType="1"/>
          </p:cNvSpPr>
          <p:nvPr/>
        </p:nvSpPr>
        <p:spPr bwMode="auto">
          <a:xfrm>
            <a:off x="1311275" y="2355008"/>
            <a:ext cx="384175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90" name="Line 130"/>
          <p:cNvSpPr>
            <a:spLocks noChangeShapeType="1"/>
          </p:cNvSpPr>
          <p:nvPr/>
        </p:nvSpPr>
        <p:spPr bwMode="auto">
          <a:xfrm>
            <a:off x="2500313" y="3256708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143492" name="Line 132"/>
          <p:cNvSpPr>
            <a:spLocks noChangeShapeType="1"/>
          </p:cNvSpPr>
          <p:nvPr/>
        </p:nvSpPr>
        <p:spPr bwMode="auto">
          <a:xfrm>
            <a:off x="2519363" y="4250483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75821" name="Rectangle 134"/>
          <p:cNvSpPr>
            <a:spLocks noChangeArrowheads="1"/>
          </p:cNvSpPr>
          <p:nvPr/>
        </p:nvSpPr>
        <p:spPr bwMode="auto">
          <a:xfrm>
            <a:off x="3443288" y="3575795"/>
            <a:ext cx="1936428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>
                <a:latin typeface="Candara" panose="020E0502030303020204" pitchFamily="34" charset="0"/>
              </a:rPr>
              <a:t>[Requirements Model </a:t>
            </a:r>
          </a:p>
          <a:p>
            <a:r>
              <a:rPr lang="en-US" altLang="en-US" sz="1400">
                <a:latin typeface="Candara" panose="020E0502030303020204" pitchFamily="34" charset="0"/>
              </a:rPr>
              <a:t>complete]</a:t>
            </a:r>
          </a:p>
        </p:txBody>
      </p:sp>
      <p:sp>
        <p:nvSpPr>
          <p:cNvPr id="75822" name="Rectangle 135"/>
          <p:cNvSpPr>
            <a:spLocks noChangeArrowheads="1"/>
          </p:cNvSpPr>
          <p:nvPr/>
        </p:nvSpPr>
        <p:spPr bwMode="auto">
          <a:xfrm>
            <a:off x="3360738" y="5636370"/>
            <a:ext cx="1380186" cy="5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 dirty="0">
                <a:latin typeface="Candara" panose="020E0502030303020204" pitchFamily="34" charset="0"/>
              </a:rPr>
              <a:t>[Design Model </a:t>
            </a:r>
          </a:p>
          <a:p>
            <a:r>
              <a:rPr lang="en-US" altLang="en-US" sz="1400" dirty="0">
                <a:latin typeface="Candara" panose="020E0502030303020204" pitchFamily="34" charset="0"/>
              </a:rPr>
              <a:t>complete]</a:t>
            </a:r>
          </a:p>
        </p:txBody>
      </p:sp>
      <p:grpSp>
        <p:nvGrpSpPr>
          <p:cNvPr id="75823" name="Group 140"/>
          <p:cNvGrpSpPr>
            <a:grpSpLocks/>
          </p:cNvGrpSpPr>
          <p:nvPr/>
        </p:nvGrpSpPr>
        <p:grpSpPr bwMode="auto">
          <a:xfrm>
            <a:off x="1304925" y="2361358"/>
            <a:ext cx="1728788" cy="1401762"/>
            <a:chOff x="822" y="1200"/>
            <a:chExt cx="1089" cy="883"/>
          </a:xfrm>
        </p:grpSpPr>
        <p:sp>
          <p:nvSpPr>
            <p:cNvPr id="143498" name="Line 138"/>
            <p:cNvSpPr>
              <a:spLocks noChangeShapeType="1"/>
            </p:cNvSpPr>
            <p:nvPr/>
          </p:nvSpPr>
          <p:spPr bwMode="auto">
            <a:xfrm flipH="1">
              <a:off x="823" y="2083"/>
              <a:ext cx="108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Candara" panose="020E0502030303020204" pitchFamily="34" charset="0"/>
              </a:endParaRPr>
            </a:p>
          </p:txBody>
        </p:sp>
        <p:sp>
          <p:nvSpPr>
            <p:cNvPr id="143499" name="Line 139"/>
            <p:cNvSpPr>
              <a:spLocks noChangeShapeType="1"/>
            </p:cNvSpPr>
            <p:nvPr/>
          </p:nvSpPr>
          <p:spPr bwMode="auto">
            <a:xfrm flipV="1">
              <a:off x="822" y="1200"/>
              <a:ext cx="0" cy="88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IN">
                <a:latin typeface="Candara" panose="020E0502030303020204" pitchFamily="34" charset="0"/>
              </a:endParaRPr>
            </a:p>
          </p:txBody>
        </p:sp>
      </p:grpSp>
      <p:grpSp>
        <p:nvGrpSpPr>
          <p:cNvPr id="75824" name="Group 145"/>
          <p:cNvGrpSpPr>
            <a:grpSpLocks/>
          </p:cNvGrpSpPr>
          <p:nvPr/>
        </p:nvGrpSpPr>
        <p:grpSpPr bwMode="auto">
          <a:xfrm>
            <a:off x="3429000" y="2475658"/>
            <a:ext cx="850900" cy="88900"/>
            <a:chOff x="3164" y="767"/>
            <a:chExt cx="536" cy="56"/>
          </a:xfrm>
        </p:grpSpPr>
        <p:sp>
          <p:nvSpPr>
            <p:cNvPr id="143501" name="AutoShape 141"/>
            <p:cNvSpPr>
              <a:spLocks noChangeArrowheads="1"/>
            </p:cNvSpPr>
            <p:nvPr/>
          </p:nvSpPr>
          <p:spPr bwMode="auto">
            <a:xfrm>
              <a:off x="3164" y="767"/>
              <a:ext cx="200" cy="56"/>
            </a:xfrm>
            <a:prstGeom prst="roundRect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143502" name="AutoShape 142"/>
            <p:cNvSpPr>
              <a:spLocks noChangeArrowheads="1"/>
            </p:cNvSpPr>
            <p:nvPr/>
          </p:nvSpPr>
          <p:spPr bwMode="auto">
            <a:xfrm>
              <a:off x="3500" y="767"/>
              <a:ext cx="200" cy="56"/>
            </a:xfrm>
            <a:prstGeom prst="roundRect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143504" name="Line 144"/>
            <p:cNvSpPr>
              <a:spLocks noChangeShapeType="1"/>
            </p:cNvSpPr>
            <p:nvPr/>
          </p:nvSpPr>
          <p:spPr bwMode="auto">
            <a:xfrm>
              <a:off x="3365" y="795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latin typeface="Candara" panose="020E0502030303020204" pitchFamily="34" charset="0"/>
              </a:endParaRPr>
            </a:p>
          </p:txBody>
        </p:sp>
      </p:grpSp>
      <p:grpSp>
        <p:nvGrpSpPr>
          <p:cNvPr id="75825" name="Group 147"/>
          <p:cNvGrpSpPr>
            <a:grpSpLocks/>
          </p:cNvGrpSpPr>
          <p:nvPr/>
        </p:nvGrpSpPr>
        <p:grpSpPr bwMode="auto">
          <a:xfrm>
            <a:off x="2838450" y="3342433"/>
            <a:ext cx="850900" cy="88900"/>
            <a:chOff x="3164" y="767"/>
            <a:chExt cx="536" cy="56"/>
          </a:xfrm>
        </p:grpSpPr>
        <p:sp>
          <p:nvSpPr>
            <p:cNvPr id="143508" name="AutoShape 148"/>
            <p:cNvSpPr>
              <a:spLocks noChangeArrowheads="1"/>
            </p:cNvSpPr>
            <p:nvPr/>
          </p:nvSpPr>
          <p:spPr bwMode="auto">
            <a:xfrm>
              <a:off x="3164" y="767"/>
              <a:ext cx="200" cy="56"/>
            </a:xfrm>
            <a:prstGeom prst="roundRect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143509" name="AutoShape 149"/>
            <p:cNvSpPr>
              <a:spLocks noChangeArrowheads="1"/>
            </p:cNvSpPr>
            <p:nvPr/>
          </p:nvSpPr>
          <p:spPr bwMode="auto">
            <a:xfrm>
              <a:off x="3500" y="767"/>
              <a:ext cx="200" cy="56"/>
            </a:xfrm>
            <a:prstGeom prst="roundRect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143510" name="Line 150"/>
            <p:cNvSpPr>
              <a:spLocks noChangeShapeType="1"/>
            </p:cNvSpPr>
            <p:nvPr/>
          </p:nvSpPr>
          <p:spPr bwMode="auto">
            <a:xfrm>
              <a:off x="3365" y="795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latin typeface="Candara" panose="020E0502030303020204" pitchFamily="34" charset="0"/>
              </a:endParaRPr>
            </a:p>
          </p:txBody>
        </p:sp>
      </p:grpSp>
      <p:grpSp>
        <p:nvGrpSpPr>
          <p:cNvPr id="75826" name="Group 151"/>
          <p:cNvGrpSpPr>
            <a:grpSpLocks/>
          </p:cNvGrpSpPr>
          <p:nvPr/>
        </p:nvGrpSpPr>
        <p:grpSpPr bwMode="auto">
          <a:xfrm>
            <a:off x="2838450" y="4401295"/>
            <a:ext cx="850900" cy="88900"/>
            <a:chOff x="3164" y="767"/>
            <a:chExt cx="536" cy="56"/>
          </a:xfrm>
        </p:grpSpPr>
        <p:sp>
          <p:nvSpPr>
            <p:cNvPr id="143512" name="AutoShape 152"/>
            <p:cNvSpPr>
              <a:spLocks noChangeArrowheads="1"/>
            </p:cNvSpPr>
            <p:nvPr/>
          </p:nvSpPr>
          <p:spPr bwMode="auto">
            <a:xfrm>
              <a:off x="3164" y="767"/>
              <a:ext cx="200" cy="56"/>
            </a:xfrm>
            <a:prstGeom prst="roundRect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143513" name="AutoShape 153"/>
            <p:cNvSpPr>
              <a:spLocks noChangeArrowheads="1"/>
            </p:cNvSpPr>
            <p:nvPr/>
          </p:nvSpPr>
          <p:spPr bwMode="auto">
            <a:xfrm>
              <a:off x="3500" y="767"/>
              <a:ext cx="200" cy="56"/>
            </a:xfrm>
            <a:prstGeom prst="roundRect">
              <a:avLst>
                <a:gd name="adj" fmla="val 49995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lIns="92075" tIns="46038" rIns="92075" bIns="46038" anchor="ctr"/>
            <a:lstStyle/>
            <a:p>
              <a:pPr algn="ctr">
                <a:defRPr/>
              </a:pPr>
              <a:endParaRPr lang="en-US" sz="1400">
                <a:latin typeface="Candara" panose="020E0502030303020204" pitchFamily="34" charset="0"/>
              </a:endParaRPr>
            </a:p>
          </p:txBody>
        </p:sp>
        <p:sp>
          <p:nvSpPr>
            <p:cNvPr id="143514" name="Line 154"/>
            <p:cNvSpPr>
              <a:spLocks noChangeShapeType="1"/>
            </p:cNvSpPr>
            <p:nvPr/>
          </p:nvSpPr>
          <p:spPr bwMode="auto">
            <a:xfrm>
              <a:off x="3365" y="795"/>
              <a:ext cx="13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arrow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IN">
                <a:latin typeface="Candara" panose="020E0502030303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4406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Process for Introducing UML </a:t>
            </a:r>
            <a:br>
              <a:rPr lang="en-US" dirty="0"/>
            </a:br>
            <a:r>
              <a:rPr lang="en-US" sz="2800" dirty="0"/>
              <a:t>Phases (2/2)</a:t>
            </a:r>
          </a:p>
        </p:txBody>
      </p:sp>
      <p:sp>
        <p:nvSpPr>
          <p:cNvPr id="235524" name="AutoShape 4"/>
          <p:cNvSpPr>
            <a:spLocks noChangeArrowheads="1"/>
          </p:cNvSpPr>
          <p:nvPr/>
        </p:nvSpPr>
        <p:spPr bwMode="auto">
          <a:xfrm>
            <a:off x="3597462" y="1897903"/>
            <a:ext cx="850900" cy="2667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Candara" panose="020E0502030303020204" pitchFamily="34" charset="0"/>
              </a:rPr>
              <a:t>Test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235525" name="AutoShape 5"/>
          <p:cNvSpPr>
            <a:spLocks noChangeArrowheads="1"/>
          </p:cNvSpPr>
          <p:nvPr/>
        </p:nvSpPr>
        <p:spPr bwMode="auto">
          <a:xfrm>
            <a:off x="2835462" y="4069603"/>
            <a:ext cx="2425700" cy="3175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Candara" panose="020E0502030303020204" pitchFamily="34" charset="0"/>
              </a:rPr>
              <a:t>Start of Operation</a:t>
            </a:r>
            <a:endParaRPr lang="en-US" sz="1400">
              <a:latin typeface="Candara" panose="020E0502030303020204" pitchFamily="34" charset="0"/>
            </a:endParaRPr>
          </a:p>
        </p:txBody>
      </p:sp>
      <p:sp>
        <p:nvSpPr>
          <p:cNvPr id="235526" name="AutoShape 6"/>
          <p:cNvSpPr>
            <a:spLocks noChangeArrowheads="1"/>
          </p:cNvSpPr>
          <p:nvPr/>
        </p:nvSpPr>
        <p:spPr bwMode="auto">
          <a:xfrm>
            <a:off x="3000562" y="5987303"/>
            <a:ext cx="2044700" cy="266700"/>
          </a:xfrm>
          <a:prstGeom prst="roundRect">
            <a:avLst>
              <a:gd name="adj" fmla="val 499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2075" tIns="46038" rIns="92075" bIns="46038" anchor="ctr"/>
          <a:lstStyle/>
          <a:p>
            <a:pPr algn="ctr">
              <a:defRPr/>
            </a:pPr>
            <a:r>
              <a:rPr lang="en-US" sz="1600" b="1">
                <a:latin typeface="Candara" panose="020E0502030303020204" pitchFamily="34" charset="0"/>
              </a:rPr>
              <a:t>Employment</a:t>
            </a:r>
            <a:endParaRPr lang="en-US" sz="1600">
              <a:latin typeface="Candara" panose="020E0502030303020204" pitchFamily="34" charset="0"/>
            </a:endParaRPr>
          </a:p>
        </p:txBody>
      </p:sp>
      <p:sp>
        <p:nvSpPr>
          <p:cNvPr id="235527" name="AutoShape 7"/>
          <p:cNvSpPr>
            <a:spLocks noChangeArrowheads="1"/>
          </p:cNvSpPr>
          <p:nvPr/>
        </p:nvSpPr>
        <p:spPr bwMode="auto">
          <a:xfrm>
            <a:off x="3800662" y="2596403"/>
            <a:ext cx="444500" cy="2413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35528" name="AutoShape 8"/>
          <p:cNvSpPr>
            <a:spLocks noChangeArrowheads="1"/>
          </p:cNvSpPr>
          <p:nvPr/>
        </p:nvSpPr>
        <p:spPr bwMode="auto">
          <a:xfrm>
            <a:off x="3800662" y="3358403"/>
            <a:ext cx="444500" cy="2413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35529" name="AutoShape 9"/>
          <p:cNvSpPr>
            <a:spLocks noChangeArrowheads="1"/>
          </p:cNvSpPr>
          <p:nvPr/>
        </p:nvSpPr>
        <p:spPr bwMode="auto">
          <a:xfrm>
            <a:off x="3800662" y="4945903"/>
            <a:ext cx="444500" cy="241300"/>
          </a:xfrm>
          <a:prstGeom prst="diamond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35530" name="Line 10"/>
          <p:cNvSpPr>
            <a:spLocks noChangeShapeType="1"/>
          </p:cNvSpPr>
          <p:nvPr/>
        </p:nvSpPr>
        <p:spPr bwMode="auto">
          <a:xfrm>
            <a:off x="4022912" y="2196353"/>
            <a:ext cx="3175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35534" name="Line 14"/>
          <p:cNvSpPr>
            <a:spLocks noChangeShapeType="1"/>
          </p:cNvSpPr>
          <p:nvPr/>
        </p:nvSpPr>
        <p:spPr bwMode="auto">
          <a:xfrm>
            <a:off x="4022912" y="2831353"/>
            <a:ext cx="3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35538" name="Line 18"/>
          <p:cNvSpPr>
            <a:spLocks noChangeShapeType="1"/>
          </p:cNvSpPr>
          <p:nvPr/>
        </p:nvSpPr>
        <p:spPr bwMode="auto">
          <a:xfrm>
            <a:off x="4022912" y="3606053"/>
            <a:ext cx="3175" cy="444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35542" name="Line 22"/>
          <p:cNvSpPr>
            <a:spLocks noChangeShapeType="1"/>
          </p:cNvSpPr>
          <p:nvPr/>
        </p:nvSpPr>
        <p:spPr bwMode="auto">
          <a:xfrm>
            <a:off x="4022912" y="4380753"/>
            <a:ext cx="3175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35546" name="Line 26"/>
          <p:cNvSpPr>
            <a:spLocks noChangeShapeType="1"/>
          </p:cNvSpPr>
          <p:nvPr/>
        </p:nvSpPr>
        <p:spPr bwMode="auto">
          <a:xfrm>
            <a:off x="4022912" y="5206253"/>
            <a:ext cx="3175" cy="749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35550" name="Line 30"/>
          <p:cNvSpPr>
            <a:spLocks noChangeShapeType="1"/>
          </p:cNvSpPr>
          <p:nvPr/>
        </p:nvSpPr>
        <p:spPr bwMode="auto">
          <a:xfrm>
            <a:off x="4238812" y="3479053"/>
            <a:ext cx="414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76815" name="Rectangle 31"/>
          <p:cNvSpPr>
            <a:spLocks noChangeArrowheads="1"/>
          </p:cNvSpPr>
          <p:nvPr/>
        </p:nvSpPr>
        <p:spPr bwMode="auto">
          <a:xfrm>
            <a:off x="3202175" y="5042741"/>
            <a:ext cx="61395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>
                <a:latin typeface="Candara" panose="020E0502030303020204" pitchFamily="34" charset="0"/>
              </a:rPr>
              <a:t>[</a:t>
            </a:r>
            <a:r>
              <a:rPr lang="en-US" altLang="en-US" sz="1400" i="1">
                <a:latin typeface="Candara" panose="020E0502030303020204" pitchFamily="34" charset="0"/>
              </a:rPr>
              <a:t>else</a:t>
            </a:r>
            <a:r>
              <a:rPr lang="en-US" altLang="en-US" sz="1400">
                <a:latin typeface="Candara" panose="020E0502030303020204" pitchFamily="34" charset="0"/>
              </a:rPr>
              <a:t>]</a:t>
            </a:r>
          </a:p>
        </p:txBody>
      </p:sp>
      <p:sp>
        <p:nvSpPr>
          <p:cNvPr id="76816" name="Rectangle 32"/>
          <p:cNvSpPr>
            <a:spLocks noChangeArrowheads="1"/>
          </p:cNvSpPr>
          <p:nvPr/>
        </p:nvSpPr>
        <p:spPr bwMode="auto">
          <a:xfrm>
            <a:off x="3465700" y="3636216"/>
            <a:ext cx="61395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>
                <a:latin typeface="Candara" panose="020E0502030303020204" pitchFamily="34" charset="0"/>
              </a:rPr>
              <a:t>[</a:t>
            </a:r>
            <a:r>
              <a:rPr lang="en-US" altLang="en-US" sz="1400" i="1">
                <a:latin typeface="Candara" panose="020E0502030303020204" pitchFamily="34" charset="0"/>
              </a:rPr>
              <a:t>else</a:t>
            </a:r>
            <a:r>
              <a:rPr lang="en-US" altLang="en-US" sz="1400">
                <a:latin typeface="Candara" panose="020E0502030303020204" pitchFamily="34" charset="0"/>
              </a:rPr>
              <a:t>]</a:t>
            </a:r>
          </a:p>
        </p:txBody>
      </p:sp>
      <p:sp>
        <p:nvSpPr>
          <p:cNvPr id="76817" name="Rectangle 33"/>
          <p:cNvSpPr>
            <a:spLocks noChangeArrowheads="1"/>
          </p:cNvSpPr>
          <p:nvPr/>
        </p:nvSpPr>
        <p:spPr bwMode="auto">
          <a:xfrm>
            <a:off x="3199000" y="2737691"/>
            <a:ext cx="61395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>
                <a:latin typeface="Candara" panose="020E0502030303020204" pitchFamily="34" charset="0"/>
              </a:rPr>
              <a:t>[</a:t>
            </a:r>
            <a:r>
              <a:rPr lang="en-US" altLang="en-US" sz="1400" i="1">
                <a:latin typeface="Candara" panose="020E0502030303020204" pitchFamily="34" charset="0"/>
              </a:rPr>
              <a:t>else</a:t>
            </a:r>
            <a:r>
              <a:rPr lang="en-US" altLang="en-US" sz="1400">
                <a:latin typeface="Candara" panose="020E0502030303020204" pitchFamily="34" charset="0"/>
              </a:rPr>
              <a:t>]</a:t>
            </a:r>
          </a:p>
        </p:txBody>
      </p:sp>
      <p:sp>
        <p:nvSpPr>
          <p:cNvPr id="76818" name="Rectangle 34"/>
          <p:cNvSpPr>
            <a:spLocks noChangeArrowheads="1"/>
          </p:cNvSpPr>
          <p:nvPr/>
        </p:nvSpPr>
        <p:spPr bwMode="auto">
          <a:xfrm>
            <a:off x="4875400" y="3467941"/>
            <a:ext cx="3149901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>
                <a:latin typeface="Candara" panose="020E0502030303020204" pitchFamily="34" charset="0"/>
              </a:rPr>
              <a:t>[incremental development necessary]</a:t>
            </a:r>
          </a:p>
        </p:txBody>
      </p:sp>
      <p:sp>
        <p:nvSpPr>
          <p:cNvPr id="76819" name="Rectangle 35"/>
          <p:cNvSpPr>
            <a:spLocks noChangeArrowheads="1"/>
          </p:cNvSpPr>
          <p:nvPr/>
        </p:nvSpPr>
        <p:spPr bwMode="auto">
          <a:xfrm>
            <a:off x="4075300" y="5391991"/>
            <a:ext cx="2543966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>
                <a:latin typeface="Candara" panose="020E0502030303020204" pitchFamily="34" charset="0"/>
              </a:rPr>
              <a:t>[Start of operation successful]</a:t>
            </a:r>
          </a:p>
        </p:txBody>
      </p:sp>
      <p:sp>
        <p:nvSpPr>
          <p:cNvPr id="76820" name="Rectangle 36"/>
          <p:cNvSpPr>
            <a:spLocks noChangeArrowheads="1"/>
          </p:cNvSpPr>
          <p:nvPr/>
        </p:nvSpPr>
        <p:spPr bwMode="auto">
          <a:xfrm>
            <a:off x="4088000" y="2915491"/>
            <a:ext cx="1440138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>
                <a:latin typeface="Candara" panose="020E0502030303020204" pitchFamily="34" charset="0"/>
              </a:rPr>
              <a:t>[Test successful]</a:t>
            </a:r>
          </a:p>
        </p:txBody>
      </p:sp>
      <p:sp>
        <p:nvSpPr>
          <p:cNvPr id="235560" name="Line 40"/>
          <p:cNvSpPr>
            <a:spLocks noChangeShapeType="1"/>
          </p:cNvSpPr>
          <p:nvPr/>
        </p:nvSpPr>
        <p:spPr bwMode="auto">
          <a:xfrm flipH="1">
            <a:off x="1952812" y="2717053"/>
            <a:ext cx="18669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35564" name="Line 44"/>
          <p:cNvSpPr>
            <a:spLocks noChangeShapeType="1"/>
          </p:cNvSpPr>
          <p:nvPr/>
        </p:nvSpPr>
        <p:spPr bwMode="auto">
          <a:xfrm flipH="1">
            <a:off x="1914712" y="5066553"/>
            <a:ext cx="18923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35568" name="Line 48"/>
          <p:cNvSpPr>
            <a:spLocks noChangeShapeType="1"/>
          </p:cNvSpPr>
          <p:nvPr/>
        </p:nvSpPr>
        <p:spPr bwMode="auto">
          <a:xfrm flipV="1">
            <a:off x="1914712" y="2107453"/>
            <a:ext cx="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35569" name="Line 49"/>
          <p:cNvSpPr>
            <a:spLocks noChangeShapeType="1"/>
          </p:cNvSpPr>
          <p:nvPr/>
        </p:nvSpPr>
        <p:spPr bwMode="auto">
          <a:xfrm flipH="1">
            <a:off x="1914712" y="6146053"/>
            <a:ext cx="1092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76825" name="Rectangle 53"/>
          <p:cNvSpPr>
            <a:spLocks noChangeArrowheads="1"/>
          </p:cNvSpPr>
          <p:nvPr/>
        </p:nvSpPr>
        <p:spPr bwMode="auto">
          <a:xfrm>
            <a:off x="865174" y="6258543"/>
            <a:ext cx="2091919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 dirty="0">
                <a:latin typeface="Candara" panose="020E0502030303020204" pitchFamily="34" charset="0"/>
              </a:rPr>
              <a:t>[Maintenance necessary]</a:t>
            </a:r>
          </a:p>
        </p:txBody>
      </p:sp>
      <p:sp>
        <p:nvSpPr>
          <p:cNvPr id="76826" name="Rectangle 54"/>
          <p:cNvSpPr>
            <a:spLocks noChangeArrowheads="1"/>
          </p:cNvSpPr>
          <p:nvPr/>
        </p:nvSpPr>
        <p:spPr bwMode="auto">
          <a:xfrm>
            <a:off x="5074171" y="6232478"/>
            <a:ext cx="2752357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1pPr>
            <a:lvl2pPr marL="742950" indent="-28575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2pPr>
            <a:lvl3pPr marL="11430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3pPr>
            <a:lvl4pPr marL="16002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4pPr>
            <a:lvl5pPr marL="2057400" indent="-228600" defTabSz="762000">
              <a:defRPr sz="2000">
                <a:solidFill>
                  <a:schemeClr val="tx1"/>
                </a:solidFill>
                <a:latin typeface="ZapfDingbats" pitchFamily="82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ZapfDingbats" pitchFamily="82" charset="0"/>
              </a:defRPr>
            </a:lvl9pPr>
          </a:lstStyle>
          <a:p>
            <a:r>
              <a:rPr lang="en-US" altLang="en-US" sz="1400" dirty="0">
                <a:latin typeface="Candara" panose="020E0502030303020204" pitchFamily="34" charset="0"/>
              </a:rPr>
              <a:t>[additional functionality required]</a:t>
            </a:r>
          </a:p>
        </p:txBody>
      </p:sp>
      <p:sp>
        <p:nvSpPr>
          <p:cNvPr id="235575" name="Line 55"/>
          <p:cNvSpPr>
            <a:spLocks noChangeShapeType="1"/>
          </p:cNvSpPr>
          <p:nvPr/>
        </p:nvSpPr>
        <p:spPr bwMode="auto">
          <a:xfrm flipH="1">
            <a:off x="5053200" y="6120653"/>
            <a:ext cx="33258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  <p:sp>
        <p:nvSpPr>
          <p:cNvPr id="235576" name="Line 56"/>
          <p:cNvSpPr>
            <a:spLocks noChangeShapeType="1"/>
          </p:cNvSpPr>
          <p:nvPr/>
        </p:nvSpPr>
        <p:spPr bwMode="auto">
          <a:xfrm flipV="1">
            <a:off x="8379012" y="2069353"/>
            <a:ext cx="0" cy="403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arrow" w="med" len="med"/>
          </a:ln>
          <a:effectLst/>
        </p:spPr>
        <p:txBody>
          <a:bodyPr wrap="none" anchor="ctr"/>
          <a:lstStyle/>
          <a:p>
            <a:pPr>
              <a:defRPr/>
            </a:pPr>
            <a:endParaRPr lang="en-IN"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637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Books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6736" y="1690689"/>
            <a:ext cx="3049076" cy="446625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150" y="1690689"/>
            <a:ext cx="3440320" cy="446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8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The Model as an Abstraction of the Reality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b="1" dirty="0">
                <a:solidFill>
                  <a:srgbClr val="0000FF"/>
                </a:solidFill>
              </a:rPr>
              <a:t>We are not able to comprehend a complex system in its entirety</a:t>
            </a:r>
            <a:r>
              <a:rPr lang="en-US" sz="2200" dirty="0">
                <a:solidFill>
                  <a:srgbClr val="0000FF"/>
                </a:solidFill>
              </a:rPr>
              <a:t> </a:t>
            </a:r>
            <a:r>
              <a:rPr lang="en-US" sz="2200" dirty="0"/>
              <a:t>- a single model is not enough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b="1" dirty="0"/>
              <a:t>different perspectives</a:t>
            </a:r>
            <a:r>
              <a:rPr lang="en-US" sz="2200" dirty="0"/>
              <a:t> are required, which in turn require </a:t>
            </a:r>
            <a:r>
              <a:rPr lang="en-US" sz="2200" b="1" dirty="0"/>
              <a:t>different models</a:t>
            </a:r>
            <a:r>
              <a:rPr lang="en-US" sz="2200" dirty="0"/>
              <a:t> being independent from each other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each model must exist on </a:t>
            </a:r>
            <a:r>
              <a:rPr lang="en-US" sz="2200" b="1" dirty="0"/>
              <a:t>different levels of granularity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endParaRPr lang="en-US" sz="2200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r>
              <a:rPr lang="en-US" sz="2200" b="1" dirty="0">
                <a:solidFill>
                  <a:srgbClr val="0000FF"/>
                </a:solidFill>
              </a:rPr>
              <a:t>Good models are necessary </a:t>
            </a:r>
            <a:r>
              <a:rPr lang="en-US" sz="2200" b="1" dirty="0"/>
              <a:t>...</a:t>
            </a:r>
            <a:endParaRPr lang="en-US" sz="2200" dirty="0"/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for making complex systems more understandable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for visualizing the essential aspects of a system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for communication among project members and with the customer</a:t>
            </a:r>
          </a:p>
          <a:p>
            <a:pPr marL="640080" lvl="1" indent="-237744" eaLnBrk="1" fontAlgn="auto" hangingPunct="1">
              <a:spcAft>
                <a:spcPts val="0"/>
              </a:spcAft>
              <a:buFont typeface="Verdana"/>
              <a:buChar char="◦"/>
              <a:defRPr/>
            </a:pPr>
            <a:r>
              <a:rPr lang="en-US" sz="2200" dirty="0"/>
              <a:t>for ensuring architectural soundness</a:t>
            </a:r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/>
          </a:p>
          <a:p>
            <a:pPr marL="365760" indent="-283464" eaLnBrk="1" fontAlgn="auto" hangingPunct="1">
              <a:spcAft>
                <a:spcPts val="0"/>
              </a:spcAft>
              <a:buFont typeface="Wingdings 2"/>
              <a:buChar char="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7752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dirty="0"/>
              <a:t>Abstraction</a:t>
            </a:r>
          </a:p>
        </p:txBody>
      </p:sp>
      <p:sp>
        <p:nvSpPr>
          <p:cNvPr id="33795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 smtClean="0"/>
              <a:t>Several abstractions of the same problem possible:</a:t>
            </a:r>
          </a:p>
          <a:p>
            <a:pPr lvl="1" eaLnBrk="1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 smtClean="0">
                <a:solidFill>
                  <a:srgbClr val="0000FF"/>
                </a:solidFill>
              </a:rPr>
              <a:t>Focus on some specific aspect and ignore the rest.</a:t>
            </a:r>
          </a:p>
          <a:p>
            <a:pPr lvl="1" eaLnBrk="1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sz="2200" dirty="0" smtClean="0">
              <a:solidFill>
                <a:srgbClr val="0000FF"/>
              </a:solidFill>
            </a:endParaRPr>
          </a:p>
          <a:p>
            <a:pPr lvl="1" eaLnBrk="1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200" dirty="0" smtClean="0">
                <a:solidFill>
                  <a:srgbClr val="0000FF"/>
                </a:solidFill>
              </a:rPr>
              <a:t>Different types of models help understand different aspects of the problem</a:t>
            </a:r>
            <a:r>
              <a:rPr lang="en-GB" altLang="en-US" sz="22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90365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dirty="0"/>
              <a:t>Abstraction</a:t>
            </a:r>
          </a:p>
        </p:txBody>
      </p:sp>
      <p:sp>
        <p:nvSpPr>
          <p:cNvPr id="31747" name="Rectangle 2"/>
          <p:cNvSpPr>
            <a:spLocks noGrp="1" noChangeArrowheads="1"/>
          </p:cNvSpPr>
          <p:nvPr>
            <p:ph idx="1"/>
          </p:nvPr>
        </p:nvSpPr>
        <p:spPr>
          <a:ln w="9360">
            <a:noFill/>
            <a:miter lim="800000"/>
            <a:headEnd/>
            <a:tailEnd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175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  <a:tab pos="8535988" algn="l"/>
              </a:tabLst>
            </a:pPr>
            <a:r>
              <a:rPr lang="en-GB" altLang="en-US" sz="2200" b="1" i="1" dirty="0">
                <a:solidFill>
                  <a:srgbClr val="0000FF"/>
                </a:solidFill>
              </a:rPr>
              <a:t>Suppose you are asked to develop an overall understanding of some country. </a:t>
            </a:r>
          </a:p>
          <a:p>
            <a:pPr marL="171450" lvl="1">
              <a:lnSpc>
                <a:spcPct val="150000"/>
              </a:lnSpc>
              <a:spcBef>
                <a:spcPts val="750"/>
              </a:spcBef>
              <a:spcAft>
                <a:spcPts val="163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  <a:tab pos="8535988" algn="l"/>
              </a:tabLst>
            </a:pPr>
            <a:r>
              <a:rPr lang="en-GB" altLang="en-US" sz="2200" dirty="0"/>
              <a:t>Would you:</a:t>
            </a:r>
          </a:p>
          <a:p>
            <a:pPr marL="514350" lvl="3">
              <a:lnSpc>
                <a:spcPct val="150000"/>
              </a:lnSpc>
              <a:spcBef>
                <a:spcPts val="750"/>
              </a:spcBef>
              <a:spcAft>
                <a:spcPts val="138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  <a:tab pos="8535988" algn="l"/>
              </a:tabLst>
            </a:pPr>
            <a:r>
              <a:rPr lang="en-GB" altLang="en-US" sz="2000" dirty="0"/>
              <a:t>Meet all the citizens of the country, visit every house, and examine every tree of the country? </a:t>
            </a:r>
          </a:p>
          <a:p>
            <a:pPr marL="514350" lvl="2">
              <a:lnSpc>
                <a:spcPct val="150000"/>
              </a:lnSpc>
              <a:spcBef>
                <a:spcPts val="750"/>
              </a:spcBef>
              <a:spcAft>
                <a:spcPts val="163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  <a:tab pos="8535988" algn="l"/>
              </a:tabLst>
            </a:pPr>
            <a:r>
              <a:rPr lang="en-GB" altLang="en-US" sz="2000" dirty="0"/>
              <a:t>You would possibly only refer to various types of maps for that country. </a:t>
            </a:r>
          </a:p>
        </p:txBody>
      </p:sp>
    </p:spTree>
    <p:extLst>
      <p:ext uri="{BB962C8B-B14F-4D97-AF65-F5344CB8AC3E}">
        <p14:creationId xmlns:p14="http://schemas.microsoft.com/office/powerpoint/2010/main" val="371698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dirty="0"/>
              <a:t>Abstraction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>
          <a:xfrm>
            <a:off x="602892" y="1374865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Aft>
                <a:spcPts val="2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  <a:tab pos="8535988" algn="l"/>
              </a:tabLst>
            </a:pPr>
            <a:r>
              <a:rPr lang="en-GB" altLang="en-US" dirty="0"/>
              <a:t>A map </a:t>
            </a:r>
            <a:r>
              <a:rPr lang="en-GB" altLang="en-US" dirty="0" smtClean="0"/>
              <a:t>is: </a:t>
            </a:r>
            <a:r>
              <a:rPr lang="en-GB" altLang="en-US" sz="2100" dirty="0" smtClean="0"/>
              <a:t>An </a:t>
            </a:r>
            <a:r>
              <a:rPr lang="en-GB" altLang="en-US" sz="2100" dirty="0"/>
              <a:t>abstract representation.</a:t>
            </a:r>
          </a:p>
          <a:p>
            <a:pPr>
              <a:lnSpc>
                <a:spcPct val="200000"/>
              </a:lnSpc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  <a:tab pos="8535988" algn="l"/>
              </a:tabLst>
            </a:pPr>
            <a:endParaRPr lang="en-GB" altLang="en-US" dirty="0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188" y="2303261"/>
            <a:ext cx="380365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438" y="2345049"/>
            <a:ext cx="3606800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697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dirty="0"/>
              <a:t>Abstraction - Views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dirty="0" smtClean="0"/>
              <a:t>Maps</a:t>
            </a:r>
          </a:p>
          <a:p>
            <a:pPr lvl="1" eaLnBrk="1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 smtClean="0"/>
              <a:t>Physical</a:t>
            </a:r>
          </a:p>
          <a:p>
            <a:pPr lvl="1" eaLnBrk="1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 smtClean="0"/>
              <a:t>Political</a:t>
            </a:r>
          </a:p>
          <a:p>
            <a:pPr lvl="1" eaLnBrk="1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 smtClean="0"/>
              <a:t>Road Network</a:t>
            </a:r>
          </a:p>
          <a:p>
            <a:pPr lvl="1" eaLnBrk="1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 smtClean="0"/>
              <a:t>Rivers</a:t>
            </a:r>
          </a:p>
          <a:p>
            <a:pPr eaLnBrk="1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dirty="0" smtClean="0"/>
              <a:t>Electrical Design</a:t>
            </a:r>
          </a:p>
          <a:p>
            <a:pPr lvl="1" eaLnBrk="1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 smtClean="0"/>
              <a:t>Schematic</a:t>
            </a:r>
          </a:p>
          <a:p>
            <a:pPr lvl="1" eaLnBrk="1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 smtClean="0"/>
              <a:t>Layout</a:t>
            </a:r>
          </a:p>
          <a:p>
            <a:pPr lvl="1" eaLnBrk="1">
              <a:lnSpc>
                <a:spcPct val="115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 smtClean="0"/>
              <a:t>Timing</a:t>
            </a:r>
          </a:p>
        </p:txBody>
      </p:sp>
      <p:sp>
        <p:nvSpPr>
          <p:cNvPr id="34820" name="Content Placeholder 6"/>
          <p:cNvSpPr>
            <a:spLocks noGrp="1"/>
          </p:cNvSpPr>
          <p:nvPr>
            <p:ph sz="half" idx="4294967295"/>
          </p:nvPr>
        </p:nvSpPr>
        <p:spPr>
          <a:xfrm>
            <a:off x="4857750" y="1874838"/>
            <a:ext cx="3657600" cy="4664075"/>
          </a:xfrm>
        </p:spPr>
        <p:txBody>
          <a:bodyPr/>
          <a:lstStyle/>
          <a:p>
            <a:r>
              <a:rPr lang="en-US" altLang="en-US" dirty="0" smtClean="0"/>
              <a:t>Building Design</a:t>
            </a:r>
          </a:p>
          <a:p>
            <a:pPr lvl="1"/>
            <a:r>
              <a:rPr lang="en-US" altLang="en-US" sz="2100" dirty="0" smtClean="0"/>
              <a:t>Physical</a:t>
            </a:r>
          </a:p>
          <a:p>
            <a:pPr lvl="2"/>
            <a:r>
              <a:rPr lang="en-US" altLang="en-US" sz="2100" dirty="0" smtClean="0"/>
              <a:t>Plan</a:t>
            </a:r>
          </a:p>
          <a:p>
            <a:pPr lvl="2"/>
            <a:r>
              <a:rPr lang="en-US" altLang="en-US" sz="2100" dirty="0" smtClean="0"/>
              <a:t>Elevation</a:t>
            </a:r>
          </a:p>
          <a:p>
            <a:pPr lvl="1"/>
            <a:r>
              <a:rPr lang="en-US" altLang="en-US" sz="2100" dirty="0" smtClean="0"/>
              <a:t>Water Supply</a:t>
            </a:r>
          </a:p>
          <a:p>
            <a:pPr lvl="1"/>
            <a:r>
              <a:rPr lang="en-US" altLang="en-US" sz="2100" dirty="0" smtClean="0"/>
              <a:t>Electrical Distribution</a:t>
            </a:r>
          </a:p>
          <a:p>
            <a:pPr lvl="1"/>
            <a:r>
              <a:rPr lang="en-US" altLang="en-US" sz="2100" dirty="0" smtClean="0"/>
              <a:t>Sewage</a:t>
            </a:r>
            <a:endParaRPr lang="en-IN" altLang="en-US" sz="2100" dirty="0" smtClean="0"/>
          </a:p>
        </p:txBody>
      </p:sp>
    </p:spTree>
    <p:extLst>
      <p:ext uri="{BB962C8B-B14F-4D97-AF65-F5344CB8AC3E}">
        <p14:creationId xmlns:p14="http://schemas.microsoft.com/office/powerpoint/2010/main" val="325007223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8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8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48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48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/>
          <p:cNvSpPr>
            <a:spLocks noGrp="1" noChangeArrowheads="1"/>
          </p:cNvSpPr>
          <p:nvPr>
            <p:ph type="title"/>
          </p:nvPr>
        </p:nvSpPr>
        <p:spPr/>
        <p:txBody>
          <a:bodyPr lIns="82945" tIns="41473" rIns="82945" bIns="41473">
            <a:normAutofit/>
          </a:bodyPr>
          <a:lstStyle/>
          <a:p>
            <a:pPr>
              <a:tabLst>
                <a:tab pos="0" algn="l"/>
                <a:tab pos="406086" algn="l"/>
                <a:tab pos="813612" algn="l"/>
                <a:tab pos="1221138" algn="l"/>
                <a:tab pos="1628664" algn="l"/>
                <a:tab pos="2036190" algn="l"/>
                <a:tab pos="2443717" algn="l"/>
                <a:tab pos="2851242" algn="l"/>
                <a:tab pos="3258769" algn="l"/>
                <a:tab pos="3666294" algn="l"/>
                <a:tab pos="4073821" algn="l"/>
                <a:tab pos="4481346" algn="l"/>
                <a:tab pos="4888873" algn="l"/>
                <a:tab pos="5296398" algn="l"/>
                <a:tab pos="5703925" algn="l"/>
                <a:tab pos="6111450" algn="l"/>
                <a:tab pos="6518977" algn="l"/>
                <a:tab pos="6926502" algn="l"/>
                <a:tab pos="7334029" algn="l"/>
                <a:tab pos="7741554" algn="l"/>
                <a:tab pos="8149081" algn="l"/>
              </a:tabLst>
              <a:defRPr/>
            </a:pPr>
            <a:r>
              <a:rPr lang="en-GB" dirty="0"/>
              <a:t>Abstraction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dirty="0"/>
              <a:t>For complex problems: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/>
              <a:t>A single level of abstraction is inadequate.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/>
              <a:t>A hierarchy of abstractions needs to be constructed.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endParaRPr lang="en-GB" altLang="en-US" sz="2100" dirty="0"/>
          </a:p>
          <a:p>
            <a:pPr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dirty="0"/>
              <a:t>Hierarchy of models: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/>
              <a:t>A model in one layer is an abstraction of the lower layer model.</a:t>
            </a:r>
          </a:p>
          <a:p>
            <a:pPr lvl="1">
              <a:lnSpc>
                <a:spcPct val="130000"/>
              </a:lnSpc>
              <a:spcBef>
                <a:spcPct val="5000"/>
              </a:spcBef>
              <a:spcAft>
                <a:spcPct val="5000"/>
              </a:spcAft>
              <a:tabLst>
                <a:tab pos="403225" algn="l"/>
                <a:tab pos="811213" algn="l"/>
                <a:tab pos="1219200" algn="l"/>
                <a:tab pos="1627188" algn="l"/>
                <a:tab pos="2033588" algn="l"/>
                <a:tab pos="2441575" algn="l"/>
                <a:tab pos="2849563" algn="l"/>
                <a:tab pos="3255963" algn="l"/>
                <a:tab pos="3663950" algn="l"/>
                <a:tab pos="4071938" algn="l"/>
                <a:tab pos="4478338" algn="l"/>
                <a:tab pos="4886325" algn="l"/>
                <a:tab pos="5294313" algn="l"/>
                <a:tab pos="5702300" algn="l"/>
                <a:tab pos="6108700" algn="l"/>
                <a:tab pos="6518275" algn="l"/>
                <a:tab pos="6924675" algn="l"/>
                <a:tab pos="7331075" algn="l"/>
                <a:tab pos="7739063" algn="l"/>
                <a:tab pos="8147050" algn="l"/>
              </a:tabLst>
            </a:pPr>
            <a:r>
              <a:rPr lang="en-GB" altLang="en-US" sz="2100" dirty="0"/>
              <a:t>An implementation of the model at the higher layer.</a:t>
            </a:r>
          </a:p>
        </p:txBody>
      </p:sp>
    </p:spTree>
    <p:extLst>
      <p:ext uri="{BB962C8B-B14F-4D97-AF65-F5344CB8AC3E}">
        <p14:creationId xmlns:p14="http://schemas.microsoft.com/office/powerpoint/2010/main" val="216380158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14598</TotalTime>
  <Words>1347</Words>
  <Application>Microsoft Office PowerPoint</Application>
  <PresentationFormat>On-screen Show (4:3)</PresentationFormat>
  <Paragraphs>442</Paragraphs>
  <Slides>34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6" baseType="lpstr">
      <vt:lpstr>Office Theme</vt:lpstr>
      <vt:lpstr>Clip</vt:lpstr>
      <vt:lpstr>CS212: Object Oriented Analysis and Design</vt:lpstr>
      <vt:lpstr>Models we may have seen …</vt:lpstr>
      <vt:lpstr>Why do we need models?</vt:lpstr>
      <vt:lpstr> The Model as an Abstraction of the Reality</vt:lpstr>
      <vt:lpstr>Abstraction</vt:lpstr>
      <vt:lpstr>Abstraction</vt:lpstr>
      <vt:lpstr>Abstraction</vt:lpstr>
      <vt:lpstr>Abstraction - Views</vt:lpstr>
      <vt:lpstr>Abstraction</vt:lpstr>
      <vt:lpstr>Hierarchical Abstraction Example</vt:lpstr>
      <vt:lpstr>Living Organisms</vt:lpstr>
      <vt:lpstr>Decomposition</vt:lpstr>
      <vt:lpstr>Decomposition</vt:lpstr>
      <vt:lpstr>Decomposition Example </vt:lpstr>
      <vt:lpstr>Decomposition is Hierarchical</vt:lpstr>
      <vt:lpstr>Decomposition Hierarchy Examples</vt:lpstr>
      <vt:lpstr>Modelling Relations for Hierarchies</vt:lpstr>
      <vt:lpstr>What is the UML? Goals</vt:lpstr>
      <vt:lpstr>UML Goals</vt:lpstr>
      <vt:lpstr>What is the UML not?</vt:lpstr>
      <vt:lpstr>Objects – Core to S/W Models</vt:lpstr>
      <vt:lpstr>Objects – Number Example </vt:lpstr>
      <vt:lpstr>Objects – Geometry Examples </vt:lpstr>
      <vt:lpstr>Objects – Geometry Examples </vt:lpstr>
      <vt:lpstr>Objects – Library Example 1 </vt:lpstr>
      <vt:lpstr>Objects – Library Example 2 </vt:lpstr>
      <vt:lpstr>Relations between Objects</vt:lpstr>
      <vt:lpstr>Relations between Objects</vt:lpstr>
      <vt:lpstr>History of UML</vt:lpstr>
      <vt:lpstr>Diagrams of UML</vt:lpstr>
      <vt:lpstr>Views supported by UML</vt:lpstr>
      <vt:lpstr>Process for Introducing UML Phases (1/2)</vt:lpstr>
      <vt:lpstr>Process for Introducing UML  Phases (2/2)</vt:lpstr>
      <vt:lpstr>Books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iit1</cp:lastModifiedBy>
  <cp:revision>227</cp:revision>
  <dcterms:created xsi:type="dcterms:W3CDTF">2015-07-15T04:13:21Z</dcterms:created>
  <dcterms:modified xsi:type="dcterms:W3CDTF">2016-11-04T01:31:10Z</dcterms:modified>
</cp:coreProperties>
</file>