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76" r:id="rId1"/>
  </p:sldMasterIdLst>
  <p:notesMasterIdLst>
    <p:notesMasterId r:id="rId13"/>
  </p:notesMasterIdLst>
  <p:sldIdLst>
    <p:sldId id="280" r:id="rId2"/>
    <p:sldId id="281" r:id="rId3"/>
    <p:sldId id="282" r:id="rId4"/>
    <p:sldId id="283" r:id="rId5"/>
    <p:sldId id="292" r:id="rId6"/>
    <p:sldId id="284" r:id="rId7"/>
    <p:sldId id="293" r:id="rId8"/>
    <p:sldId id="294" r:id="rId9"/>
    <p:sldId id="295" r:id="rId10"/>
    <p:sldId id="286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564"/>
    <a:srgbClr val="0000FF"/>
    <a:srgbClr val="FCD4E0"/>
    <a:srgbClr val="FF0000"/>
    <a:srgbClr val="FF99FF"/>
    <a:srgbClr val="00FF00"/>
    <a:srgbClr val="CF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3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0CB64-128B-426D-ADEC-8B8F06994919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603B-D544-4D09-802B-550CEE2F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182-CDAC-4201-A915-36E9609E54CF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2E3D-7DFB-4096-A7C4-5C25A5CE79A7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F0F4-FC59-465E-B3FB-9B37B8EB14BE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81DC-E4A0-4503-98FC-CF90D7B78E24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E9D-1411-458B-B19C-9E248821EB45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31C-2C7E-4216-B19F-AB061347B772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30E9-BD91-42AA-9775-9D23921A321D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46EB-7FC9-424D-9AF8-5A37E13E96E2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12CC-7A0A-4C5A-8336-F424367EA8A0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72D-9A28-418C-947D-29FF59F0E2A3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0394-EF94-484B-AD4B-2F838CDD27BC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2FF4-A290-413D-AA27-69AE7DFB22FA}" type="datetime1">
              <a:rPr lang="en-US" smtClean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C0000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920474"/>
            <a:ext cx="8207062" cy="2387600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  <a:latin typeface="Candara" panose="020E0502030303020204" pitchFamily="34" charset="0"/>
              </a:rPr>
              <a:t>CS212: Object Oriented Analysis and Design</a:t>
            </a:r>
            <a:endParaRPr lang="en-US" b="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610751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00FF"/>
                </a:solidFill>
              </a:rPr>
              <a:t>Namespace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60" y="606166"/>
            <a:ext cx="1834276" cy="2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nutshell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781" y="1690689"/>
            <a:ext cx="8126569" cy="423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52421" y="2125014"/>
            <a:ext cx="2485622" cy="3361386"/>
            <a:chOff x="1339403" y="2125014"/>
            <a:chExt cx="2485622" cy="3361386"/>
          </a:xfrm>
        </p:grpSpPr>
        <p:sp>
          <p:nvSpPr>
            <p:cNvPr id="5" name="Rectangle 4"/>
            <p:cNvSpPr/>
            <p:nvPr/>
          </p:nvSpPr>
          <p:spPr>
            <a:xfrm>
              <a:off x="1339403" y="2125014"/>
              <a:ext cx="2485622" cy="33613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29555" y="2253803"/>
              <a:ext cx="2114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Standard namespace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939" y="3149793"/>
              <a:ext cx="21145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Variables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939" y="3886836"/>
              <a:ext cx="21145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Functions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939" y="4660022"/>
              <a:ext cx="21145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Classes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69863" y="2125014"/>
            <a:ext cx="2485622" cy="3361386"/>
            <a:chOff x="1339403" y="2125014"/>
            <a:chExt cx="2485622" cy="3361386"/>
          </a:xfrm>
        </p:grpSpPr>
        <p:sp>
          <p:nvSpPr>
            <p:cNvPr id="16" name="Rectangle 15"/>
            <p:cNvSpPr/>
            <p:nvPr/>
          </p:nvSpPr>
          <p:spPr>
            <a:xfrm>
              <a:off x="1339403" y="2125014"/>
              <a:ext cx="2485622" cy="33613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29555" y="2253803"/>
              <a:ext cx="2114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User defined namespace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939" y="3149793"/>
              <a:ext cx="21145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Variables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24939" y="3886836"/>
              <a:ext cx="21145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Functions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4939" y="4660022"/>
              <a:ext cx="21145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Classes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199971" y="2258250"/>
            <a:ext cx="2114549" cy="369332"/>
          </a:xfrm>
          <a:prstGeom prst="rect">
            <a:avLst/>
          </a:prstGeom>
          <a:solidFill>
            <a:srgbClr val="14FC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99971" y="2995293"/>
            <a:ext cx="2114549" cy="369332"/>
          </a:xfrm>
          <a:prstGeom prst="rect">
            <a:avLst/>
          </a:prstGeom>
          <a:solidFill>
            <a:srgbClr val="14FC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99971" y="3768479"/>
            <a:ext cx="2114549" cy="369332"/>
          </a:xfrm>
          <a:prstGeom prst="rect">
            <a:avLst/>
          </a:prstGeom>
          <a:solidFill>
            <a:srgbClr val="14FC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std</a:t>
            </a:r>
            <a:r>
              <a:rPr lang="en-US" dirty="0" smtClean="0"/>
              <a:t>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</a:t>
            </a:r>
            <a:r>
              <a:rPr lang="en-GB" sz="2200" dirty="0"/>
              <a:t>Standard C++ defines its entire library in its own namespace called </a:t>
            </a:r>
            <a:r>
              <a:rPr lang="en-GB" sz="2200" b="1" dirty="0" err="1" smtClean="0"/>
              <a:t>std</a:t>
            </a:r>
            <a:endParaRPr lang="en-GB" sz="2200" b="1" dirty="0" smtClean="0"/>
          </a:p>
          <a:p>
            <a:endParaRPr lang="en-GB" sz="2200" b="1" dirty="0"/>
          </a:p>
          <a:p>
            <a:r>
              <a:rPr lang="en-GB" sz="2200" b="1" dirty="0" smtClean="0"/>
              <a:t> </a:t>
            </a:r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200" dirty="0"/>
          </a:p>
          <a:p>
            <a:r>
              <a:rPr lang="en-US" sz="2200" dirty="0" smtClean="0"/>
              <a:t> </a:t>
            </a:r>
            <a:r>
              <a:rPr lang="en-GB" sz="2200" dirty="0"/>
              <a:t>This causes the </a:t>
            </a:r>
            <a:r>
              <a:rPr lang="en-GB" sz="2200" b="1" dirty="0" err="1">
                <a:solidFill>
                  <a:srgbClr val="C00000"/>
                </a:solidFill>
              </a:rPr>
              <a:t>std</a:t>
            </a:r>
            <a:r>
              <a:rPr lang="en-GB" sz="2200" b="1" dirty="0">
                <a:solidFill>
                  <a:srgbClr val="C00000"/>
                </a:solidFill>
              </a:rPr>
              <a:t> namespace </a:t>
            </a:r>
            <a:r>
              <a:rPr lang="en-GB" sz="2200" dirty="0"/>
              <a:t>to be brought into the </a:t>
            </a:r>
            <a:r>
              <a:rPr lang="en-GB" sz="2200" b="1" dirty="0">
                <a:solidFill>
                  <a:srgbClr val="0000FF"/>
                </a:solidFill>
              </a:rPr>
              <a:t>current </a:t>
            </a:r>
            <a:r>
              <a:rPr lang="en-GB" sz="2200" b="1" dirty="0" smtClean="0">
                <a:solidFill>
                  <a:srgbClr val="0000FF"/>
                </a:solidFill>
              </a:rPr>
              <a:t>namespace</a:t>
            </a:r>
          </a:p>
          <a:p>
            <a:endParaRPr lang="en-GB" sz="2200" b="1" dirty="0"/>
          </a:p>
          <a:p>
            <a:r>
              <a:rPr lang="en-GB" sz="2200" b="1" dirty="0" smtClean="0"/>
              <a:t> </a:t>
            </a:r>
            <a:r>
              <a:rPr lang="en-GB" sz="2200" dirty="0" smtClean="0"/>
              <a:t>Direct </a:t>
            </a:r>
            <a:r>
              <a:rPr lang="en-GB" sz="2200" dirty="0"/>
              <a:t>access to the names of the functions and classes defined within the </a:t>
            </a:r>
            <a:r>
              <a:rPr lang="en-GB" sz="2200" dirty="0" smtClean="0"/>
              <a:t>library without using </a:t>
            </a:r>
            <a:r>
              <a:rPr lang="en-GB" sz="2200" b="1" dirty="0" err="1" smtClean="0">
                <a:solidFill>
                  <a:srgbClr val="C00000"/>
                </a:solidFill>
              </a:rPr>
              <a:t>std</a:t>
            </a:r>
            <a:r>
              <a:rPr lang="en-GB" sz="2200" b="1" dirty="0">
                <a:solidFill>
                  <a:srgbClr val="C00000"/>
                </a:solidFill>
              </a:rPr>
              <a:t>::</a:t>
            </a:r>
            <a:endParaRPr 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8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 </a:t>
            </a:r>
            <a:r>
              <a:rPr lang="en-GB" sz="2200" dirty="0"/>
              <a:t>P</a:t>
            </a:r>
            <a:r>
              <a:rPr lang="en-GB" sz="2200" dirty="0" smtClean="0"/>
              <a:t>urpose </a:t>
            </a:r>
            <a:r>
              <a:rPr lang="en-GB" sz="2200" dirty="0"/>
              <a:t>is to </a:t>
            </a:r>
            <a:r>
              <a:rPr lang="en-GB" sz="2200" b="1" dirty="0">
                <a:solidFill>
                  <a:srgbClr val="FF0066"/>
                </a:solidFill>
              </a:rPr>
              <a:t>localize</a:t>
            </a:r>
            <a:r>
              <a:rPr lang="en-GB" sz="2200" dirty="0"/>
              <a:t> the </a:t>
            </a:r>
            <a:r>
              <a:rPr lang="en-GB" sz="2200" b="1" dirty="0">
                <a:solidFill>
                  <a:srgbClr val="0000FF"/>
                </a:solidFill>
              </a:rPr>
              <a:t>names of identifiers </a:t>
            </a:r>
            <a:r>
              <a:rPr lang="en-GB" sz="2200" dirty="0"/>
              <a:t>to </a:t>
            </a:r>
            <a:r>
              <a:rPr lang="en-GB" sz="2200" b="1" i="1" dirty="0"/>
              <a:t>avoid </a:t>
            </a:r>
            <a:r>
              <a:rPr lang="en-GB" sz="2200" b="1" i="1" dirty="0" smtClean="0"/>
              <a:t>name </a:t>
            </a:r>
            <a:r>
              <a:rPr lang="en-US" sz="2200" b="1" i="1" dirty="0" smtClean="0"/>
              <a:t>collisions</a:t>
            </a:r>
          </a:p>
          <a:p>
            <a:endParaRPr lang="en-US" sz="2200" b="1" i="1" dirty="0"/>
          </a:p>
          <a:p>
            <a:r>
              <a:rPr lang="en-US" sz="2200" b="1" i="1" dirty="0" smtClean="0"/>
              <a:t> </a:t>
            </a:r>
            <a:r>
              <a:rPr lang="en-US" sz="2200" dirty="0"/>
              <a:t>G</a:t>
            </a:r>
            <a:r>
              <a:rPr lang="en-US" sz="2200" dirty="0" smtClean="0"/>
              <a:t>lobal </a:t>
            </a:r>
            <a:r>
              <a:rPr lang="en-US" sz="2200" dirty="0"/>
              <a:t>namespace </a:t>
            </a:r>
            <a:endParaRPr lang="en-US" sz="2200" dirty="0" smtClean="0"/>
          </a:p>
          <a:p>
            <a:endParaRPr lang="en-US" sz="2200" b="1" i="1" dirty="0"/>
          </a:p>
          <a:p>
            <a:r>
              <a:rPr lang="en-US" sz="2200" b="1" i="1" dirty="0" smtClean="0"/>
              <a:t> </a:t>
            </a:r>
            <a:r>
              <a:rPr lang="en-GB" sz="2200" dirty="0"/>
              <a:t>N</a:t>
            </a:r>
            <a:r>
              <a:rPr lang="en-GB" sz="2200" dirty="0" smtClean="0"/>
              <a:t>ame </a:t>
            </a:r>
            <a:r>
              <a:rPr lang="en-GB" sz="2200" dirty="0"/>
              <a:t>defined by one library would conflict with the same </a:t>
            </a:r>
            <a:r>
              <a:rPr lang="en-GB" sz="2200" dirty="0" smtClean="0"/>
              <a:t>name defined </a:t>
            </a:r>
            <a:r>
              <a:rPr lang="en-GB" sz="2200" dirty="0"/>
              <a:t>by the other </a:t>
            </a:r>
            <a:r>
              <a:rPr lang="en-GB" sz="2200" dirty="0" smtClean="0"/>
              <a:t>library</a:t>
            </a:r>
          </a:p>
          <a:p>
            <a:endParaRPr lang="en-GB" sz="2200" b="1" i="1" dirty="0"/>
          </a:p>
          <a:p>
            <a:r>
              <a:rPr lang="en-GB" sz="2200" b="1" i="1" dirty="0" smtClean="0"/>
              <a:t> </a:t>
            </a:r>
            <a:r>
              <a:rPr lang="en-US" sz="2200" dirty="0" smtClean="0"/>
              <a:t>Namespace </a:t>
            </a:r>
            <a:r>
              <a:rPr lang="en-US" sz="2200" dirty="0"/>
              <a:t>allows the </a:t>
            </a:r>
            <a:r>
              <a:rPr lang="en-US" sz="2200" dirty="0" smtClean="0"/>
              <a:t>same </a:t>
            </a:r>
            <a:r>
              <a:rPr lang="en-GB" sz="2200" dirty="0" smtClean="0"/>
              <a:t>name </a:t>
            </a:r>
            <a:r>
              <a:rPr lang="en-GB" sz="2200" dirty="0"/>
              <a:t>to be used in different contexts without conflicts </a:t>
            </a:r>
            <a:r>
              <a:rPr lang="en-GB" sz="2200" dirty="0" smtClean="0"/>
              <a:t>arising</a:t>
            </a:r>
          </a:p>
          <a:p>
            <a:endParaRPr lang="en-GB" sz="2200" b="1" i="1" dirty="0"/>
          </a:p>
          <a:p>
            <a:r>
              <a:rPr lang="en-GB" sz="2200" b="1" i="1" dirty="0" smtClean="0"/>
              <a:t> e.g. </a:t>
            </a:r>
            <a:r>
              <a:rPr lang="en-GB" sz="2200" b="1" i="1" dirty="0" err="1" smtClean="0"/>
              <a:t>std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16131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Namespace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</a:t>
            </a:r>
            <a:r>
              <a:rPr lang="en-GB" sz="2200" dirty="0" smtClean="0"/>
              <a:t>Allows </a:t>
            </a:r>
            <a:r>
              <a:rPr lang="en-GB" sz="2200" dirty="0"/>
              <a:t>you to partition the global namespace </a:t>
            </a:r>
            <a:endParaRPr lang="en-GB" sz="2200" dirty="0" smtClean="0"/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US" sz="2200" dirty="0" smtClean="0"/>
              <a:t>Creating a declarative region i.e. </a:t>
            </a:r>
            <a:r>
              <a:rPr lang="it-IT" sz="2200" dirty="0"/>
              <a:t>a </a:t>
            </a:r>
            <a:r>
              <a:rPr lang="it-IT" sz="2200" b="1" dirty="0">
                <a:solidFill>
                  <a:srgbClr val="C00000"/>
                </a:solidFill>
              </a:rPr>
              <a:t>namespace defines a scope</a:t>
            </a:r>
            <a:endParaRPr lang="en-US" sz="2200" dirty="0" smtClean="0">
              <a:solidFill>
                <a:srgbClr val="C00000"/>
              </a:solidFill>
            </a:endParaRPr>
          </a:p>
          <a:p>
            <a:endParaRPr lang="en-US" sz="2200" dirty="0"/>
          </a:p>
          <a:p>
            <a:r>
              <a:rPr lang="en-US" sz="2200" dirty="0" smtClean="0"/>
              <a:t> </a:t>
            </a:r>
            <a:r>
              <a:rPr lang="en-GB" sz="2200" dirty="0"/>
              <a:t>Inside a namespace, identifiers declared within that namespace can be referred </a:t>
            </a:r>
            <a:r>
              <a:rPr lang="en-GB" sz="2200" dirty="0" smtClean="0"/>
              <a:t>to </a:t>
            </a:r>
            <a:r>
              <a:rPr lang="en-US" sz="2200" dirty="0" smtClean="0"/>
              <a:t>directly</a:t>
            </a:r>
          </a:p>
          <a:p>
            <a:endParaRPr lang="en-US" sz="2200" dirty="0"/>
          </a:p>
          <a:p>
            <a:r>
              <a:rPr lang="en-US" sz="2200" dirty="0" smtClean="0"/>
              <a:t> </a:t>
            </a:r>
            <a:r>
              <a:rPr lang="en-US" sz="2200" b="1" dirty="0" smtClean="0">
                <a:solidFill>
                  <a:srgbClr val="0000FF"/>
                </a:solidFill>
              </a:rPr>
              <a:t>Scope resolution </a:t>
            </a:r>
            <a:r>
              <a:rPr lang="en-GB" sz="2200" b="1" dirty="0" smtClean="0">
                <a:solidFill>
                  <a:srgbClr val="0000FF"/>
                </a:solidFill>
              </a:rPr>
              <a:t>operator </a:t>
            </a:r>
            <a:r>
              <a:rPr lang="en-GB" sz="2200" dirty="0" smtClean="0"/>
              <a:t>to be used to </a:t>
            </a:r>
            <a:r>
              <a:rPr lang="en-GB" sz="2200" dirty="0"/>
              <a:t>refer to objects declared within a namespace from outside that </a:t>
            </a:r>
            <a:r>
              <a:rPr lang="en-GB" sz="2200" dirty="0" smtClean="0"/>
              <a:t>namespace</a:t>
            </a:r>
          </a:p>
          <a:p>
            <a:endParaRPr lang="en-GB" sz="2200" dirty="0"/>
          </a:p>
          <a:p>
            <a:r>
              <a:rPr lang="en-GB" sz="2200" b="1" dirty="0" smtClean="0"/>
              <a:t>Demonstration: namespace1.cpp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3367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‘using’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539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Use of :: always is a tedious task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/>
              <a:t>using </a:t>
            </a:r>
            <a:r>
              <a:rPr lang="en-US" b="1" dirty="0" smtClean="0"/>
              <a:t>statement </a:t>
            </a:r>
            <a:r>
              <a:rPr lang="en-GB" dirty="0" smtClean="0"/>
              <a:t>was </a:t>
            </a:r>
            <a:r>
              <a:rPr lang="en-GB" dirty="0"/>
              <a:t>invented to alleviate this </a:t>
            </a:r>
            <a:r>
              <a:rPr lang="en-GB" dirty="0" smtClean="0"/>
              <a:t>problem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The </a:t>
            </a:r>
            <a:r>
              <a:rPr lang="en-GB" b="1" dirty="0"/>
              <a:t>using statement has these </a:t>
            </a:r>
            <a:r>
              <a:rPr lang="en-GB" b="1" dirty="0" smtClean="0"/>
              <a:t>two </a:t>
            </a:r>
            <a:r>
              <a:rPr lang="en-US" dirty="0" smtClean="0"/>
              <a:t>general </a:t>
            </a:r>
            <a:r>
              <a:rPr lang="en-US" dirty="0"/>
              <a:t>forms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411450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000" b="1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2000" b="1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name::member;</a:t>
            </a:r>
            <a:endParaRPr lang="en-US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2519" y="5092266"/>
            <a:ext cx="5205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urier"/>
              </a:rPr>
              <a:t>using </a:t>
            </a:r>
            <a:r>
              <a:rPr lang="en-GB" b="1" dirty="0" err="1">
                <a:solidFill>
                  <a:srgbClr val="000000"/>
                </a:solidFill>
                <a:latin typeface="Courier"/>
              </a:rPr>
              <a:t>CounterNameSpace</a:t>
            </a:r>
            <a:r>
              <a:rPr lang="en-GB" b="1" dirty="0">
                <a:solidFill>
                  <a:srgbClr val="FF0066"/>
                </a:solidFill>
                <a:latin typeface="Courier"/>
              </a:rPr>
              <a:t>::</a:t>
            </a:r>
            <a:r>
              <a:rPr lang="en-GB" b="1" dirty="0" err="1">
                <a:solidFill>
                  <a:srgbClr val="FF0066"/>
                </a:solidFill>
                <a:latin typeface="Courier"/>
              </a:rPr>
              <a:t>lowerbound</a:t>
            </a:r>
            <a:r>
              <a:rPr lang="en-GB" b="1" dirty="0">
                <a:solidFill>
                  <a:srgbClr val="FF0066"/>
                </a:solidFill>
                <a:latin typeface="Courier"/>
              </a:rPr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758135" y="5935088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Demonstration: </a:t>
            </a:r>
            <a:r>
              <a:rPr lang="en-GB" b="1" dirty="0" smtClean="0"/>
              <a:t>namespace2.cpp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29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Namespace defined within another namespace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Scope resolution operator to be used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Namespace1::Namespace2::member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Namespace1::member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6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Unnamed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A </a:t>
            </a:r>
            <a:r>
              <a:rPr lang="en-GB" sz="2200" dirty="0" smtClean="0"/>
              <a:t>special </a:t>
            </a:r>
            <a:r>
              <a:rPr lang="en-GB" sz="2200" dirty="0"/>
              <a:t>type of namespace, called an </a:t>
            </a:r>
            <a:r>
              <a:rPr lang="en-GB" sz="2200" b="1" i="1" dirty="0">
                <a:solidFill>
                  <a:srgbClr val="0000FF"/>
                </a:solidFill>
              </a:rPr>
              <a:t>unnamed </a:t>
            </a:r>
            <a:r>
              <a:rPr lang="en-GB" sz="2200" b="1" i="1" dirty="0" smtClean="0">
                <a:solidFill>
                  <a:srgbClr val="0000FF"/>
                </a:solidFill>
              </a:rPr>
              <a:t>namespace</a:t>
            </a:r>
          </a:p>
          <a:p>
            <a:endParaRPr lang="en-GB" sz="2200" b="1" i="1" dirty="0"/>
          </a:p>
          <a:p>
            <a:r>
              <a:rPr lang="en-GB" sz="2200" b="1" i="1" dirty="0" smtClean="0"/>
              <a:t> </a:t>
            </a:r>
            <a:r>
              <a:rPr lang="en-US" sz="2200" dirty="0" smtClean="0"/>
              <a:t>Allows to </a:t>
            </a:r>
            <a:r>
              <a:rPr lang="en-GB" sz="2200" dirty="0" smtClean="0"/>
              <a:t>create </a:t>
            </a:r>
            <a:r>
              <a:rPr lang="en-GB" sz="2200" b="1" i="1" dirty="0"/>
              <a:t>identifiers that are unique within a </a:t>
            </a:r>
            <a:r>
              <a:rPr lang="en-GB" sz="2200" b="1" i="1" dirty="0" smtClean="0"/>
              <a:t>file</a:t>
            </a:r>
          </a:p>
          <a:p>
            <a:endParaRPr lang="en-GB" sz="2200" b="1" i="1" dirty="0"/>
          </a:p>
          <a:p>
            <a:r>
              <a:rPr lang="en-GB" sz="2200" b="1" i="1" dirty="0" smtClean="0"/>
              <a:t> </a:t>
            </a:r>
            <a:r>
              <a:rPr lang="en-GB" sz="2200" dirty="0"/>
              <a:t>T</a:t>
            </a:r>
            <a:r>
              <a:rPr lang="en-GB" sz="2200" dirty="0" smtClean="0"/>
              <a:t>o </a:t>
            </a:r>
            <a:r>
              <a:rPr lang="en-GB" sz="2200" dirty="0"/>
              <a:t>establish unique identifiers that are known </a:t>
            </a:r>
            <a:r>
              <a:rPr lang="en-GB" sz="2200" dirty="0" smtClean="0"/>
              <a:t>only within </a:t>
            </a:r>
            <a:r>
              <a:rPr lang="en-GB" sz="2200" dirty="0"/>
              <a:t>the scope of a single </a:t>
            </a:r>
            <a:r>
              <a:rPr lang="en-GB" sz="2200" dirty="0" smtClean="0"/>
              <a:t>file</a:t>
            </a:r>
          </a:p>
          <a:p>
            <a:endParaRPr lang="en-GB" sz="2200" b="1" i="1" dirty="0"/>
          </a:p>
          <a:p>
            <a:r>
              <a:rPr lang="en-GB" sz="2200" b="1" i="1" dirty="0" smtClean="0"/>
              <a:t> </a:t>
            </a:r>
            <a:r>
              <a:rPr lang="en-GB" sz="2200" b="1" i="1" dirty="0" smtClean="0">
                <a:solidFill>
                  <a:srgbClr val="008000"/>
                </a:solidFill>
              </a:rPr>
              <a:t>Outside </a:t>
            </a:r>
            <a:r>
              <a:rPr lang="en-GB" sz="2200" b="1" i="1" dirty="0">
                <a:solidFill>
                  <a:srgbClr val="008000"/>
                </a:solidFill>
              </a:rPr>
              <a:t>the file, the identifiers are </a:t>
            </a:r>
            <a:r>
              <a:rPr lang="en-GB" sz="2200" b="1" i="1" dirty="0" smtClean="0">
                <a:solidFill>
                  <a:srgbClr val="008000"/>
                </a:solidFill>
              </a:rPr>
              <a:t>unknown</a:t>
            </a:r>
          </a:p>
          <a:p>
            <a:endParaRPr lang="en-GB" sz="2200" b="1" i="1" dirty="0">
              <a:solidFill>
                <a:srgbClr val="008000"/>
              </a:solidFill>
            </a:endParaRPr>
          </a:p>
          <a:p>
            <a:r>
              <a:rPr lang="en-GB" sz="2200" b="1" i="1" dirty="0" smtClean="0">
                <a:solidFill>
                  <a:srgbClr val="008000"/>
                </a:solidFill>
              </a:rPr>
              <a:t> </a:t>
            </a:r>
            <a:r>
              <a:rPr lang="en-GB" sz="2200" b="1" dirty="0" smtClean="0"/>
              <a:t>Demonstration (file1 &amp; file2.cpp)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22452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Alias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 Alias (alternate name) can be assigned to a namespace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 </a:t>
            </a:r>
            <a:r>
              <a:rPr lang="en-US" sz="2200" dirty="0" smtClean="0"/>
              <a:t>Ease of programming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 </a:t>
            </a:r>
            <a:r>
              <a:rPr lang="en-US" sz="2200" dirty="0" smtClean="0"/>
              <a:t>Similar to </a:t>
            </a:r>
            <a:r>
              <a:rPr lang="en-US" sz="2200" dirty="0" err="1" smtClean="0"/>
              <a:t>typedef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Koening</a:t>
            </a:r>
            <a:r>
              <a:rPr lang="en-US" dirty="0" smtClean="0"/>
              <a:t>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8496"/>
            <a:ext cx="8167620" cy="468790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 </a:t>
            </a:r>
            <a:r>
              <a:rPr lang="en-GB" sz="2200" dirty="0"/>
              <a:t>Argument-dependent lookup, also known as ADL, or Koenig </a:t>
            </a:r>
            <a:r>
              <a:rPr lang="en-GB" sz="2200" dirty="0" smtClean="0"/>
              <a:t>lookup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 </a:t>
            </a:r>
            <a:r>
              <a:rPr lang="en-GB" sz="2200" dirty="0" smtClean="0"/>
              <a:t>Set </a:t>
            </a:r>
            <a:r>
              <a:rPr lang="en-GB" sz="2200" dirty="0"/>
              <a:t>of rules for looking up the unqualified function names 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GB" sz="2200" dirty="0"/>
              <a:t> </a:t>
            </a:r>
            <a:r>
              <a:rPr lang="en-GB" sz="2200" b="1" dirty="0">
                <a:solidFill>
                  <a:srgbClr val="FF0000"/>
                </a:solidFill>
              </a:rPr>
              <a:t>function-call expressions</a:t>
            </a:r>
            <a:r>
              <a:rPr lang="en-GB" sz="2200" dirty="0"/>
              <a:t>, including implicit function calls to overloaded </a:t>
            </a:r>
            <a:r>
              <a:rPr lang="en-GB" sz="2200" dirty="0" smtClean="0"/>
              <a:t>operators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 These function names are looked up in </a:t>
            </a:r>
            <a:endParaRPr lang="en-GB" sz="2200" dirty="0" smtClean="0"/>
          </a:p>
          <a:p>
            <a:pPr lvl="1">
              <a:lnSpc>
                <a:spcPct val="150000"/>
              </a:lnSpc>
            </a:pPr>
            <a:r>
              <a:rPr lang="en-GB" sz="2200" dirty="0"/>
              <a:t> </a:t>
            </a:r>
            <a:r>
              <a:rPr lang="en-GB" sz="2200" dirty="0" smtClean="0"/>
              <a:t>The </a:t>
            </a:r>
            <a:r>
              <a:rPr lang="en-GB" sz="2200" dirty="0"/>
              <a:t>namespaces of their </a:t>
            </a:r>
            <a:r>
              <a:rPr lang="en-GB" sz="2200" dirty="0" smtClean="0"/>
              <a:t>arguments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 </a:t>
            </a:r>
            <a:r>
              <a:rPr lang="en-GB" sz="2200" dirty="0" smtClean="0"/>
              <a:t>The </a:t>
            </a:r>
            <a:r>
              <a:rPr lang="en-GB" sz="2200" dirty="0"/>
              <a:t>scopes and namespaces considered by the usual unqualified name lookup.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3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</a:t>
            </a:r>
            <a:r>
              <a:rPr lang="en-US" dirty="0" err="1" smtClean="0"/>
              <a:t>Koening</a:t>
            </a:r>
            <a:r>
              <a:rPr lang="en-US" dirty="0" smtClean="0"/>
              <a:t>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smtClean="0"/>
              <a:t> </a:t>
            </a:r>
            <a:r>
              <a:rPr lang="en-US" sz="2200" dirty="0" err="1" smtClean="0"/>
              <a:t>myLine</a:t>
            </a:r>
            <a:r>
              <a:rPr lang="en-US" sz="2200" dirty="0" smtClean="0"/>
              <a:t> l1(point(2,5), point(9,10));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 smtClean="0"/>
              <a:t>std</a:t>
            </a:r>
            <a:r>
              <a:rPr lang="en-US" sz="2200" dirty="0" smtClean="0"/>
              <a:t>::</a:t>
            </a:r>
            <a:r>
              <a:rPr lang="en-US" sz="2200" dirty="0" err="1" smtClean="0"/>
              <a:t>cout</a:t>
            </a:r>
            <a:r>
              <a:rPr lang="en-US" sz="2200" dirty="0" smtClean="0"/>
              <a:t> &lt;&lt; “equation of line is: ”;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</a:t>
            </a:r>
            <a:r>
              <a:rPr lang="en-US" sz="2200" dirty="0" err="1" smtClean="0"/>
              <a:t>std</a:t>
            </a:r>
            <a:r>
              <a:rPr lang="en-US" sz="2200" dirty="0" smtClean="0"/>
              <a:t>::</a:t>
            </a:r>
            <a:r>
              <a:rPr lang="en-US" sz="2200" dirty="0" err="1" smtClean="0"/>
              <a:t>cout</a:t>
            </a:r>
            <a:r>
              <a:rPr lang="en-US" sz="2200" dirty="0" smtClean="0"/>
              <a:t> &lt;&lt; l1 &lt;&lt; end;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15416</TotalTime>
  <Words>435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Courier</vt:lpstr>
      <vt:lpstr>Courier New</vt:lpstr>
      <vt:lpstr>Office Theme</vt:lpstr>
      <vt:lpstr>CS212: Object Oriented Analysis and Design</vt:lpstr>
      <vt:lpstr>Introduction</vt:lpstr>
      <vt:lpstr>Namespace Fundamentals</vt:lpstr>
      <vt:lpstr>The ‘using’ keyword</vt:lpstr>
      <vt:lpstr>Nested Namespace</vt:lpstr>
      <vt:lpstr>Unnamed Namespaces</vt:lpstr>
      <vt:lpstr>Namespace Alias</vt:lpstr>
      <vt:lpstr>Koening Lookup</vt:lpstr>
      <vt:lpstr>Advantage of Koening Lookup</vt:lpstr>
      <vt:lpstr>In a nutshell</vt:lpstr>
      <vt:lpstr>The std namespace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user</cp:lastModifiedBy>
  <cp:revision>230</cp:revision>
  <dcterms:created xsi:type="dcterms:W3CDTF">2015-07-15T04:13:21Z</dcterms:created>
  <dcterms:modified xsi:type="dcterms:W3CDTF">2016-11-16T08:09:38Z</dcterms:modified>
</cp:coreProperties>
</file>