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31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64"/>
    <a:srgbClr val="0000FF"/>
    <a:srgbClr val="FCD4E0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3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9C1D1-1599-4DFA-B67B-90127E812B74}" type="doc">
      <dgm:prSet loTypeId="urn:microsoft.com/office/officeart/2005/8/layout/funnel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96E429-96FA-47C7-A8EA-ACA38DCBA2B0}">
      <dgm:prSet phldrT="[Text]"/>
      <dgm:spPr/>
      <dgm:t>
        <a:bodyPr/>
        <a:lstStyle/>
        <a:p>
          <a:r>
            <a:rPr lang="en-US" b="1" smtClean="0"/>
            <a:t>Container</a:t>
          </a:r>
          <a:endParaRPr lang="en-US" b="1" dirty="0"/>
        </a:p>
      </dgm:t>
    </dgm:pt>
    <dgm:pt modelId="{93511FEC-BCDB-4CB6-ACA4-30BDA5C2BF66}" type="parTrans" cxnId="{35CD09C6-680C-4FF7-9410-796ABDED86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47E19E0-9713-433A-91F6-7B8858CD1730}" type="sibTrans" cxnId="{35CD09C6-680C-4FF7-9410-796ABDED86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2BBA03C-2574-4F9E-A542-DA3C141C4C10}">
      <dgm:prSet phldrT="[Text]"/>
      <dgm:spPr/>
      <dgm:t>
        <a:bodyPr/>
        <a:lstStyle/>
        <a:p>
          <a:r>
            <a:rPr lang="en-US" b="1" smtClean="0"/>
            <a:t>Algorithm</a:t>
          </a:r>
          <a:endParaRPr lang="en-US" b="1" dirty="0"/>
        </a:p>
      </dgm:t>
    </dgm:pt>
    <dgm:pt modelId="{CF55736B-6682-421F-BDC6-AAB7760C9A18}" type="parTrans" cxnId="{6949C9CC-2818-45FE-B714-768C5A151E0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8DB05B8-6DD1-4C92-AFB5-545B9F94A6A7}" type="sibTrans" cxnId="{6949C9CC-2818-45FE-B714-768C5A151E0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C1F10B5-7C6B-4CCA-B313-CE9C82FCFCC5}">
      <dgm:prSet phldrT="[Text]"/>
      <dgm:spPr/>
      <dgm:t>
        <a:bodyPr/>
        <a:lstStyle/>
        <a:p>
          <a:r>
            <a:rPr lang="en-US" b="1" smtClean="0"/>
            <a:t>Iterator</a:t>
          </a:r>
          <a:endParaRPr lang="en-US" b="1" dirty="0"/>
        </a:p>
      </dgm:t>
    </dgm:pt>
    <dgm:pt modelId="{3BD70615-B62F-43C5-83EE-7B411F2908C4}" type="parTrans" cxnId="{676D0516-B82B-4BD3-BD5B-44CE0AE3290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0CDED2-B1F2-41A9-A04B-82F1C23BFE7D}" type="sibTrans" cxnId="{676D0516-B82B-4BD3-BD5B-44CE0AE3290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386FEC3-7E4E-4ED3-9C07-86D6583411B6}">
      <dgm:prSet phldrT="[Text]"/>
      <dgm:spPr/>
      <dgm:t>
        <a:bodyPr/>
        <a:lstStyle/>
        <a:p>
          <a:r>
            <a:rPr lang="en-US" b="1" dirty="0" smtClean="0"/>
            <a:t>STL</a:t>
          </a:r>
          <a:endParaRPr lang="en-US" b="1" dirty="0"/>
        </a:p>
      </dgm:t>
    </dgm:pt>
    <dgm:pt modelId="{1B357380-A431-46E7-90C7-F3031BA8A5EA}" type="parTrans" cxnId="{5CC0994A-8F7C-4AA0-84DD-A8B30D21CA0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3C4E22C-9BC6-4D95-A205-CF5F7D5DB462}" type="sibTrans" cxnId="{5CC0994A-8F7C-4AA0-84DD-A8B30D21CA0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BCF6DB2-8E02-44FE-AE98-8693F8887D7C}" type="pres">
      <dgm:prSet presAssocID="{91F9C1D1-1599-4DFA-B67B-90127E812B7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E11A7-34E6-4C7A-8922-265A59AC30CE}" type="pres">
      <dgm:prSet presAssocID="{91F9C1D1-1599-4DFA-B67B-90127E812B74}" presName="ellipse" presStyleLbl="trBgShp" presStyleIdx="0" presStyleCnt="1"/>
      <dgm:spPr/>
      <dgm:t>
        <a:bodyPr/>
        <a:lstStyle/>
        <a:p>
          <a:endParaRPr lang="en-US"/>
        </a:p>
      </dgm:t>
    </dgm:pt>
    <dgm:pt modelId="{490DF44E-9208-4484-9C42-51D244E710F5}" type="pres">
      <dgm:prSet presAssocID="{91F9C1D1-1599-4DFA-B67B-90127E812B74}" presName="arrow1" presStyleLbl="fgShp" presStyleIdx="0" presStyleCnt="1"/>
      <dgm:spPr/>
      <dgm:t>
        <a:bodyPr/>
        <a:lstStyle/>
        <a:p>
          <a:endParaRPr lang="en-US"/>
        </a:p>
      </dgm:t>
    </dgm:pt>
    <dgm:pt modelId="{321F20D8-EE69-4DD9-BAF9-675E17B05A55}" type="pres">
      <dgm:prSet presAssocID="{91F9C1D1-1599-4DFA-B67B-90127E812B7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A2E31-9DB2-419B-94C8-D735E6C323D2}" type="pres">
      <dgm:prSet presAssocID="{E2BBA03C-2574-4F9E-A542-DA3C141C4C1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08DA0-3F63-4E71-8760-54AFDCDE048B}" type="pres">
      <dgm:prSet presAssocID="{CC1F10B5-7C6B-4CCA-B313-CE9C82FCFCC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C41D-A268-450B-82BF-0D609DC5500E}" type="pres">
      <dgm:prSet presAssocID="{F386FEC3-7E4E-4ED3-9C07-86D6583411B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799FF-D51F-4906-9974-B9F31B75149F}" type="pres">
      <dgm:prSet presAssocID="{91F9C1D1-1599-4DFA-B67B-90127E812B74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8BD542DD-184B-4A8D-AD20-BAA2B08A8E69}" type="presOf" srcId="{8896E429-96FA-47C7-A8EA-ACA38DCBA2B0}" destId="{7888C41D-A268-450B-82BF-0D609DC5500E}" srcOrd="0" destOrd="0" presId="urn:microsoft.com/office/officeart/2005/8/layout/funnel1"/>
    <dgm:cxn modelId="{676D0516-B82B-4BD3-BD5B-44CE0AE32909}" srcId="{91F9C1D1-1599-4DFA-B67B-90127E812B74}" destId="{CC1F10B5-7C6B-4CCA-B313-CE9C82FCFCC5}" srcOrd="2" destOrd="0" parTransId="{3BD70615-B62F-43C5-83EE-7B411F2908C4}" sibTransId="{DE0CDED2-B1F2-41A9-A04B-82F1C23BFE7D}"/>
    <dgm:cxn modelId="{5CC0994A-8F7C-4AA0-84DD-A8B30D21CA08}" srcId="{91F9C1D1-1599-4DFA-B67B-90127E812B74}" destId="{F386FEC3-7E4E-4ED3-9C07-86D6583411B6}" srcOrd="3" destOrd="0" parTransId="{1B357380-A431-46E7-90C7-F3031BA8A5EA}" sibTransId="{D3C4E22C-9BC6-4D95-A205-CF5F7D5DB462}"/>
    <dgm:cxn modelId="{35CD09C6-680C-4FF7-9410-796ABDED8638}" srcId="{91F9C1D1-1599-4DFA-B67B-90127E812B74}" destId="{8896E429-96FA-47C7-A8EA-ACA38DCBA2B0}" srcOrd="0" destOrd="0" parTransId="{93511FEC-BCDB-4CB6-ACA4-30BDA5C2BF66}" sibTransId="{B47E19E0-9713-433A-91F6-7B8858CD1730}"/>
    <dgm:cxn modelId="{DB436CFF-B94F-40C9-8CD7-86217B44103E}" type="presOf" srcId="{F386FEC3-7E4E-4ED3-9C07-86D6583411B6}" destId="{321F20D8-EE69-4DD9-BAF9-675E17B05A55}" srcOrd="0" destOrd="0" presId="urn:microsoft.com/office/officeart/2005/8/layout/funnel1"/>
    <dgm:cxn modelId="{B8552313-0C08-46A0-9F23-3BC57882CCF2}" type="presOf" srcId="{CC1F10B5-7C6B-4CCA-B313-CE9C82FCFCC5}" destId="{ACFA2E31-9DB2-419B-94C8-D735E6C323D2}" srcOrd="0" destOrd="0" presId="urn:microsoft.com/office/officeart/2005/8/layout/funnel1"/>
    <dgm:cxn modelId="{6949C9CC-2818-45FE-B714-768C5A151E0C}" srcId="{91F9C1D1-1599-4DFA-B67B-90127E812B74}" destId="{E2BBA03C-2574-4F9E-A542-DA3C141C4C10}" srcOrd="1" destOrd="0" parTransId="{CF55736B-6682-421F-BDC6-AAB7760C9A18}" sibTransId="{58DB05B8-6DD1-4C92-AFB5-545B9F94A6A7}"/>
    <dgm:cxn modelId="{37DC72FA-AF00-4C09-BA64-8A4C72CFDC16}" type="presOf" srcId="{E2BBA03C-2574-4F9E-A542-DA3C141C4C10}" destId="{45608DA0-3F63-4E71-8760-54AFDCDE048B}" srcOrd="0" destOrd="0" presId="urn:microsoft.com/office/officeart/2005/8/layout/funnel1"/>
    <dgm:cxn modelId="{0B1CACE4-4B05-4896-ADC5-5FD797D23590}" type="presOf" srcId="{91F9C1D1-1599-4DFA-B67B-90127E812B74}" destId="{0BCF6DB2-8E02-44FE-AE98-8693F8887D7C}" srcOrd="0" destOrd="0" presId="urn:microsoft.com/office/officeart/2005/8/layout/funnel1"/>
    <dgm:cxn modelId="{86DDF404-400A-49A0-9839-C7289DA9D9C4}" type="presParOf" srcId="{0BCF6DB2-8E02-44FE-AE98-8693F8887D7C}" destId="{9B8E11A7-34E6-4C7A-8922-265A59AC30CE}" srcOrd="0" destOrd="0" presId="urn:microsoft.com/office/officeart/2005/8/layout/funnel1"/>
    <dgm:cxn modelId="{CDF9AF1C-9F47-4357-9119-5E851074C5BF}" type="presParOf" srcId="{0BCF6DB2-8E02-44FE-AE98-8693F8887D7C}" destId="{490DF44E-9208-4484-9C42-51D244E710F5}" srcOrd="1" destOrd="0" presId="urn:microsoft.com/office/officeart/2005/8/layout/funnel1"/>
    <dgm:cxn modelId="{8B4FC2CC-893A-405D-AD44-DC7159C82405}" type="presParOf" srcId="{0BCF6DB2-8E02-44FE-AE98-8693F8887D7C}" destId="{321F20D8-EE69-4DD9-BAF9-675E17B05A55}" srcOrd="2" destOrd="0" presId="urn:microsoft.com/office/officeart/2005/8/layout/funnel1"/>
    <dgm:cxn modelId="{6A01FF86-E5AB-4BF0-A6D7-2F3B27AA6FBF}" type="presParOf" srcId="{0BCF6DB2-8E02-44FE-AE98-8693F8887D7C}" destId="{ACFA2E31-9DB2-419B-94C8-D735E6C323D2}" srcOrd="3" destOrd="0" presId="urn:microsoft.com/office/officeart/2005/8/layout/funnel1"/>
    <dgm:cxn modelId="{0932CE59-FDA5-42D2-933D-C62580133763}" type="presParOf" srcId="{0BCF6DB2-8E02-44FE-AE98-8693F8887D7C}" destId="{45608DA0-3F63-4E71-8760-54AFDCDE048B}" srcOrd="4" destOrd="0" presId="urn:microsoft.com/office/officeart/2005/8/layout/funnel1"/>
    <dgm:cxn modelId="{DBA2D63B-3F4B-4417-B420-C257DF0739E9}" type="presParOf" srcId="{0BCF6DB2-8E02-44FE-AE98-8693F8887D7C}" destId="{7888C41D-A268-450B-82BF-0D609DC5500E}" srcOrd="5" destOrd="0" presId="urn:microsoft.com/office/officeart/2005/8/layout/funnel1"/>
    <dgm:cxn modelId="{CDC457F2-5CAB-400E-9089-612442874EB9}" type="presParOf" srcId="{0BCF6DB2-8E02-44FE-AE98-8693F8887D7C}" destId="{4C1799FF-D51F-4906-9974-B9F31B75149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11A7-34E6-4C7A-8922-265A59AC30CE}">
      <dsp:nvSpPr>
        <dsp:cNvPr id="0" name=""/>
        <dsp:cNvSpPr/>
      </dsp:nvSpPr>
      <dsp:spPr>
        <a:xfrm>
          <a:off x="2222708" y="204440"/>
          <a:ext cx="4057352" cy="1409065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F44E-9208-4484-9C42-51D244E710F5}">
      <dsp:nvSpPr>
        <dsp:cNvPr id="0" name=""/>
        <dsp:cNvSpPr/>
      </dsp:nvSpPr>
      <dsp:spPr>
        <a:xfrm>
          <a:off x="3864520" y="3654762"/>
          <a:ext cx="786308" cy="503237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1F20D8-EE69-4DD9-BAF9-675E17B05A55}">
      <dsp:nvSpPr>
        <dsp:cNvPr id="0" name=""/>
        <dsp:cNvSpPr/>
      </dsp:nvSpPr>
      <dsp:spPr>
        <a:xfrm>
          <a:off x="2370534" y="4057352"/>
          <a:ext cx="3774281" cy="94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STL</a:t>
          </a:r>
          <a:endParaRPr lang="en-US" sz="3400" b="1" kern="1200" dirty="0"/>
        </a:p>
      </dsp:txBody>
      <dsp:txXfrm>
        <a:off x="2370534" y="4057352"/>
        <a:ext cx="3774281" cy="943570"/>
      </dsp:txXfrm>
    </dsp:sp>
    <dsp:sp modelId="{ACFA2E31-9DB2-419B-94C8-D735E6C323D2}">
      <dsp:nvSpPr>
        <dsp:cNvPr id="0" name=""/>
        <dsp:cNvSpPr/>
      </dsp:nvSpPr>
      <dsp:spPr>
        <a:xfrm>
          <a:off x="3697823" y="1722330"/>
          <a:ext cx="1415355" cy="1415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Iterator</a:t>
          </a:r>
          <a:endParaRPr lang="en-US" sz="1600" b="1" kern="1200" dirty="0"/>
        </a:p>
      </dsp:txBody>
      <dsp:txXfrm>
        <a:off x="3905097" y="1929604"/>
        <a:ext cx="1000807" cy="1000807"/>
      </dsp:txXfrm>
    </dsp:sp>
    <dsp:sp modelId="{45608DA0-3F63-4E71-8760-54AFDCDE048B}">
      <dsp:nvSpPr>
        <dsp:cNvPr id="0" name=""/>
        <dsp:cNvSpPr/>
      </dsp:nvSpPr>
      <dsp:spPr>
        <a:xfrm>
          <a:off x="2685057" y="660499"/>
          <a:ext cx="1415355" cy="1415355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Algorithm</a:t>
          </a:r>
          <a:endParaRPr lang="en-US" sz="1600" b="1" kern="1200" dirty="0"/>
        </a:p>
      </dsp:txBody>
      <dsp:txXfrm>
        <a:off x="2892331" y="867773"/>
        <a:ext cx="1000807" cy="1000807"/>
      </dsp:txXfrm>
    </dsp:sp>
    <dsp:sp modelId="{7888C41D-A268-450B-82BF-0D609DC5500E}">
      <dsp:nvSpPr>
        <dsp:cNvPr id="0" name=""/>
        <dsp:cNvSpPr/>
      </dsp:nvSpPr>
      <dsp:spPr>
        <a:xfrm>
          <a:off x="4131865" y="318297"/>
          <a:ext cx="1415355" cy="141535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Container</a:t>
          </a:r>
          <a:endParaRPr lang="en-US" sz="1600" b="1" kern="1200" dirty="0"/>
        </a:p>
      </dsp:txBody>
      <dsp:txXfrm>
        <a:off x="4339139" y="525571"/>
        <a:ext cx="1000807" cy="1000807"/>
      </dsp:txXfrm>
    </dsp:sp>
    <dsp:sp modelId="{4C1799FF-D51F-4906-9974-B9F31B75149F}">
      <dsp:nvSpPr>
        <dsp:cNvPr id="0" name=""/>
        <dsp:cNvSpPr/>
      </dsp:nvSpPr>
      <dsp:spPr>
        <a:xfrm>
          <a:off x="2056010" y="31452"/>
          <a:ext cx="4403328" cy="352266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10/5/2016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Standard Template Library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</a:t>
            </a:r>
            <a:r>
              <a:rPr lang="en-GB" sz="2200" dirty="0"/>
              <a:t>T</a:t>
            </a:r>
            <a:r>
              <a:rPr lang="en-GB" sz="2200" dirty="0" smtClean="0"/>
              <a:t>he </a:t>
            </a:r>
            <a:r>
              <a:rPr lang="en-GB" sz="2200" dirty="0"/>
              <a:t>most general-purpose of the </a:t>
            </a:r>
            <a:r>
              <a:rPr lang="en-GB" sz="2200" dirty="0" smtClean="0"/>
              <a:t>containers</a:t>
            </a:r>
          </a:p>
          <a:p>
            <a:endParaRPr lang="en-GB" sz="2200" dirty="0"/>
          </a:p>
          <a:p>
            <a:r>
              <a:rPr lang="en-GB" sz="2200" dirty="0"/>
              <a:t> </a:t>
            </a:r>
            <a:r>
              <a:rPr lang="en-GB" sz="2200" dirty="0" smtClean="0"/>
              <a:t>Supports a </a:t>
            </a:r>
            <a:r>
              <a:rPr lang="en-GB" sz="2200" dirty="0"/>
              <a:t>dynamic </a:t>
            </a:r>
            <a:r>
              <a:rPr lang="en-GB" sz="2200" dirty="0" smtClean="0"/>
              <a:t>array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dirty="0"/>
              <a:t>S</a:t>
            </a:r>
            <a:r>
              <a:rPr lang="en-GB" sz="2200" dirty="0" smtClean="0"/>
              <a:t>tandard </a:t>
            </a:r>
            <a:r>
              <a:rPr lang="en-GB" sz="2200" dirty="0"/>
              <a:t>array subscript notation to access its elements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555401" y="4187661"/>
            <a:ext cx="80331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Candara" panose="020E0502030303020204" pitchFamily="34" charset="0"/>
              </a:rPr>
              <a:t>template &lt;class T, </a:t>
            </a:r>
            <a:r>
              <a:rPr lang="en-GB" sz="2000" b="1" dirty="0">
                <a:solidFill>
                  <a:srgbClr val="0000FF"/>
                </a:solidFill>
                <a:latin typeface="Candara" panose="020E0502030303020204" pitchFamily="34" charset="0"/>
              </a:rPr>
              <a:t>class Allocator = allocator&lt;T&gt;</a:t>
            </a:r>
            <a:r>
              <a:rPr lang="en-GB" sz="2000" dirty="0">
                <a:latin typeface="Candara" panose="020E0502030303020204" pitchFamily="34" charset="0"/>
              </a:rPr>
              <a:t>&gt; </a:t>
            </a:r>
            <a:r>
              <a:rPr lang="en-GB" sz="2000" b="1" dirty="0">
                <a:solidFill>
                  <a:srgbClr val="C00000"/>
                </a:solidFill>
                <a:latin typeface="Candara" panose="020E0502030303020204" pitchFamily="34" charset="0"/>
              </a:rPr>
              <a:t>class vector</a:t>
            </a:r>
            <a:endParaRPr lang="en-US" sz="20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2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Vector: Constructors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2957" y="2077055"/>
            <a:ext cx="803239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 vector(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 &amp;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Allocator( 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explicit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T &amp;</a:t>
            </a:r>
            <a:r>
              <a:rPr lang="fr-FR" i="1" dirty="0"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T ( ),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 &amp;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Allocator(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vector&lt;T, Allocator&gt; &amp;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 vector(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Allocator &amp;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Allocator( ));</a:t>
            </a:r>
          </a:p>
        </p:txBody>
      </p:sp>
      <p:sp>
        <p:nvSpPr>
          <p:cNvPr id="5" name="Rectangle 4"/>
          <p:cNvSpPr/>
          <p:nvPr/>
        </p:nvSpPr>
        <p:spPr>
          <a:xfrm>
            <a:off x="482957" y="1690689"/>
            <a:ext cx="3575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Palatino-Roman"/>
              </a:rPr>
              <a:t>Constructs </a:t>
            </a:r>
            <a:r>
              <a:rPr lang="en-US" sz="2000" b="1" dirty="0">
                <a:solidFill>
                  <a:srgbClr val="0000FF"/>
                </a:solidFill>
                <a:latin typeface="Palatino-Roman"/>
              </a:rPr>
              <a:t>an empty vector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957" y="2816197"/>
            <a:ext cx="84421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Palatino-Roman"/>
              </a:rPr>
              <a:t>C</a:t>
            </a:r>
            <a:r>
              <a:rPr lang="en-US" sz="2000" b="1" dirty="0" smtClean="0">
                <a:solidFill>
                  <a:srgbClr val="0000FF"/>
                </a:solidFill>
                <a:latin typeface="Palatino-Roman"/>
              </a:rPr>
              <a:t>onstructs </a:t>
            </a:r>
            <a:r>
              <a:rPr lang="en-US" sz="2000" b="1" dirty="0">
                <a:solidFill>
                  <a:srgbClr val="0000FF"/>
                </a:solidFill>
                <a:latin typeface="Palatino-Roman"/>
              </a:rPr>
              <a:t>a vector </a:t>
            </a:r>
            <a:r>
              <a:rPr lang="en-US" sz="2000" b="1" dirty="0" smtClean="0">
                <a:solidFill>
                  <a:srgbClr val="0000FF"/>
                </a:solidFill>
                <a:latin typeface="Palatino-Roman"/>
              </a:rPr>
              <a:t>that </a:t>
            </a:r>
            <a:r>
              <a:rPr lang="en-GB" sz="2000" b="1" dirty="0" smtClean="0">
                <a:solidFill>
                  <a:srgbClr val="0000FF"/>
                </a:solidFill>
                <a:latin typeface="Palatino-Roman"/>
              </a:rPr>
              <a:t>has </a:t>
            </a:r>
            <a:r>
              <a:rPr lang="en-GB" sz="2000" b="1" dirty="0" err="1">
                <a:solidFill>
                  <a:srgbClr val="0000FF"/>
                </a:solidFill>
                <a:latin typeface="Palatino-Roman"/>
              </a:rPr>
              <a:t>num</a:t>
            </a:r>
            <a:r>
              <a:rPr lang="en-GB" sz="2000" b="1" dirty="0">
                <a:solidFill>
                  <a:srgbClr val="0000FF"/>
                </a:solidFill>
                <a:latin typeface="Palatino-Roman"/>
              </a:rPr>
              <a:t> elements with the value </a:t>
            </a:r>
            <a:r>
              <a:rPr lang="en-GB" sz="2000" b="1" dirty="0" err="1">
                <a:solidFill>
                  <a:srgbClr val="0000FF"/>
                </a:solidFill>
                <a:latin typeface="Palatino-Roman"/>
              </a:rPr>
              <a:t>val</a:t>
            </a:r>
            <a:endParaRPr lang="en-US" sz="2000" b="1" dirty="0">
              <a:solidFill>
                <a:srgbClr val="0000FF"/>
              </a:solidFill>
              <a:latin typeface="Palatino-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2957" y="4200713"/>
            <a:ext cx="8122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FF"/>
                </a:solidFill>
                <a:latin typeface="Palatino-Roman"/>
              </a:rPr>
              <a:t>C</a:t>
            </a:r>
            <a:r>
              <a:rPr lang="en-GB" sz="2000" b="1" dirty="0" smtClean="0">
                <a:solidFill>
                  <a:srgbClr val="0000FF"/>
                </a:solidFill>
                <a:latin typeface="Palatino-Roman"/>
              </a:rPr>
              <a:t>onstructs </a:t>
            </a:r>
            <a:r>
              <a:rPr lang="en-GB" sz="2000" b="1" dirty="0">
                <a:solidFill>
                  <a:srgbClr val="0000FF"/>
                </a:solidFill>
                <a:latin typeface="Palatino-Roman"/>
              </a:rPr>
              <a:t>a vector that contains the same elements as </a:t>
            </a:r>
            <a:r>
              <a:rPr lang="en-GB" sz="2000" b="1" dirty="0" err="1">
                <a:solidFill>
                  <a:srgbClr val="0000FF"/>
                </a:solidFill>
                <a:latin typeface="Palatino-Roman"/>
              </a:rPr>
              <a:t>ob</a:t>
            </a:r>
            <a:endParaRPr lang="en-US" sz="2000" b="1" dirty="0">
              <a:solidFill>
                <a:srgbClr val="0000FF"/>
              </a:solidFill>
              <a:latin typeface="Palatino-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957" y="5231286"/>
            <a:ext cx="8751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Palatino-Roman"/>
              </a:rPr>
              <a:t>Constructs </a:t>
            </a:r>
            <a:r>
              <a:rPr lang="en-GB" sz="2000" b="1" dirty="0">
                <a:solidFill>
                  <a:srgbClr val="0000FF"/>
                </a:solidFill>
                <a:latin typeface="Palatino-Roman"/>
              </a:rPr>
              <a:t>a vector that contains the elements in the range specified by the </a:t>
            </a:r>
            <a:r>
              <a:rPr lang="en-GB" sz="2000" b="1" dirty="0" smtClean="0">
                <a:solidFill>
                  <a:srgbClr val="0000FF"/>
                </a:solidFill>
                <a:latin typeface="Palatino-Roman"/>
              </a:rPr>
              <a:t>iterators </a:t>
            </a:r>
            <a:r>
              <a:rPr lang="en-US" sz="2000" b="1" dirty="0" smtClean="0">
                <a:solidFill>
                  <a:srgbClr val="0000FF"/>
                </a:solidFill>
                <a:latin typeface="Palatino-Roman"/>
              </a:rPr>
              <a:t>start </a:t>
            </a:r>
            <a:r>
              <a:rPr lang="en-US" sz="2000" b="1" dirty="0">
                <a:solidFill>
                  <a:srgbClr val="0000FF"/>
                </a:solidFill>
                <a:latin typeface="Palatino-Roman"/>
              </a:rPr>
              <a:t>and end</a:t>
            </a:r>
          </a:p>
        </p:txBody>
      </p:sp>
    </p:spTree>
    <p:extLst>
      <p:ext uri="{BB962C8B-B14F-4D97-AF65-F5344CB8AC3E}">
        <p14:creationId xmlns:p14="http://schemas.microsoft.com/office/powerpoint/2010/main" val="33626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</a:t>
            </a:r>
            <a:r>
              <a:rPr lang="en-GB" sz="2200" dirty="0"/>
              <a:t>Any object that will be stored in a </a:t>
            </a:r>
            <a:r>
              <a:rPr lang="en-GB" sz="2200" b="1" dirty="0"/>
              <a:t>vector </a:t>
            </a:r>
            <a:r>
              <a:rPr lang="en-GB" sz="2200" dirty="0"/>
              <a:t>must define a default </a:t>
            </a:r>
            <a:r>
              <a:rPr lang="en-GB" sz="2200" dirty="0" smtClean="0"/>
              <a:t>constructor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US" sz="2200" dirty="0"/>
              <a:t>It </a:t>
            </a:r>
            <a:r>
              <a:rPr lang="en-US" sz="2200" dirty="0" smtClean="0"/>
              <a:t>must </a:t>
            </a:r>
            <a:r>
              <a:rPr lang="en-GB" sz="2200" dirty="0" smtClean="0"/>
              <a:t>also </a:t>
            </a:r>
            <a:r>
              <a:rPr lang="en-GB" sz="2200" dirty="0"/>
              <a:t>define the &lt; and == </a:t>
            </a:r>
            <a:r>
              <a:rPr lang="en-GB" sz="2200" dirty="0" smtClean="0"/>
              <a:t>operations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dirty="0"/>
              <a:t>All of the built-in types automatically </a:t>
            </a:r>
            <a:r>
              <a:rPr lang="en-GB" sz="2200" dirty="0" smtClean="0"/>
              <a:t>satisfy </a:t>
            </a:r>
            <a:r>
              <a:rPr lang="en-US" sz="2200" dirty="0" smtClean="0"/>
              <a:t>these </a:t>
            </a:r>
            <a:r>
              <a:rPr lang="en-US" sz="2200" dirty="0"/>
              <a:t>requirements</a:t>
            </a:r>
            <a:r>
              <a:rPr lang="en-US" sz="2200" dirty="0" smtClean="0"/>
              <a:t>.</a:t>
            </a:r>
          </a:p>
          <a:p>
            <a:endParaRPr lang="en-GB" sz="2200" dirty="0"/>
          </a:p>
          <a:p>
            <a:r>
              <a:rPr lang="en-GB" sz="2200" dirty="0" smtClean="0"/>
              <a:t>Implementation is compiler dependent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44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Instantiating vectors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808" y="2084823"/>
            <a:ext cx="76975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Courier"/>
              </a:rPr>
              <a:t>vector&lt;</a:t>
            </a:r>
            <a:r>
              <a:rPr lang="en-GB" sz="2000" b="1" dirty="0" err="1">
                <a:latin typeface="Courier"/>
              </a:rPr>
              <a:t>int</a:t>
            </a:r>
            <a:r>
              <a:rPr lang="en-GB" sz="2000" b="1" dirty="0">
                <a:latin typeface="Courier"/>
              </a:rPr>
              <a:t>&gt; iv; </a:t>
            </a:r>
            <a:endParaRPr lang="en-GB" sz="2000" b="1" dirty="0" smtClean="0">
              <a:latin typeface="Courier"/>
            </a:endParaRPr>
          </a:p>
          <a:p>
            <a:endParaRPr lang="en-GB" dirty="0" smtClean="0">
              <a:latin typeface="Courier"/>
            </a:endParaRPr>
          </a:p>
          <a:p>
            <a:endParaRPr lang="en-US" dirty="0" smtClean="0">
              <a:latin typeface="Courier"/>
            </a:endParaRPr>
          </a:p>
          <a:p>
            <a:endParaRPr lang="en-US" dirty="0">
              <a:latin typeface="Courier"/>
            </a:endParaRPr>
          </a:p>
          <a:p>
            <a:r>
              <a:rPr lang="en-US" sz="2000" b="1" dirty="0">
                <a:latin typeface="Courier"/>
              </a:rPr>
              <a:t>vector&lt;char&gt; cv(5); </a:t>
            </a:r>
          </a:p>
          <a:p>
            <a:endParaRPr lang="en-GB" dirty="0" smtClean="0">
              <a:latin typeface="Courier"/>
            </a:endParaRPr>
          </a:p>
          <a:p>
            <a:endParaRPr lang="en-US" dirty="0" smtClean="0">
              <a:latin typeface="Courier"/>
            </a:endParaRPr>
          </a:p>
          <a:p>
            <a:endParaRPr lang="en-US" dirty="0">
              <a:latin typeface="Courier"/>
            </a:endParaRPr>
          </a:p>
          <a:p>
            <a:r>
              <a:rPr lang="en-US" sz="2000" b="1" dirty="0">
                <a:latin typeface="Courier"/>
              </a:rPr>
              <a:t>vector&lt;char&gt; cv(5, 'x'); </a:t>
            </a:r>
          </a:p>
          <a:p>
            <a:endParaRPr lang="en-US" dirty="0">
              <a:latin typeface="Courier"/>
            </a:endParaRPr>
          </a:p>
          <a:p>
            <a:endParaRPr lang="en-GB" dirty="0" smtClean="0">
              <a:latin typeface="Courier"/>
            </a:endParaRPr>
          </a:p>
          <a:p>
            <a:endParaRPr lang="en-GB" dirty="0" smtClean="0">
              <a:latin typeface="Courier"/>
            </a:endParaRPr>
          </a:p>
          <a:p>
            <a:endParaRPr lang="en-GB" dirty="0">
              <a:latin typeface="Courier"/>
            </a:endParaRPr>
          </a:p>
          <a:p>
            <a:r>
              <a:rPr lang="en-GB" sz="2000" b="1" dirty="0">
                <a:latin typeface="Courier"/>
              </a:rPr>
              <a:t>vector&lt;</a:t>
            </a:r>
            <a:r>
              <a:rPr lang="en-GB" sz="2000" b="1" dirty="0" err="1">
                <a:latin typeface="Courier"/>
              </a:rPr>
              <a:t>int</a:t>
            </a:r>
            <a:r>
              <a:rPr lang="en-GB" sz="2000" b="1" dirty="0">
                <a:latin typeface="Courier"/>
              </a:rPr>
              <a:t>&gt; iv2(iv); </a:t>
            </a:r>
            <a:endParaRPr lang="en-US" sz="2000" b="1" dirty="0">
              <a:latin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7808" y="1715491"/>
            <a:ext cx="5109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8000"/>
                </a:solidFill>
                <a:latin typeface="Courier"/>
              </a:rPr>
              <a:t>// create zero-length </a:t>
            </a:r>
            <a:r>
              <a:rPr lang="en-GB" sz="2000" b="1" dirty="0" err="1">
                <a:solidFill>
                  <a:srgbClr val="008000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rgbClr val="008000"/>
                </a:solidFill>
                <a:latin typeface="Courier"/>
              </a:rPr>
              <a:t> vector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808" y="5272429"/>
            <a:ext cx="73731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8000"/>
                </a:solidFill>
                <a:latin typeface="Courier"/>
              </a:rPr>
              <a:t>// create </a:t>
            </a:r>
            <a:r>
              <a:rPr lang="en-GB" sz="2000" b="1" dirty="0" err="1">
                <a:solidFill>
                  <a:srgbClr val="008000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rgbClr val="008000"/>
                </a:solidFill>
                <a:latin typeface="Courier"/>
              </a:rPr>
              <a:t> vector from an </a:t>
            </a:r>
            <a:r>
              <a:rPr lang="en-GB" sz="2000" b="1" dirty="0" err="1">
                <a:solidFill>
                  <a:srgbClr val="008000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rgbClr val="008000"/>
                </a:solidFill>
                <a:latin typeface="Courier"/>
              </a:rPr>
              <a:t> vector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808" y="2873870"/>
            <a:ext cx="495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"/>
              </a:rPr>
              <a:t>// create 5-element char vector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817808" y="3931482"/>
            <a:ext cx="6319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"/>
              </a:rPr>
              <a:t>// initialize a 5-element char vector</a:t>
            </a:r>
          </a:p>
        </p:txBody>
      </p:sp>
    </p:spTree>
    <p:extLst>
      <p:ext uri="{BB962C8B-B14F-4D97-AF65-F5344CB8AC3E}">
        <p14:creationId xmlns:p14="http://schemas.microsoft.com/office/powerpoint/2010/main" val="93088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353181"/>
              </p:ext>
            </p:extLst>
          </p:nvPr>
        </p:nvGraphicFramePr>
        <p:xfrm>
          <a:off x="628650" y="1634997"/>
          <a:ext cx="7948680" cy="430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730"/>
                <a:gridCol w="6298950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Member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Description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2000" b="1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size() 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Returns the current size of the vector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begin()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Returns an iterator to the start of the vector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end()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Returns an iterator to the end of the vector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dirty="0" err="1" smtClean="0">
                          <a:latin typeface="Candara" panose="020E0502030303020204" pitchFamily="34" charset="0"/>
                        </a:rPr>
                        <a:t>push_back</a:t>
                      </a:r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()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Puts a value onto the end of the vector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insert</a:t>
                      </a:r>
                      <a:r>
                        <a:rPr lang="en-GB" sz="2000" baseline="0" dirty="0" smtClean="0">
                          <a:latin typeface="Candara" panose="020E0502030303020204" pitchFamily="34" charset="0"/>
                        </a:rPr>
                        <a:t>()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Add elements to the middle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erase()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000" b="0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Remove elements from a vector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56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Pointer like objects in STL</a:t>
            </a:r>
          </a:p>
          <a:p>
            <a:endParaRPr lang="en-GB" sz="2200" dirty="0"/>
          </a:p>
          <a:p>
            <a:r>
              <a:rPr lang="en-GB" sz="2200" dirty="0" smtClean="0"/>
              <a:t> STL algorithms uses them to traverse through the container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dirty="0"/>
              <a:t>An array can be </a:t>
            </a:r>
            <a:r>
              <a:rPr lang="en-GB" sz="2200" dirty="0" smtClean="0"/>
              <a:t>accessed either </a:t>
            </a:r>
            <a:r>
              <a:rPr lang="en-GB" sz="2200" dirty="0"/>
              <a:t>through subscripting or through a </a:t>
            </a:r>
            <a:r>
              <a:rPr lang="en-GB" sz="2200" dirty="0" smtClean="0"/>
              <a:t>pointer</a:t>
            </a:r>
          </a:p>
          <a:p>
            <a:endParaRPr lang="en-GB" sz="2200" dirty="0"/>
          </a:p>
          <a:p>
            <a:r>
              <a:rPr lang="en-GB" sz="2200" dirty="0" smtClean="0"/>
              <a:t> The </a:t>
            </a:r>
            <a:r>
              <a:rPr lang="en-GB" sz="2200" dirty="0"/>
              <a:t>members of a vector </a:t>
            </a:r>
            <a:r>
              <a:rPr lang="en-GB" sz="2200" dirty="0" smtClean="0"/>
              <a:t>using subscripting </a:t>
            </a:r>
            <a:r>
              <a:rPr lang="en-GB" sz="2200" dirty="0"/>
              <a:t>or through the use of an </a:t>
            </a:r>
            <a:r>
              <a:rPr lang="en-GB" sz="2200" dirty="0" smtClean="0"/>
              <a:t>iterator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333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Insert element at a given location</a:t>
            </a:r>
          </a:p>
          <a:p>
            <a:endParaRPr lang="en-GB" sz="2200" dirty="0"/>
          </a:p>
          <a:p>
            <a:r>
              <a:rPr lang="en-GB" sz="2200" dirty="0" smtClean="0"/>
              <a:t> Delete element from a given location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595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Vectors are not limited for built-in types</a:t>
            </a:r>
          </a:p>
          <a:p>
            <a:endParaRPr lang="en-GB" sz="2200" dirty="0"/>
          </a:p>
          <a:p>
            <a:r>
              <a:rPr lang="en-GB" sz="2200" dirty="0" smtClean="0"/>
              <a:t> Can </a:t>
            </a:r>
            <a:r>
              <a:rPr lang="en-GB" sz="2200" dirty="0"/>
              <a:t>store any type of </a:t>
            </a:r>
            <a:r>
              <a:rPr lang="en-GB" sz="2200" dirty="0" smtClean="0"/>
              <a:t>objects (user defined types)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US" sz="2200" dirty="0"/>
              <a:t>It must </a:t>
            </a:r>
            <a:r>
              <a:rPr lang="en-GB" sz="2200" dirty="0"/>
              <a:t>also define the &lt; and == operations</a:t>
            </a:r>
          </a:p>
          <a:p>
            <a:endParaRPr lang="en-GB" sz="2200" dirty="0" smtClean="0"/>
          </a:p>
          <a:p>
            <a:r>
              <a:rPr lang="en-GB" sz="2200" b="1" dirty="0"/>
              <a:t> </a:t>
            </a:r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535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0" y="236067"/>
            <a:ext cx="5542201" cy="6441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9741" y="3256784"/>
            <a:ext cx="2164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Plug compatible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78817" y="4790941"/>
            <a:ext cx="476518" cy="4121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78817" y="5682760"/>
            <a:ext cx="476518" cy="4121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28" y="1085449"/>
            <a:ext cx="8474942" cy="53797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2504" y="257577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Major categories of STL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9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Templates facilitates generic programming</a:t>
            </a:r>
          </a:p>
          <a:p>
            <a:endParaRPr lang="en-US" sz="2200" dirty="0"/>
          </a:p>
          <a:p>
            <a:r>
              <a:rPr lang="en-GB" sz="2200" dirty="0"/>
              <a:t>STL (Standard Template Library) is a </a:t>
            </a:r>
            <a:r>
              <a:rPr lang="en-GB" sz="2200" b="1" dirty="0">
                <a:solidFill>
                  <a:srgbClr val="0000FF"/>
                </a:solidFill>
              </a:rPr>
              <a:t>powerful set of C++ template classes </a:t>
            </a:r>
            <a:endParaRPr lang="en-GB" sz="2200" b="1" dirty="0" smtClean="0">
              <a:solidFill>
                <a:srgbClr val="0000FF"/>
              </a:solidFill>
            </a:endParaRPr>
          </a:p>
          <a:p>
            <a:endParaRPr lang="en-GB" sz="2200" dirty="0"/>
          </a:p>
          <a:p>
            <a:r>
              <a:rPr lang="en-GB" sz="2200" dirty="0" smtClean="0"/>
              <a:t> Provides </a:t>
            </a:r>
            <a:r>
              <a:rPr lang="en-GB" sz="2200" dirty="0"/>
              <a:t>general-purpose </a:t>
            </a:r>
            <a:r>
              <a:rPr lang="en-GB" sz="2200" b="1" dirty="0" err="1">
                <a:solidFill>
                  <a:srgbClr val="EF2564"/>
                </a:solidFill>
              </a:rPr>
              <a:t>templatized</a:t>
            </a:r>
            <a:r>
              <a:rPr lang="en-GB" sz="2200" dirty="0"/>
              <a:t> classes and functions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b="1" dirty="0" smtClean="0">
                <a:solidFill>
                  <a:srgbClr val="0000FF"/>
                </a:solidFill>
              </a:rPr>
              <a:t>Implements</a:t>
            </a:r>
            <a:r>
              <a:rPr lang="en-GB" sz="2200" dirty="0" smtClean="0"/>
              <a:t> </a:t>
            </a:r>
            <a:r>
              <a:rPr lang="en-GB" sz="2200" dirty="0"/>
              <a:t>many </a:t>
            </a:r>
            <a:r>
              <a:rPr lang="en-GB" sz="2200" dirty="0">
                <a:solidFill>
                  <a:srgbClr val="00B050"/>
                </a:solidFill>
              </a:rPr>
              <a:t>popular and commonly used </a:t>
            </a:r>
            <a:r>
              <a:rPr lang="en-GB" sz="2200" b="1" dirty="0">
                <a:solidFill>
                  <a:srgbClr val="00B050"/>
                </a:solidFill>
              </a:rPr>
              <a:t>algorithms</a:t>
            </a:r>
            <a:r>
              <a:rPr lang="en-GB" sz="2200" dirty="0">
                <a:solidFill>
                  <a:srgbClr val="00B050"/>
                </a:solidFill>
              </a:rPr>
              <a:t> </a:t>
            </a:r>
            <a:r>
              <a:rPr lang="en-GB" sz="2200" dirty="0"/>
              <a:t>and </a:t>
            </a:r>
            <a:r>
              <a:rPr lang="en-GB" sz="2200" b="1" dirty="0">
                <a:solidFill>
                  <a:srgbClr val="00B050"/>
                </a:solidFill>
              </a:rPr>
              <a:t>data structures</a:t>
            </a:r>
            <a:endParaRPr 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0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02" y="1994258"/>
            <a:ext cx="8510754" cy="27922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484" y="721216"/>
            <a:ext cx="887678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>
                <a:solidFill>
                  <a:srgbClr val="C00000"/>
                </a:solidFill>
              </a:rPr>
              <a:t>Hierarchical relationship between STL iterator categories</a:t>
            </a:r>
            <a:endParaRPr lang="en-US" sz="25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5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822"/>
            <a:ext cx="9144000" cy="301399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71223" y="2060620"/>
            <a:ext cx="3296991" cy="386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5640" y="2060620"/>
            <a:ext cx="1622737" cy="3863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34863" y="2471556"/>
            <a:ext cx="2833352" cy="386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36417" y="2446986"/>
            <a:ext cx="953038" cy="3863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5640" y="2471556"/>
            <a:ext cx="2743199" cy="38636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653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 Reads from a input sequence (built-in type, user-defined type, stream)</a:t>
            </a:r>
          </a:p>
          <a:p>
            <a:endParaRPr lang="en-US" sz="2200" dirty="0"/>
          </a:p>
          <a:p>
            <a:r>
              <a:rPr lang="en-US" sz="2200" dirty="0" smtClean="0"/>
              <a:t> It refers to a family of types</a:t>
            </a:r>
          </a:p>
          <a:p>
            <a:endParaRPr lang="en-US" sz="2200" dirty="0"/>
          </a:p>
          <a:p>
            <a:r>
              <a:rPr lang="en-US" sz="2200" dirty="0" smtClean="0"/>
              <a:t> ++, *, == operator to be defined for the type on which to iterate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224270"/>
            <a:ext cx="8147108" cy="24791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11391" y="5463861"/>
            <a:ext cx="2137893" cy="318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849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Allow us to write values to a sequence</a:t>
            </a:r>
          </a:p>
          <a:p>
            <a:endParaRPr lang="en-US" sz="2200" dirty="0"/>
          </a:p>
          <a:p>
            <a:r>
              <a:rPr lang="en-US" sz="2200" dirty="0" smtClean="0"/>
              <a:t> Do not guarantee that we can read from the sequence</a:t>
            </a:r>
          </a:p>
          <a:p>
            <a:endParaRPr lang="en-US" sz="2200" dirty="0"/>
          </a:p>
          <a:p>
            <a:r>
              <a:rPr lang="en-US" sz="2200" dirty="0" smtClean="0"/>
              <a:t> ==, != need not be defined for the output iterator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755518"/>
            <a:ext cx="7663131" cy="31024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3346" y="3755518"/>
            <a:ext cx="5898524" cy="3399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Input operator writes value to a sequence, output iterator reads from a sequence</a:t>
            </a:r>
          </a:p>
          <a:p>
            <a:endParaRPr lang="en-US" sz="2200" dirty="0"/>
          </a:p>
          <a:p>
            <a:r>
              <a:rPr lang="en-US" sz="2200" dirty="0" smtClean="0"/>
              <a:t> Forward iterator allows both reading, writing and traverse in one direction</a:t>
            </a:r>
          </a:p>
          <a:p>
            <a:endParaRPr lang="en-US" sz="2200" dirty="0"/>
          </a:p>
          <a:p>
            <a:r>
              <a:rPr lang="en-US" sz="2200" dirty="0" smtClean="0"/>
              <a:t> It is possible to save a forward iterator</a:t>
            </a:r>
          </a:p>
          <a:p>
            <a:endParaRPr lang="en-US" sz="2200" dirty="0"/>
          </a:p>
          <a:p>
            <a:r>
              <a:rPr lang="en-US" sz="2200" dirty="0" smtClean="0"/>
              <a:t>Later start from the same position (</a:t>
            </a:r>
            <a:r>
              <a:rPr lang="en-US" sz="2200" dirty="0" err="1" smtClean="0"/>
              <a:t>multipass</a:t>
            </a:r>
            <a:r>
              <a:rPr lang="en-US" sz="2200" dirty="0" smtClean="0"/>
              <a:t> algorithm)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12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1111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 One example where forward iterator is used, STL </a:t>
            </a:r>
            <a:r>
              <a:rPr lang="en-US" sz="2200" b="1" dirty="0" smtClean="0">
                <a:solidFill>
                  <a:srgbClr val="0000FF"/>
                </a:solidFill>
              </a:rPr>
              <a:t>replace</a:t>
            </a:r>
            <a:endParaRPr lang="en-US" sz="2200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35" y="2570934"/>
            <a:ext cx="8660575" cy="34692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6073" y="2570934"/>
            <a:ext cx="5550794" cy="37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Forward iterators allow traverse in a single direction</a:t>
            </a:r>
          </a:p>
          <a:p>
            <a:endParaRPr lang="en-US" sz="2200" dirty="0"/>
          </a:p>
          <a:p>
            <a:r>
              <a:rPr lang="en-US" sz="2200" dirty="0" smtClean="0"/>
              <a:t> Bidirectional iterator allows traversal in either direction</a:t>
            </a:r>
          </a:p>
          <a:p>
            <a:endParaRPr lang="en-US" sz="2200" dirty="0"/>
          </a:p>
          <a:p>
            <a:r>
              <a:rPr lang="en-US" sz="2200" dirty="0" smtClean="0"/>
              <a:t> Both prefix and postfix version of </a:t>
            </a:r>
            <a:r>
              <a:rPr lang="en-US" sz="2200" b="1" dirty="0" smtClean="0">
                <a:solidFill>
                  <a:srgbClr val="0000FF"/>
                </a:solidFill>
              </a:rPr>
              <a:t>operator--</a:t>
            </a:r>
            <a:r>
              <a:rPr lang="en-US" sz="2200" dirty="0" smtClean="0"/>
              <a:t> is required</a:t>
            </a:r>
          </a:p>
          <a:p>
            <a:endParaRPr lang="en-US" sz="2200" dirty="0"/>
          </a:p>
          <a:p>
            <a:r>
              <a:rPr lang="en-US" sz="2200" dirty="0" smtClean="0"/>
              <a:t> STL reverse algorithm can be used</a:t>
            </a:r>
          </a:p>
        </p:txBody>
      </p:sp>
    </p:spTree>
    <p:extLst>
      <p:ext uri="{BB962C8B-B14F-4D97-AF65-F5344CB8AC3E}">
        <p14:creationId xmlns:p14="http://schemas.microsoft.com/office/powerpoint/2010/main" val="6456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To support algorithms with greater constraints</a:t>
            </a:r>
          </a:p>
          <a:p>
            <a:endParaRPr lang="en-US" sz="2200" dirty="0"/>
          </a:p>
          <a:p>
            <a:r>
              <a:rPr lang="en-US" sz="2200" dirty="0" smtClean="0"/>
              <a:t> Any position in a sequence be reachable from any other in constant time</a:t>
            </a:r>
          </a:p>
          <a:p>
            <a:endParaRPr lang="en-US" sz="2200" dirty="0"/>
          </a:p>
          <a:p>
            <a:r>
              <a:rPr lang="en-US" sz="2200" dirty="0" smtClean="0"/>
              <a:t> Similar to bidirectional iterator, plus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Addition and subtraction of an integer</a:t>
            </a:r>
          </a:p>
          <a:p>
            <a:pPr lvl="1"/>
            <a:r>
              <a:rPr lang="en-US" sz="2200" dirty="0" smtClean="0"/>
              <a:t>Use of Offset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Bi-directional “Big-jumps”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Iterator subtraction</a:t>
            </a:r>
          </a:p>
          <a:p>
            <a:pPr lvl="1"/>
            <a:r>
              <a:rPr lang="en-US" sz="2200" dirty="0" smtClean="0"/>
              <a:t>Comparison operator &gt;, &gt;=, &lt; , &lt;=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07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Iterator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Why it is useful to classify iterators into categories</a:t>
            </a:r>
          </a:p>
          <a:p>
            <a:endParaRPr lang="en-US" sz="2200" dirty="0"/>
          </a:p>
          <a:p>
            <a:r>
              <a:rPr lang="en-US" sz="2200" dirty="0" smtClean="0"/>
              <a:t> Classification is an iterator hierarchy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89938" y="3593204"/>
            <a:ext cx="1851854" cy="2455029"/>
            <a:chOff x="977059" y="3361385"/>
            <a:chExt cx="1851854" cy="2455029"/>
          </a:xfrm>
        </p:grpSpPr>
        <p:sp>
          <p:nvSpPr>
            <p:cNvPr id="4" name="TextBox 3"/>
            <p:cNvSpPr txBox="1"/>
            <p:nvPr/>
          </p:nvSpPr>
          <p:spPr>
            <a:xfrm>
              <a:off x="1143805" y="3361385"/>
              <a:ext cx="1518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Input, Output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87461" y="4001294"/>
              <a:ext cx="10310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Forward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" idx="2"/>
            </p:cNvCxnSpPr>
            <p:nvPr/>
          </p:nvCxnSpPr>
          <p:spPr>
            <a:xfrm flipV="1">
              <a:off x="1902987" y="3730717"/>
              <a:ext cx="0" cy="377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82276" y="4717202"/>
              <a:ext cx="14414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Bidirectional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7059" y="5447082"/>
              <a:ext cx="18518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 Access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1902986" y="5086534"/>
              <a:ext cx="0" cy="36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  <a:endCxn id="5" idx="2"/>
            </p:cNvCxnSpPr>
            <p:nvPr/>
          </p:nvCxnSpPr>
          <p:spPr>
            <a:xfrm flipV="1">
              <a:off x="1902986" y="4370626"/>
              <a:ext cx="1" cy="346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63572" y="3191530"/>
            <a:ext cx="49454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Iterator categories are used in the specification of the container and the algorithm</a:t>
            </a:r>
          </a:p>
          <a:p>
            <a:endParaRPr lang="en-US" sz="2200" dirty="0">
              <a:latin typeface="Candara" panose="020E0502030303020204" pitchFamily="34" charset="0"/>
            </a:endParaRPr>
          </a:p>
          <a:p>
            <a:r>
              <a:rPr lang="en-US" sz="2200" dirty="0" smtClean="0">
                <a:latin typeface="Candara" panose="020E0502030303020204" pitchFamily="34" charset="0"/>
              </a:rPr>
              <a:t> e.g. </a:t>
            </a:r>
            <a:r>
              <a:rPr lang="en-US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List</a:t>
            </a:r>
            <a:r>
              <a:rPr lang="en-US" sz="2200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</a:rPr>
              <a:t>provides bidirectional iterators, and </a:t>
            </a:r>
            <a:r>
              <a:rPr lang="en-US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find</a:t>
            </a:r>
            <a:r>
              <a:rPr lang="en-US" sz="22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</a:rPr>
              <a:t>requires input iterator.</a:t>
            </a:r>
          </a:p>
          <a:p>
            <a:endParaRPr lang="en-US" sz="2200" dirty="0">
              <a:latin typeface="Candara" panose="020E0502030303020204" pitchFamily="34" charset="0"/>
            </a:endParaRPr>
          </a:p>
          <a:p>
            <a:r>
              <a:rPr lang="en-US" sz="2200" dirty="0" smtClean="0">
                <a:latin typeface="Candara" panose="020E0502030303020204" pitchFamily="34" charset="0"/>
              </a:rPr>
              <a:t>So, </a:t>
            </a:r>
            <a:r>
              <a:rPr lang="en-US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find</a:t>
            </a:r>
            <a:r>
              <a:rPr lang="en-US" sz="22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</a:rPr>
              <a:t>can be used with </a:t>
            </a:r>
            <a:r>
              <a:rPr lang="en-US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lists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02045" y="6127233"/>
            <a:ext cx="2353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EF2564"/>
                </a:solidFill>
                <a:latin typeface="Candara" panose="020E0502030303020204" pitchFamily="34" charset="0"/>
              </a:rPr>
              <a:t>What about sort??</a:t>
            </a:r>
          </a:p>
        </p:txBody>
      </p:sp>
    </p:spTree>
    <p:extLst>
      <p:ext uri="{BB962C8B-B14F-4D97-AF65-F5344CB8AC3E}">
        <p14:creationId xmlns:p14="http://schemas.microsoft.com/office/powerpoint/2010/main" val="37324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GB" sz="2200" dirty="0"/>
              <a:t>Insert iterators are special output </a:t>
            </a:r>
            <a:r>
              <a:rPr lang="en-GB" sz="2200" dirty="0" smtClean="0"/>
              <a:t>iterators</a:t>
            </a:r>
          </a:p>
          <a:p>
            <a:endParaRPr lang="en-GB" sz="2200" dirty="0"/>
          </a:p>
          <a:p>
            <a:r>
              <a:rPr lang="en-GB" sz="2200" dirty="0" smtClean="0"/>
              <a:t> Prevents overwrite at a particular location</a:t>
            </a:r>
          </a:p>
          <a:p>
            <a:endParaRPr lang="en-GB" sz="2200" dirty="0"/>
          </a:p>
          <a:p>
            <a:r>
              <a:rPr lang="en-GB" sz="2200" dirty="0"/>
              <a:t> </a:t>
            </a:r>
            <a:r>
              <a:rPr lang="en-GB" sz="2200" dirty="0" smtClean="0"/>
              <a:t>Insert </a:t>
            </a:r>
            <a:r>
              <a:rPr lang="en-GB" sz="2200" dirty="0"/>
              <a:t>new elements at a specific position in the </a:t>
            </a:r>
            <a:r>
              <a:rPr lang="en-GB" sz="2200" dirty="0" smtClean="0"/>
              <a:t>container</a:t>
            </a:r>
          </a:p>
          <a:p>
            <a:endParaRPr lang="en-GB" sz="2200" dirty="0"/>
          </a:p>
          <a:p>
            <a:r>
              <a:rPr lang="en-GB" sz="2200" dirty="0"/>
              <a:t>The container needs to have an insert member function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27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80457"/>
              </p:ext>
            </p:extLst>
          </p:nvPr>
        </p:nvGraphicFramePr>
        <p:xfrm>
          <a:off x="0" y="1690689"/>
          <a:ext cx="851535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0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47" y="1210921"/>
            <a:ext cx="6358675" cy="51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US" sz="2200" i="1" dirty="0"/>
              <a:t>Algorithms </a:t>
            </a:r>
            <a:r>
              <a:rPr lang="en-US" sz="2200" dirty="0"/>
              <a:t>act on </a:t>
            </a:r>
            <a:r>
              <a:rPr lang="en-US" sz="2200" dirty="0" smtClean="0"/>
              <a:t>containers</a:t>
            </a: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GB" sz="2200" dirty="0"/>
              <a:t>P</a:t>
            </a:r>
            <a:r>
              <a:rPr lang="en-GB" sz="2200" dirty="0" smtClean="0"/>
              <a:t>rovide </a:t>
            </a:r>
            <a:r>
              <a:rPr lang="en-GB" sz="2200" dirty="0"/>
              <a:t>the means by which </a:t>
            </a:r>
            <a:r>
              <a:rPr lang="en-US" sz="2200" dirty="0" smtClean="0"/>
              <a:t>contents </a:t>
            </a:r>
            <a:r>
              <a:rPr lang="en-US" sz="2200" dirty="0"/>
              <a:t>of </a:t>
            </a:r>
            <a:r>
              <a:rPr lang="en-US" sz="2200" dirty="0" smtClean="0"/>
              <a:t>containers can be modified</a:t>
            </a: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US" sz="2200" dirty="0"/>
              <a:t>I</a:t>
            </a:r>
            <a:r>
              <a:rPr lang="en-US" sz="2200" dirty="0" smtClean="0"/>
              <a:t>nitialization</a:t>
            </a:r>
            <a:r>
              <a:rPr lang="en-US" sz="2200" dirty="0"/>
              <a:t>, sorting, searching</a:t>
            </a:r>
            <a:r>
              <a:rPr lang="en-US" sz="2200" dirty="0" smtClean="0"/>
              <a:t>, </a:t>
            </a:r>
            <a:r>
              <a:rPr lang="en-GB" sz="2200" dirty="0" smtClean="0"/>
              <a:t>and </a:t>
            </a:r>
            <a:r>
              <a:rPr lang="en-GB" sz="2200" dirty="0"/>
              <a:t>transforming the contents of </a:t>
            </a:r>
            <a:r>
              <a:rPr lang="en-GB" sz="2200" dirty="0" smtClean="0"/>
              <a:t>containers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dirty="0"/>
              <a:t>Many algorithms operate on a </a:t>
            </a:r>
            <a:r>
              <a:rPr lang="en-GB" sz="2200" i="1" dirty="0"/>
              <a:t>range </a:t>
            </a:r>
            <a:r>
              <a:rPr lang="en-GB" sz="2200" dirty="0" smtClean="0"/>
              <a:t>of </a:t>
            </a:r>
            <a:r>
              <a:rPr lang="en-US" sz="2200" dirty="0" smtClean="0"/>
              <a:t>elements </a:t>
            </a:r>
            <a:r>
              <a:rPr lang="en-US" sz="2200" dirty="0"/>
              <a:t>within a container.</a:t>
            </a:r>
          </a:p>
        </p:txBody>
      </p:sp>
    </p:spTree>
    <p:extLst>
      <p:ext uri="{BB962C8B-B14F-4D97-AF65-F5344CB8AC3E}">
        <p14:creationId xmlns:p14="http://schemas.microsoft.com/office/powerpoint/2010/main" val="109554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96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  </a:t>
            </a:r>
            <a:r>
              <a:rPr lang="en-GB" sz="2200" i="1" dirty="0"/>
              <a:t>Iterators </a:t>
            </a:r>
            <a:r>
              <a:rPr lang="en-GB" sz="2200" dirty="0"/>
              <a:t>are objects that are, more or less, </a:t>
            </a:r>
            <a:r>
              <a:rPr lang="en-GB" sz="2200" dirty="0" smtClean="0"/>
              <a:t>pointers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US" sz="2200" dirty="0"/>
              <a:t>A</a:t>
            </a:r>
            <a:r>
              <a:rPr lang="en-US" sz="2200" dirty="0" smtClean="0"/>
              <a:t>bility </a:t>
            </a:r>
            <a:r>
              <a:rPr lang="en-US" sz="2200" dirty="0"/>
              <a:t>to </a:t>
            </a:r>
            <a:r>
              <a:rPr lang="en-US" sz="2200" dirty="0" smtClean="0"/>
              <a:t>cycle </a:t>
            </a:r>
            <a:r>
              <a:rPr lang="en-GB" sz="2200" dirty="0" smtClean="0"/>
              <a:t>through </a:t>
            </a:r>
            <a:r>
              <a:rPr lang="en-GB" sz="2200" dirty="0"/>
              <a:t>the contents of a </a:t>
            </a:r>
            <a:r>
              <a:rPr lang="en-GB" sz="2200" dirty="0" smtClean="0"/>
              <a:t>container</a:t>
            </a:r>
          </a:p>
          <a:p>
            <a:endParaRPr lang="en-GB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48638"/>
              </p:ext>
            </p:extLst>
          </p:nvPr>
        </p:nvGraphicFramePr>
        <p:xfrm>
          <a:off x="244665" y="3290260"/>
          <a:ext cx="8773097" cy="276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871"/>
                <a:gridCol w="6757226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</a:rPr>
                        <a:t>Iterator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dirty="0" smtClean="0">
                          <a:solidFill>
                            <a:srgbClr val="0000FF"/>
                          </a:solidFill>
                          <a:latin typeface="Candara" panose="020E0502030303020204" pitchFamily="34" charset="0"/>
                        </a:rPr>
                        <a:t>Access Allowed</a:t>
                      </a:r>
                      <a:endParaRPr lang="en-US" sz="1800" b="1" dirty="0">
                        <a:solidFill>
                          <a:srgbClr val="0000FF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u="none" strike="noStrike" kern="1200" baseline="0" dirty="0" smtClean="0">
                          <a:latin typeface="Candara" panose="020E0502030303020204" pitchFamily="34" charset="0"/>
                        </a:rPr>
                        <a:t>Random Access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800" u="none" strike="noStrike" kern="1200" baseline="0" dirty="0" smtClean="0">
                          <a:latin typeface="Candara" panose="020E0502030303020204" pitchFamily="34" charset="0"/>
                        </a:rPr>
                        <a:t>Store and retrieve values. Elements may be accessed randomly.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u="none" strike="noStrike" kern="1200" baseline="0" dirty="0" smtClean="0">
                          <a:latin typeface="Candara" panose="020E0502030303020204" pitchFamily="34" charset="0"/>
                        </a:rPr>
                        <a:t>Bidirectional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800" u="none" strike="noStrike" kern="1200" baseline="0" dirty="0" smtClean="0">
                          <a:latin typeface="Candara" panose="020E0502030303020204" pitchFamily="34" charset="0"/>
                        </a:rPr>
                        <a:t>Store and retrieve values. Forward and backward moving.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u="none" strike="noStrike" kern="1200" baseline="0" dirty="0" smtClean="0">
                          <a:latin typeface="Candara" panose="020E0502030303020204" pitchFamily="34" charset="0"/>
                        </a:rPr>
                        <a:t>Forward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800" u="none" strike="noStrike" kern="1200" baseline="0" dirty="0" smtClean="0">
                          <a:latin typeface="Candara" panose="020E0502030303020204" pitchFamily="34" charset="0"/>
                        </a:rPr>
                        <a:t>Store and retrieve values. Forward moving only.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u="none" strike="noStrike" kern="1200" baseline="0" dirty="0" smtClean="0">
                          <a:latin typeface="Candara" panose="020E0502030303020204" pitchFamily="34" charset="0"/>
                        </a:rPr>
                        <a:t>Input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800" u="none" strike="noStrike" kern="1200" baseline="0" dirty="0" smtClean="0">
                          <a:latin typeface="Candara" panose="020E0502030303020204" pitchFamily="34" charset="0"/>
                        </a:rPr>
                        <a:t>Retrieve, but not store values. Forward moving only.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800" b="1" u="none" strike="noStrike" kern="1200" baseline="0" dirty="0" smtClean="0">
                          <a:latin typeface="Candara" panose="020E0502030303020204" pitchFamily="34" charset="0"/>
                        </a:rPr>
                        <a:t>Output</a:t>
                      </a:r>
                      <a:endParaRPr lang="en-US" sz="1800" b="1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800" u="none" strike="noStrike" kern="1200" baseline="0" dirty="0" smtClean="0">
                          <a:latin typeface="Candara" panose="020E0502030303020204" pitchFamily="34" charset="0"/>
                        </a:rPr>
                        <a:t>Store, but not retrieve values. Forward moving only.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66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US" sz="2200" b="1" dirty="0" smtClean="0"/>
              <a:t>Allocators </a:t>
            </a:r>
            <a:r>
              <a:rPr lang="en-US" sz="2200" dirty="0" smtClean="0"/>
              <a:t>: </a:t>
            </a:r>
            <a:r>
              <a:rPr lang="en-US" sz="2200" dirty="0"/>
              <a:t>manage memory </a:t>
            </a:r>
            <a:r>
              <a:rPr lang="en-US" sz="2200" dirty="0" smtClean="0"/>
              <a:t>allocation for </a:t>
            </a:r>
            <a:r>
              <a:rPr lang="en-US" sz="2200" dirty="0"/>
              <a:t>a </a:t>
            </a:r>
            <a:r>
              <a:rPr lang="en-US" sz="2200" dirty="0" smtClean="0"/>
              <a:t>container</a:t>
            </a:r>
          </a:p>
          <a:p>
            <a:endParaRPr lang="en-US" sz="2200" dirty="0" smtClean="0"/>
          </a:p>
          <a:p>
            <a:r>
              <a:rPr lang="en-US" sz="2200" dirty="0" smtClean="0"/>
              <a:t> Predicates : returns true/ false</a:t>
            </a:r>
          </a:p>
          <a:p>
            <a:endParaRPr lang="en-US" sz="2200" dirty="0"/>
          </a:p>
          <a:p>
            <a:r>
              <a:rPr lang="en-GB" sz="2200" dirty="0"/>
              <a:t>C</a:t>
            </a:r>
            <a:r>
              <a:rPr lang="en-GB" sz="2200" dirty="0" smtClean="0"/>
              <a:t>omparison functions</a:t>
            </a:r>
          </a:p>
          <a:p>
            <a:endParaRPr lang="en-GB" sz="2200" dirty="0" smtClean="0"/>
          </a:p>
          <a:p>
            <a:r>
              <a:rPr lang="en-GB" sz="2200" dirty="0"/>
              <a:t>F</a:t>
            </a:r>
            <a:r>
              <a:rPr lang="en-GB" sz="2200" dirty="0" smtClean="0"/>
              <a:t>unction </a:t>
            </a:r>
            <a:r>
              <a:rPr lang="en-GB" sz="2200" dirty="0"/>
              <a:t>objects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9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200" dirty="0"/>
              <a:t> </a:t>
            </a:r>
            <a:r>
              <a:rPr lang="en-GB" sz="2200" dirty="0" smtClean="0"/>
              <a:t>Decide </a:t>
            </a:r>
            <a:r>
              <a:rPr lang="en-GB" sz="2200" dirty="0"/>
              <a:t>on the type of container </a:t>
            </a:r>
            <a:r>
              <a:rPr lang="en-GB" sz="2200" dirty="0" smtClean="0"/>
              <a:t>to use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 </a:t>
            </a:r>
            <a:r>
              <a:rPr lang="en-GB" sz="2200" dirty="0" smtClean="0"/>
              <a:t>Use </a:t>
            </a:r>
            <a:r>
              <a:rPr lang="en-GB" sz="2200" dirty="0"/>
              <a:t>its member functions to </a:t>
            </a:r>
            <a:r>
              <a:rPr lang="en-GB" sz="2200" dirty="0" smtClean="0"/>
              <a:t>add elements </a:t>
            </a:r>
            <a:r>
              <a:rPr lang="en-GB" sz="2200" dirty="0"/>
              <a:t>to the container, access or modify those elements, and delete </a:t>
            </a:r>
            <a:r>
              <a:rPr lang="en-GB" sz="2200" dirty="0" smtClean="0"/>
              <a:t>elements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 A</a:t>
            </a:r>
            <a:r>
              <a:rPr lang="en-GB" sz="2200" dirty="0" smtClean="0"/>
              <a:t>ccess </a:t>
            </a:r>
            <a:r>
              <a:rPr lang="en-GB" sz="2200" dirty="0"/>
              <a:t>the elements within a container is </a:t>
            </a:r>
            <a:r>
              <a:rPr lang="en-GB" sz="2200" dirty="0" smtClean="0"/>
              <a:t>through an </a:t>
            </a:r>
            <a:r>
              <a:rPr lang="en-GB" sz="2200" dirty="0"/>
              <a:t>iterator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32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Allocator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</a:t>
            </a:r>
            <a:r>
              <a:rPr lang="en-US" sz="2200" dirty="0"/>
              <a:t>Encapsulates a memory allocation and deallocation </a:t>
            </a:r>
            <a:r>
              <a:rPr lang="en-US" sz="2200" dirty="0" smtClean="0"/>
              <a:t>strategy</a:t>
            </a:r>
          </a:p>
          <a:p>
            <a:endParaRPr lang="en-GB" sz="2200" dirty="0"/>
          </a:p>
          <a:p>
            <a:r>
              <a:rPr lang="en-GB" sz="2200" dirty="0" smtClean="0"/>
              <a:t> Used by every standard library component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US" sz="2200" dirty="0" smtClean="0"/>
              <a:t>All </a:t>
            </a:r>
            <a:r>
              <a:rPr lang="en-US" sz="2200" dirty="0"/>
              <a:t>standard library containers and other allocator-aware classes access the allocator </a:t>
            </a:r>
            <a:endParaRPr lang="en-US" sz="2200" dirty="0" smtClean="0"/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7476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13237</TotalTime>
  <Words>1005</Words>
  <Application>Microsoft Office PowerPoint</Application>
  <PresentationFormat>On-screen Show (4:3)</PresentationFormat>
  <Paragraphs>223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Candara</vt:lpstr>
      <vt:lpstr>Courier</vt:lpstr>
      <vt:lpstr>Courier New</vt:lpstr>
      <vt:lpstr>Palatino-Roman</vt:lpstr>
      <vt:lpstr>Office Theme</vt:lpstr>
      <vt:lpstr>CS212: Object Oriented Analysis and Design</vt:lpstr>
      <vt:lpstr>Introduction</vt:lpstr>
      <vt:lpstr>STL Components</vt:lpstr>
      <vt:lpstr>Containers</vt:lpstr>
      <vt:lpstr>Algorithms</vt:lpstr>
      <vt:lpstr>Iterators</vt:lpstr>
      <vt:lpstr>Other STL Elements</vt:lpstr>
      <vt:lpstr>General Theory of Operation</vt:lpstr>
      <vt:lpstr>Allocator</vt:lpstr>
      <vt:lpstr>Vectors</vt:lpstr>
      <vt:lpstr>Vector: Constructors</vt:lpstr>
      <vt:lpstr>Constraints</vt:lpstr>
      <vt:lpstr>Instantiating vectors</vt:lpstr>
      <vt:lpstr>Common functions</vt:lpstr>
      <vt:lpstr>Using Iterators</vt:lpstr>
      <vt:lpstr>Insert and Delete</vt:lpstr>
      <vt:lpstr>Storing Class Objects</vt:lpstr>
      <vt:lpstr>PowerPoint Presentation</vt:lpstr>
      <vt:lpstr>PowerPoint Presentation</vt:lpstr>
      <vt:lpstr>PowerPoint Presentation</vt:lpstr>
      <vt:lpstr>Accumulate</vt:lpstr>
      <vt:lpstr>Input Iterator</vt:lpstr>
      <vt:lpstr>Output iterators</vt:lpstr>
      <vt:lpstr>Forward iterators</vt:lpstr>
      <vt:lpstr>Forward iterator</vt:lpstr>
      <vt:lpstr>Bidirectional Iterator</vt:lpstr>
      <vt:lpstr>Random access iterator</vt:lpstr>
      <vt:lpstr>STL Iterator Hierarchy</vt:lpstr>
      <vt:lpstr>Insert Iterator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user</cp:lastModifiedBy>
  <cp:revision>216</cp:revision>
  <dcterms:created xsi:type="dcterms:W3CDTF">2015-07-15T04:13:21Z</dcterms:created>
  <dcterms:modified xsi:type="dcterms:W3CDTF">2016-10-05T07:51:02Z</dcterms:modified>
</cp:coreProperties>
</file>