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23"/>
  </p:notesMasterIdLst>
  <p:sldIdLst>
    <p:sldId id="280" r:id="rId2"/>
    <p:sldId id="281" r:id="rId3"/>
    <p:sldId id="30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Generic Programming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Template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 function template represents an </a:t>
            </a:r>
            <a:r>
              <a:rPr lang="en-GB" sz="2200" b="1" dirty="0" smtClean="0"/>
              <a:t>algorithm</a:t>
            </a:r>
          </a:p>
          <a:p>
            <a:endParaRPr lang="en-GB" sz="2200" dirty="0"/>
          </a:p>
          <a:p>
            <a:r>
              <a:rPr lang="en-GB" sz="2200" dirty="0" smtClean="0"/>
              <a:t>Functions are generated by the compiler by </a:t>
            </a:r>
            <a:r>
              <a:rPr lang="en-GB" sz="2200" b="1" dirty="0">
                <a:solidFill>
                  <a:srgbClr val="0000FF"/>
                </a:solidFill>
              </a:rPr>
              <a:t>binding</a:t>
            </a:r>
            <a:r>
              <a:rPr lang="en-GB" sz="2200" dirty="0"/>
              <a:t> its type parameters to concrete (</a:t>
            </a:r>
            <a:r>
              <a:rPr lang="en-GB" sz="2200" b="1" dirty="0" smtClean="0">
                <a:solidFill>
                  <a:srgbClr val="008000"/>
                </a:solidFill>
              </a:rPr>
              <a:t>built-in </a:t>
            </a:r>
            <a:r>
              <a:rPr lang="en-US" sz="2200" b="1" dirty="0" smtClean="0">
                <a:solidFill>
                  <a:srgbClr val="008000"/>
                </a:solidFill>
              </a:rPr>
              <a:t>or </a:t>
            </a:r>
            <a:r>
              <a:rPr lang="en-US" sz="2200" b="1" dirty="0">
                <a:solidFill>
                  <a:srgbClr val="008000"/>
                </a:solidFill>
              </a:rPr>
              <a:t>user-defined</a:t>
            </a:r>
            <a:r>
              <a:rPr lang="en-US" sz="2200" dirty="0"/>
              <a:t>) </a:t>
            </a:r>
            <a:r>
              <a:rPr lang="en-US" sz="2200" dirty="0" smtClean="0"/>
              <a:t>types</a:t>
            </a:r>
          </a:p>
          <a:p>
            <a:endParaRPr lang="en-US" sz="2200" dirty="0"/>
          </a:p>
          <a:p>
            <a:r>
              <a:rPr lang="en-GB" sz="2200" dirty="0"/>
              <a:t>The compiler </a:t>
            </a:r>
            <a:r>
              <a:rPr lang="en-GB" sz="2200" b="1" dirty="0">
                <a:solidFill>
                  <a:srgbClr val="C00000"/>
                </a:solidFill>
              </a:rPr>
              <a:t>does </a:t>
            </a:r>
            <a:r>
              <a:rPr lang="en-GB" sz="2200" b="1" i="1" dirty="0">
                <a:solidFill>
                  <a:srgbClr val="C00000"/>
                </a:solidFill>
              </a:rPr>
              <a:t>not </a:t>
            </a:r>
            <a:r>
              <a:rPr lang="en-GB" sz="2200" b="1" dirty="0">
                <a:solidFill>
                  <a:srgbClr val="C00000"/>
                </a:solidFill>
              </a:rPr>
              <a:t>attempt any implicit </a:t>
            </a:r>
            <a:r>
              <a:rPr lang="en-GB" sz="2200" b="1" dirty="0" smtClean="0">
                <a:solidFill>
                  <a:srgbClr val="C00000"/>
                </a:solidFill>
              </a:rPr>
              <a:t>type conversions</a:t>
            </a:r>
            <a:r>
              <a:rPr lang="en-GB" sz="2200" b="1" dirty="0" smtClean="0">
                <a:solidFill>
                  <a:srgbClr val="FF0000"/>
                </a:solidFill>
              </a:rPr>
              <a:t> </a:t>
            </a:r>
            <a:r>
              <a:rPr lang="en-GB" sz="2200" dirty="0"/>
              <a:t>to ensure a match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663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42600"/>
          </a:xfrm>
        </p:spPr>
        <p:txBody>
          <a:bodyPr>
            <a:normAutofit/>
          </a:bodyPr>
          <a:lstStyle/>
          <a:p>
            <a:r>
              <a:rPr lang="en-US" sz="2200" dirty="0"/>
              <a:t>F</a:t>
            </a:r>
            <a:r>
              <a:rPr lang="en-US" sz="2200" dirty="0" smtClean="0"/>
              <a:t>unction </a:t>
            </a:r>
            <a:r>
              <a:rPr lang="en-US" sz="2200" dirty="0"/>
              <a:t>templates can </a:t>
            </a:r>
            <a:r>
              <a:rPr lang="en-US" sz="2200" dirty="0" smtClean="0"/>
              <a:t>be </a:t>
            </a:r>
            <a:r>
              <a:rPr lang="en-GB" sz="2200" b="1" dirty="0" smtClean="0"/>
              <a:t>overloaded </a:t>
            </a:r>
            <a:r>
              <a:rPr lang="en-GB" sz="2200" dirty="0"/>
              <a:t>in exactly the same way as normal </a:t>
            </a:r>
            <a:r>
              <a:rPr lang="en-GB" sz="2200" dirty="0" smtClean="0"/>
              <a:t>functions</a:t>
            </a:r>
          </a:p>
          <a:p>
            <a:endParaRPr lang="en-GB" sz="2200" dirty="0"/>
          </a:p>
          <a:p>
            <a:r>
              <a:rPr lang="en-GB" sz="2200" dirty="0"/>
              <a:t>This is formally called </a:t>
            </a:r>
            <a:r>
              <a:rPr lang="en-GB" sz="2200" b="1" i="1" dirty="0">
                <a:solidFill>
                  <a:srgbClr val="EF2564"/>
                </a:solidFill>
              </a:rPr>
              <a:t>explicit </a:t>
            </a:r>
            <a:r>
              <a:rPr lang="en-GB" sz="2200" b="1" i="1" dirty="0" smtClean="0">
                <a:solidFill>
                  <a:srgbClr val="EF2564"/>
                </a:solidFill>
              </a:rPr>
              <a:t>specialization</a:t>
            </a:r>
          </a:p>
          <a:p>
            <a:endParaRPr lang="en-GB" sz="2200" i="1" dirty="0"/>
          </a:p>
          <a:p>
            <a:r>
              <a:rPr lang="en-GB" sz="2200" dirty="0" smtClean="0"/>
              <a:t>Overloaded </a:t>
            </a:r>
            <a:r>
              <a:rPr lang="en-GB" sz="2200" dirty="0"/>
              <a:t>function </a:t>
            </a:r>
            <a:r>
              <a:rPr lang="en-GB" sz="2200" b="1" dirty="0"/>
              <a:t>overrides</a:t>
            </a:r>
            <a:r>
              <a:rPr lang="en-GB" sz="2200" dirty="0"/>
              <a:t> (or "hides") the generic function relative to </a:t>
            </a:r>
            <a:r>
              <a:rPr lang="en-GB" sz="2200" dirty="0" smtClean="0"/>
              <a:t>that </a:t>
            </a:r>
            <a:r>
              <a:rPr lang="en-US" sz="2200" dirty="0" smtClean="0"/>
              <a:t>specific version</a:t>
            </a:r>
          </a:p>
          <a:p>
            <a:endParaRPr lang="en-US" sz="2200" dirty="0"/>
          </a:p>
          <a:p>
            <a:r>
              <a:rPr lang="en-GB" sz="2200" dirty="0" smtClean="0"/>
              <a:t>Allows tailoring of </a:t>
            </a:r>
            <a:r>
              <a:rPr lang="en-GB" sz="2200" dirty="0"/>
              <a:t>a version of a </a:t>
            </a:r>
            <a:r>
              <a:rPr lang="en-GB" sz="2200" dirty="0" smtClean="0"/>
              <a:t>generic </a:t>
            </a:r>
            <a:r>
              <a:rPr lang="en-US" sz="2200" dirty="0" smtClean="0"/>
              <a:t>function </a:t>
            </a:r>
            <a:r>
              <a:rPr lang="en-US" sz="2200" dirty="0"/>
              <a:t>to accommodate a unique </a:t>
            </a:r>
            <a:r>
              <a:rPr lang="en-US" sz="2200" dirty="0" smtClean="0"/>
              <a:t>situation</a:t>
            </a:r>
          </a:p>
          <a:p>
            <a:endParaRPr lang="en-US" sz="2200" dirty="0"/>
          </a:p>
          <a:p>
            <a:r>
              <a:rPr lang="en-GB" sz="2200" dirty="0" smtClean="0"/>
              <a:t>Use </a:t>
            </a:r>
            <a:r>
              <a:rPr lang="en-GB" sz="2200" dirty="0"/>
              <a:t>overloaded functions rather than </a:t>
            </a:r>
            <a:r>
              <a:rPr lang="en-GB" sz="2200" dirty="0" smtClean="0"/>
              <a:t>templates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891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S</a:t>
            </a:r>
            <a:r>
              <a:rPr lang="en-GB" sz="2200" dirty="0" smtClean="0"/>
              <a:t>imilar </a:t>
            </a:r>
            <a:r>
              <a:rPr lang="en-GB" sz="2200" dirty="0"/>
              <a:t>to overloaded functions except that they are </a:t>
            </a:r>
            <a:r>
              <a:rPr lang="en-GB" sz="2200" dirty="0" smtClean="0"/>
              <a:t>more </a:t>
            </a:r>
            <a:r>
              <a:rPr lang="en-US" sz="2200" dirty="0" smtClean="0"/>
              <a:t>restrictive</a:t>
            </a:r>
          </a:p>
          <a:p>
            <a:endParaRPr lang="en-US" sz="2200" dirty="0"/>
          </a:p>
          <a:p>
            <a:r>
              <a:rPr lang="en-US" sz="2200" b="1" dirty="0" smtClean="0"/>
              <a:t>Overloading: </a:t>
            </a:r>
            <a:r>
              <a:rPr lang="en-US" sz="2200" dirty="0"/>
              <a:t>different actions </a:t>
            </a:r>
            <a:r>
              <a:rPr lang="en-US" sz="2200" dirty="0" smtClean="0"/>
              <a:t>performed </a:t>
            </a:r>
            <a:r>
              <a:rPr lang="en-GB" sz="2200" dirty="0" smtClean="0"/>
              <a:t>within </a:t>
            </a:r>
            <a:r>
              <a:rPr lang="en-GB" sz="2200" dirty="0"/>
              <a:t>the body of each </a:t>
            </a:r>
            <a:r>
              <a:rPr lang="en-GB" sz="2200" dirty="0" smtClean="0"/>
              <a:t>function</a:t>
            </a:r>
          </a:p>
          <a:p>
            <a:endParaRPr lang="en-GB" sz="2200" dirty="0"/>
          </a:p>
          <a:p>
            <a:r>
              <a:rPr lang="en-GB" sz="2200" b="1" dirty="0" smtClean="0"/>
              <a:t>Generic function: </a:t>
            </a:r>
            <a:r>
              <a:rPr lang="en-GB" sz="2200" dirty="0"/>
              <a:t>generic function must perform the same </a:t>
            </a:r>
            <a:r>
              <a:rPr lang="en-GB" sz="2200" dirty="0" smtClean="0"/>
              <a:t>general </a:t>
            </a:r>
            <a:r>
              <a:rPr lang="en-US" sz="2200" dirty="0" smtClean="0"/>
              <a:t>action </a:t>
            </a:r>
            <a:r>
              <a:rPr lang="en-US" sz="2200" dirty="0"/>
              <a:t>for all </a:t>
            </a:r>
            <a:r>
              <a:rPr lang="en-US" sz="2200" dirty="0" smtClean="0"/>
              <a:t>versions</a:t>
            </a:r>
          </a:p>
          <a:p>
            <a:endParaRPr lang="en-US" sz="2200" dirty="0"/>
          </a:p>
          <a:p>
            <a:r>
              <a:rPr lang="en-US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5854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This function compacts the elements in an </a:t>
            </a:r>
            <a:r>
              <a:rPr lang="en-GB" sz="2200" dirty="0" smtClean="0"/>
              <a:t>array</a:t>
            </a:r>
          </a:p>
          <a:p>
            <a:endParaRPr lang="en-GB" sz="2200" dirty="0"/>
          </a:p>
          <a:p>
            <a:r>
              <a:rPr lang="en-US" sz="2200" dirty="0" smtClean="0"/>
              <a:t>Remove unused </a:t>
            </a:r>
            <a:r>
              <a:rPr lang="en-GB" sz="2200" dirty="0" smtClean="0"/>
              <a:t>elements </a:t>
            </a:r>
            <a:r>
              <a:rPr lang="en-GB" sz="2200" dirty="0"/>
              <a:t>from the middle of </a:t>
            </a:r>
            <a:r>
              <a:rPr lang="en-GB" sz="2200" dirty="0" smtClean="0"/>
              <a:t>an array</a:t>
            </a:r>
          </a:p>
          <a:p>
            <a:endParaRPr lang="en-GB" sz="2200" dirty="0"/>
          </a:p>
          <a:p>
            <a:r>
              <a:rPr lang="en-GB" sz="2200" dirty="0"/>
              <a:t>A</a:t>
            </a:r>
            <a:r>
              <a:rPr lang="en-GB" sz="2200" dirty="0" smtClean="0"/>
              <a:t>ll </a:t>
            </a:r>
            <a:r>
              <a:rPr lang="en-GB" sz="2200" dirty="0"/>
              <a:t>unused elements are at the </a:t>
            </a:r>
            <a:r>
              <a:rPr lang="en-GB" sz="2200" dirty="0" smtClean="0"/>
              <a:t>end</a:t>
            </a:r>
          </a:p>
          <a:p>
            <a:endParaRPr lang="en-GB" sz="2200" dirty="0"/>
          </a:p>
          <a:p>
            <a:r>
              <a:rPr lang="en-US" sz="2200" b="1" dirty="0">
                <a:solidFill>
                  <a:srgbClr val="0000FF"/>
                </a:solidFill>
              </a:rPr>
              <a:t>compact</a:t>
            </a:r>
            <a:r>
              <a:rPr lang="en-US" sz="2200" b="1" dirty="0" smtClean="0">
                <a:solidFill>
                  <a:srgbClr val="0000FF"/>
                </a:solidFill>
              </a:rPr>
              <a:t>()</a:t>
            </a:r>
          </a:p>
          <a:p>
            <a:endParaRPr lang="en-US" sz="2200" b="1" dirty="0"/>
          </a:p>
          <a:p>
            <a:r>
              <a:rPr lang="en-US" sz="2200" b="1" dirty="0" smtClean="0"/>
              <a:t>Demonstration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4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templates (Generic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 class template definition (or declaration) is always preceded by a </a:t>
            </a:r>
            <a:r>
              <a:rPr lang="en-GB" sz="2200" dirty="0" smtClean="0"/>
              <a:t>template </a:t>
            </a:r>
            <a:r>
              <a:rPr lang="en-US" sz="2200" dirty="0" smtClean="0"/>
              <a:t>clause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516487" y="2667953"/>
            <a:ext cx="6111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template</a:t>
            </a:r>
            <a:r>
              <a:rPr lang="en-GB" sz="2000" dirty="0">
                <a:latin typeface="Courier New" panose="02070309020205020404" pitchFamily="49" charset="0"/>
              </a:rPr>
              <a:t> </a:t>
            </a:r>
            <a:r>
              <a:rPr lang="en-GB" sz="2000" b="1" dirty="0">
                <a:latin typeface="Courier New" panose="02070309020205020404" pitchFamily="49" charset="0"/>
              </a:rPr>
              <a:t>&lt;class Type&gt;</a:t>
            </a:r>
            <a:r>
              <a:rPr lang="en-GB" sz="2000" dirty="0"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GB" sz="2000" dirty="0">
                <a:latin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Stack</a:t>
            </a:r>
            <a:r>
              <a:rPr lang="en-GB" sz="2000" dirty="0">
                <a:latin typeface="Courier New" panose="02070309020205020404" pitchFamily="49" charset="0"/>
              </a:rPr>
              <a:t>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29452" y="3202999"/>
            <a:ext cx="43588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latin typeface="Candara" panose="020E0502030303020204" pitchFamily="34" charset="0"/>
              </a:rPr>
              <a:t>Declares </a:t>
            </a:r>
            <a:r>
              <a:rPr lang="en-GB" sz="2000" dirty="0">
                <a:latin typeface="Candara" panose="020E0502030303020204" pitchFamily="34" charset="0"/>
              </a:rPr>
              <a:t>a class template named Stack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template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113" y="1549022"/>
            <a:ext cx="825777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template &lt;class Type&gt;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class Stack {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</a:rPr>
              <a:t>private: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Type *stack;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stack array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</a:rPr>
              <a:t> top;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index of top stack entry</a:t>
            </a:r>
          </a:p>
          <a:p>
            <a:pPr lvl="1"/>
            <a:r>
              <a:rPr lang="en-GB" sz="2000" dirty="0" err="1">
                <a:latin typeface="Courier New" panose="02070309020205020404" pitchFamily="49" charset="0"/>
              </a:rPr>
              <a:t>const</a:t>
            </a:r>
            <a:r>
              <a:rPr lang="en-GB" sz="2000" dirty="0"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</a:rPr>
              <a:t>maxSize</a:t>
            </a:r>
            <a:r>
              <a:rPr lang="en-GB" sz="2000" dirty="0">
                <a:latin typeface="Courier New" panose="02070309020205020404" pitchFamily="49" charset="0"/>
              </a:rPr>
              <a:t>;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max size of stack</a:t>
            </a:r>
          </a:p>
          <a:p>
            <a:pPr lvl="1"/>
            <a:endParaRPr lang="en-US" sz="2000" b="1" dirty="0" smtClean="0">
              <a:latin typeface="Courier New" panose="02070309020205020404" pitchFamily="49" charset="0"/>
            </a:endParaRPr>
          </a:p>
          <a:p>
            <a:pPr lvl="1"/>
            <a:r>
              <a:rPr lang="en-US" sz="2000" b="1" dirty="0" smtClean="0">
                <a:latin typeface="Courier New" panose="02070309020205020404" pitchFamily="49" charset="0"/>
              </a:rPr>
              <a:t>public</a:t>
            </a:r>
            <a:r>
              <a:rPr lang="en-US" sz="2000" b="1" dirty="0"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</a:rPr>
              <a:t>Stack (</a:t>
            </a:r>
            <a:r>
              <a:rPr lang="en-GB" sz="2000" dirty="0" err="1">
                <a:latin typeface="Courier New" panose="02070309020205020404" pitchFamily="49" charset="0"/>
              </a:rPr>
              <a:t>int</a:t>
            </a:r>
            <a:r>
              <a:rPr lang="en-GB" sz="2000" dirty="0">
                <a:latin typeface="Courier New" panose="02070309020205020404" pitchFamily="49" charset="0"/>
              </a:rPr>
              <a:t> max) : stack(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 Type[max]</a:t>
            </a:r>
            <a:r>
              <a:rPr lang="en-GB" sz="2000" dirty="0">
                <a:latin typeface="Courier New" panose="02070309020205020404" pitchFamily="49" charset="0"/>
              </a:rPr>
              <a:t>),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top(-1), </a:t>
            </a:r>
            <a:r>
              <a:rPr lang="en-US" sz="2000" dirty="0" err="1">
                <a:latin typeface="Courier New" panose="02070309020205020404" pitchFamily="49" charset="0"/>
              </a:rPr>
              <a:t>maxSize</a:t>
            </a:r>
            <a:r>
              <a:rPr lang="en-US" sz="2000" dirty="0">
                <a:latin typeface="Courier New" panose="02070309020205020404" pitchFamily="49" charset="0"/>
              </a:rPr>
              <a:t>(max) {}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~Stack (void) {delete []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stack</a:t>
            </a:r>
            <a:r>
              <a:rPr lang="en-US" sz="2000" dirty="0">
                <a:latin typeface="Courier New" panose="02070309020205020404" pitchFamily="49" charset="0"/>
              </a:rPr>
              <a:t>;}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</a:rPr>
              <a:t>void Push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Type &amp;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</a:rPr>
              <a:t>void Pop (void) {if (top &gt;= 0) --top;}</a:t>
            </a:r>
          </a:p>
          <a:p>
            <a:pPr lvl="1"/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Type&amp;</a:t>
            </a:r>
            <a:r>
              <a:rPr lang="en-GB" sz="2000" dirty="0">
                <a:latin typeface="Courier New" panose="02070309020205020404" pitchFamily="49" charset="0"/>
              </a:rPr>
              <a:t> Top (void) {return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stack</a:t>
            </a:r>
            <a:r>
              <a:rPr lang="en-GB" sz="2000" dirty="0">
                <a:latin typeface="Courier New" panose="02070309020205020404" pitchFamily="49" charset="0"/>
              </a:rPr>
              <a:t>[top];}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</a:rPr>
              <a:t>friend </a:t>
            </a:r>
            <a:r>
              <a:rPr lang="en-GB" sz="2000" dirty="0" err="1">
                <a:latin typeface="Courier New" panose="02070309020205020404" pitchFamily="49" charset="0"/>
              </a:rPr>
              <a:t>ostream</a:t>
            </a:r>
            <a:r>
              <a:rPr lang="en-GB" sz="2000" dirty="0">
                <a:latin typeface="Courier New" panose="02070309020205020404" pitchFamily="49" charset="0"/>
              </a:rPr>
              <a:t>&amp; operator &lt;&lt; (</a:t>
            </a:r>
            <a:r>
              <a:rPr lang="en-GB" sz="2000" dirty="0" err="1">
                <a:latin typeface="Courier New" panose="02070309020205020404" pitchFamily="49" charset="0"/>
              </a:rPr>
              <a:t>ostream</a:t>
            </a:r>
            <a:r>
              <a:rPr lang="en-GB" sz="2000" dirty="0">
                <a:latin typeface="Courier New" panose="02070309020205020404" pitchFamily="49" charset="0"/>
              </a:rPr>
              <a:t>&amp;, 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Stack&amp;</a:t>
            </a:r>
            <a:r>
              <a:rPr lang="en-GB" sz="2000" dirty="0"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</a:rPr>
              <a:t>};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22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function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58494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&lt;class Type&gt;</a:t>
            </a:r>
          </a:p>
          <a:p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Stack&lt;Type&gt;</a:t>
            </a:r>
            <a:r>
              <a:rPr lang="en-US" dirty="0">
                <a:latin typeface="Courier New" panose="02070309020205020404" pitchFamily="49" charset="0"/>
              </a:rPr>
              <a:t>::Push (Type &amp;</a:t>
            </a:r>
            <a:r>
              <a:rPr lang="en-US" dirty="0" err="1">
                <a:latin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</a:rPr>
              <a:t>if (top+1 &lt; </a:t>
            </a:r>
            <a:r>
              <a:rPr lang="en-US" dirty="0" err="1">
                <a:latin typeface="Courier New" panose="02070309020205020404" pitchFamily="49" charset="0"/>
              </a:rPr>
              <a:t>maxSize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stack[++top] = </a:t>
            </a:r>
            <a:r>
              <a:rPr lang="en-US" dirty="0" err="1">
                <a:latin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49" y="3990898"/>
            <a:ext cx="81201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template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&lt;class Type&gt;</a:t>
            </a:r>
          </a:p>
          <a:p>
            <a:r>
              <a:rPr lang="en-GB" dirty="0" err="1">
                <a:latin typeface="Courier New" panose="02070309020205020404" pitchFamily="49" charset="0"/>
              </a:rPr>
              <a:t>ostream</a:t>
            </a:r>
            <a:r>
              <a:rPr lang="en-GB" dirty="0">
                <a:latin typeface="Courier New" panose="02070309020205020404" pitchFamily="49" charset="0"/>
              </a:rPr>
              <a:t>&amp; operator &lt;&lt; (</a:t>
            </a:r>
            <a:r>
              <a:rPr lang="en-GB" dirty="0" err="1">
                <a:latin typeface="Courier New" panose="02070309020205020404" pitchFamily="49" charset="0"/>
              </a:rPr>
              <a:t>ostream</a:t>
            </a:r>
            <a:r>
              <a:rPr lang="en-GB" dirty="0">
                <a:latin typeface="Courier New" panose="02070309020205020404" pitchFamily="49" charset="0"/>
              </a:rPr>
              <a:t>&amp; </a:t>
            </a:r>
            <a:r>
              <a:rPr lang="en-GB" dirty="0" err="1">
                <a:latin typeface="Courier New" panose="02070309020205020404" pitchFamily="49" charset="0"/>
              </a:rPr>
              <a:t>os</a:t>
            </a:r>
            <a:r>
              <a:rPr lang="en-GB" dirty="0">
                <a:latin typeface="Courier New" panose="02070309020205020404" pitchFamily="49" charset="0"/>
              </a:rPr>
              <a:t>, </a:t>
            </a:r>
            <a:r>
              <a:rPr lang="en-GB" b="1" dirty="0">
                <a:solidFill>
                  <a:srgbClr val="0000FF"/>
                </a:solidFill>
                <a:latin typeface="Courier New" panose="02070309020205020404" pitchFamily="49" charset="0"/>
              </a:rPr>
              <a:t>Stack&lt;Type&gt;&amp; s</a:t>
            </a:r>
            <a:r>
              <a:rPr lang="en-GB" dirty="0"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= 0;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</a:rPr>
              <a:t>; ++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</a:rPr>
              <a:t>s.stack</a:t>
            </a:r>
            <a:r>
              <a:rPr lang="en-US" dirty="0">
                <a:latin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] &lt;&lt; " ";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Template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 class template represents a generic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US" sz="2200" dirty="0" smtClean="0"/>
              <a:t>Executable implementations </a:t>
            </a:r>
            <a:r>
              <a:rPr lang="en-GB" sz="2200" dirty="0" smtClean="0"/>
              <a:t>of </a:t>
            </a:r>
            <a:r>
              <a:rPr lang="en-GB" sz="2200" dirty="0"/>
              <a:t>the class can be generated by binding its type </a:t>
            </a:r>
            <a:r>
              <a:rPr lang="en-GB" sz="2200" dirty="0" smtClean="0"/>
              <a:t>parameters</a:t>
            </a:r>
          </a:p>
          <a:p>
            <a:endParaRPr lang="en-GB" sz="2200" dirty="0"/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856443" y="3710935"/>
            <a:ext cx="71155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</a:rPr>
              <a:t>Stack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GB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GB" sz="2000" dirty="0">
                <a:latin typeface="Courier New" panose="02070309020205020404" pitchFamily="49" charset="0"/>
              </a:rPr>
              <a:t> s1(10);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stack of </a:t>
            </a:r>
            <a:r>
              <a:rPr lang="en-GB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integers</a:t>
            </a:r>
          </a:p>
          <a:p>
            <a:endParaRPr lang="en-GB" sz="2000" dirty="0">
              <a:latin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</a:rPr>
              <a:t>Stack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&lt;double&gt;</a:t>
            </a:r>
            <a:r>
              <a:rPr lang="en-GB" sz="2000" dirty="0">
                <a:latin typeface="Courier New" panose="02070309020205020404" pitchFamily="49" charset="0"/>
              </a:rPr>
              <a:t> s2(10);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stack of doubles</a:t>
            </a:r>
          </a:p>
          <a:p>
            <a:endParaRPr lang="en-GB" sz="2000" dirty="0">
              <a:latin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</a:rPr>
              <a:t>Stack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&lt;Point&gt;</a:t>
            </a:r>
            <a:r>
              <a:rPr lang="en-GB" sz="2000" dirty="0">
                <a:latin typeface="Courier New" panose="02070309020205020404" pitchFamily="49" charset="0"/>
              </a:rPr>
              <a:t> s3(10);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stack of points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5776853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Demonstration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5488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Array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</a:t>
            </a:r>
            <a:r>
              <a:rPr lang="en-US" sz="2200" dirty="0" smtClean="0"/>
              <a:t>verload </a:t>
            </a:r>
            <a:r>
              <a:rPr lang="en-US" sz="2200" dirty="0"/>
              <a:t>the </a:t>
            </a:r>
            <a:r>
              <a:rPr lang="en-US" sz="2200" b="1" dirty="0"/>
              <a:t>[ </a:t>
            </a:r>
            <a:r>
              <a:rPr lang="en-US" sz="2200" b="1" dirty="0" smtClean="0"/>
              <a:t>] </a:t>
            </a:r>
            <a:r>
              <a:rPr lang="en-US" sz="2200" dirty="0" smtClean="0"/>
              <a:t>operator for </a:t>
            </a:r>
            <a:r>
              <a:rPr lang="en-GB" sz="2200" dirty="0"/>
              <a:t>"</a:t>
            </a:r>
            <a:r>
              <a:rPr lang="en-GB" sz="2200" b="1" dirty="0">
                <a:solidFill>
                  <a:srgbClr val="EF2564"/>
                </a:solidFill>
              </a:rPr>
              <a:t>safe arrays</a:t>
            </a:r>
            <a:r>
              <a:rPr lang="en-GB" sz="2200" dirty="0"/>
              <a:t>" that provide run-time boundary </a:t>
            </a:r>
            <a:r>
              <a:rPr lang="en-GB" sz="2200" dirty="0" smtClean="0"/>
              <a:t>checking</a:t>
            </a:r>
          </a:p>
          <a:p>
            <a:endParaRPr lang="en-GB" sz="2200" dirty="0"/>
          </a:p>
          <a:p>
            <a:r>
              <a:rPr lang="en-GB" sz="2200" dirty="0" smtClean="0"/>
              <a:t>Combining </a:t>
            </a:r>
            <a:r>
              <a:rPr lang="en-GB" sz="2200" dirty="0"/>
              <a:t>operator overloading with a template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US" sz="2200" dirty="0"/>
              <a:t>C</a:t>
            </a:r>
            <a:r>
              <a:rPr lang="en-US" sz="2200" dirty="0" smtClean="0"/>
              <a:t>reate a generic </a:t>
            </a:r>
            <a:r>
              <a:rPr lang="en-US" sz="2200" dirty="0"/>
              <a:t>safe-array </a:t>
            </a:r>
            <a:r>
              <a:rPr lang="en-US" sz="2200" dirty="0" smtClean="0"/>
              <a:t>type</a:t>
            </a:r>
            <a:endParaRPr lang="en-US" sz="2200" dirty="0"/>
          </a:p>
          <a:p>
            <a:endParaRPr lang="en-US" sz="2200" dirty="0" smtClean="0"/>
          </a:p>
          <a:p>
            <a:r>
              <a:rPr lang="en-GB" sz="2200" dirty="0" smtClean="0"/>
              <a:t>Creating </a:t>
            </a:r>
            <a:r>
              <a:rPr lang="en-GB" sz="2200" dirty="0"/>
              <a:t>safe arrays of </a:t>
            </a:r>
            <a:r>
              <a:rPr lang="en-GB" sz="2200" dirty="0" smtClean="0"/>
              <a:t>different data types</a:t>
            </a:r>
          </a:p>
          <a:p>
            <a:endParaRPr lang="en-GB" sz="2200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921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Non-Type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It is also possible to specify non-type arguments</a:t>
            </a:r>
          </a:p>
          <a:p>
            <a:endParaRPr lang="en-US" sz="2200" dirty="0"/>
          </a:p>
          <a:p>
            <a:r>
              <a:rPr lang="en-GB" sz="2200" dirty="0" smtClean="0"/>
              <a:t>Specify </a:t>
            </a:r>
            <a:r>
              <a:rPr lang="en-GB" sz="2200" dirty="0"/>
              <a:t>what </a:t>
            </a:r>
            <a:r>
              <a:rPr lang="en-GB" sz="2200" dirty="0" smtClean="0"/>
              <a:t>is a </a:t>
            </a:r>
            <a:r>
              <a:rPr lang="en-GB" sz="2200" dirty="0"/>
              <a:t>standard </a:t>
            </a:r>
            <a:r>
              <a:rPr lang="en-GB" sz="2200" dirty="0" smtClean="0"/>
              <a:t>argument </a:t>
            </a:r>
            <a:r>
              <a:rPr lang="en-GB" sz="2200" dirty="0"/>
              <a:t>such as an integer or a </a:t>
            </a:r>
            <a:r>
              <a:rPr lang="en-GB" sz="2200" dirty="0" smtClean="0"/>
              <a:t>pointer</a:t>
            </a:r>
          </a:p>
          <a:p>
            <a:endParaRPr lang="en-GB" sz="2200" dirty="0"/>
          </a:p>
          <a:p>
            <a:r>
              <a:rPr lang="en-GB" sz="2200" dirty="0"/>
              <a:t>I</a:t>
            </a:r>
            <a:r>
              <a:rPr lang="en-GB" sz="2200" dirty="0" smtClean="0"/>
              <a:t>nclude </a:t>
            </a:r>
            <a:r>
              <a:rPr lang="en-GB" sz="2200" dirty="0"/>
              <a:t>the type and name of the </a:t>
            </a:r>
            <a:r>
              <a:rPr lang="en-GB" sz="2200" dirty="0" smtClean="0"/>
              <a:t>argument</a:t>
            </a:r>
          </a:p>
          <a:p>
            <a:endParaRPr lang="en-GB" sz="2200" dirty="0"/>
          </a:p>
          <a:p>
            <a:r>
              <a:rPr lang="en-GB" sz="2200" dirty="0"/>
              <a:t>Non-type parameters are restricted to integers, pointers, or references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685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Introduction to Templates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Function Templates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Class Templates</a:t>
            </a:r>
          </a:p>
          <a:p>
            <a:pPr>
              <a:lnSpc>
                <a:spcPct val="200000"/>
              </a:lnSpc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629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 template class can have a default </a:t>
            </a:r>
            <a:r>
              <a:rPr lang="en-GB" sz="2200" dirty="0" smtClean="0"/>
              <a:t>argument</a:t>
            </a:r>
          </a:p>
          <a:p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Also </a:t>
            </a:r>
            <a:r>
              <a:rPr lang="en-GB" sz="2200" dirty="0"/>
              <a:t>permissible for non-type arguments to take default </a:t>
            </a:r>
            <a:r>
              <a:rPr lang="en-GB" sz="2200" dirty="0" smtClean="0"/>
              <a:t>arguments</a:t>
            </a:r>
          </a:p>
          <a:p>
            <a:endParaRPr lang="en-GB" sz="2200" dirty="0"/>
          </a:p>
          <a:p>
            <a:r>
              <a:rPr lang="en-GB" sz="2200" dirty="0" smtClean="0"/>
              <a:t>No explicit </a:t>
            </a:r>
            <a:r>
              <a:rPr lang="en-GB" sz="2200" dirty="0"/>
              <a:t>value is specified when the class is </a:t>
            </a:r>
            <a:r>
              <a:rPr lang="en-GB" sz="2200" dirty="0" smtClean="0"/>
              <a:t>instantiated</a:t>
            </a:r>
          </a:p>
          <a:p>
            <a:endParaRPr lang="en-GB" sz="2200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827467" y="2436133"/>
            <a:ext cx="7489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/>
              </a:rPr>
              <a:t>template &lt;</a:t>
            </a:r>
            <a:r>
              <a:rPr lang="en-GB" sz="2000" b="1" dirty="0">
                <a:solidFill>
                  <a:srgbClr val="C00000"/>
                </a:solidFill>
                <a:latin typeface="Courier"/>
              </a:rPr>
              <a:t>class X=</a:t>
            </a:r>
            <a:r>
              <a:rPr lang="en-GB" sz="2000" b="1" dirty="0" err="1">
                <a:solidFill>
                  <a:srgbClr val="C00000"/>
                </a:solidFill>
                <a:latin typeface="Courier"/>
              </a:rPr>
              <a:t>int</a:t>
            </a:r>
            <a:r>
              <a:rPr lang="en-GB" sz="2000" dirty="0">
                <a:latin typeface="Courier"/>
              </a:rPr>
              <a:t>&gt; class </a:t>
            </a:r>
            <a:r>
              <a:rPr lang="en-GB" sz="2000" dirty="0" err="1">
                <a:latin typeface="Courier"/>
              </a:rPr>
              <a:t>myclass</a:t>
            </a:r>
            <a:r>
              <a:rPr lang="en-GB" sz="2000" dirty="0">
                <a:latin typeface="Courier"/>
              </a:rPr>
              <a:t> { //...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8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Class Specializations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It possible to create </a:t>
            </a:r>
            <a:r>
              <a:rPr lang="en-GB" sz="2200" dirty="0"/>
              <a:t>an explicit specialization of a generic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US" sz="2200" dirty="0" smtClean="0"/>
              <a:t>Use the </a:t>
            </a:r>
            <a:r>
              <a:rPr lang="en-US" sz="2200" b="1" dirty="0" smtClean="0"/>
              <a:t>template</a:t>
            </a:r>
            <a:r>
              <a:rPr lang="en-US" sz="2200" b="1" dirty="0"/>
              <a:t>&lt;&gt; </a:t>
            </a:r>
            <a:r>
              <a:rPr lang="en-US" sz="2200" dirty="0" smtClean="0"/>
              <a:t>construct</a:t>
            </a:r>
          </a:p>
          <a:p>
            <a:endParaRPr lang="en-US" sz="2200" dirty="0"/>
          </a:p>
          <a:p>
            <a:r>
              <a:rPr lang="en-GB" sz="2200" dirty="0"/>
              <a:t>W</a:t>
            </a:r>
            <a:r>
              <a:rPr lang="en-GB" sz="2200" dirty="0" smtClean="0"/>
              <a:t>orks </a:t>
            </a:r>
            <a:r>
              <a:rPr lang="en-GB" sz="2200" dirty="0"/>
              <a:t>the same as it does for </a:t>
            </a:r>
            <a:r>
              <a:rPr lang="en-GB" sz="2200" dirty="0" smtClean="0"/>
              <a:t>explicit </a:t>
            </a:r>
            <a:r>
              <a:rPr lang="en-US" sz="2200" dirty="0" smtClean="0"/>
              <a:t>function specializations</a:t>
            </a:r>
          </a:p>
          <a:p>
            <a:endParaRPr lang="en-US" sz="2200" dirty="0"/>
          </a:p>
          <a:p>
            <a:r>
              <a:rPr lang="en-US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10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 A</a:t>
            </a:r>
            <a:r>
              <a:rPr lang="en-GB" sz="2200" dirty="0" smtClean="0"/>
              <a:t> </a:t>
            </a:r>
            <a:r>
              <a:rPr lang="en-GB" sz="2200" dirty="0"/>
              <a:t>style of computer programming </a:t>
            </a:r>
            <a:endParaRPr lang="en-GB" sz="2200" dirty="0" smtClean="0"/>
          </a:p>
          <a:p>
            <a:pPr>
              <a:lnSpc>
                <a:spcPct val="150000"/>
              </a:lnSpc>
            </a:pPr>
            <a:r>
              <a:rPr lang="en-GB" sz="2200" dirty="0" smtClean="0"/>
              <a:t> Algorithms </a:t>
            </a:r>
            <a:r>
              <a:rPr lang="en-GB" sz="2200" dirty="0"/>
              <a:t>are written in terms of types </a:t>
            </a:r>
            <a:r>
              <a:rPr lang="en-GB" sz="2200" dirty="0" smtClean="0"/>
              <a:t>to-be-specified-later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 Instantiated </a:t>
            </a:r>
            <a:r>
              <a:rPr lang="en-GB" sz="2200" dirty="0"/>
              <a:t>when needed for specific types provided as parameters</a:t>
            </a:r>
            <a:r>
              <a:rPr lang="en-GB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 </a:t>
            </a:r>
            <a:r>
              <a:rPr lang="en-GB" sz="2200" dirty="0" smtClean="0"/>
              <a:t>C++ </a:t>
            </a:r>
            <a:r>
              <a:rPr lang="en-GB" sz="2200" dirty="0" smtClean="0">
                <a:sym typeface="Wingdings" panose="05000000000000000000" pitchFamily="2" charset="2"/>
              </a:rPr>
              <a:t> Templates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812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Sophisticated programming feature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r>
              <a:rPr lang="en-GB" sz="2000" dirty="0" smtClean="0"/>
              <a:t>It allows to </a:t>
            </a:r>
            <a:r>
              <a:rPr lang="en-GB" sz="2000" dirty="0"/>
              <a:t>construct </a:t>
            </a:r>
            <a:r>
              <a:rPr lang="en-GB" sz="2000" b="1" dirty="0">
                <a:solidFill>
                  <a:srgbClr val="C00000"/>
                </a:solidFill>
              </a:rPr>
              <a:t>both functions and classes </a:t>
            </a:r>
            <a:r>
              <a:rPr lang="en-GB" sz="2000" dirty="0"/>
              <a:t>based </a:t>
            </a:r>
            <a:r>
              <a:rPr lang="en-GB" sz="2000" dirty="0" smtClean="0"/>
              <a:t>on types </a:t>
            </a:r>
            <a:r>
              <a:rPr lang="en-GB" sz="2000" dirty="0"/>
              <a:t>that have not yet been </a:t>
            </a:r>
            <a:r>
              <a:rPr lang="en-GB" sz="2000" dirty="0" smtClean="0"/>
              <a:t>stated</a:t>
            </a:r>
          </a:p>
          <a:p>
            <a:endParaRPr lang="en-GB" sz="2000" dirty="0"/>
          </a:p>
          <a:p>
            <a:r>
              <a:rPr lang="en-US" sz="2000" dirty="0"/>
              <a:t>P</a:t>
            </a:r>
            <a:r>
              <a:rPr lang="en-US" sz="2000" dirty="0" smtClean="0"/>
              <a:t>owerful tool </a:t>
            </a:r>
            <a:r>
              <a:rPr lang="da-DK" sz="2000" dirty="0" smtClean="0"/>
              <a:t>for </a:t>
            </a:r>
            <a:r>
              <a:rPr lang="da-DK" sz="2000" b="1" dirty="0">
                <a:solidFill>
                  <a:srgbClr val="008000"/>
                </a:solidFill>
              </a:rPr>
              <a:t>automating</a:t>
            </a:r>
            <a:r>
              <a:rPr lang="da-DK" sz="2000" dirty="0"/>
              <a:t> program code </a:t>
            </a:r>
            <a:r>
              <a:rPr lang="da-DK" sz="2000" dirty="0" smtClean="0"/>
              <a:t>generation</a:t>
            </a:r>
          </a:p>
          <a:p>
            <a:endParaRPr lang="da-DK" sz="2000" dirty="0"/>
          </a:p>
          <a:p>
            <a:r>
              <a:rPr lang="en-GB" sz="2000" b="1" dirty="0" smtClean="0">
                <a:solidFill>
                  <a:srgbClr val="0000FF"/>
                </a:solidFill>
              </a:rPr>
              <a:t>One </a:t>
            </a:r>
            <a:r>
              <a:rPr lang="en-GB" sz="2000" b="1" dirty="0">
                <a:solidFill>
                  <a:srgbClr val="0000FF"/>
                </a:solidFill>
              </a:rPr>
              <a:t>function or </a:t>
            </a:r>
            <a:r>
              <a:rPr lang="en-GB" sz="2000" b="1" dirty="0" smtClean="0">
                <a:solidFill>
                  <a:srgbClr val="0000FF"/>
                </a:solidFill>
              </a:rPr>
              <a:t>class </a:t>
            </a:r>
            <a:r>
              <a:rPr lang="en-GB" sz="2000" dirty="0" smtClean="0"/>
              <a:t>can be used </a:t>
            </a:r>
            <a:r>
              <a:rPr lang="en-GB" sz="2000" dirty="0"/>
              <a:t>with </a:t>
            </a:r>
            <a:r>
              <a:rPr lang="en-GB" sz="2000" b="1" dirty="0">
                <a:solidFill>
                  <a:srgbClr val="FF0066"/>
                </a:solidFill>
              </a:rPr>
              <a:t>several different types </a:t>
            </a:r>
            <a:r>
              <a:rPr lang="en-GB" sz="2000" dirty="0"/>
              <a:t>of data </a:t>
            </a:r>
            <a:r>
              <a:rPr lang="en-GB" sz="2000" b="1" dirty="0" smtClean="0">
                <a:solidFill>
                  <a:srgbClr val="008000"/>
                </a:solidFill>
              </a:rPr>
              <a:t>without having </a:t>
            </a:r>
            <a:r>
              <a:rPr lang="en-GB" sz="2000" b="1" dirty="0">
                <a:solidFill>
                  <a:srgbClr val="008000"/>
                </a:solidFill>
              </a:rPr>
              <a:t>to explicitly recode</a:t>
            </a:r>
            <a:r>
              <a:rPr lang="en-GB" sz="2000" dirty="0"/>
              <a:t> specific versions for each data type.</a:t>
            </a:r>
            <a:endParaRPr lang="en-GB" sz="2000" dirty="0" smtClean="0"/>
          </a:p>
          <a:p>
            <a:endParaRPr lang="en-US" sz="2000" dirty="0" smtClean="0"/>
          </a:p>
          <a:p>
            <a:r>
              <a:rPr lang="en-GB" sz="2000" dirty="0" smtClean="0"/>
              <a:t>Provide </a:t>
            </a:r>
            <a:r>
              <a:rPr lang="en-GB" sz="2000" dirty="0"/>
              <a:t>a simple way to </a:t>
            </a:r>
            <a:r>
              <a:rPr lang="en-GB" sz="2000" b="1" i="1" dirty="0">
                <a:solidFill>
                  <a:srgbClr val="C00000"/>
                </a:solidFill>
              </a:rPr>
              <a:t>represent a wide range of general </a:t>
            </a:r>
            <a:r>
              <a:rPr lang="en-GB" sz="2000" b="1" i="1" dirty="0" smtClean="0">
                <a:solidFill>
                  <a:srgbClr val="C00000"/>
                </a:solidFill>
              </a:rPr>
              <a:t>concepts</a:t>
            </a:r>
            <a:r>
              <a:rPr lang="en-GB" sz="2000" dirty="0" smtClean="0"/>
              <a:t> and </a:t>
            </a:r>
            <a:r>
              <a:rPr lang="en-GB" sz="2000" dirty="0"/>
              <a:t>simple </a:t>
            </a:r>
            <a:r>
              <a:rPr lang="en-GB" sz="2000" b="1" i="1" dirty="0">
                <a:solidFill>
                  <a:srgbClr val="0000FF"/>
                </a:solidFill>
              </a:rPr>
              <a:t>ways to combine them</a:t>
            </a:r>
            <a:r>
              <a:rPr lang="en-GB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2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5665" y="1965952"/>
            <a:ext cx="33024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Goudy"/>
              </a:rPr>
              <a:t>A </a:t>
            </a:r>
            <a:r>
              <a:rPr lang="en-GB" sz="2000" b="1" i="1" dirty="0">
                <a:solidFill>
                  <a:srgbClr val="0000FF"/>
                </a:solidFill>
                <a:latin typeface="Goudy-Italic"/>
              </a:rPr>
              <a:t>function template </a:t>
            </a:r>
            <a:r>
              <a:rPr lang="en-GB" sz="2000" dirty="0">
                <a:latin typeface="Goudy"/>
              </a:rPr>
              <a:t>defines a group of statements for a function using a parameter</a:t>
            </a:r>
          </a:p>
          <a:p>
            <a:r>
              <a:rPr lang="en-GB" sz="2000" dirty="0">
                <a:latin typeface="Goudy"/>
              </a:rPr>
              <a:t>instead of a concrete </a:t>
            </a:r>
            <a:r>
              <a:rPr lang="en-GB" sz="2000" dirty="0" smtClean="0">
                <a:latin typeface="Goudy"/>
              </a:rPr>
              <a:t>type </a:t>
            </a:r>
            <a:r>
              <a:rPr lang="en-GB" sz="2000" b="1" dirty="0" smtClean="0">
                <a:latin typeface="Goudy"/>
              </a:rPr>
              <a:t>(</a:t>
            </a:r>
            <a:r>
              <a:rPr lang="en-GB" sz="2000" b="1" i="1" dirty="0" smtClean="0">
                <a:latin typeface="Goudy"/>
              </a:rPr>
              <a:t>Algorithm</a:t>
            </a:r>
            <a:r>
              <a:rPr lang="en-GB" sz="2000" b="1" dirty="0" smtClean="0">
                <a:latin typeface="Goudy"/>
              </a:rPr>
              <a:t>)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725665" y="4332496"/>
            <a:ext cx="312212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latin typeface="Goudy"/>
              </a:rPr>
              <a:t>A </a:t>
            </a:r>
            <a:r>
              <a:rPr lang="en-GB" sz="2000" b="1" i="1" dirty="0">
                <a:solidFill>
                  <a:srgbClr val="FF0066"/>
                </a:solidFill>
                <a:latin typeface="Goudy-Italic"/>
              </a:rPr>
              <a:t>class template </a:t>
            </a:r>
            <a:r>
              <a:rPr lang="en-GB" sz="2000" dirty="0">
                <a:latin typeface="Goudy"/>
              </a:rPr>
              <a:t>specifies a class definition using a </a:t>
            </a:r>
            <a:r>
              <a:rPr lang="en-GB" sz="2000" b="1" dirty="0">
                <a:solidFill>
                  <a:srgbClr val="C00000"/>
                </a:solidFill>
                <a:latin typeface="Goudy"/>
              </a:rPr>
              <a:t>parameter</a:t>
            </a:r>
            <a:r>
              <a:rPr lang="en-GB" sz="2000" dirty="0">
                <a:latin typeface="Goudy"/>
              </a:rPr>
              <a:t> instead of a </a:t>
            </a:r>
            <a:r>
              <a:rPr lang="en-GB" sz="2000" dirty="0" smtClean="0">
                <a:latin typeface="Goudy"/>
              </a:rPr>
              <a:t>concrete </a:t>
            </a:r>
            <a:r>
              <a:rPr lang="en-US" sz="2000" dirty="0" smtClean="0">
                <a:latin typeface="Goudy"/>
              </a:rPr>
              <a:t>type </a:t>
            </a:r>
            <a:r>
              <a:rPr lang="en-US" sz="2000" b="1" dirty="0" smtClean="0">
                <a:latin typeface="Goudy"/>
              </a:rPr>
              <a:t>(</a:t>
            </a:r>
            <a:r>
              <a:rPr lang="en-US" sz="2000" b="1" dirty="0"/>
              <a:t>parameterized </a:t>
            </a:r>
            <a:r>
              <a:rPr lang="en-US" sz="2000" b="1" dirty="0" smtClean="0"/>
              <a:t>type)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6" y="1965952"/>
            <a:ext cx="5401524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A template need only be coded once. </a:t>
            </a:r>
            <a:r>
              <a:rPr lang="en-GB" dirty="0" smtClean="0"/>
              <a:t>Individual </a:t>
            </a:r>
            <a:r>
              <a:rPr lang="en-GB" dirty="0"/>
              <a:t>functions or classes are </a:t>
            </a:r>
            <a:r>
              <a:rPr lang="en-GB" b="1" dirty="0" smtClean="0">
                <a:solidFill>
                  <a:srgbClr val="0000FF"/>
                </a:solidFill>
              </a:rPr>
              <a:t>automatically</a:t>
            </a:r>
            <a:r>
              <a:rPr lang="en-GB" dirty="0" smtClean="0"/>
              <a:t> </a:t>
            </a:r>
            <a:r>
              <a:rPr lang="en-US" dirty="0" smtClean="0"/>
              <a:t>generated </a:t>
            </a:r>
            <a:r>
              <a:rPr lang="en-US" dirty="0"/>
              <a:t>when needed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GB" dirty="0" smtClean="0"/>
              <a:t>A </a:t>
            </a:r>
            <a:r>
              <a:rPr lang="en-GB" dirty="0"/>
              <a:t>template offers a </a:t>
            </a:r>
            <a:r>
              <a:rPr lang="en-GB" b="1" i="1" dirty="0">
                <a:solidFill>
                  <a:srgbClr val="008000"/>
                </a:solidFill>
              </a:rPr>
              <a:t>uniform solution for similar problems </a:t>
            </a:r>
            <a:endParaRPr lang="en-GB" b="1" i="1" dirty="0" smtClean="0">
              <a:solidFill>
                <a:srgbClr val="008000"/>
              </a:solidFill>
            </a:endParaRPr>
          </a:p>
          <a:p>
            <a:endParaRPr lang="en-GB" dirty="0"/>
          </a:p>
          <a:p>
            <a:r>
              <a:rPr lang="en-GB" dirty="0" smtClean="0"/>
              <a:t>Allows </a:t>
            </a:r>
            <a:r>
              <a:rPr lang="en-GB" b="1" dirty="0" smtClean="0">
                <a:solidFill>
                  <a:srgbClr val="C00000"/>
                </a:solidFill>
              </a:rPr>
              <a:t>type-independent code </a:t>
            </a:r>
            <a:r>
              <a:rPr lang="en-GB" dirty="0"/>
              <a:t>to be tested early in the development phase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Errors </a:t>
            </a:r>
            <a:r>
              <a:rPr lang="en-GB" dirty="0"/>
              <a:t>caused by multiple encoding are avoided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b="1" i="1" dirty="0">
                <a:solidFill>
                  <a:srgbClr val="FF0066"/>
                </a:solidFill>
              </a:rPr>
              <a:t>Policy-Based Class Design</a:t>
            </a:r>
            <a:endParaRPr lang="en-US" i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 function template definition (or declaration) is always preceded by a </a:t>
            </a:r>
            <a:r>
              <a:rPr lang="en-GB" sz="2200" b="1" dirty="0" smtClean="0"/>
              <a:t>template </a:t>
            </a:r>
            <a:r>
              <a:rPr lang="en-US" sz="2200" b="1" dirty="0" smtClean="0"/>
              <a:t>clause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1411050" y="2742058"/>
            <a:ext cx="5109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template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latin typeface="Courier New" panose="02070309020205020404" pitchFamily="49" charset="0"/>
              </a:rPr>
              <a:t>&lt;class T&gt;</a:t>
            </a:r>
            <a:r>
              <a:rPr lang="fr-FR" sz="2000" dirty="0"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T</a:t>
            </a:r>
            <a:r>
              <a:rPr lang="fr-FR" sz="2000" dirty="0"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Max</a:t>
            </a:r>
            <a:r>
              <a:rPr lang="fr-FR" sz="2000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(T, T)</a:t>
            </a:r>
            <a:r>
              <a:rPr lang="fr-FR" sz="2000" dirty="0">
                <a:latin typeface="Courier New" panose="02070309020205020404" pitchFamily="49" charset="0"/>
              </a:rPr>
              <a:t>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11050" y="4058601"/>
            <a:ext cx="572464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</a:rPr>
              <a:t>&lt;class T&gt;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Max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(T val1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, T val2)</a:t>
            </a:r>
          </a:p>
          <a:p>
            <a:r>
              <a:rPr lang="en-US" sz="2000" dirty="0" smtClean="0">
                <a:latin typeface="Courier New" panose="02070309020205020404" pitchFamily="49" charset="0"/>
              </a:rPr>
              <a:t>{</a:t>
            </a:r>
            <a:endParaRPr lang="en-US" sz="2000" dirty="0">
              <a:latin typeface="Courier New" panose="02070309020205020404" pitchFamily="49" charset="0"/>
            </a:endParaRPr>
          </a:p>
          <a:p>
            <a:r>
              <a:rPr lang="nn-NO" sz="2000" dirty="0" smtClean="0">
                <a:latin typeface="Courier New" panose="02070309020205020404" pitchFamily="49" charset="0"/>
              </a:rPr>
              <a:t>	return </a:t>
            </a:r>
            <a:r>
              <a:rPr lang="nn-NO" sz="2000" dirty="0">
                <a:latin typeface="Courier New" panose="02070309020205020404" pitchFamily="49" charset="0"/>
              </a:rPr>
              <a:t>val1 &gt; val2 ? val1 : val2;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0" y="3371400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Declares </a:t>
            </a:r>
            <a:r>
              <a:rPr lang="en-US" sz="2000" dirty="0"/>
              <a:t>a function template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5489762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Defines the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2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9518"/>
          </a:xfrm>
        </p:spPr>
        <p:txBody>
          <a:bodyPr>
            <a:noAutofit/>
          </a:bodyPr>
          <a:lstStyle/>
          <a:p>
            <a:r>
              <a:rPr lang="en-GB" sz="2200" dirty="0" smtClean="0"/>
              <a:t>It is </a:t>
            </a:r>
            <a:r>
              <a:rPr lang="en-GB" sz="2200" dirty="0"/>
              <a:t>an arbitrary identifier whose </a:t>
            </a:r>
            <a:r>
              <a:rPr lang="en-GB" sz="2200" b="1" u="sng" dirty="0"/>
              <a:t>scope</a:t>
            </a:r>
            <a:r>
              <a:rPr lang="en-GB" sz="2200" dirty="0"/>
              <a:t> is limited to </a:t>
            </a:r>
            <a:r>
              <a:rPr lang="en-GB" sz="2200" dirty="0" smtClean="0"/>
              <a:t>the </a:t>
            </a:r>
            <a:r>
              <a:rPr lang="en-US" sz="2200" dirty="0" smtClean="0"/>
              <a:t>function itself</a:t>
            </a:r>
          </a:p>
          <a:p>
            <a:endParaRPr lang="en-US" sz="2200" dirty="0"/>
          </a:p>
          <a:p>
            <a:r>
              <a:rPr lang="en-GB" sz="2200" dirty="0"/>
              <a:t>Type parameters always </a:t>
            </a:r>
            <a:r>
              <a:rPr lang="en-GB" sz="2200" b="1" dirty="0">
                <a:solidFill>
                  <a:srgbClr val="0000FF"/>
                </a:solidFill>
              </a:rPr>
              <a:t>appear inside </a:t>
            </a:r>
            <a:r>
              <a:rPr lang="en-GB" sz="2200" b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&lt;&gt;</a:t>
            </a:r>
          </a:p>
          <a:p>
            <a:endParaRPr lang="en-GB" sz="2200" dirty="0"/>
          </a:p>
          <a:p>
            <a:r>
              <a:rPr lang="en-US" sz="2200" dirty="0"/>
              <a:t>Each type </a:t>
            </a:r>
            <a:r>
              <a:rPr lang="en-US" sz="2200" dirty="0" smtClean="0"/>
              <a:t>parameter </a:t>
            </a:r>
            <a:r>
              <a:rPr lang="en-GB" sz="2200" b="1" dirty="0" smtClean="0"/>
              <a:t>consists </a:t>
            </a:r>
            <a:r>
              <a:rPr lang="en-GB" sz="2200" b="1" dirty="0"/>
              <a:t>of </a:t>
            </a:r>
            <a:r>
              <a:rPr lang="en-GB" sz="2200" dirty="0"/>
              <a:t>the </a:t>
            </a:r>
            <a:r>
              <a:rPr lang="en-GB" sz="2200" b="1" dirty="0"/>
              <a:t>keyword</a:t>
            </a:r>
            <a:r>
              <a:rPr lang="en-GB" sz="2200" dirty="0"/>
              <a:t> </a:t>
            </a:r>
            <a:r>
              <a:rPr lang="en-GB" sz="2200" b="1" i="1" dirty="0">
                <a:solidFill>
                  <a:srgbClr val="FF0066"/>
                </a:solidFill>
              </a:rPr>
              <a:t>class</a:t>
            </a:r>
            <a:r>
              <a:rPr lang="en-GB" sz="2200" dirty="0">
                <a:solidFill>
                  <a:srgbClr val="FF0066"/>
                </a:solidFill>
              </a:rPr>
              <a:t> </a:t>
            </a:r>
            <a:r>
              <a:rPr lang="en-GB" sz="2200" b="1" dirty="0">
                <a:solidFill>
                  <a:srgbClr val="008000"/>
                </a:solidFill>
              </a:rPr>
              <a:t>followed by </a:t>
            </a:r>
            <a:r>
              <a:rPr lang="en-GB" sz="2200" dirty="0"/>
              <a:t>the </a:t>
            </a:r>
            <a:r>
              <a:rPr lang="en-GB" sz="2200" b="1" dirty="0">
                <a:solidFill>
                  <a:srgbClr val="C00000"/>
                </a:solidFill>
              </a:rPr>
              <a:t>parameter </a:t>
            </a:r>
            <a:r>
              <a:rPr lang="en-GB" sz="2200" b="1" dirty="0" smtClean="0">
                <a:solidFill>
                  <a:srgbClr val="C00000"/>
                </a:solidFill>
              </a:rPr>
              <a:t>name</a:t>
            </a:r>
          </a:p>
          <a:p>
            <a:endParaRPr lang="en-GB" sz="2200" dirty="0"/>
          </a:p>
          <a:p>
            <a:r>
              <a:rPr lang="en-US" sz="2200" b="1" dirty="0" smtClean="0">
                <a:solidFill>
                  <a:srgbClr val="C00000"/>
                </a:solidFill>
              </a:rPr>
              <a:t>Multiple </a:t>
            </a:r>
            <a:r>
              <a:rPr lang="en-GB" sz="2200" b="1" dirty="0" smtClean="0">
                <a:solidFill>
                  <a:srgbClr val="C00000"/>
                </a:solidFill>
              </a:rPr>
              <a:t>type </a:t>
            </a:r>
            <a:r>
              <a:rPr lang="en-GB" sz="2200" b="1" dirty="0">
                <a:solidFill>
                  <a:srgbClr val="C00000"/>
                </a:solidFill>
              </a:rPr>
              <a:t>parameters </a:t>
            </a:r>
            <a:r>
              <a:rPr lang="en-GB" sz="2200" dirty="0" smtClean="0"/>
              <a:t>should </a:t>
            </a:r>
            <a:r>
              <a:rPr lang="en-GB" sz="2200" dirty="0"/>
              <a:t>be </a:t>
            </a:r>
            <a:r>
              <a:rPr lang="en-GB" sz="2200" b="1" dirty="0">
                <a:solidFill>
                  <a:srgbClr val="0000FF"/>
                </a:solidFill>
              </a:rPr>
              <a:t>separated by </a:t>
            </a:r>
            <a:r>
              <a:rPr lang="en-GB" sz="2200" b="1" dirty="0" smtClean="0">
                <a:solidFill>
                  <a:srgbClr val="0000FF"/>
                </a:solidFill>
              </a:rPr>
              <a:t>commas</a:t>
            </a:r>
          </a:p>
          <a:p>
            <a:endParaRPr lang="en-GB" sz="2200" dirty="0"/>
          </a:p>
          <a:p>
            <a:r>
              <a:rPr lang="en-US" sz="2200" b="1" dirty="0">
                <a:solidFill>
                  <a:srgbClr val="0000FF"/>
                </a:solidFill>
              </a:rPr>
              <a:t>Each </a:t>
            </a:r>
            <a:r>
              <a:rPr lang="en-US" sz="2200" b="1" dirty="0" smtClean="0">
                <a:solidFill>
                  <a:srgbClr val="0000FF"/>
                </a:solidFill>
              </a:rPr>
              <a:t>specified </a:t>
            </a:r>
            <a:r>
              <a:rPr lang="en-GB" sz="2200" b="1" dirty="0" smtClean="0">
                <a:solidFill>
                  <a:srgbClr val="0000FF"/>
                </a:solidFill>
              </a:rPr>
              <a:t>type </a:t>
            </a:r>
            <a:r>
              <a:rPr lang="en-GB" sz="2200" b="1" dirty="0">
                <a:solidFill>
                  <a:srgbClr val="0000FF"/>
                </a:solidFill>
              </a:rPr>
              <a:t>parameter </a:t>
            </a:r>
            <a:r>
              <a:rPr lang="en-GB" sz="2200" b="1" dirty="0">
                <a:solidFill>
                  <a:srgbClr val="C00000"/>
                </a:solidFill>
              </a:rPr>
              <a:t>must </a:t>
            </a:r>
            <a:r>
              <a:rPr lang="en-GB" sz="2200" b="1" dirty="0" smtClean="0">
                <a:solidFill>
                  <a:srgbClr val="C00000"/>
                </a:solidFill>
              </a:rPr>
              <a:t>be </a:t>
            </a:r>
            <a:r>
              <a:rPr lang="en-GB" sz="2200" b="1" dirty="0">
                <a:solidFill>
                  <a:srgbClr val="C00000"/>
                </a:solidFill>
              </a:rPr>
              <a:t>referred </a:t>
            </a:r>
            <a:r>
              <a:rPr lang="en-GB" sz="2200" dirty="0"/>
              <a:t>to </a:t>
            </a:r>
            <a:r>
              <a:rPr lang="en-GB" sz="2200" b="1" i="1" dirty="0"/>
              <a:t>in the function prototype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23226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parameter: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80879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</a:rPr>
              <a:t>template &lt;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class T1</a:t>
            </a:r>
            <a:r>
              <a:rPr lang="en-GB" sz="2000" dirty="0">
                <a:latin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 T2</a:t>
            </a:r>
            <a:r>
              <a:rPr lang="en-GB" sz="2000" dirty="0">
                <a:latin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class T3</a:t>
            </a:r>
            <a:r>
              <a:rPr lang="en-GB" sz="20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T3</a:t>
            </a:r>
            <a:r>
              <a:rPr lang="en-US" sz="2000" dirty="0">
                <a:latin typeface="Courier New" panose="02070309020205020404" pitchFamily="49" charset="0"/>
              </a:rPr>
              <a:t> Relation(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T1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T2</a:t>
            </a:r>
            <a:r>
              <a:rPr lang="en-US" sz="2000" dirty="0">
                <a:latin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ok</a:t>
            </a: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</a:rPr>
              <a:t>template &lt;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class T1</a:t>
            </a:r>
            <a:r>
              <a:rPr lang="en-GB" sz="2000" dirty="0">
                <a:latin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 T2</a:t>
            </a:r>
            <a:r>
              <a:rPr lang="en-GB" sz="2000" dirty="0">
                <a:latin typeface="Courier New" panose="02070309020205020404" pitchFamily="49" charset="0"/>
              </a:rPr>
              <a:t>&gt;</a:t>
            </a:r>
          </a:p>
          <a:p>
            <a:r>
              <a:rPr lang="en-US" sz="2000" dirty="0" err="1">
                <a:latin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</a:rPr>
              <a:t> Compare (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T1, T1</a:t>
            </a:r>
            <a:r>
              <a:rPr lang="en-US" sz="2000" dirty="0">
                <a:latin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illegal! </a:t>
            </a:r>
            <a:endParaRPr lang="en-US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</a:rPr>
              <a:t>template &lt;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class T1</a:t>
            </a:r>
            <a:r>
              <a:rPr lang="en-GB" sz="2000" dirty="0">
                <a:latin typeface="Courier New" panose="02070309020205020404" pitchFamily="49" charset="0"/>
              </a:rPr>
              <a:t>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T2</a:t>
            </a:r>
            <a:r>
              <a:rPr lang="en-GB" sz="2000" dirty="0">
                <a:latin typeface="Courier New" panose="02070309020205020404" pitchFamily="49" charset="0"/>
              </a:rPr>
              <a:t>&gt; </a:t>
            </a:r>
            <a:r>
              <a:rPr lang="en-GB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illegal! </a:t>
            </a:r>
            <a:endParaRPr lang="en-GB" sz="20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Compare (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T1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T2</a:t>
            </a:r>
            <a:r>
              <a:rPr lang="en-US" sz="2000" dirty="0">
                <a:latin typeface="Courier New" panose="02070309020205020404" pitchFamily="49" charset="0"/>
              </a:rPr>
              <a:t>);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28650" y="4565205"/>
            <a:ext cx="80879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template &lt;class T&gt;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inline</a:t>
            </a:r>
            <a:r>
              <a:rPr lang="en-US" sz="2000" dirty="0">
                <a:latin typeface="Courier New" panose="02070309020205020404" pitchFamily="49" charset="0"/>
              </a:rPr>
              <a:t> T Max (T val1, T val2); 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ok</a:t>
            </a:r>
            <a:endParaRPr 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5593063"/>
            <a:ext cx="8180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</a:rPr>
              <a:t>inline</a:t>
            </a:r>
            <a:r>
              <a:rPr lang="en-US" sz="2000" dirty="0">
                <a:latin typeface="Courier New" panose="02070309020205020404" pitchFamily="49" charset="0"/>
              </a:rPr>
              <a:t> template &lt;class T&gt;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// illegal! </a:t>
            </a:r>
          </a:p>
          <a:p>
            <a:r>
              <a:rPr lang="en-US" sz="2000" dirty="0" smtClean="0">
                <a:latin typeface="Courier New" panose="02070309020205020404" pitchFamily="49" charset="0"/>
              </a:rPr>
              <a:t>T </a:t>
            </a:r>
            <a:r>
              <a:rPr lang="en-US" sz="2000" dirty="0">
                <a:latin typeface="Courier New" panose="02070309020205020404" pitchFamily="49" charset="0"/>
              </a:rPr>
              <a:t>Max (T val1, T val2);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32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13162</TotalTime>
  <Words>1013</Words>
  <Application>Microsoft Office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CS212: Object Oriented Analysis and Design</vt:lpstr>
      <vt:lpstr>Outline</vt:lpstr>
      <vt:lpstr>Generic Programming</vt:lpstr>
      <vt:lpstr>Introduction</vt:lpstr>
      <vt:lpstr>Templates</vt:lpstr>
      <vt:lpstr>Advantages of Templates</vt:lpstr>
      <vt:lpstr>Function Template</vt:lpstr>
      <vt:lpstr>Type parameter</vt:lpstr>
      <vt:lpstr>Type parameter: Example</vt:lpstr>
      <vt:lpstr>Function Template Instantiation</vt:lpstr>
      <vt:lpstr>Overloading a Generic Function</vt:lpstr>
      <vt:lpstr>Generic Function Restrictions</vt:lpstr>
      <vt:lpstr>Compacting an Array</vt:lpstr>
      <vt:lpstr>Class templates (Generic classes)</vt:lpstr>
      <vt:lpstr>Class template definition</vt:lpstr>
      <vt:lpstr>Member function definition</vt:lpstr>
      <vt:lpstr>Class Template Instantiation</vt:lpstr>
      <vt:lpstr>A Generic Array Class</vt:lpstr>
      <vt:lpstr>Non-Type Arguments</vt:lpstr>
      <vt:lpstr>Default Arguments</vt:lpstr>
      <vt:lpstr>Explicit Class Specializations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211</cp:revision>
  <dcterms:created xsi:type="dcterms:W3CDTF">2015-07-15T04:13:21Z</dcterms:created>
  <dcterms:modified xsi:type="dcterms:W3CDTF">2016-10-05T01:25:44Z</dcterms:modified>
</cp:coreProperties>
</file>