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27"/>
  </p:notesMasterIdLst>
  <p:sldIdLst>
    <p:sldId id="280" r:id="rId2"/>
    <p:sldId id="257" r:id="rId3"/>
    <p:sldId id="385" r:id="rId4"/>
    <p:sldId id="386" r:id="rId5"/>
    <p:sldId id="387" r:id="rId6"/>
    <p:sldId id="388" r:id="rId7"/>
    <p:sldId id="389" r:id="rId8"/>
    <p:sldId id="406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F2564"/>
    <a:srgbClr val="FF99FF"/>
    <a:srgbClr val="00FF00"/>
    <a:srgbClr val="FF00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603B-D544-4D09-802B-550CEE2F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AD17-D966-4084-A1EE-C4E00B5516A4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7A28-39F9-40E8-802D-F5BAB6525351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1A54-FFF9-4BB2-8665-2CA32FE3D2DF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388E-BB23-47CC-A0F2-4DA476C901BB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DC95-836E-4344-90ED-3E2A1171BC05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8A1B-409D-49C7-8265-D6D7A4D899ED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BD59-E909-46DB-A16F-A1C50A24B70F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5187-53DE-485C-8AA9-0C7ACB4D543F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2FC5-AB52-47B2-A86C-479C17CCD342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7095-7180-4525-9FA3-0E6BD0CF413B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66E8-3492-4D31-AF36-F6053B930D4E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C9B0-C040-4706-BAF6-0FC9B622675F}" type="datetime1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Friends, Constructors and Destructors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(Using C++)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93617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200" dirty="0" smtClean="0"/>
              <a:t>It is </a:t>
            </a:r>
            <a:r>
              <a:rPr lang="en-GB" sz="2200" dirty="0"/>
              <a:t>a member function whose </a:t>
            </a:r>
            <a:r>
              <a:rPr lang="en-GB" sz="2200" i="1" dirty="0">
                <a:solidFill>
                  <a:srgbClr val="0000FF"/>
                </a:solidFill>
              </a:rPr>
              <a:t>name is the same as the class </a:t>
            </a:r>
            <a:r>
              <a:rPr lang="en-GB" sz="2200" i="1" dirty="0" smtClean="0">
                <a:solidFill>
                  <a:srgbClr val="0000FF"/>
                </a:solidFill>
              </a:rPr>
              <a:t>name</a:t>
            </a:r>
            <a:endParaRPr lang="en-US" sz="22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GB" sz="2200" dirty="0" smtClean="0"/>
              <a:t>creates </a:t>
            </a:r>
            <a:r>
              <a:rPr lang="en-GB" sz="2200" dirty="0"/>
              <a:t>objects of the class </a:t>
            </a:r>
            <a:r>
              <a:rPr lang="en-GB" sz="2200" dirty="0" smtClean="0"/>
              <a:t>type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It involves </a:t>
            </a:r>
            <a:r>
              <a:rPr lang="en-US" sz="2200" b="1" i="1" dirty="0">
                <a:solidFill>
                  <a:srgbClr val="C00000"/>
                </a:solidFill>
              </a:rPr>
              <a:t>initializing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data </a:t>
            </a:r>
            <a:r>
              <a:rPr lang="en-US" sz="2200" dirty="0" smtClean="0"/>
              <a:t>members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Allocating </a:t>
            </a:r>
            <a:r>
              <a:rPr lang="en-GB" sz="2200" dirty="0"/>
              <a:t>storage from the </a:t>
            </a:r>
            <a:r>
              <a:rPr lang="en-GB" sz="2200" b="1" dirty="0">
                <a:solidFill>
                  <a:srgbClr val="0000FF"/>
                </a:solidFill>
              </a:rPr>
              <a:t>heap</a:t>
            </a:r>
            <a:r>
              <a:rPr lang="en-GB" sz="2200" dirty="0"/>
              <a:t> by using </a:t>
            </a:r>
            <a:r>
              <a:rPr lang="en-GB" sz="2200" b="1" dirty="0">
                <a:solidFill>
                  <a:srgbClr val="C00000"/>
                </a:solidFill>
              </a:rPr>
              <a:t>new</a:t>
            </a:r>
            <a:r>
              <a:rPr lang="en-GB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The </a:t>
            </a:r>
            <a:r>
              <a:rPr lang="en-GB" sz="2200" dirty="0"/>
              <a:t>simplest use of a constructor is for </a:t>
            </a:r>
            <a:r>
              <a:rPr lang="en-GB" sz="2200" b="1" dirty="0">
                <a:solidFill>
                  <a:srgbClr val="0000FF"/>
                </a:solidFill>
              </a:rPr>
              <a:t>initialization</a:t>
            </a:r>
            <a:r>
              <a:rPr lang="en-GB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Demonstration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An </a:t>
            </a:r>
            <a:r>
              <a:rPr lang="en-GB" sz="2200" b="1" dirty="0">
                <a:solidFill>
                  <a:srgbClr val="0000FF"/>
                </a:solidFill>
              </a:rPr>
              <a:t>implicitly-declared default constructor </a:t>
            </a:r>
            <a:r>
              <a:rPr lang="en-GB" sz="2200" dirty="0"/>
              <a:t>is an inline public member of its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US" sz="2200" dirty="0"/>
              <a:t>I</a:t>
            </a:r>
            <a:r>
              <a:rPr lang="en-US" sz="2200" dirty="0" smtClean="0"/>
              <a:t>t </a:t>
            </a:r>
            <a:r>
              <a:rPr lang="en-US" sz="2200" dirty="0"/>
              <a:t>performs the </a:t>
            </a:r>
            <a:r>
              <a:rPr lang="en-US" sz="2200" dirty="0" smtClean="0"/>
              <a:t>initialization </a:t>
            </a:r>
            <a:r>
              <a:rPr lang="en-GB" sz="2200" dirty="0" smtClean="0"/>
              <a:t>operations </a:t>
            </a:r>
          </a:p>
          <a:p>
            <a:endParaRPr lang="en-GB" sz="2200" dirty="0" smtClean="0"/>
          </a:p>
          <a:p>
            <a:r>
              <a:rPr lang="en-GB" sz="2200" dirty="0" smtClean="0"/>
              <a:t>That </a:t>
            </a:r>
            <a:r>
              <a:rPr lang="en-GB" sz="2200" dirty="0"/>
              <a:t>are needed </a:t>
            </a:r>
            <a:r>
              <a:rPr lang="en-GB" sz="2200" dirty="0" smtClean="0"/>
              <a:t>to </a:t>
            </a:r>
            <a:r>
              <a:rPr lang="en-GB" sz="2200" dirty="0"/>
              <a:t>create an object of this type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US" sz="2200" dirty="0" smtClean="0"/>
              <a:t>These </a:t>
            </a:r>
            <a:r>
              <a:rPr lang="en-US" sz="2200" dirty="0"/>
              <a:t>operations </a:t>
            </a:r>
            <a:r>
              <a:rPr lang="en-US" sz="2200" b="1" dirty="0" smtClean="0">
                <a:solidFill>
                  <a:srgbClr val="C00000"/>
                </a:solidFill>
              </a:rPr>
              <a:t>do </a:t>
            </a:r>
            <a:r>
              <a:rPr lang="en-GB" sz="2200" b="1" dirty="0" smtClean="0">
                <a:solidFill>
                  <a:srgbClr val="C00000"/>
                </a:solidFill>
              </a:rPr>
              <a:t>not </a:t>
            </a:r>
            <a:r>
              <a:rPr lang="en-GB" sz="2200" b="1" dirty="0">
                <a:solidFill>
                  <a:srgbClr val="C00000"/>
                </a:solidFill>
              </a:rPr>
              <a:t>involve </a:t>
            </a:r>
            <a:r>
              <a:rPr lang="en-GB" sz="2200" b="1" dirty="0">
                <a:solidFill>
                  <a:srgbClr val="0000FF"/>
                </a:solidFill>
              </a:rPr>
              <a:t>initialization of user-declared data members </a:t>
            </a:r>
            <a:r>
              <a:rPr lang="en-GB" sz="2200" dirty="0"/>
              <a:t>or </a:t>
            </a:r>
            <a:r>
              <a:rPr lang="en-GB" sz="2200" b="1" dirty="0">
                <a:solidFill>
                  <a:srgbClr val="0000FF"/>
                </a:solidFill>
              </a:rPr>
              <a:t>allocation of memory</a:t>
            </a:r>
            <a:r>
              <a:rPr lang="en-GB" sz="2200" dirty="0"/>
              <a:t> from the free </a:t>
            </a:r>
            <a:r>
              <a:rPr lang="en-GB" sz="2200" dirty="0" smtClean="0"/>
              <a:t>store</a:t>
            </a:r>
          </a:p>
          <a:p>
            <a:endParaRPr lang="en-GB" sz="2200" dirty="0"/>
          </a:p>
          <a:p>
            <a:r>
              <a:rPr lang="en-GB" sz="2200" dirty="0" smtClean="0"/>
              <a:t>Demonstration</a:t>
            </a:r>
          </a:p>
          <a:p>
            <a:endParaRPr lang="en-GB" sz="2200" dirty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It may be necessary to initialize different member variables with different values</a:t>
            </a:r>
          </a:p>
          <a:p>
            <a:endParaRPr lang="en-US" sz="2200" dirty="0"/>
          </a:p>
          <a:p>
            <a:r>
              <a:rPr lang="en-US" sz="2200" dirty="0" smtClean="0"/>
              <a:t>To achieve this we can </a:t>
            </a:r>
            <a:r>
              <a:rPr lang="en-US" sz="2200" b="1" dirty="0" smtClean="0">
                <a:solidFill>
                  <a:srgbClr val="0000FF"/>
                </a:solidFill>
              </a:rPr>
              <a:t>pass arguments </a:t>
            </a:r>
            <a:r>
              <a:rPr lang="en-US" sz="2200" dirty="0" smtClean="0"/>
              <a:t>to a constructor</a:t>
            </a:r>
          </a:p>
          <a:p>
            <a:endParaRPr lang="en-US" sz="2200" dirty="0"/>
          </a:p>
          <a:p>
            <a:r>
              <a:rPr lang="en-US" sz="2200" dirty="0" smtClean="0"/>
              <a:t>The constructor that can take arguments are called </a:t>
            </a:r>
            <a:r>
              <a:rPr lang="en-US" sz="2200" b="1" dirty="0" smtClean="0">
                <a:solidFill>
                  <a:srgbClr val="EF2564"/>
                </a:solidFill>
              </a:rPr>
              <a:t>parameterized constructors</a:t>
            </a:r>
          </a:p>
          <a:p>
            <a:endParaRPr lang="en-US" sz="2200" b="1" dirty="0">
              <a:solidFill>
                <a:srgbClr val="C00000"/>
              </a:solidFill>
            </a:endParaRPr>
          </a:p>
          <a:p>
            <a:r>
              <a:rPr lang="en-US" sz="2200" b="1" dirty="0" smtClean="0">
                <a:solidFill>
                  <a:srgbClr val="EF2564"/>
                </a:solidFill>
              </a:rPr>
              <a:t>Implicit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and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</a:rPr>
              <a:t>Explicit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calling of parameterized constructors</a:t>
            </a:r>
          </a:p>
          <a:p>
            <a:endParaRPr lang="en-US" sz="2200" dirty="0"/>
          </a:p>
          <a:p>
            <a:r>
              <a:rPr lang="en-US" sz="2200" dirty="0" smtClean="0"/>
              <a:t>Demonstration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Constructors in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2530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There can be multiple constructors in a class</a:t>
            </a:r>
          </a:p>
          <a:p>
            <a:endParaRPr lang="en-US" sz="2200" dirty="0" smtClean="0"/>
          </a:p>
          <a:p>
            <a:r>
              <a:rPr lang="en-US" sz="2200" dirty="0" smtClean="0"/>
              <a:t>Each function has its own significance</a:t>
            </a:r>
          </a:p>
          <a:p>
            <a:endParaRPr lang="en-US" sz="2200" dirty="0"/>
          </a:p>
          <a:p>
            <a:r>
              <a:rPr lang="en-US" sz="2200" dirty="0" smtClean="0"/>
              <a:t>In some cases </a:t>
            </a:r>
            <a:r>
              <a:rPr lang="en-US" sz="2200" b="1" dirty="0" smtClean="0">
                <a:solidFill>
                  <a:srgbClr val="0000FF"/>
                </a:solidFill>
              </a:rPr>
              <a:t>it is necessary </a:t>
            </a:r>
            <a:r>
              <a:rPr lang="en-US" sz="2200" dirty="0" smtClean="0"/>
              <a:t>to have both parameterized and default constructors</a:t>
            </a:r>
          </a:p>
          <a:p>
            <a:endParaRPr lang="en-US" sz="2200" dirty="0"/>
          </a:p>
          <a:p>
            <a:r>
              <a:rPr lang="en-GB" sz="2200" b="1" dirty="0"/>
              <a:t>Avoid Reduplicating Identical Pieces Of Constructors' Code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4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constructor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820497"/>
            <a:ext cx="78866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class</a:t>
            </a:r>
            <a:r>
              <a:rPr lang="en-US" sz="2200" dirty="0">
                <a:latin typeface="Candara" panose="020E0502030303020204" pitchFamily="34" charset="0"/>
              </a:rPr>
              <a:t> </a:t>
            </a:r>
            <a:r>
              <a:rPr lang="en-US" sz="2200" dirty="0" smtClean="0">
                <a:latin typeface="Candara" panose="020E0502030303020204" pitchFamily="34" charset="0"/>
              </a:rPr>
              <a:t>string {</a:t>
            </a:r>
            <a:endParaRPr lang="en-US" sz="2200" dirty="0">
              <a:latin typeface="Candara" panose="020E0502030303020204" pitchFamily="34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private</a:t>
            </a:r>
            <a:r>
              <a:rPr lang="en-US" sz="2200" dirty="0">
                <a:latin typeface="Candara" panose="020E0502030303020204" pitchFamily="34" charset="0"/>
              </a:rPr>
              <a:t>: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	char </a:t>
            </a:r>
            <a:r>
              <a:rPr lang="en-US" sz="2200" dirty="0">
                <a:latin typeface="Candara" panose="020E0502030303020204" pitchFamily="34" charset="0"/>
              </a:rPr>
              <a:t>* pc;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	</a:t>
            </a:r>
            <a:r>
              <a:rPr lang="en-US" sz="2200" dirty="0" err="1" smtClean="0">
                <a:latin typeface="Candara" panose="020E0502030303020204" pitchFamily="34" charset="0"/>
              </a:rPr>
              <a:t>size_t</a:t>
            </a:r>
            <a:r>
              <a:rPr lang="en-US" sz="2200" dirty="0" smtClean="0">
                <a:latin typeface="Candara" panose="020E0502030303020204" pitchFamily="34" charset="0"/>
              </a:rPr>
              <a:t> </a:t>
            </a:r>
            <a:r>
              <a:rPr lang="en-US" sz="2200" dirty="0">
                <a:latin typeface="Candara" panose="020E0502030303020204" pitchFamily="34" charset="0"/>
              </a:rPr>
              <a:t>capacity;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	</a:t>
            </a:r>
            <a:r>
              <a:rPr lang="en-US" sz="2200" dirty="0" err="1" smtClean="0">
                <a:latin typeface="Candara" panose="020E0502030303020204" pitchFamily="34" charset="0"/>
              </a:rPr>
              <a:t>size_t</a:t>
            </a:r>
            <a:r>
              <a:rPr lang="en-US" sz="2200" dirty="0" smtClean="0">
                <a:latin typeface="Candara" panose="020E0502030303020204" pitchFamily="34" charset="0"/>
              </a:rPr>
              <a:t> </a:t>
            </a:r>
            <a:r>
              <a:rPr lang="en-US" sz="2200" dirty="0">
                <a:latin typeface="Candara" panose="020E0502030303020204" pitchFamily="34" charset="0"/>
              </a:rPr>
              <a:t>length;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	</a:t>
            </a:r>
            <a:r>
              <a:rPr lang="en-US" sz="2200" dirty="0" err="1" smtClean="0">
                <a:latin typeface="Candara" panose="020E0502030303020204" pitchFamily="34" charset="0"/>
              </a:rPr>
              <a:t>enum</a:t>
            </a:r>
            <a:r>
              <a:rPr lang="en-US" sz="2200" dirty="0" smtClean="0">
                <a:latin typeface="Candara" panose="020E0502030303020204" pitchFamily="34" charset="0"/>
              </a:rPr>
              <a:t> </a:t>
            </a:r>
            <a:r>
              <a:rPr lang="en-US" sz="2200" dirty="0">
                <a:latin typeface="Candara" panose="020E0502030303020204" pitchFamily="34" charset="0"/>
              </a:rPr>
              <a:t>{ DEFAULT_SIZE = 32};</a:t>
            </a:r>
          </a:p>
          <a:p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public</a:t>
            </a:r>
            <a:r>
              <a:rPr lang="en-US" sz="2200" dirty="0">
                <a:latin typeface="Candara" panose="020E0502030303020204" pitchFamily="34" charset="0"/>
              </a:rPr>
              <a:t>: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string</a:t>
            </a:r>
            <a:r>
              <a:rPr lang="en-US" sz="2200" dirty="0" smtClean="0">
                <a:latin typeface="Candara" panose="020E0502030303020204" pitchFamily="34" charset="0"/>
              </a:rPr>
              <a:t>(</a:t>
            </a:r>
            <a:r>
              <a:rPr lang="en-US" sz="2200" dirty="0" err="1" smtClean="0">
                <a:latin typeface="Candara" panose="020E0502030303020204" pitchFamily="34" charset="0"/>
              </a:rPr>
              <a:t>const</a:t>
            </a:r>
            <a:r>
              <a:rPr lang="en-US" sz="2200" dirty="0" smtClean="0">
                <a:latin typeface="Candara" panose="020E0502030303020204" pitchFamily="34" charset="0"/>
              </a:rPr>
              <a:t> </a:t>
            </a:r>
            <a:r>
              <a:rPr lang="en-US" sz="2200" dirty="0">
                <a:latin typeface="Candara" panose="020E0502030303020204" pitchFamily="34" charset="0"/>
              </a:rPr>
              <a:t>char * s);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	</a:t>
            </a:r>
            <a:r>
              <a:rPr lang="en-US" sz="2200" dirty="0">
                <a:solidFill>
                  <a:srgbClr val="C00000"/>
                </a:solidFill>
                <a:latin typeface="Candara" panose="020E0502030303020204" pitchFamily="34" charset="0"/>
              </a:rPr>
              <a:t>string</a:t>
            </a:r>
            <a:r>
              <a:rPr lang="en-US" sz="2200" dirty="0" smtClean="0">
                <a:latin typeface="Candara" panose="020E0502030303020204" pitchFamily="34" charset="0"/>
              </a:rPr>
              <a:t>(</a:t>
            </a:r>
            <a:r>
              <a:rPr lang="en-US" sz="2200" dirty="0" err="1" smtClean="0">
                <a:latin typeface="Candara" panose="020E0502030303020204" pitchFamily="34" charset="0"/>
              </a:rPr>
              <a:t>size_t</a:t>
            </a:r>
            <a:r>
              <a:rPr lang="en-US" sz="2200" dirty="0" smtClean="0">
                <a:latin typeface="Candara" panose="020E0502030303020204" pitchFamily="34" charset="0"/>
              </a:rPr>
              <a:t> </a:t>
            </a:r>
            <a:r>
              <a:rPr lang="en-US" sz="2200" dirty="0" err="1">
                <a:latin typeface="Candara" panose="020E0502030303020204" pitchFamily="34" charset="0"/>
              </a:rPr>
              <a:t>initial_capacity</a:t>
            </a:r>
            <a:r>
              <a:rPr lang="en-US" sz="2200" dirty="0">
                <a:latin typeface="Candara" panose="020E0502030303020204" pitchFamily="34" charset="0"/>
              </a:rPr>
              <a:t> );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	</a:t>
            </a:r>
            <a:r>
              <a:rPr lang="en-US" sz="2200" dirty="0">
                <a:solidFill>
                  <a:srgbClr val="C00000"/>
                </a:solidFill>
                <a:latin typeface="Candara" panose="020E0502030303020204" pitchFamily="34" charset="0"/>
              </a:rPr>
              <a:t>string</a:t>
            </a:r>
            <a:r>
              <a:rPr lang="en-US" sz="2200" dirty="0">
                <a:latin typeface="Candara" panose="020E0502030303020204" pitchFamily="34" charset="0"/>
              </a:rPr>
              <a:t>();</a:t>
            </a:r>
          </a:p>
          <a:p>
            <a:r>
              <a:rPr lang="en-GB" sz="2200" dirty="0" smtClean="0">
                <a:latin typeface="Candara" panose="020E0502030303020204" pitchFamily="34" charset="0"/>
              </a:rPr>
              <a:t>//...</a:t>
            </a:r>
          </a:p>
          <a:p>
            <a:r>
              <a:rPr lang="en-US" sz="2200" dirty="0" smtClean="0">
                <a:latin typeface="Candara" panose="020E0502030303020204" pitchFamily="34" charset="0"/>
              </a:rPr>
              <a:t>};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… (contd.)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885" y="1368267"/>
            <a:ext cx="89553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class</a:t>
            </a:r>
            <a:r>
              <a:rPr lang="en-US" sz="2200" dirty="0">
                <a:latin typeface="Candara" panose="020E0502030303020204" pitchFamily="34" charset="0"/>
              </a:rPr>
              <a:t> </a:t>
            </a:r>
            <a:r>
              <a:rPr lang="en-US" sz="2200" dirty="0" smtClean="0">
                <a:latin typeface="Candara" panose="020E0502030303020204" pitchFamily="34" charset="0"/>
              </a:rPr>
              <a:t>string {</a:t>
            </a:r>
            <a:endParaRPr lang="en-US" sz="2200" dirty="0">
              <a:latin typeface="Candara" panose="020E0502030303020204" pitchFamily="34" charset="0"/>
            </a:endParaRP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private:</a:t>
            </a:r>
          </a:p>
          <a:p>
            <a:pPr lvl="2"/>
            <a:r>
              <a:rPr lang="en-US" sz="2200" dirty="0">
                <a:latin typeface="Candara" panose="020E0502030303020204" pitchFamily="34" charset="0"/>
              </a:rPr>
              <a:t>char * pc;</a:t>
            </a:r>
          </a:p>
          <a:p>
            <a:pPr lvl="2"/>
            <a:r>
              <a:rPr lang="en-US" sz="2200" dirty="0" err="1">
                <a:latin typeface="Candara" panose="020E0502030303020204" pitchFamily="34" charset="0"/>
              </a:rPr>
              <a:t>size_t</a:t>
            </a:r>
            <a:r>
              <a:rPr lang="en-US" sz="2200" dirty="0">
                <a:latin typeface="Candara" panose="020E0502030303020204" pitchFamily="34" charset="0"/>
              </a:rPr>
              <a:t> capacity;</a:t>
            </a:r>
          </a:p>
          <a:p>
            <a:pPr lvl="2"/>
            <a:r>
              <a:rPr lang="en-US" sz="2200" dirty="0" err="1">
                <a:latin typeface="Candara" panose="020E0502030303020204" pitchFamily="34" charset="0"/>
              </a:rPr>
              <a:t>size_t</a:t>
            </a:r>
            <a:r>
              <a:rPr lang="en-US" sz="2200" dirty="0">
                <a:latin typeface="Candara" panose="020E0502030303020204" pitchFamily="34" charset="0"/>
              </a:rPr>
              <a:t> length;</a:t>
            </a:r>
          </a:p>
          <a:p>
            <a:pPr lvl="2"/>
            <a:r>
              <a:rPr lang="en-US" sz="2200" dirty="0" err="1">
                <a:latin typeface="Candara" panose="020E0502030303020204" pitchFamily="34" charset="0"/>
              </a:rPr>
              <a:t>enum</a:t>
            </a:r>
            <a:r>
              <a:rPr lang="en-US" sz="2200" dirty="0">
                <a:latin typeface="Candara" panose="020E0502030303020204" pitchFamily="34" charset="0"/>
              </a:rPr>
              <a:t> { DEFAULT_SIZE = 32};</a:t>
            </a:r>
          </a:p>
          <a:p>
            <a:pPr lvl="1"/>
            <a:r>
              <a:rPr lang="en-GB" sz="2200" dirty="0">
                <a:latin typeface="Candara" panose="020E0502030303020204" pitchFamily="34" charset="0"/>
              </a:rPr>
              <a:t>// </a:t>
            </a:r>
            <a:r>
              <a:rPr lang="en-GB" sz="2200" dirty="0" smtClean="0">
                <a:latin typeface="Candara" panose="020E0502030303020204" pitchFamily="34" charset="0"/>
              </a:rPr>
              <a:t>following </a:t>
            </a:r>
            <a:r>
              <a:rPr lang="en-GB" sz="2200" dirty="0">
                <a:latin typeface="Candara" panose="020E0502030303020204" pitchFamily="34" charset="0"/>
              </a:rPr>
              <a:t>function is called by every </a:t>
            </a:r>
            <a:r>
              <a:rPr lang="en-GB" sz="2200" dirty="0" smtClean="0">
                <a:latin typeface="Candara" panose="020E0502030303020204" pitchFamily="34" charset="0"/>
              </a:rPr>
              <a:t>constructor</a:t>
            </a:r>
            <a:endParaRPr lang="en-GB" sz="2200" dirty="0">
              <a:latin typeface="Candara" panose="020E0502030303020204" pitchFamily="34" charset="0"/>
            </a:endParaRPr>
          </a:p>
          <a:p>
            <a:pPr lvl="2"/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void </a:t>
            </a:r>
            <a:r>
              <a:rPr lang="en-GB" sz="22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init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( </a:t>
            </a:r>
            <a:r>
              <a:rPr lang="en-GB" sz="22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size_t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 cap = DEFAULT_SIZE);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public: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</a:rPr>
              <a:t>string(</a:t>
            </a:r>
            <a:r>
              <a:rPr lang="en-US" sz="2200" dirty="0" err="1">
                <a:latin typeface="Candara" panose="020E0502030303020204" pitchFamily="34" charset="0"/>
              </a:rPr>
              <a:t>const</a:t>
            </a:r>
            <a:r>
              <a:rPr lang="en-US" sz="2200" dirty="0">
                <a:latin typeface="Candara" panose="020E0502030303020204" pitchFamily="34" charset="0"/>
              </a:rPr>
              <a:t> char * s);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</a:rPr>
              <a:t>string(</a:t>
            </a:r>
            <a:r>
              <a:rPr lang="en-US" sz="2200" dirty="0" err="1">
                <a:latin typeface="Candara" panose="020E0502030303020204" pitchFamily="34" charset="0"/>
              </a:rPr>
              <a:t>size_t</a:t>
            </a:r>
            <a:r>
              <a:rPr lang="en-US" sz="2200" dirty="0">
                <a:latin typeface="Candara" panose="020E0502030303020204" pitchFamily="34" charset="0"/>
              </a:rPr>
              <a:t> </a:t>
            </a:r>
            <a:r>
              <a:rPr lang="en-US" sz="2200" dirty="0" err="1">
                <a:latin typeface="Candara" panose="020E0502030303020204" pitchFamily="34" charset="0"/>
              </a:rPr>
              <a:t>initial_capacity</a:t>
            </a:r>
            <a:r>
              <a:rPr lang="en-US" sz="2200" dirty="0">
                <a:latin typeface="Candara" panose="020E0502030303020204" pitchFamily="34" charset="0"/>
              </a:rPr>
              <a:t> );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</a:rPr>
              <a:t>string();</a:t>
            </a:r>
          </a:p>
          <a:p>
            <a:pPr lvl="1"/>
            <a:r>
              <a:rPr lang="en-GB" sz="2200" dirty="0">
                <a:latin typeface="Candara" panose="020E0502030303020204" pitchFamily="34" charset="0"/>
              </a:rPr>
              <a:t>//...other member </a:t>
            </a:r>
            <a:r>
              <a:rPr lang="en-GB" sz="2200" dirty="0" smtClean="0">
                <a:latin typeface="Candara" panose="020E0502030303020204" pitchFamily="34" charset="0"/>
              </a:rPr>
              <a:t>functions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</a:rPr>
              <a:t>};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6744" y="1368267"/>
            <a:ext cx="5000171" cy="1631216"/>
          </a:xfrm>
          <a:prstGeom prst="rect">
            <a:avLst/>
          </a:prstGeom>
          <a:solidFill>
            <a:srgbClr val="F9E9A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"/>
              </a:rPr>
              <a:t>void string::</a:t>
            </a:r>
            <a:r>
              <a:rPr lang="en-GB" sz="2000" b="1" dirty="0" err="1">
                <a:latin typeface="Courier"/>
              </a:rPr>
              <a:t>init</a:t>
            </a:r>
            <a:r>
              <a:rPr lang="en-GB" sz="2000" b="1" dirty="0">
                <a:latin typeface="Courier"/>
              </a:rPr>
              <a:t>( </a:t>
            </a:r>
            <a:r>
              <a:rPr lang="en-GB" sz="2000" b="1" dirty="0" err="1">
                <a:latin typeface="Courier"/>
              </a:rPr>
              <a:t>size_t</a:t>
            </a:r>
            <a:r>
              <a:rPr lang="en-GB" sz="2000" b="1" dirty="0">
                <a:latin typeface="Courier"/>
              </a:rPr>
              <a:t> cap)</a:t>
            </a:r>
          </a:p>
          <a:p>
            <a:r>
              <a:rPr lang="en-US" sz="2000" b="1" dirty="0">
                <a:latin typeface="Courier"/>
              </a:rPr>
              <a:t>{</a:t>
            </a:r>
          </a:p>
          <a:p>
            <a:pPr lvl="1"/>
            <a:r>
              <a:rPr lang="en-US" sz="2000" b="1" dirty="0">
                <a:latin typeface="Courier"/>
              </a:rPr>
              <a:t>pc = new char[cap];</a:t>
            </a:r>
          </a:p>
          <a:p>
            <a:pPr lvl="1"/>
            <a:r>
              <a:rPr lang="en-US" sz="2000" b="1" dirty="0">
                <a:latin typeface="Courier"/>
              </a:rPr>
              <a:t>capacity = cap;</a:t>
            </a:r>
          </a:p>
          <a:p>
            <a:r>
              <a:rPr lang="en-US" sz="2000" b="1" dirty="0">
                <a:latin typeface="Courier"/>
              </a:rPr>
              <a:t>}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… (contd.)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121" y="1583594"/>
            <a:ext cx="810622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string::string(</a:t>
            </a:r>
            <a:r>
              <a:rPr lang="en-US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 char * s</a:t>
            </a:r>
            <a:r>
              <a:rPr lang="en-US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){</a:t>
            </a:r>
            <a:endParaRPr lang="en-US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size_t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 size = </a:t>
            </a:r>
            <a:r>
              <a:rPr lang="en-US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strlen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 (s);</a:t>
            </a:r>
          </a:p>
          <a:p>
            <a:pPr lvl="1"/>
            <a:r>
              <a:rPr lang="en-GB" sz="2200" b="1" dirty="0" err="1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init</a:t>
            </a:r>
            <a:r>
              <a:rPr lang="en-GB" sz="2200" b="1" dirty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(size + 1); </a:t>
            </a:r>
            <a:endParaRPr lang="en-GB" sz="2200" b="1" dirty="0" smtClean="0">
              <a:solidFill>
                <a:srgbClr val="0000FF"/>
              </a:solidFill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length 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= size;</a:t>
            </a:r>
          </a:p>
          <a:p>
            <a:pPr lvl="1"/>
            <a:r>
              <a:rPr lang="en-US" sz="2200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strcpy</a:t>
            </a:r>
            <a:r>
              <a:rPr lang="en-US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(pc, s);</a:t>
            </a:r>
          </a:p>
          <a:p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string::string(</a:t>
            </a:r>
            <a:r>
              <a:rPr lang="en-US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size_t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initial_capacity</a:t>
            </a:r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){</a:t>
            </a:r>
            <a:endParaRPr lang="en-US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 err="1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init</a:t>
            </a:r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initial_capacity</a:t>
            </a:r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length=0;</a:t>
            </a:r>
          </a:p>
          <a:p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string::string</a:t>
            </a:r>
            <a:r>
              <a:rPr lang="en-US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(){</a:t>
            </a:r>
            <a:endParaRPr lang="en-US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 err="1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init</a:t>
            </a:r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length = 0;</a:t>
            </a:r>
          </a:p>
          <a:p>
            <a:r>
              <a:rPr lang="en-US" sz="2200" dirty="0"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Argument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7149" y="1438197"/>
            <a:ext cx="854513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200" b="1" dirty="0" smtClean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class</a:t>
            </a:r>
            <a:r>
              <a:rPr lang="en-US" sz="2200" dirty="0" smtClean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Fraction</a:t>
            </a:r>
            <a:r>
              <a:rPr lang="en-US" sz="2200" dirty="0" smtClean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fontAlgn="t"/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private: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   </a:t>
            </a:r>
            <a:r>
              <a:rPr lang="en-US" sz="2200" b="1" dirty="0" err="1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m_nNumerator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;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   </a:t>
            </a:r>
            <a:r>
              <a:rPr lang="en-US" sz="2200" b="1" dirty="0" err="1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m_nDenominator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;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</a:t>
            </a:r>
          </a:p>
          <a:p>
            <a:pPr fontAlgn="t"/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public: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   // Default constructor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   </a:t>
            </a:r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Fraction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nNumerator</a:t>
            </a:r>
            <a:r>
              <a:rPr lang="en-US" sz="2200" b="1" dirty="0">
                <a:solidFill>
                  <a:srgbClr val="7030A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=0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nDenominator</a:t>
            </a:r>
            <a:r>
              <a:rPr lang="en-US" sz="2200" b="1" dirty="0">
                <a:solidFill>
                  <a:srgbClr val="7030A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=1</a:t>
            </a:r>
            <a:r>
              <a:rPr lang="en-US" sz="2200" dirty="0" smtClean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</a:t>
            </a:r>
            <a:r>
              <a:rPr lang="en-US" sz="2200" dirty="0" smtClean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       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m_nNumerator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nNumerator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;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       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m_nDenominator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nDenominator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;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   }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   </a:t>
            </a:r>
            <a:r>
              <a:rPr lang="en-US" sz="2200" b="1" dirty="0" err="1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GetNumerator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() { return 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m_nNumerator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; }</a:t>
            </a:r>
          </a:p>
          <a:p>
            <a:pPr fontAlgn="t"/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    </a:t>
            </a:r>
            <a:r>
              <a:rPr lang="en-US" sz="2200" b="1" dirty="0" err="1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GetDenominator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() { return </a:t>
            </a:r>
            <a:r>
              <a:rPr lang="en-US" sz="2200" dirty="0" err="1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m_nDenominator</a:t>
            </a:r>
            <a:r>
              <a:rPr lang="en-US" sz="2200" dirty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; }</a:t>
            </a:r>
          </a:p>
          <a:p>
            <a:pPr fontAlgn="t"/>
            <a:r>
              <a:rPr lang="en-US" sz="2200" dirty="0" smtClean="0">
                <a:solidFill>
                  <a:srgbClr val="0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};</a:t>
            </a:r>
            <a:endParaRPr lang="en-US" sz="2200" dirty="0">
              <a:solidFill>
                <a:srgbClr val="000000"/>
              </a:solidFill>
              <a:effectLst/>
              <a:latin typeface="Candara" panose="020E0502030303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7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special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Applicable to constructor with </a:t>
            </a:r>
            <a:r>
              <a:rPr lang="en-US" sz="2200" b="1" dirty="0" smtClean="0">
                <a:solidFill>
                  <a:srgbClr val="0000FF"/>
                </a:solidFill>
              </a:rPr>
              <a:t>exactly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one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parameter</a:t>
            </a:r>
          </a:p>
          <a:p>
            <a:endParaRPr lang="en-US" sz="2200" dirty="0"/>
          </a:p>
          <a:p>
            <a:r>
              <a:rPr lang="en-US" sz="2200" dirty="0" smtClean="0"/>
              <a:t>Implicit type conversion</a:t>
            </a:r>
          </a:p>
          <a:p>
            <a:endParaRPr lang="en-US" sz="2200" dirty="0"/>
          </a:p>
          <a:p>
            <a:r>
              <a:rPr lang="en-US" sz="2200" dirty="0" smtClean="0"/>
              <a:t>Demonstration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Is A Default Constructor Always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existence of a user-defined constructor </a:t>
            </a:r>
            <a:r>
              <a:rPr lang="en-GB" sz="2200" dirty="0" smtClean="0"/>
              <a:t>blocks the </a:t>
            </a:r>
            <a:r>
              <a:rPr lang="en-GB" sz="2200" dirty="0"/>
              <a:t>synthesis of an implicitly-declared default constructor</a:t>
            </a:r>
            <a:r>
              <a:rPr lang="en-GB" sz="2200" dirty="0" smtClean="0"/>
              <a:t>.</a:t>
            </a:r>
            <a:endParaRPr lang="en-US" sz="2200" dirty="0"/>
          </a:p>
          <a:p>
            <a:endParaRPr lang="en-US" sz="2200" dirty="0" smtClean="0"/>
          </a:p>
          <a:p>
            <a:r>
              <a:rPr lang="en-GB" sz="2200" dirty="0"/>
              <a:t>A class with no default constructor limits its users to a </a:t>
            </a:r>
            <a:r>
              <a:rPr lang="en-GB" sz="2200" dirty="0" smtClean="0"/>
              <a:t>narrower </a:t>
            </a:r>
            <a:r>
              <a:rPr lang="en-US" sz="2200" dirty="0" smtClean="0"/>
              <a:t>set </a:t>
            </a:r>
            <a:r>
              <a:rPr lang="en-US" sz="2200" dirty="0"/>
              <a:t>of allowed uses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Demonstration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Class and Objects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Identification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Design of attributes and functionalities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Getter and Setters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Class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</a:t>
            </a:r>
            <a:r>
              <a:rPr lang="en-GB" sz="2200" dirty="0" smtClean="0"/>
              <a:t>lass </a:t>
            </a:r>
            <a:r>
              <a:rPr lang="en-GB" sz="2200" dirty="0"/>
              <a:t>objects can be made </a:t>
            </a:r>
            <a:r>
              <a:rPr lang="en-GB" sz="2200" dirty="0" smtClean="0"/>
              <a:t>constant using </a:t>
            </a:r>
            <a:r>
              <a:rPr lang="en-GB" sz="2200" dirty="0"/>
              <a:t>the </a:t>
            </a:r>
            <a:r>
              <a:rPr lang="en-GB" sz="2200" b="1" i="1" dirty="0" err="1">
                <a:solidFill>
                  <a:srgbClr val="0000FF"/>
                </a:solidFill>
              </a:rPr>
              <a:t>const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 smtClean="0"/>
              <a:t>keyword</a:t>
            </a:r>
          </a:p>
          <a:p>
            <a:endParaRPr lang="en-GB" sz="2200" dirty="0"/>
          </a:p>
          <a:p>
            <a:r>
              <a:rPr lang="en-GB" sz="2200" dirty="0" smtClean="0"/>
              <a:t>Constant </a:t>
            </a:r>
            <a:r>
              <a:rPr lang="en-GB" sz="2200" dirty="0"/>
              <a:t>variables must be initialized at time of </a:t>
            </a:r>
            <a:r>
              <a:rPr lang="en-GB" sz="2200" dirty="0" smtClean="0"/>
              <a:t>creation</a:t>
            </a:r>
          </a:p>
          <a:p>
            <a:endParaRPr lang="en-GB" sz="2200" dirty="0"/>
          </a:p>
          <a:p>
            <a:r>
              <a:rPr lang="en-GB" sz="2200" dirty="0"/>
              <a:t>In the case of classes, this initialization is done via </a:t>
            </a:r>
            <a:r>
              <a:rPr lang="en-GB" sz="2200" dirty="0" smtClean="0"/>
              <a:t>constructors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rgbClr val="C00000"/>
                </a:solidFill>
              </a:rPr>
              <a:t>Once </a:t>
            </a:r>
            <a:r>
              <a:rPr lang="en-GB" sz="2200" b="1" dirty="0" smtClean="0">
                <a:solidFill>
                  <a:srgbClr val="C00000"/>
                </a:solidFill>
              </a:rPr>
              <a:t>initialized </a:t>
            </a:r>
            <a:r>
              <a:rPr lang="en-GB" sz="2200" dirty="0"/>
              <a:t>via constructor, any attempt to </a:t>
            </a:r>
            <a:r>
              <a:rPr lang="en-GB" sz="2200" b="1" dirty="0">
                <a:solidFill>
                  <a:srgbClr val="C00000"/>
                </a:solidFill>
              </a:rPr>
              <a:t>modify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r>
              <a:rPr lang="en-GB" sz="2200" dirty="0"/>
              <a:t>the member variables of the object is </a:t>
            </a:r>
            <a:r>
              <a:rPr lang="en-GB" sz="2200" b="1" dirty="0" smtClean="0">
                <a:solidFill>
                  <a:srgbClr val="0000FF"/>
                </a:solidFill>
              </a:rPr>
              <a:t>disallowed</a:t>
            </a:r>
          </a:p>
          <a:p>
            <a:endParaRPr lang="en-GB" sz="2200" b="1" dirty="0">
              <a:solidFill>
                <a:srgbClr val="0000FF"/>
              </a:solidFill>
            </a:endParaRPr>
          </a:p>
          <a:p>
            <a:r>
              <a:rPr lang="en-GB" sz="2200" dirty="0"/>
              <a:t>I</a:t>
            </a:r>
            <a:r>
              <a:rPr lang="en-GB" sz="2200" dirty="0" smtClean="0"/>
              <a:t>t </a:t>
            </a:r>
            <a:r>
              <a:rPr lang="en-GB" sz="2200" dirty="0"/>
              <a:t>would violate the </a:t>
            </a:r>
            <a:r>
              <a:rPr lang="en-GB" sz="2200" b="1" dirty="0" err="1" smtClean="0">
                <a:solidFill>
                  <a:srgbClr val="C00000"/>
                </a:solidFill>
              </a:rPr>
              <a:t>const</a:t>
            </a:r>
            <a:r>
              <a:rPr lang="en-GB" sz="2200" b="1" dirty="0" smtClean="0">
                <a:solidFill>
                  <a:srgbClr val="C00000"/>
                </a:solidFill>
              </a:rPr>
              <a:t>(ant)-ness </a:t>
            </a:r>
            <a:r>
              <a:rPr lang="en-GB" sz="2200" dirty="0"/>
              <a:t>of the object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Changing </a:t>
            </a:r>
            <a:r>
              <a:rPr lang="en-GB" sz="2200" dirty="0"/>
              <a:t>member variables directly (if they are public</a:t>
            </a:r>
            <a:r>
              <a:rPr lang="en-GB" sz="2200" dirty="0" smtClean="0"/>
              <a:t>) is not allowed</a:t>
            </a:r>
          </a:p>
          <a:p>
            <a:endParaRPr lang="en-GB" sz="2200" dirty="0" smtClean="0"/>
          </a:p>
          <a:p>
            <a:r>
              <a:rPr lang="en-GB" sz="2200" dirty="0" smtClean="0"/>
              <a:t>Calling </a:t>
            </a:r>
            <a:r>
              <a:rPr lang="en-GB" sz="2200" dirty="0"/>
              <a:t>member functions that sets the value of member </a:t>
            </a:r>
            <a:r>
              <a:rPr lang="en-GB" sz="2200" dirty="0" smtClean="0"/>
              <a:t>variables is not allowed</a:t>
            </a:r>
          </a:p>
          <a:p>
            <a:endParaRPr lang="en-GB" sz="2200" dirty="0" smtClean="0"/>
          </a:p>
          <a:p>
            <a:r>
              <a:rPr lang="en-GB" sz="2200" dirty="0" err="1"/>
              <a:t>const</a:t>
            </a:r>
            <a:r>
              <a:rPr lang="en-GB" sz="2200" dirty="0"/>
              <a:t> class </a:t>
            </a:r>
            <a:r>
              <a:rPr lang="en-GB" sz="2200" dirty="0" smtClean="0"/>
              <a:t>objects </a:t>
            </a:r>
            <a:r>
              <a:rPr lang="en-GB" sz="2200" dirty="0"/>
              <a:t>can only </a:t>
            </a:r>
            <a:r>
              <a:rPr lang="en-GB" sz="2200" dirty="0" smtClean="0"/>
              <a:t>call </a:t>
            </a:r>
            <a:r>
              <a:rPr lang="en-GB" sz="2200" b="1" dirty="0" err="1">
                <a:solidFill>
                  <a:srgbClr val="C00000"/>
                </a:solidFill>
              </a:rPr>
              <a:t>const</a:t>
            </a:r>
            <a:r>
              <a:rPr lang="en-GB" sz="2200" b="1" dirty="0">
                <a:solidFill>
                  <a:srgbClr val="C00000"/>
                </a:solidFill>
              </a:rPr>
              <a:t> member </a:t>
            </a:r>
            <a:r>
              <a:rPr lang="en-GB" sz="2200" b="1" dirty="0" smtClean="0">
                <a:solidFill>
                  <a:srgbClr val="C00000"/>
                </a:solidFill>
              </a:rPr>
              <a:t>functions</a:t>
            </a:r>
          </a:p>
          <a:p>
            <a:endParaRPr lang="en-GB" sz="2200" b="1" dirty="0">
              <a:solidFill>
                <a:srgbClr val="C00000"/>
              </a:solidFill>
            </a:endParaRPr>
          </a:p>
          <a:p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8" y="1690689"/>
            <a:ext cx="7886700" cy="4625444"/>
          </a:xfrm>
        </p:spPr>
        <p:txBody>
          <a:bodyPr>
            <a:noAutofit/>
          </a:bodyPr>
          <a:lstStyle/>
          <a:p>
            <a:r>
              <a:rPr lang="en-GB" sz="2200" dirty="0"/>
              <a:t>C</a:t>
            </a:r>
            <a:r>
              <a:rPr lang="en-GB" sz="2200" dirty="0" smtClean="0"/>
              <a:t>ompilers </a:t>
            </a:r>
            <a:r>
              <a:rPr lang="en-GB" sz="2200" dirty="0"/>
              <a:t>synthesize a </a:t>
            </a:r>
            <a:r>
              <a:rPr lang="en-GB" sz="2200" b="1" dirty="0">
                <a:solidFill>
                  <a:srgbClr val="C00000"/>
                </a:solidFill>
              </a:rPr>
              <a:t>default constructor </a:t>
            </a:r>
            <a:r>
              <a:rPr lang="en-GB" sz="2200" dirty="0"/>
              <a:t>for every </a:t>
            </a:r>
            <a:r>
              <a:rPr lang="en-GB" sz="2200" dirty="0" smtClean="0"/>
              <a:t>class </a:t>
            </a:r>
            <a:r>
              <a:rPr lang="en-US" sz="2200" b="1" dirty="0">
                <a:solidFill>
                  <a:srgbClr val="0000FF"/>
                </a:solidFill>
              </a:rPr>
              <a:t>unless</a:t>
            </a:r>
            <a:r>
              <a:rPr lang="en-US" sz="2200" dirty="0"/>
              <a:t> a constructor </a:t>
            </a:r>
            <a:r>
              <a:rPr lang="en-US" sz="2200" dirty="0" smtClean="0"/>
              <a:t>was </a:t>
            </a:r>
            <a:r>
              <a:rPr lang="en-GB" sz="2200" b="1" dirty="0" smtClean="0">
                <a:solidFill>
                  <a:srgbClr val="C00000"/>
                </a:solidFill>
              </a:rPr>
              <a:t>already </a:t>
            </a:r>
            <a:r>
              <a:rPr lang="en-GB" sz="2200" b="1" dirty="0">
                <a:solidFill>
                  <a:srgbClr val="C00000"/>
                </a:solidFill>
              </a:rPr>
              <a:t>defined </a:t>
            </a:r>
            <a:r>
              <a:rPr lang="en-GB" sz="2200" dirty="0"/>
              <a:t>by the </a:t>
            </a:r>
            <a:r>
              <a:rPr lang="en-GB" sz="2200" dirty="0" smtClean="0"/>
              <a:t>user</a:t>
            </a:r>
          </a:p>
          <a:p>
            <a:endParaRPr lang="en-GB" sz="2200" dirty="0"/>
          </a:p>
          <a:p>
            <a:r>
              <a:rPr lang="en-GB" sz="2200" dirty="0"/>
              <a:t>S</a:t>
            </a:r>
            <a:r>
              <a:rPr lang="en-GB" sz="2200" dirty="0" smtClean="0"/>
              <a:t>uch </a:t>
            </a:r>
            <a:r>
              <a:rPr lang="en-GB" sz="2200" dirty="0"/>
              <a:t>a synthesized constructor is </a:t>
            </a:r>
            <a:r>
              <a:rPr lang="en-GB" sz="2200" dirty="0" smtClean="0"/>
              <a:t>redundant</a:t>
            </a:r>
          </a:p>
          <a:p>
            <a:endParaRPr lang="en-GB" sz="2200" dirty="0"/>
          </a:p>
          <a:p>
            <a:r>
              <a:rPr lang="en-GB" sz="2200" dirty="0"/>
              <a:t>A constructor is considered trivial when </a:t>
            </a:r>
            <a:r>
              <a:rPr lang="en-GB" sz="2200" b="1" dirty="0">
                <a:solidFill>
                  <a:srgbClr val="0000FF"/>
                </a:solidFill>
              </a:rPr>
              <a:t>all the following </a:t>
            </a:r>
            <a:r>
              <a:rPr lang="en-GB" sz="2200" dirty="0"/>
              <a:t>hold true:</a:t>
            </a:r>
          </a:p>
          <a:p>
            <a:pPr lvl="1"/>
            <a:r>
              <a:rPr lang="en-GB" sz="2200" dirty="0" smtClean="0"/>
              <a:t>Its </a:t>
            </a:r>
            <a:r>
              <a:rPr lang="en-GB" sz="2200" dirty="0"/>
              <a:t>class has </a:t>
            </a:r>
            <a:r>
              <a:rPr lang="en-GB" sz="2200" b="1" dirty="0">
                <a:solidFill>
                  <a:srgbClr val="C00000"/>
                </a:solidFill>
              </a:rPr>
              <a:t>no virtual member functions </a:t>
            </a:r>
            <a:r>
              <a:rPr lang="en-GB" sz="2200" dirty="0"/>
              <a:t>and </a:t>
            </a:r>
            <a:r>
              <a:rPr lang="en-GB" sz="2200" b="1" dirty="0">
                <a:solidFill>
                  <a:srgbClr val="C00000"/>
                </a:solidFill>
              </a:rPr>
              <a:t>no virtual base classes.</a:t>
            </a:r>
          </a:p>
          <a:p>
            <a:pPr lvl="1"/>
            <a:r>
              <a:rPr lang="en-GB" sz="2200" dirty="0" smtClean="0"/>
              <a:t>All </a:t>
            </a:r>
            <a:r>
              <a:rPr lang="en-GB" sz="2200" dirty="0"/>
              <a:t>the direct base classes of the constructor's class have trivial constructors.</a:t>
            </a:r>
          </a:p>
          <a:p>
            <a:pPr lvl="1"/>
            <a:r>
              <a:rPr lang="en-GB" sz="2200" dirty="0" smtClean="0"/>
              <a:t>All </a:t>
            </a:r>
            <a:r>
              <a:rPr lang="en-GB" sz="2200" dirty="0"/>
              <a:t>the member objects in the constructor's class have trivial constructors.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6224"/>
            <a:ext cx="7886700" cy="4956175"/>
          </a:xfrm>
        </p:spPr>
        <p:txBody>
          <a:bodyPr>
            <a:noAutofit/>
          </a:bodyPr>
          <a:lstStyle/>
          <a:p>
            <a:r>
              <a:rPr lang="en-US" sz="2200" dirty="0" smtClean="0"/>
              <a:t>It is </a:t>
            </a:r>
            <a:r>
              <a:rPr lang="en-US" sz="2200" dirty="0"/>
              <a:t>a </a:t>
            </a:r>
            <a:r>
              <a:rPr lang="en-US" sz="2200" dirty="0" smtClean="0"/>
              <a:t>member </a:t>
            </a:r>
            <a:r>
              <a:rPr lang="en-GB" sz="2200" dirty="0" smtClean="0"/>
              <a:t>function </a:t>
            </a:r>
            <a:r>
              <a:rPr lang="en-GB" sz="2200" dirty="0"/>
              <a:t>whose name is the class name preceded by the tilde </a:t>
            </a:r>
            <a:r>
              <a:rPr lang="en-GB" sz="2200" b="1" dirty="0" smtClean="0">
                <a:solidFill>
                  <a:srgbClr val="0000FF"/>
                </a:solidFill>
              </a:rPr>
              <a:t>~</a:t>
            </a:r>
            <a:r>
              <a:rPr lang="en-GB" sz="2200" dirty="0" smtClean="0"/>
              <a:t> character</a:t>
            </a:r>
          </a:p>
          <a:p>
            <a:endParaRPr lang="en-GB" sz="2200" dirty="0" smtClean="0"/>
          </a:p>
          <a:p>
            <a:r>
              <a:rPr lang="en-GB" sz="2200" dirty="0" smtClean="0"/>
              <a:t>A destructor’s usual purpose is </a:t>
            </a:r>
            <a:r>
              <a:rPr lang="en-GB" sz="2200" b="1" i="1" dirty="0" smtClean="0">
                <a:solidFill>
                  <a:srgbClr val="C00000"/>
                </a:solidFill>
              </a:rPr>
              <a:t>finalizing</a:t>
            </a:r>
            <a:r>
              <a:rPr lang="en-GB" sz="2200" i="1" dirty="0" smtClean="0"/>
              <a:t> </a:t>
            </a:r>
            <a:r>
              <a:rPr lang="en-GB" sz="2200" dirty="0" smtClean="0"/>
              <a:t>or </a:t>
            </a:r>
            <a:r>
              <a:rPr lang="en-GB" sz="2200" b="1" dirty="0" smtClean="0">
                <a:solidFill>
                  <a:srgbClr val="C00000"/>
                </a:solidFill>
              </a:rPr>
              <a:t>destroying</a:t>
            </a:r>
            <a:r>
              <a:rPr lang="en-GB" sz="2200" dirty="0" smtClean="0">
                <a:solidFill>
                  <a:srgbClr val="C00000"/>
                </a:solidFill>
              </a:rPr>
              <a:t> </a:t>
            </a:r>
            <a:r>
              <a:rPr lang="en-GB" sz="2200" dirty="0" smtClean="0"/>
              <a:t>objects of the class type. </a:t>
            </a:r>
          </a:p>
          <a:p>
            <a:endParaRPr lang="en-GB" sz="2200" dirty="0" smtClean="0"/>
          </a:p>
          <a:p>
            <a:r>
              <a:rPr lang="en-GB" sz="2200" b="1" dirty="0" smtClean="0">
                <a:solidFill>
                  <a:srgbClr val="C00000"/>
                </a:solidFill>
              </a:rPr>
              <a:t>Finalizing</a:t>
            </a:r>
            <a:r>
              <a:rPr lang="en-GB" sz="2200" dirty="0" smtClean="0"/>
              <a:t> objects involves </a:t>
            </a:r>
            <a:r>
              <a:rPr lang="en-GB" sz="2200" b="1" dirty="0" smtClean="0">
                <a:solidFill>
                  <a:srgbClr val="0000FF"/>
                </a:solidFill>
              </a:rPr>
              <a:t>retrieving resources </a:t>
            </a:r>
            <a:r>
              <a:rPr lang="en-GB" sz="2200" b="1" dirty="0">
                <a:solidFill>
                  <a:srgbClr val="0000FF"/>
                </a:solidFill>
              </a:rPr>
              <a:t>allocated</a:t>
            </a:r>
            <a:r>
              <a:rPr lang="en-GB" sz="2200" dirty="0" smtClean="0"/>
              <a:t> to the object.</a:t>
            </a:r>
          </a:p>
          <a:p>
            <a:endParaRPr lang="en-GB" sz="2200" dirty="0" smtClean="0"/>
          </a:p>
          <a:p>
            <a:r>
              <a:rPr lang="en-GB" sz="2200" dirty="0" smtClean="0"/>
              <a:t>Requires </a:t>
            </a:r>
            <a:r>
              <a:rPr lang="en-GB" sz="2200" dirty="0"/>
              <a:t>using </a:t>
            </a:r>
            <a:r>
              <a:rPr lang="en-GB" sz="2200" b="1" dirty="0">
                <a:solidFill>
                  <a:srgbClr val="0000FF"/>
                </a:solidFill>
              </a:rPr>
              <a:t>delete</a:t>
            </a:r>
            <a:r>
              <a:rPr lang="en-GB" sz="2200" dirty="0"/>
              <a:t> to </a:t>
            </a:r>
            <a:r>
              <a:rPr lang="en-GB" sz="2200" b="1" dirty="0">
                <a:solidFill>
                  <a:srgbClr val="C00000"/>
                </a:solidFill>
              </a:rPr>
              <a:t>deallocate</a:t>
            </a:r>
            <a:r>
              <a:rPr lang="en-GB" sz="2200" dirty="0"/>
              <a:t> store assigned to the object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GB" sz="2200" dirty="0" smtClean="0"/>
              <a:t>They can not be overloaded or take arguments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constructor and destructors are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8375"/>
          </a:xfrm>
        </p:spPr>
        <p:txBody>
          <a:bodyPr>
            <a:normAutofit/>
          </a:bodyPr>
          <a:lstStyle/>
          <a:p>
            <a:r>
              <a:rPr lang="en-GB" sz="2200" dirty="0"/>
              <a:t>A</a:t>
            </a:r>
            <a:r>
              <a:rPr lang="en-GB" sz="2200" dirty="0" smtClean="0"/>
              <a:t>n </a:t>
            </a:r>
            <a:r>
              <a:rPr lang="en-GB" sz="2200" dirty="0"/>
              <a:t>object's constructor is called when the object comes into </a:t>
            </a:r>
            <a:r>
              <a:rPr lang="en-GB" sz="2200" dirty="0" smtClean="0"/>
              <a:t>existence</a:t>
            </a:r>
          </a:p>
          <a:p>
            <a:endParaRPr lang="en-GB" sz="2200" dirty="0"/>
          </a:p>
          <a:p>
            <a:r>
              <a:rPr lang="en-GB" sz="2200" dirty="0"/>
              <a:t>A</a:t>
            </a:r>
            <a:r>
              <a:rPr lang="en-GB" sz="2200" dirty="0" smtClean="0"/>
              <a:t>n </a:t>
            </a:r>
            <a:r>
              <a:rPr lang="en-GB" sz="2200" dirty="0"/>
              <a:t>object's destructor is called when the object is </a:t>
            </a:r>
            <a:r>
              <a:rPr lang="en-GB" sz="2200" dirty="0" smtClean="0"/>
              <a:t>destroyed</a:t>
            </a:r>
          </a:p>
          <a:p>
            <a:endParaRPr lang="en-GB" sz="2200" dirty="0"/>
          </a:p>
          <a:p>
            <a:r>
              <a:rPr lang="en-GB" sz="2200" b="1" dirty="0" smtClean="0">
                <a:solidFill>
                  <a:srgbClr val="C00000"/>
                </a:solidFill>
              </a:rPr>
              <a:t>For a local object: </a:t>
            </a:r>
            <a:r>
              <a:rPr lang="en-GB" sz="2200" b="1" dirty="0" smtClean="0">
                <a:solidFill>
                  <a:srgbClr val="0000FF"/>
                </a:solidFill>
              </a:rPr>
              <a:t>constructor</a:t>
            </a:r>
            <a:r>
              <a:rPr lang="en-GB" sz="2200" dirty="0" smtClean="0">
                <a:solidFill>
                  <a:srgbClr val="0000FF"/>
                </a:solidFill>
              </a:rPr>
              <a:t> </a:t>
            </a:r>
            <a:r>
              <a:rPr lang="en-GB" sz="2200" dirty="0" smtClean="0">
                <a:sym typeface="Wingdings" panose="05000000000000000000" pitchFamily="2" charset="2"/>
              </a:rPr>
              <a:t></a:t>
            </a:r>
            <a:r>
              <a:rPr lang="en-GB" sz="2200" dirty="0" smtClean="0"/>
              <a:t> object's declaration, 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rgbClr val="0000FF"/>
                </a:solidFill>
              </a:rPr>
              <a:t>destructor</a:t>
            </a:r>
            <a:r>
              <a:rPr lang="en-GB" sz="2200" dirty="0" smtClean="0">
                <a:solidFill>
                  <a:srgbClr val="0000FF"/>
                </a:solidFill>
              </a:rPr>
              <a:t> </a:t>
            </a:r>
            <a:r>
              <a:rPr lang="en-GB" sz="2200" dirty="0" smtClean="0">
                <a:sym typeface="Wingdings" panose="05000000000000000000" pitchFamily="2" charset="2"/>
              </a:rPr>
              <a:t> reverse order of constructor</a:t>
            </a:r>
          </a:p>
          <a:p>
            <a:endParaRPr lang="en-GB" sz="2200" dirty="0" smtClean="0">
              <a:sym typeface="Wingdings" panose="05000000000000000000" pitchFamily="2" charset="2"/>
            </a:endParaRPr>
          </a:p>
          <a:p>
            <a:r>
              <a:rPr lang="en-GB" sz="2200" b="1" dirty="0">
                <a:solidFill>
                  <a:srgbClr val="C00000"/>
                </a:solidFill>
              </a:rPr>
              <a:t>For a </a:t>
            </a:r>
            <a:r>
              <a:rPr lang="en-GB" sz="2200" b="1" dirty="0" smtClean="0">
                <a:solidFill>
                  <a:srgbClr val="C00000"/>
                </a:solidFill>
              </a:rPr>
              <a:t>global object</a:t>
            </a:r>
            <a:r>
              <a:rPr lang="en-GB" sz="2200" b="1" dirty="0">
                <a:solidFill>
                  <a:srgbClr val="C00000"/>
                </a:solidFill>
              </a:rPr>
              <a:t>: </a:t>
            </a:r>
            <a:r>
              <a:rPr lang="en-GB" sz="2200" b="1" dirty="0">
                <a:solidFill>
                  <a:srgbClr val="0000FF"/>
                </a:solidFill>
              </a:rPr>
              <a:t>constructor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>
                <a:sym typeface="Wingdings" panose="05000000000000000000" pitchFamily="2" charset="2"/>
              </a:rPr>
              <a:t></a:t>
            </a:r>
            <a:r>
              <a:rPr lang="en-GB" sz="2200" dirty="0"/>
              <a:t> </a:t>
            </a:r>
            <a:r>
              <a:rPr lang="en-US" sz="2200" i="1" dirty="0"/>
              <a:t>before </a:t>
            </a:r>
            <a:r>
              <a:rPr lang="en-US" sz="2200" b="1" dirty="0"/>
              <a:t>main()</a:t>
            </a:r>
            <a:r>
              <a:rPr lang="en-GB" sz="2200" dirty="0" smtClean="0"/>
              <a:t>, , in order of their declaration, within the same file</a:t>
            </a:r>
            <a:endParaRPr lang="en-GB" sz="2200" dirty="0"/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</a:rPr>
              <a:t>destructor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>
                <a:sym typeface="Wingdings" panose="05000000000000000000" pitchFamily="2" charset="2"/>
              </a:rPr>
              <a:t> reverse order of </a:t>
            </a:r>
            <a:r>
              <a:rPr lang="en-GB" sz="2200" dirty="0" smtClean="0">
                <a:sym typeface="Wingdings" panose="05000000000000000000" pitchFamily="2" charset="2"/>
              </a:rPr>
              <a:t>constructor, after main() has terminated</a:t>
            </a:r>
            <a:endParaRPr lang="en-GB" sz="2200" dirty="0">
              <a:sym typeface="Wingdings" panose="05000000000000000000" pitchFamily="2" charset="2"/>
            </a:endParaRPr>
          </a:p>
          <a:p>
            <a:endParaRPr lang="en-GB" sz="2200" dirty="0">
              <a:sym typeface="Wingdings" panose="05000000000000000000" pitchFamily="2" charset="2"/>
            </a:endParaRP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00FF"/>
                </a:solidFill>
              </a:rPr>
              <a:t>Polymorphism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557463" y="2368550"/>
            <a:ext cx="3913187" cy="39497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9950" y="2873375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139950" y="4054475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139950" y="4729163"/>
            <a:ext cx="1825625" cy="407987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139950" y="5318125"/>
            <a:ext cx="1825625" cy="4111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139950" y="346551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95788" y="3381375"/>
            <a:ext cx="1573212" cy="217963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370388" y="3348038"/>
            <a:ext cx="14605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andara" panose="020E0502030303020204" pitchFamily="34" charset="0"/>
                <a:ea typeface="宋体" panose="02010600030101010101" pitchFamily="2" charset="-122"/>
              </a:rPr>
              <a:t>Private data:</a:t>
            </a:r>
          </a:p>
          <a:p>
            <a:endParaRPr lang="en-US" altLang="zh-CN" sz="1000" b="1"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r>
              <a:rPr lang="en-US" altLang="zh-CN" b="1">
                <a:latin typeface="Candara" panose="020E0502030303020204" pitchFamily="34" charset="0"/>
                <a:ea typeface="宋体" panose="02010600030101010101" pitchFamily="2" charset="-122"/>
              </a:rPr>
              <a:t>hrs</a:t>
            </a:r>
          </a:p>
          <a:p>
            <a:endParaRPr lang="en-US" altLang="zh-CN" b="1"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r>
              <a:rPr lang="en-US" altLang="zh-CN" b="1">
                <a:latin typeface="Candara" panose="020E0502030303020204" pitchFamily="34" charset="0"/>
                <a:ea typeface="宋体" panose="02010600030101010101" pitchFamily="2" charset="-122"/>
              </a:rPr>
              <a:t>mins</a:t>
            </a:r>
          </a:p>
          <a:p>
            <a:endParaRPr lang="en-US" altLang="zh-CN" b="1"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r>
              <a:rPr lang="en-US" altLang="zh-CN" b="1">
                <a:latin typeface="Candara" panose="020E0502030303020204" pitchFamily="34" charset="0"/>
                <a:ea typeface="宋体" panose="02010600030101010101" pitchFamily="2" charset="-122"/>
              </a:rPr>
              <a:t>secs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617788" y="2901950"/>
            <a:ext cx="54502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latin typeface="Candara" panose="020E0502030303020204" pitchFamily="34" charset="0"/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282825" y="3490913"/>
            <a:ext cx="1322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 dirty="0">
                <a:latin typeface="Candara" panose="020E0502030303020204" pitchFamily="34" charset="0"/>
                <a:ea typeface="宋体" panose="02010600030101010101" pitchFamily="2" charset="-122"/>
              </a:rPr>
              <a:t>Increment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45620" y="4055596"/>
            <a:ext cx="80560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 dirty="0">
                <a:latin typeface="Candara" panose="020E0502030303020204" pitchFamily="34" charset="0"/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9763" y="4741604"/>
            <a:ext cx="89768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 dirty="0">
                <a:latin typeface="Candara" panose="020E0502030303020204" pitchFamily="34" charset="0"/>
                <a:ea typeface="宋体" panose="02010600030101010101" pitchFamily="2" charset="-122"/>
              </a:rPr>
              <a:t>   Time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688078" y="5318125"/>
            <a:ext cx="72936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 dirty="0">
                <a:latin typeface="Candara" panose="020E0502030303020204" pitchFamily="34" charset="0"/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64125" y="3802063"/>
            <a:ext cx="738188" cy="407987"/>
          </a:xfrm>
          <a:prstGeom prst="rect">
            <a:avLst/>
          </a:prstGeom>
          <a:solidFill>
            <a:srgbClr val="EF256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064125" y="4392613"/>
            <a:ext cx="738188" cy="407987"/>
          </a:xfrm>
          <a:prstGeom prst="rect">
            <a:avLst/>
          </a:prstGeom>
          <a:solidFill>
            <a:srgbClr val="EF256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064125" y="4981575"/>
            <a:ext cx="738188" cy="411163"/>
          </a:xfrm>
          <a:prstGeom prst="rect">
            <a:avLst/>
          </a:prstGeom>
          <a:solidFill>
            <a:srgbClr val="EF256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79317" y="1745638"/>
            <a:ext cx="206947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Candara" panose="020E0502030303020204" pitchFamily="34" charset="0"/>
                <a:ea typeface="宋体" panose="02010600030101010101" pitchFamily="2" charset="-122"/>
              </a:rPr>
              <a:t>Time 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25975"/>
          </a:xfrm>
        </p:spPr>
        <p:txBody>
          <a:bodyPr>
            <a:normAutofit/>
          </a:bodyPr>
          <a:lstStyle/>
          <a:p>
            <a:r>
              <a:rPr lang="en-GB" sz="2200" dirty="0"/>
              <a:t>A friend function of a class is defined </a:t>
            </a:r>
            <a:endParaRPr lang="en-GB" sz="2200" dirty="0" smtClean="0"/>
          </a:p>
          <a:p>
            <a:pPr lvl="1"/>
            <a:r>
              <a:rPr lang="en-GB" sz="2200" b="1" dirty="0" smtClean="0">
                <a:solidFill>
                  <a:srgbClr val="C00000"/>
                </a:solidFill>
              </a:rPr>
              <a:t>Outside </a:t>
            </a:r>
            <a:r>
              <a:rPr lang="en-GB" sz="2200" b="1" dirty="0">
                <a:solidFill>
                  <a:srgbClr val="C00000"/>
                </a:solidFill>
              </a:rPr>
              <a:t>that class' </a:t>
            </a:r>
            <a:r>
              <a:rPr lang="en-GB" sz="2200" b="1" dirty="0" smtClean="0">
                <a:solidFill>
                  <a:srgbClr val="C00000"/>
                </a:solidFill>
              </a:rPr>
              <a:t>scope</a:t>
            </a:r>
            <a:endParaRPr lang="en-GB" sz="2200" dirty="0" smtClean="0"/>
          </a:p>
          <a:p>
            <a:pPr lvl="1"/>
            <a:r>
              <a:rPr lang="en-GB" sz="2200" dirty="0"/>
              <a:t>H</a:t>
            </a:r>
            <a:r>
              <a:rPr lang="en-GB" sz="2200" dirty="0" smtClean="0"/>
              <a:t>as </a:t>
            </a:r>
            <a:r>
              <a:rPr lang="en-GB" sz="2200" dirty="0"/>
              <a:t>the </a:t>
            </a:r>
            <a:r>
              <a:rPr lang="en-GB" sz="2200" b="1" dirty="0">
                <a:solidFill>
                  <a:srgbClr val="0000FF"/>
                </a:solidFill>
              </a:rPr>
              <a:t>right to access all private and protected members </a:t>
            </a:r>
            <a:r>
              <a:rPr lang="en-GB" sz="2200" dirty="0"/>
              <a:t>of the class</a:t>
            </a:r>
            <a:r>
              <a:rPr lang="en-GB" sz="2200" dirty="0" smtClean="0"/>
              <a:t>.</a:t>
            </a:r>
          </a:p>
          <a:p>
            <a:pPr lvl="1"/>
            <a:endParaRPr lang="en-GB" sz="2200" dirty="0" smtClean="0"/>
          </a:p>
          <a:p>
            <a:r>
              <a:rPr lang="en-GB" sz="2200" b="1" dirty="0" smtClean="0">
                <a:solidFill>
                  <a:srgbClr val="0000FF"/>
                </a:solidFill>
              </a:rPr>
              <a:t>Friends </a:t>
            </a:r>
            <a:r>
              <a:rPr lang="en-GB" sz="2200" b="1" dirty="0">
                <a:solidFill>
                  <a:srgbClr val="0000FF"/>
                </a:solidFill>
              </a:rPr>
              <a:t>are not member functions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GB" sz="2200" dirty="0" smtClean="0"/>
              <a:t>Their </a:t>
            </a:r>
            <a:r>
              <a:rPr lang="en-GB" sz="2200" b="1" dirty="0">
                <a:solidFill>
                  <a:srgbClr val="C00000"/>
                </a:solidFill>
              </a:rPr>
              <a:t>prototypes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r>
              <a:rPr lang="en-GB" sz="2200" dirty="0" smtClean="0"/>
              <a:t>appear </a:t>
            </a:r>
            <a:r>
              <a:rPr lang="en-GB" sz="2200" dirty="0"/>
              <a:t>in the class </a:t>
            </a:r>
            <a:r>
              <a:rPr lang="en-GB" sz="2200" dirty="0" smtClean="0"/>
              <a:t>definition.</a:t>
            </a:r>
          </a:p>
          <a:p>
            <a:endParaRPr lang="en-GB" sz="2200" dirty="0"/>
          </a:p>
          <a:p>
            <a:r>
              <a:rPr lang="en-GB" sz="2200" dirty="0"/>
              <a:t>A friend can be a </a:t>
            </a:r>
            <a:endParaRPr lang="en-GB" sz="2200" dirty="0" smtClean="0"/>
          </a:p>
          <a:p>
            <a:pPr lvl="1"/>
            <a:r>
              <a:rPr lang="en-GB" sz="2200" dirty="0" smtClean="0"/>
              <a:t>function</a:t>
            </a:r>
            <a:r>
              <a:rPr lang="en-GB" sz="2200" dirty="0"/>
              <a:t>, function template, or member function, or a class or class template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friend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0824"/>
            <a:ext cx="7886700" cy="5032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Friend of the class can be member of </a:t>
            </a:r>
            <a:r>
              <a:rPr lang="en-GB" sz="2200" b="1" dirty="0" smtClean="0">
                <a:solidFill>
                  <a:srgbClr val="C00000"/>
                </a:solidFill>
              </a:rPr>
              <a:t>more </a:t>
            </a:r>
            <a:r>
              <a:rPr lang="en-GB" sz="2200" b="1" dirty="0">
                <a:solidFill>
                  <a:srgbClr val="C00000"/>
                </a:solidFill>
              </a:rPr>
              <a:t>than </a:t>
            </a:r>
            <a:r>
              <a:rPr lang="en-GB" sz="2200" b="1" dirty="0" smtClean="0">
                <a:solidFill>
                  <a:srgbClr val="C00000"/>
                </a:solidFill>
              </a:rPr>
              <a:t>one</a:t>
            </a:r>
            <a:r>
              <a:rPr lang="en-GB" sz="2200" dirty="0" smtClean="0"/>
              <a:t> </a:t>
            </a:r>
            <a:r>
              <a:rPr lang="en-GB" sz="2200" dirty="0"/>
              <a:t>class</a:t>
            </a:r>
            <a:r>
              <a:rPr lang="en-GB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Friend </a:t>
            </a:r>
            <a:r>
              <a:rPr lang="en-GB" sz="2200" dirty="0"/>
              <a:t>of one class can be </a:t>
            </a:r>
            <a:r>
              <a:rPr lang="en-GB" sz="2200" b="1" dirty="0" smtClean="0">
                <a:solidFill>
                  <a:srgbClr val="0000FF"/>
                </a:solidFill>
              </a:rPr>
              <a:t>GLOBAL </a:t>
            </a:r>
            <a:r>
              <a:rPr lang="en-GB" sz="2200" b="1" dirty="0">
                <a:solidFill>
                  <a:srgbClr val="0000FF"/>
                </a:solidFill>
              </a:rPr>
              <a:t>FRIEND</a:t>
            </a:r>
            <a:r>
              <a:rPr lang="en-GB" sz="2200" b="1" dirty="0" smtClean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Can access </a:t>
            </a:r>
            <a:r>
              <a:rPr lang="en-GB" sz="2200" dirty="0"/>
              <a:t>the private or protected members of the </a:t>
            </a:r>
            <a:r>
              <a:rPr lang="en-GB" sz="2200" dirty="0" smtClean="0"/>
              <a:t>friend.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Do </a:t>
            </a:r>
            <a:r>
              <a:rPr lang="en-GB" sz="2200" dirty="0"/>
              <a:t>not get </a:t>
            </a:r>
            <a:r>
              <a:rPr lang="en-GB" sz="2200" b="1" dirty="0">
                <a:solidFill>
                  <a:srgbClr val="0000FF"/>
                </a:solidFill>
              </a:rPr>
              <a:t>“this” </a:t>
            </a:r>
            <a:r>
              <a:rPr lang="en-GB" sz="2200" dirty="0"/>
              <a:t>pointer</a:t>
            </a:r>
            <a:r>
              <a:rPr lang="en-GB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They </a:t>
            </a:r>
            <a:r>
              <a:rPr lang="en-GB" sz="2200" dirty="0"/>
              <a:t>can be used for message passing between the classes</a:t>
            </a:r>
            <a:r>
              <a:rPr lang="en-GB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Can be </a:t>
            </a:r>
            <a:r>
              <a:rPr lang="en-GB" sz="2200" b="1" dirty="0">
                <a:solidFill>
                  <a:srgbClr val="0000FF"/>
                </a:solidFill>
              </a:rPr>
              <a:t>declared anywhere </a:t>
            </a:r>
            <a:r>
              <a:rPr lang="en-GB" sz="2200" dirty="0" smtClean="0"/>
              <a:t>in </a:t>
            </a:r>
            <a:r>
              <a:rPr lang="en-GB" sz="2200" dirty="0"/>
              <a:t>the class (in public, protected or private section).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/>
              <a:t>Three different circumstances where friend functions are useful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Operator overloading -  for certain types of operators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Creation of I/O operations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solidFill>
                  <a:srgbClr val="0000FF"/>
                </a:solidFill>
              </a:rPr>
              <a:t>Multiple classes share common functionality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7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Friend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Autofit/>
          </a:bodyPr>
          <a:lstStyle/>
          <a:p>
            <a:r>
              <a:rPr lang="en-US" sz="2200" dirty="0"/>
              <a:t>Friendship may allow a class to be </a:t>
            </a:r>
            <a:r>
              <a:rPr lang="en-US" sz="2200" b="1" dirty="0">
                <a:solidFill>
                  <a:srgbClr val="C00000"/>
                </a:solidFill>
              </a:rPr>
              <a:t>better encapsulated 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endParaRPr lang="en-US" sz="2200" b="1" dirty="0">
              <a:solidFill>
                <a:srgbClr val="C00000"/>
              </a:solidFill>
            </a:endParaRPr>
          </a:p>
          <a:p>
            <a:pPr lvl="1"/>
            <a:r>
              <a:rPr lang="en-US" sz="2200" dirty="0" smtClean="0"/>
              <a:t>Granting </a:t>
            </a:r>
            <a:r>
              <a:rPr lang="en-US" sz="2200" dirty="0"/>
              <a:t>per-class access to parts of its </a:t>
            </a:r>
            <a:r>
              <a:rPr lang="en-US" sz="2200" b="1" dirty="0">
                <a:solidFill>
                  <a:srgbClr val="0000FF"/>
                </a:solidFill>
              </a:rPr>
              <a:t>API</a:t>
            </a:r>
            <a:r>
              <a:rPr lang="en-US" sz="2200" dirty="0"/>
              <a:t> </a:t>
            </a:r>
            <a:endParaRPr lang="en-US" sz="2200" dirty="0" smtClean="0"/>
          </a:p>
          <a:p>
            <a:pPr lvl="1"/>
            <a:r>
              <a:rPr lang="en-US" sz="2200" dirty="0" smtClean="0"/>
              <a:t>That </a:t>
            </a:r>
            <a:r>
              <a:rPr lang="en-US" sz="2200" dirty="0"/>
              <a:t>would otherwise have </a:t>
            </a:r>
            <a:r>
              <a:rPr lang="en-US" sz="2200" dirty="0" smtClean="0"/>
              <a:t>to be public.</a:t>
            </a:r>
          </a:p>
          <a:p>
            <a:endParaRPr lang="en-US" sz="2200" dirty="0" smtClean="0"/>
          </a:p>
          <a:p>
            <a:r>
              <a:rPr lang="en-US" sz="2200" dirty="0"/>
              <a:t>This increased encapsulation comes at the cost of </a:t>
            </a:r>
            <a:r>
              <a:rPr lang="en-US" sz="2200" b="1" i="1" dirty="0">
                <a:solidFill>
                  <a:srgbClr val="C00000"/>
                </a:solidFill>
              </a:rPr>
              <a:t>tighter coupling</a:t>
            </a:r>
            <a:r>
              <a:rPr lang="en-US" sz="2200" dirty="0"/>
              <a:t> </a:t>
            </a:r>
            <a:r>
              <a:rPr lang="en-US" sz="2200" dirty="0" smtClean="0"/>
              <a:t>between classes</a:t>
            </a:r>
          </a:p>
          <a:p>
            <a:endParaRPr lang="en-US" sz="2200" dirty="0" smtClean="0"/>
          </a:p>
          <a:p>
            <a:r>
              <a:rPr lang="en-US" sz="2200" b="1" dirty="0"/>
              <a:t>Friendships are not </a:t>
            </a:r>
            <a:r>
              <a:rPr lang="en-US" sz="2200" b="1" dirty="0" smtClean="0"/>
              <a:t>symmetric</a:t>
            </a:r>
          </a:p>
          <a:p>
            <a:r>
              <a:rPr lang="en-US" sz="2200" b="1" dirty="0"/>
              <a:t>Friendships are not </a:t>
            </a:r>
            <a:r>
              <a:rPr lang="en-US" sz="2200" b="1" dirty="0" smtClean="0"/>
              <a:t>transitive</a:t>
            </a:r>
          </a:p>
          <a:p>
            <a:r>
              <a:rPr lang="en-US" sz="2200" b="1" dirty="0"/>
              <a:t>Friendships are not </a:t>
            </a:r>
            <a:r>
              <a:rPr lang="en-US" sz="2200" b="1" dirty="0" smtClean="0"/>
              <a:t>inherited</a:t>
            </a:r>
          </a:p>
          <a:p>
            <a:r>
              <a:rPr lang="en-US" sz="2200" b="1" dirty="0"/>
              <a:t>Access due to friendship </a:t>
            </a:r>
            <a:r>
              <a:rPr lang="en-US" sz="2200" b="1" i="1" dirty="0"/>
              <a:t>is</a:t>
            </a:r>
            <a:r>
              <a:rPr lang="en-US" sz="2200" b="1" dirty="0"/>
              <a:t> inherited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and Destruction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015" r="900" b="10765"/>
          <a:stretch/>
        </p:blipFill>
        <p:spPr>
          <a:xfrm>
            <a:off x="1409533" y="2050603"/>
            <a:ext cx="5858210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3615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void foo</a:t>
            </a:r>
            <a:r>
              <a:rPr lang="en-GB" sz="22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(){</a:t>
            </a:r>
            <a:endParaRPr lang="en-GB" sz="2200" b="1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	</a:t>
            </a:r>
            <a:r>
              <a:rPr lang="en-GB" sz="2200" b="1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GB" sz="22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n = 5;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	double </a:t>
            </a:r>
            <a:r>
              <a:rPr lang="en-GB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z[10] = { 0.0 };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	</a:t>
            </a:r>
            <a:r>
              <a:rPr lang="en-GB" sz="2200" b="1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struct</a:t>
            </a:r>
            <a:r>
              <a:rPr lang="en-GB" sz="22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GB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gizmo { </a:t>
            </a:r>
            <a:r>
              <a:rPr lang="en-GB" sz="2200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GB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GB" sz="2200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i</a:t>
            </a:r>
            <a:r>
              <a:rPr lang="en-GB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, j; } w = { 3, 4 };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	·····</a:t>
            </a:r>
            <a:endParaRPr lang="en-GB" sz="2200" b="1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rgbClr val="0000FF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49" y="3894138"/>
            <a:ext cx="841231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All </a:t>
            </a:r>
            <a:r>
              <a:rPr lang="en-GB" sz="2200" dirty="0">
                <a:solidFill>
                  <a:srgbClr val="000000"/>
                </a:solidFill>
                <a:latin typeface="Candara" panose="020E0502030303020204" pitchFamily="34" charset="0"/>
              </a:rPr>
              <a:t>of the variables are created at block entry when </a:t>
            </a:r>
            <a:r>
              <a:rPr lang="en-GB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foo() </a:t>
            </a:r>
            <a:r>
              <a:rPr lang="en-GB" sz="2200" dirty="0">
                <a:solidFill>
                  <a:srgbClr val="000000"/>
                </a:solidFill>
                <a:latin typeface="Candara" panose="020E0502030303020204" pitchFamily="34" charset="0"/>
              </a:rPr>
              <a:t>is invoked</a:t>
            </a:r>
            <a:r>
              <a:rPr lang="en-GB" sz="22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ndara" panose="020E0502030303020204" pitchFamily="34" charset="0"/>
              </a:rPr>
              <a:t>U</a:t>
            </a:r>
            <a:r>
              <a:rPr lang="en-GB" sz="2200" dirty="0" smtClean="0">
                <a:latin typeface="Candara" panose="020E0502030303020204" pitchFamily="34" charset="0"/>
              </a:rPr>
              <a:t>ses </a:t>
            </a:r>
            <a:r>
              <a:rPr lang="en-GB" sz="2200" dirty="0">
                <a:latin typeface="Candara" panose="020E0502030303020204" pitchFamily="34" charset="0"/>
              </a:rPr>
              <a:t>a runtime system stack</a:t>
            </a:r>
            <a:r>
              <a:rPr lang="en-GB" sz="2200" dirty="0" smtClean="0">
                <a:latin typeface="Candara" panose="020E0502030303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ndara" panose="020E0502030303020204" pitchFamily="34" charset="0"/>
              </a:rPr>
              <a:t>The class needs a mechanism to specify object creation and </a:t>
            </a:r>
            <a:r>
              <a:rPr lang="en-GB" sz="2200" dirty="0" smtClean="0">
                <a:latin typeface="Candara" panose="020E0502030303020204" pitchFamily="34" charset="0"/>
              </a:rPr>
              <a:t>destruction </a:t>
            </a:r>
            <a:r>
              <a:rPr lang="en-GB" sz="2200" dirty="0">
                <a:latin typeface="Candara" panose="020E0502030303020204" pitchFamily="34" charset="0"/>
              </a:rPr>
              <a:t>so that a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client can use objects like native types</a:t>
            </a:r>
            <a:r>
              <a:rPr lang="en-GB" sz="2200" dirty="0">
                <a:latin typeface="Candara" panose="020E0502030303020204" pitchFamily="34" charset="0"/>
              </a:rPr>
              <a:t>.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Anslysis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1239</Words>
  <Application>Microsoft Office PowerPoint</Application>
  <PresentationFormat>On-screen Show (4:3)</PresentationFormat>
  <Paragraphs>256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宋体</vt:lpstr>
      <vt:lpstr>Arial</vt:lpstr>
      <vt:lpstr>Calibri</vt:lpstr>
      <vt:lpstr>Candara</vt:lpstr>
      <vt:lpstr>Courier</vt:lpstr>
      <vt:lpstr>Courier New</vt:lpstr>
      <vt:lpstr>Wingdings</vt:lpstr>
      <vt:lpstr>Office Theme</vt:lpstr>
      <vt:lpstr>CS212: Object Oriented Analysis and Design</vt:lpstr>
      <vt:lpstr>Recap of last week</vt:lpstr>
      <vt:lpstr>Class Interface Diagram</vt:lpstr>
      <vt:lpstr>Friend function</vt:lpstr>
      <vt:lpstr>Properties of friend functions</vt:lpstr>
      <vt:lpstr>When to use friend function</vt:lpstr>
      <vt:lpstr>Friend Class</vt:lpstr>
      <vt:lpstr>Construction and Destruction</vt:lpstr>
      <vt:lpstr>Constructors</vt:lpstr>
      <vt:lpstr>Constructors</vt:lpstr>
      <vt:lpstr>Implicit Constructor</vt:lpstr>
      <vt:lpstr>Parameterized Constructors</vt:lpstr>
      <vt:lpstr>Multiple Constructors in a Class</vt:lpstr>
      <vt:lpstr>Efficient constructor design</vt:lpstr>
      <vt:lpstr>Efficient … (contd.)</vt:lpstr>
      <vt:lpstr>Efficient … (contd.)</vt:lpstr>
      <vt:lpstr>Default Argument</vt:lpstr>
      <vt:lpstr>A special case</vt:lpstr>
      <vt:lpstr>Is A Default Constructor Always Necessary?</vt:lpstr>
      <vt:lpstr>Constant Object</vt:lpstr>
      <vt:lpstr>Constant object</vt:lpstr>
      <vt:lpstr>Trivial Constructors</vt:lpstr>
      <vt:lpstr>Destructors</vt:lpstr>
      <vt:lpstr>When constructor and destructors are called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121</cp:revision>
  <dcterms:created xsi:type="dcterms:W3CDTF">2015-07-15T04:13:21Z</dcterms:created>
  <dcterms:modified xsi:type="dcterms:W3CDTF">2016-08-16T17:26:26Z</dcterms:modified>
</cp:coreProperties>
</file>