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36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10" r:id="rId29"/>
    <p:sldId id="311" r:id="rId30"/>
    <p:sldId id="312" r:id="rId31"/>
    <p:sldId id="313" r:id="rId32"/>
    <p:sldId id="314" r:id="rId33"/>
    <p:sldId id="315" r:id="rId34"/>
    <p:sldId id="31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F2564"/>
    <a:srgbClr val="FF0000"/>
    <a:srgbClr val="FF99FF"/>
    <a:srgbClr val="00FF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5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9/27/2016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9/27/2016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smtClean="0">
                <a:solidFill>
                  <a:srgbClr val="0000FF"/>
                </a:solidFill>
              </a:rPr>
              <a:t>Exception Handling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 for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 smtClean="0"/>
              <a:t>After the try block the PC searchers for the appropriate catch block</a:t>
            </a:r>
          </a:p>
          <a:p>
            <a:endParaRPr lang="en-GB" sz="2200" dirty="0"/>
          </a:p>
          <a:p>
            <a:r>
              <a:rPr lang="en-US" sz="2200" dirty="0"/>
              <a:t>A</a:t>
            </a:r>
            <a:r>
              <a:rPr lang="en-US" sz="2200" dirty="0" smtClean="0"/>
              <a:t>lways </a:t>
            </a:r>
            <a:r>
              <a:rPr lang="en-US" sz="2200" dirty="0"/>
              <a:t>performed </a:t>
            </a:r>
            <a:r>
              <a:rPr lang="en-US" sz="2200" dirty="0" smtClean="0"/>
              <a:t>sequentially </a:t>
            </a:r>
            <a:r>
              <a:rPr lang="en-GB" sz="2200" dirty="0" smtClean="0"/>
              <a:t>beginning </a:t>
            </a:r>
            <a:r>
              <a:rPr lang="en-GB" sz="2200" dirty="0"/>
              <a:t>with the first catch </a:t>
            </a:r>
            <a:r>
              <a:rPr lang="en-GB" sz="2200" dirty="0" smtClean="0"/>
              <a:t>block</a:t>
            </a:r>
          </a:p>
          <a:p>
            <a:endParaRPr lang="en-GB" sz="2200" dirty="0"/>
          </a:p>
          <a:p>
            <a:r>
              <a:rPr lang="en-GB" sz="2200" dirty="0"/>
              <a:t>E</a:t>
            </a:r>
            <a:r>
              <a:rPr lang="en-GB" sz="2200" dirty="0" smtClean="0"/>
              <a:t>xception </a:t>
            </a:r>
            <a:r>
              <a:rPr lang="en-GB" sz="2200" dirty="0"/>
              <a:t>declaration of the </a:t>
            </a:r>
            <a:r>
              <a:rPr lang="en-GB" sz="2200" dirty="0" smtClean="0"/>
              <a:t>handler determines </a:t>
            </a:r>
            <a:r>
              <a:rPr lang="en-GB" sz="2200" dirty="0"/>
              <a:t>whether the handler should be </a:t>
            </a:r>
            <a:r>
              <a:rPr lang="en-GB" sz="2200" dirty="0" smtClean="0"/>
              <a:t>executed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rgbClr val="0000FF"/>
                </a:solidFill>
              </a:rPr>
              <a:t>I</a:t>
            </a:r>
            <a:r>
              <a:rPr lang="en-GB" sz="2200" b="1" dirty="0" smtClean="0">
                <a:solidFill>
                  <a:srgbClr val="0000FF"/>
                </a:solidFill>
              </a:rPr>
              <a:t>dentical</a:t>
            </a:r>
            <a:r>
              <a:rPr lang="en-GB" sz="2200" dirty="0" smtClean="0">
                <a:solidFill>
                  <a:srgbClr val="0000FF"/>
                </a:solidFill>
              </a:rPr>
              <a:t> </a:t>
            </a:r>
            <a:r>
              <a:rPr lang="en-GB" sz="2200" dirty="0" smtClean="0"/>
              <a:t>to the exception type thrown</a:t>
            </a:r>
          </a:p>
          <a:p>
            <a:r>
              <a:rPr lang="en-GB" sz="2200" dirty="0"/>
              <a:t>A</a:t>
            </a:r>
            <a:r>
              <a:rPr lang="en-GB" sz="2200" dirty="0" smtClean="0"/>
              <a:t> </a:t>
            </a:r>
            <a:r>
              <a:rPr lang="en-GB" sz="2200" b="1" dirty="0">
                <a:solidFill>
                  <a:srgbClr val="FF0066"/>
                </a:solidFill>
              </a:rPr>
              <a:t>base class </a:t>
            </a:r>
            <a:r>
              <a:rPr lang="en-GB" sz="2200" dirty="0"/>
              <a:t>of the exception </a:t>
            </a:r>
            <a:r>
              <a:rPr lang="en-GB" sz="2200" dirty="0" smtClean="0"/>
              <a:t>type</a:t>
            </a:r>
          </a:p>
          <a:p>
            <a:r>
              <a:rPr lang="en-GB" sz="2200" dirty="0"/>
              <a:t>A</a:t>
            </a:r>
            <a:r>
              <a:rPr lang="en-GB" sz="2200" dirty="0" smtClean="0"/>
              <a:t> </a:t>
            </a:r>
            <a:r>
              <a:rPr lang="en-GB" sz="2200" b="1" dirty="0">
                <a:solidFill>
                  <a:srgbClr val="008000"/>
                </a:solidFill>
              </a:rPr>
              <a:t>base class pointer </a:t>
            </a:r>
            <a:r>
              <a:rPr lang="en-GB" sz="2200" dirty="0"/>
              <a:t>and the </a:t>
            </a:r>
            <a:r>
              <a:rPr lang="en-GB" sz="2200" b="1" dirty="0">
                <a:solidFill>
                  <a:srgbClr val="C00000"/>
                </a:solidFill>
              </a:rPr>
              <a:t>exception is a pointer to a derived class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6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catch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It is possible to have </a:t>
            </a:r>
            <a:r>
              <a:rPr lang="en-US" sz="2200" b="1" i="1" dirty="0" smtClean="0"/>
              <a:t>multiple condition to throw </a:t>
            </a:r>
            <a:r>
              <a:rPr lang="en-US" sz="2200" dirty="0" smtClean="0"/>
              <a:t>exception</a:t>
            </a:r>
          </a:p>
          <a:p>
            <a:endParaRPr lang="en-US" sz="2200" dirty="0"/>
          </a:p>
          <a:p>
            <a:r>
              <a:rPr lang="en-US" sz="2200" dirty="0" smtClean="0"/>
              <a:t>For </a:t>
            </a:r>
            <a:r>
              <a:rPr lang="en-US" sz="2200" b="1" dirty="0" smtClean="0">
                <a:solidFill>
                  <a:srgbClr val="C00000"/>
                </a:solidFill>
              </a:rPr>
              <a:t>individual throw </a:t>
            </a:r>
            <a:r>
              <a:rPr lang="en-US" sz="2200" dirty="0" smtClean="0"/>
              <a:t>statement, </a:t>
            </a:r>
            <a:r>
              <a:rPr lang="en-US" sz="2200" b="1" dirty="0" smtClean="0">
                <a:solidFill>
                  <a:srgbClr val="0000FF"/>
                </a:solidFill>
              </a:rPr>
              <a:t>one catch statement </a:t>
            </a:r>
            <a:r>
              <a:rPr lang="en-US" sz="2200" dirty="0" smtClean="0"/>
              <a:t>is used</a:t>
            </a:r>
          </a:p>
          <a:p>
            <a:endParaRPr lang="en-US" sz="2200" dirty="0"/>
          </a:p>
          <a:p>
            <a:r>
              <a:rPr lang="en-US" sz="2200" dirty="0" smtClean="0"/>
              <a:t>Similar to </a:t>
            </a:r>
            <a:r>
              <a:rPr lang="en-US" sz="2200" b="1" u="sng" dirty="0" smtClean="0"/>
              <a:t>switch</a:t>
            </a:r>
            <a:r>
              <a:rPr lang="en-US" sz="2200" dirty="0" smtClean="0"/>
              <a:t> statement</a:t>
            </a:r>
          </a:p>
          <a:p>
            <a:endParaRPr lang="en-US" sz="2200" dirty="0"/>
          </a:p>
          <a:p>
            <a:r>
              <a:rPr lang="en-US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86006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Catch all/ Generic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0933"/>
          </a:xfrm>
        </p:spPr>
        <p:txBody>
          <a:bodyPr>
            <a:normAutofit/>
          </a:bodyPr>
          <a:lstStyle/>
          <a:p>
            <a:r>
              <a:rPr lang="en-GB" sz="2200" dirty="0" smtClean="0"/>
              <a:t>Similar to the tradition switch case, captures any type of exceptions (generic handler)</a:t>
            </a:r>
          </a:p>
          <a:p>
            <a:endParaRPr lang="en-GB" sz="2200" dirty="0"/>
          </a:p>
          <a:p>
            <a:r>
              <a:rPr lang="en-US" sz="2200" dirty="0"/>
              <a:t>A</a:t>
            </a:r>
            <a:r>
              <a:rPr lang="en-US" sz="2200" dirty="0" smtClean="0"/>
              <a:t> </a:t>
            </a:r>
            <a:r>
              <a:rPr lang="en-US" sz="2200" dirty="0"/>
              <a:t>special syntax </a:t>
            </a:r>
            <a:r>
              <a:rPr lang="en-US" sz="2200" dirty="0" smtClean="0"/>
              <a:t>in </a:t>
            </a:r>
            <a:r>
              <a:rPr lang="en-GB" sz="2200" dirty="0" smtClean="0"/>
              <a:t>the </a:t>
            </a:r>
            <a:r>
              <a:rPr lang="en-GB" sz="2200" dirty="0"/>
              <a:t>catch statement with an exception declaration consisting of just </a:t>
            </a:r>
            <a:r>
              <a:rPr lang="en-GB" sz="2200" b="1" dirty="0">
                <a:solidFill>
                  <a:srgbClr val="FF0066"/>
                </a:solidFill>
              </a:rPr>
              <a:t>three dots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endParaRPr lang="en-GB" sz="2200" dirty="0" smtClean="0"/>
          </a:p>
          <a:p>
            <a:endParaRPr lang="en-GB" sz="2200" dirty="0"/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/>
              <a:t>G</a:t>
            </a:r>
            <a:r>
              <a:rPr lang="en-GB" sz="2200" dirty="0" smtClean="0"/>
              <a:t>eneral </a:t>
            </a:r>
            <a:r>
              <a:rPr lang="en-GB" sz="2200" dirty="0"/>
              <a:t>exception handler </a:t>
            </a:r>
            <a:r>
              <a:rPr lang="en-GB" sz="2200" dirty="0" smtClean="0"/>
              <a:t>to </a:t>
            </a:r>
            <a:r>
              <a:rPr lang="en-GB" sz="2200" dirty="0"/>
              <a:t>be defined </a:t>
            </a:r>
            <a:r>
              <a:rPr lang="en-GB" sz="2200" dirty="0" smtClean="0"/>
              <a:t>last</a:t>
            </a:r>
            <a:endParaRPr lang="en-GB" sz="2200" dirty="0"/>
          </a:p>
          <a:p>
            <a:endParaRPr lang="en-GB" sz="2200" dirty="0" smtClean="0"/>
          </a:p>
          <a:p>
            <a:endParaRPr lang="en-GB" sz="2200" dirty="0"/>
          </a:p>
          <a:p>
            <a:endParaRPr lang="en-GB" sz="2200" dirty="0" smtClean="0"/>
          </a:p>
          <a:p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2286000" y="3756115"/>
            <a:ext cx="4572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catch( ... )</a:t>
            </a:r>
          </a:p>
          <a:p>
            <a:r>
              <a:rPr lang="en-US" sz="2200" b="1" dirty="0">
                <a:solidFill>
                  <a:srgbClr val="008000"/>
                </a:solidFill>
                <a:latin typeface="Candara" panose="020E0502030303020204" pitchFamily="34" charset="0"/>
              </a:rPr>
              <a:t>{ // General handler for</a:t>
            </a:r>
          </a:p>
          <a:p>
            <a:r>
              <a:rPr lang="en-US" sz="2200" b="1" dirty="0">
                <a:solidFill>
                  <a:srgbClr val="008000"/>
                </a:solidFill>
                <a:latin typeface="Candara" panose="020E0502030303020204" pitchFamily="34" charset="0"/>
              </a:rPr>
              <a:t>// all other exceptions</a:t>
            </a:r>
          </a:p>
          <a:p>
            <a:r>
              <a:rPr lang="en-US" sz="2200" b="1" dirty="0">
                <a:solidFill>
                  <a:srgbClr val="008000"/>
                </a:solidFill>
                <a:latin typeface="Candara" panose="020E0502030303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0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 smtClean="0"/>
              <a:t>Exception </a:t>
            </a:r>
            <a:r>
              <a:rPr lang="en-GB" sz="2200" dirty="0"/>
              <a:t>classes </a:t>
            </a:r>
            <a:r>
              <a:rPr lang="en-GB" sz="2200" dirty="0" smtClean="0"/>
              <a:t>are defined to </a:t>
            </a:r>
            <a:r>
              <a:rPr lang="en-GB" sz="2200" dirty="0"/>
              <a:t>categorize </a:t>
            </a:r>
            <a:r>
              <a:rPr lang="en-GB" sz="2200" dirty="0" smtClean="0"/>
              <a:t>exceptions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rgbClr val="C00000"/>
                </a:solidFill>
              </a:rPr>
              <a:t>throw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 smtClean="0"/>
              <a:t>statement is used </a:t>
            </a:r>
            <a:r>
              <a:rPr lang="en-GB" sz="2200" dirty="0"/>
              <a:t>to throw an object belonging to a specific exception class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r>
              <a:rPr lang="en-GB" sz="2200" dirty="0"/>
              <a:t>An exception class </a:t>
            </a:r>
            <a:r>
              <a:rPr lang="en-GB" sz="2200" i="1" u="sng" dirty="0"/>
              <a:t>need not contain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0000FF"/>
                </a:solidFill>
              </a:rPr>
              <a:t>data members</a:t>
            </a:r>
            <a:r>
              <a:rPr lang="en-GB" sz="2200" dirty="0"/>
              <a:t> or </a:t>
            </a:r>
            <a:r>
              <a:rPr lang="en-GB" sz="2200" b="1" dirty="0" smtClean="0">
                <a:solidFill>
                  <a:srgbClr val="0000FF"/>
                </a:solidFill>
              </a:rPr>
              <a:t>methods</a:t>
            </a:r>
          </a:p>
          <a:p>
            <a:endParaRPr lang="en-GB" sz="2200" dirty="0"/>
          </a:p>
          <a:p>
            <a:r>
              <a:rPr lang="en-US" sz="2200" b="1" i="1" dirty="0" smtClean="0">
                <a:solidFill>
                  <a:srgbClr val="FF0066"/>
                </a:solidFill>
              </a:rPr>
              <a:t>type</a:t>
            </a:r>
            <a:r>
              <a:rPr lang="en-US" sz="2200" dirty="0" smtClean="0"/>
              <a:t>, </a:t>
            </a:r>
            <a:r>
              <a:rPr lang="en-GB" sz="2200" dirty="0" smtClean="0"/>
              <a:t>which </a:t>
            </a:r>
            <a:r>
              <a:rPr lang="en-GB" sz="2200" dirty="0"/>
              <a:t>is used by the calling environment to identify the error, is </a:t>
            </a:r>
            <a:r>
              <a:rPr lang="en-GB" sz="2200" dirty="0" smtClean="0"/>
              <a:t>important</a:t>
            </a:r>
          </a:p>
          <a:p>
            <a:endParaRPr lang="en-GB" sz="2200" dirty="0"/>
          </a:p>
          <a:p>
            <a:r>
              <a:rPr lang="en-GB" sz="2200" dirty="0" smtClean="0"/>
              <a:t>Contains </a:t>
            </a:r>
            <a:r>
              <a:rPr lang="en-GB" sz="2200" b="1" dirty="0" smtClean="0">
                <a:solidFill>
                  <a:srgbClr val="C00000"/>
                </a:solidFill>
              </a:rPr>
              <a:t>members</a:t>
            </a:r>
            <a:r>
              <a:rPr lang="en-GB" sz="2200" dirty="0" smtClean="0"/>
              <a:t> </a:t>
            </a:r>
            <a:r>
              <a:rPr lang="en-GB" sz="2200" dirty="0"/>
              <a:t>that provide </a:t>
            </a:r>
            <a:r>
              <a:rPr lang="en-GB" sz="2200" b="1" dirty="0">
                <a:solidFill>
                  <a:srgbClr val="008000"/>
                </a:solidFill>
              </a:rPr>
              <a:t>more specific information </a:t>
            </a:r>
            <a:r>
              <a:rPr lang="en-GB" sz="2200" dirty="0"/>
              <a:t>on </a:t>
            </a:r>
            <a:r>
              <a:rPr lang="en-GB" sz="2200" dirty="0" smtClean="0"/>
              <a:t>the </a:t>
            </a:r>
            <a:r>
              <a:rPr lang="en-US" sz="2200" b="1" dirty="0" smtClean="0">
                <a:solidFill>
                  <a:srgbClr val="0000FF"/>
                </a:solidFill>
              </a:rPr>
              <a:t>cause </a:t>
            </a:r>
            <a:r>
              <a:rPr lang="en-US" sz="2200" b="1" dirty="0">
                <a:solidFill>
                  <a:srgbClr val="0000FF"/>
                </a:solidFill>
              </a:rPr>
              <a:t>of the error</a:t>
            </a:r>
          </a:p>
        </p:txBody>
      </p:sp>
    </p:spTree>
    <p:extLst>
      <p:ext uri="{BB962C8B-B14F-4D97-AF65-F5344CB8AC3E}">
        <p14:creationId xmlns:p14="http://schemas.microsoft.com/office/powerpoint/2010/main" val="119398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Continuing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 </a:t>
            </a:r>
            <a:r>
              <a:rPr lang="en-GB" sz="2200" dirty="0"/>
              <a:t>After executing a handler, the program continues with the </a:t>
            </a:r>
            <a:r>
              <a:rPr lang="en-GB" sz="2200" b="1" dirty="0">
                <a:solidFill>
                  <a:srgbClr val="C00000"/>
                </a:solidFill>
              </a:rPr>
              <a:t>first statement following </a:t>
            </a:r>
            <a:r>
              <a:rPr lang="en-GB" sz="2200" b="1" dirty="0" smtClean="0">
                <a:solidFill>
                  <a:srgbClr val="C00000"/>
                </a:solidFill>
              </a:rPr>
              <a:t>the </a:t>
            </a:r>
            <a:r>
              <a:rPr lang="en-US" sz="2200" b="1" dirty="0" smtClean="0">
                <a:solidFill>
                  <a:srgbClr val="C00000"/>
                </a:solidFill>
              </a:rPr>
              <a:t>catch blocks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rgbClr val="0000FF"/>
                </a:solidFill>
              </a:rPr>
              <a:t>U</a:t>
            </a:r>
            <a:r>
              <a:rPr lang="en-GB" sz="2200" b="1" dirty="0" smtClean="0">
                <a:solidFill>
                  <a:srgbClr val="0000FF"/>
                </a:solidFill>
              </a:rPr>
              <a:t>nless</a:t>
            </a:r>
            <a:r>
              <a:rPr lang="en-GB" sz="2200" dirty="0" smtClean="0"/>
              <a:t> </a:t>
            </a:r>
            <a:r>
              <a:rPr lang="en-GB" sz="2200" dirty="0"/>
              <a:t>the handler throws another </a:t>
            </a:r>
            <a:r>
              <a:rPr lang="en-GB" sz="2200" dirty="0" smtClean="0"/>
              <a:t>exception</a:t>
            </a:r>
          </a:p>
          <a:p>
            <a:endParaRPr lang="en-GB" sz="2200" dirty="0"/>
          </a:p>
          <a:p>
            <a:r>
              <a:rPr lang="en-US" sz="2200" dirty="0" smtClean="0"/>
              <a:t>Terminates </a:t>
            </a:r>
            <a:r>
              <a:rPr lang="en-US" sz="2200" dirty="0"/>
              <a:t>the </a:t>
            </a:r>
            <a:r>
              <a:rPr lang="en-US" sz="2200" dirty="0" smtClean="0"/>
              <a:t>program</a:t>
            </a:r>
          </a:p>
          <a:p>
            <a:endParaRPr lang="en-US" sz="2200" dirty="0"/>
          </a:p>
          <a:p>
            <a:r>
              <a:rPr lang="en-GB" sz="2200" dirty="0"/>
              <a:t>After completing exception handling, the </a:t>
            </a:r>
            <a:r>
              <a:rPr lang="en-GB" sz="2200" b="1" dirty="0">
                <a:solidFill>
                  <a:srgbClr val="FF0066"/>
                </a:solidFill>
              </a:rPr>
              <a:t>exception object </a:t>
            </a:r>
            <a:r>
              <a:rPr lang="en-GB" sz="2200" dirty="0"/>
              <a:t>that was thrown is </a:t>
            </a:r>
            <a:r>
              <a:rPr lang="en-GB" sz="2200" b="1" dirty="0"/>
              <a:t>destroyed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94285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Class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An </a:t>
            </a:r>
            <a:r>
              <a:rPr lang="en-GB" sz="2200" b="1" dirty="0"/>
              <a:t>exception</a:t>
            </a:r>
            <a:r>
              <a:rPr lang="en-GB" sz="2200" dirty="0"/>
              <a:t> can be of </a:t>
            </a:r>
            <a:r>
              <a:rPr lang="en-GB" sz="2200" b="1" dirty="0" smtClean="0">
                <a:solidFill>
                  <a:srgbClr val="C00000"/>
                </a:solidFill>
              </a:rPr>
              <a:t>class </a:t>
            </a:r>
            <a:r>
              <a:rPr lang="en-GB" sz="2200" b="1" dirty="0">
                <a:solidFill>
                  <a:srgbClr val="C00000"/>
                </a:solidFill>
              </a:rPr>
              <a:t>types </a:t>
            </a:r>
            <a:r>
              <a:rPr lang="en-GB" sz="2200" dirty="0"/>
              <a:t>that you </a:t>
            </a:r>
            <a:r>
              <a:rPr lang="en-GB" sz="2200" dirty="0" smtClean="0"/>
              <a:t>create</a:t>
            </a:r>
          </a:p>
          <a:p>
            <a:endParaRPr lang="en-GB" sz="2200" dirty="0"/>
          </a:p>
          <a:p>
            <a:r>
              <a:rPr lang="en-GB" sz="2200" dirty="0"/>
              <a:t>M</a:t>
            </a:r>
            <a:r>
              <a:rPr lang="en-GB" sz="2200" dirty="0" smtClean="0"/>
              <a:t>ost </a:t>
            </a:r>
            <a:r>
              <a:rPr lang="en-GB" sz="2200" dirty="0"/>
              <a:t>exceptions will be class types rather than built-in </a:t>
            </a:r>
            <a:r>
              <a:rPr lang="en-GB" sz="2200" dirty="0" smtClean="0"/>
              <a:t>types</a:t>
            </a:r>
          </a:p>
          <a:p>
            <a:endParaRPr lang="en-GB" sz="2200" dirty="0"/>
          </a:p>
          <a:p>
            <a:r>
              <a:rPr lang="en-GB" sz="2200" dirty="0"/>
              <a:t>T</a:t>
            </a:r>
            <a:r>
              <a:rPr lang="en-GB" sz="2200" dirty="0" smtClean="0"/>
              <a:t>o </a:t>
            </a:r>
            <a:r>
              <a:rPr lang="en-GB" sz="2200" dirty="0"/>
              <a:t>create an object that describes the error that </a:t>
            </a:r>
            <a:r>
              <a:rPr lang="en-GB" sz="2200" dirty="0" smtClean="0"/>
              <a:t>occurred</a:t>
            </a:r>
          </a:p>
          <a:p>
            <a:endParaRPr lang="en-GB" sz="2200" dirty="0"/>
          </a:p>
          <a:p>
            <a:r>
              <a:rPr lang="en-US" sz="2200" dirty="0" smtClean="0"/>
              <a:t>Information </a:t>
            </a:r>
            <a:r>
              <a:rPr lang="en-GB" sz="2200" dirty="0" smtClean="0"/>
              <a:t>can </a:t>
            </a:r>
            <a:r>
              <a:rPr lang="en-GB" sz="2200" dirty="0"/>
              <a:t>be used by the exception handler to help it process the </a:t>
            </a:r>
            <a:r>
              <a:rPr lang="en-GB" sz="2200" dirty="0" smtClean="0"/>
              <a:t>error</a:t>
            </a:r>
          </a:p>
          <a:p>
            <a:endParaRPr lang="en-GB" sz="2200" dirty="0"/>
          </a:p>
          <a:p>
            <a:r>
              <a:rPr lang="en-GB" sz="2200" b="1" dirty="0" smtClean="0"/>
              <a:t>Demonstration5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7819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Nesting 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</a:t>
            </a:r>
            <a:r>
              <a:rPr lang="en-GB" sz="2200" dirty="0" smtClean="0"/>
              <a:t> </a:t>
            </a:r>
            <a:r>
              <a:rPr lang="en-GB" sz="2200" dirty="0"/>
              <a:t>try block can contain additional try </a:t>
            </a:r>
            <a:r>
              <a:rPr lang="en-GB" sz="2200" dirty="0" smtClean="0"/>
              <a:t>blocks</a:t>
            </a:r>
          </a:p>
          <a:p>
            <a:endParaRPr lang="en-GB" sz="2200" dirty="0"/>
          </a:p>
          <a:p>
            <a:r>
              <a:rPr lang="en-GB" sz="2200" dirty="0" smtClean="0"/>
              <a:t>This allows using the handlers </a:t>
            </a:r>
            <a:r>
              <a:rPr lang="en-GB" sz="2200" dirty="0"/>
              <a:t>in a nested try block for special purpose error </a:t>
            </a:r>
            <a:r>
              <a:rPr lang="en-GB" sz="2200" dirty="0" smtClean="0"/>
              <a:t>handling</a:t>
            </a:r>
          </a:p>
          <a:p>
            <a:endParaRPr lang="en-GB" sz="2200" dirty="0"/>
          </a:p>
          <a:p>
            <a:r>
              <a:rPr lang="en-US" sz="2200" dirty="0"/>
              <a:t>L</a:t>
            </a:r>
            <a:r>
              <a:rPr lang="en-US" sz="2200" dirty="0" smtClean="0"/>
              <a:t>eaving </a:t>
            </a:r>
            <a:r>
              <a:rPr lang="en-US" sz="2200" dirty="0"/>
              <a:t>the handlers </a:t>
            </a:r>
            <a:r>
              <a:rPr lang="en-US" sz="2200" dirty="0" smtClean="0"/>
              <a:t>in </a:t>
            </a:r>
            <a:r>
              <a:rPr lang="en-GB" sz="2200" dirty="0" smtClean="0"/>
              <a:t>the </a:t>
            </a:r>
            <a:r>
              <a:rPr lang="en-GB" sz="2200" dirty="0"/>
              <a:t>surrounding try block to deal with remaining </a:t>
            </a:r>
            <a:r>
              <a:rPr lang="en-GB" sz="2200" dirty="0" smtClean="0"/>
              <a:t>errors</a:t>
            </a:r>
          </a:p>
          <a:p>
            <a:endParaRPr lang="en-GB" sz="2200" dirty="0"/>
          </a:p>
          <a:p>
            <a:r>
              <a:rPr lang="en-GB" sz="2200" dirty="0"/>
              <a:t>You can also </a:t>
            </a:r>
            <a:r>
              <a:rPr lang="en-GB" sz="2200" b="1" dirty="0">
                <a:solidFill>
                  <a:srgbClr val="FF0000"/>
                </a:solidFill>
              </a:rPr>
              <a:t>nest a try block within a catch block</a:t>
            </a:r>
            <a:r>
              <a:rPr lang="en-GB" sz="2200" dirty="0"/>
              <a:t>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05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6706" y="218941"/>
            <a:ext cx="8313313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"/>
              </a:rPr>
              <a:t>try</a:t>
            </a:r>
          </a:p>
          <a:p>
            <a:r>
              <a:rPr lang="en-US" dirty="0">
                <a:latin typeface="Courier"/>
              </a:rPr>
              <a:t>{</a:t>
            </a:r>
          </a:p>
          <a:p>
            <a:pPr lvl="1"/>
            <a:r>
              <a:rPr lang="en-GB" b="1" dirty="0">
                <a:latin typeface="Courier"/>
              </a:rPr>
              <a:t>// Type1 exceptions are thrown here.</a:t>
            </a:r>
          </a:p>
          <a:p>
            <a:pPr lvl="1"/>
            <a:r>
              <a:rPr lang="en-US" b="1" dirty="0">
                <a:solidFill>
                  <a:srgbClr val="FF0066"/>
                </a:solidFill>
                <a:latin typeface="Courier"/>
              </a:rPr>
              <a:t>try</a:t>
            </a:r>
          </a:p>
          <a:p>
            <a:pPr lvl="1"/>
            <a:r>
              <a:rPr lang="en-US" dirty="0">
                <a:latin typeface="Courier"/>
              </a:rPr>
              <a:t>{</a:t>
            </a:r>
          </a:p>
          <a:p>
            <a:pPr lvl="2"/>
            <a:r>
              <a:rPr lang="en-GB" b="1" dirty="0">
                <a:latin typeface="Courier"/>
              </a:rPr>
              <a:t>// Type1 and Type2 exceptions are thrown here.</a:t>
            </a:r>
          </a:p>
          <a:p>
            <a:pPr lvl="1"/>
            <a:r>
              <a:rPr lang="en-US" dirty="0">
                <a:latin typeface="Courier"/>
              </a:rPr>
              <a:t>}</a:t>
            </a:r>
          </a:p>
          <a:p>
            <a:pPr lvl="1"/>
            <a:r>
              <a:rPr lang="en-US" b="1" dirty="0">
                <a:solidFill>
                  <a:srgbClr val="FF0066"/>
                </a:solidFill>
                <a:latin typeface="Courier"/>
              </a:rPr>
              <a:t>catch( Type2 e2)</a:t>
            </a:r>
          </a:p>
          <a:p>
            <a:pPr lvl="1"/>
            <a:r>
              <a:rPr lang="en-US" dirty="0">
                <a:latin typeface="Courier"/>
              </a:rPr>
              <a:t>{</a:t>
            </a:r>
          </a:p>
          <a:p>
            <a:pPr lvl="2"/>
            <a:r>
              <a:rPr lang="en-GB" b="1" dirty="0">
                <a:latin typeface="Courier"/>
              </a:rPr>
              <a:t>// Type2 exceptions are pre-handled here</a:t>
            </a:r>
          </a:p>
          <a:p>
            <a:pPr lvl="2"/>
            <a:r>
              <a:rPr lang="en-US" b="1" dirty="0">
                <a:solidFill>
                  <a:srgbClr val="0000FF"/>
                </a:solidFill>
                <a:latin typeface="Courier"/>
              </a:rPr>
              <a:t>throw; </a:t>
            </a:r>
            <a:r>
              <a:rPr lang="en-US" b="1" dirty="0">
                <a:latin typeface="Courier"/>
              </a:rPr>
              <a:t>// and thrown again.</a:t>
            </a:r>
          </a:p>
          <a:p>
            <a:pPr lvl="1"/>
            <a:r>
              <a:rPr lang="en-US" dirty="0">
                <a:latin typeface="Courier"/>
              </a:rPr>
              <a:t>}</a:t>
            </a:r>
          </a:p>
          <a:p>
            <a:pPr lvl="1"/>
            <a:r>
              <a:rPr lang="en-US" b="1" dirty="0">
                <a:latin typeface="Courier"/>
              </a:rPr>
              <a:t>// Other Type1 </a:t>
            </a:r>
            <a:r>
              <a:rPr lang="en-US" b="1" dirty="0" smtClean="0">
                <a:latin typeface="Courier"/>
              </a:rPr>
              <a:t>exceptions can </a:t>
            </a:r>
            <a:r>
              <a:rPr lang="en-US" b="1" dirty="0">
                <a:latin typeface="Courier"/>
              </a:rPr>
              <a:t>be thrown.</a:t>
            </a:r>
          </a:p>
          <a:p>
            <a:r>
              <a:rPr lang="en-US" dirty="0">
                <a:latin typeface="Courier"/>
              </a:rPr>
              <a:t>}</a:t>
            </a:r>
          </a:p>
          <a:p>
            <a:r>
              <a:rPr lang="en-US" b="1" dirty="0">
                <a:solidFill>
                  <a:srgbClr val="008000"/>
                </a:solidFill>
                <a:latin typeface="Courier"/>
              </a:rPr>
              <a:t>catch( Type1 e1)</a:t>
            </a:r>
          </a:p>
          <a:p>
            <a:r>
              <a:rPr lang="en-US" dirty="0">
                <a:latin typeface="Courier"/>
              </a:rPr>
              <a:t>{</a:t>
            </a:r>
          </a:p>
          <a:p>
            <a:r>
              <a:rPr lang="en-GB" dirty="0" smtClean="0">
                <a:latin typeface="Courier"/>
              </a:rPr>
              <a:t>	</a:t>
            </a:r>
            <a:r>
              <a:rPr lang="en-GB" b="1" dirty="0" smtClean="0">
                <a:latin typeface="Courier"/>
              </a:rPr>
              <a:t>// </a:t>
            </a:r>
            <a:r>
              <a:rPr lang="en-GB" b="1" dirty="0">
                <a:latin typeface="Courier"/>
              </a:rPr>
              <a:t>Type1 exceptions are handled here.</a:t>
            </a:r>
          </a:p>
          <a:p>
            <a:r>
              <a:rPr lang="en-US" dirty="0">
                <a:latin typeface="Courier"/>
              </a:rPr>
              <a:t>}</a:t>
            </a:r>
          </a:p>
          <a:p>
            <a:r>
              <a:rPr lang="en-US" b="1" dirty="0">
                <a:solidFill>
                  <a:srgbClr val="008000"/>
                </a:solidFill>
                <a:latin typeface="Courier"/>
              </a:rPr>
              <a:t>catch(...)</a:t>
            </a:r>
          </a:p>
          <a:p>
            <a:r>
              <a:rPr lang="en-US" dirty="0">
                <a:latin typeface="Courier"/>
              </a:rPr>
              <a:t>{</a:t>
            </a:r>
          </a:p>
          <a:p>
            <a:pPr lvl="1"/>
            <a:r>
              <a:rPr lang="en-GB" b="1" dirty="0">
                <a:latin typeface="Courier"/>
              </a:rPr>
              <a:t>// All remaining exceptions are handled here,</a:t>
            </a:r>
          </a:p>
          <a:p>
            <a:pPr lvl="1"/>
            <a:r>
              <a:rPr lang="en-US" b="1" dirty="0">
                <a:latin typeface="Courier"/>
              </a:rPr>
              <a:t>// particularly Type2 exceptions.</a:t>
            </a:r>
          </a:p>
          <a:p>
            <a:r>
              <a:rPr lang="en-US" dirty="0">
                <a:latin typeface="Courier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18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transfer in nested case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4161" y="1690689"/>
            <a:ext cx="790118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i="1" dirty="0" smtClean="0"/>
              <a:t>Try </a:t>
            </a:r>
            <a:r>
              <a:rPr lang="en-GB" sz="2000" i="1" dirty="0"/>
              <a:t>blocks are nested and a </a:t>
            </a:r>
            <a:r>
              <a:rPr lang="en-GB" sz="2000" b="1" i="1" dirty="0">
                <a:solidFill>
                  <a:srgbClr val="0000FF"/>
                </a:solidFill>
              </a:rPr>
              <a:t>throw</a:t>
            </a:r>
            <a:r>
              <a:rPr lang="en-GB" sz="2000" i="1" dirty="0"/>
              <a:t> occurs in a function called by an </a:t>
            </a:r>
            <a:r>
              <a:rPr lang="en-GB" sz="2000" b="1" i="1" dirty="0">
                <a:solidFill>
                  <a:srgbClr val="FF0066"/>
                </a:solidFill>
              </a:rPr>
              <a:t>inner try block</a:t>
            </a:r>
            <a:endParaRPr lang="en-US" sz="2000" b="1" i="1" dirty="0">
              <a:solidFill>
                <a:srgbClr val="FF006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161" y="2738684"/>
            <a:ext cx="716709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8000"/>
                </a:solidFill>
                <a:latin typeface="Courier"/>
              </a:rPr>
              <a:t>try</a:t>
            </a:r>
            <a:r>
              <a:rPr lang="en-GB" dirty="0">
                <a:solidFill>
                  <a:srgbClr val="008000"/>
                </a:solidFill>
                <a:latin typeface="Courier"/>
              </a:rPr>
              <a:t> </a:t>
            </a:r>
            <a:r>
              <a:rPr lang="en-GB" dirty="0">
                <a:latin typeface="Courier"/>
              </a:rPr>
              <a:t>{ func1(); </a:t>
            </a:r>
            <a:endParaRPr lang="en-GB" dirty="0" smtClean="0">
              <a:latin typeface="Courier"/>
            </a:endParaRPr>
          </a:p>
          <a:p>
            <a:r>
              <a:rPr lang="en-GB" dirty="0" smtClean="0">
                <a:latin typeface="Courier"/>
              </a:rPr>
              <a:t>	</a:t>
            </a:r>
            <a:r>
              <a:rPr lang="en-GB" b="1" dirty="0" smtClean="0">
                <a:solidFill>
                  <a:srgbClr val="FF0066"/>
                </a:solidFill>
                <a:latin typeface="Courier"/>
              </a:rPr>
              <a:t>try </a:t>
            </a:r>
            <a:r>
              <a:rPr lang="en-GB" dirty="0">
                <a:latin typeface="Courier"/>
              </a:rPr>
              <a:t> { </a:t>
            </a:r>
            <a:endParaRPr lang="en-GB" dirty="0" smtClean="0">
              <a:latin typeface="Courier"/>
            </a:endParaRPr>
          </a:p>
          <a:p>
            <a:r>
              <a:rPr lang="en-GB" dirty="0">
                <a:latin typeface="Courier"/>
              </a:rPr>
              <a:t>	</a:t>
            </a:r>
            <a:r>
              <a:rPr lang="en-GB" dirty="0" smtClean="0">
                <a:latin typeface="Courier"/>
              </a:rPr>
              <a:t>	func2</a:t>
            </a:r>
            <a:r>
              <a:rPr lang="en-GB" dirty="0">
                <a:latin typeface="Courier"/>
              </a:rPr>
              <a:t>();  </a:t>
            </a:r>
            <a:endParaRPr lang="en-GB" dirty="0" smtClean="0">
              <a:latin typeface="Courier"/>
            </a:endParaRPr>
          </a:p>
          <a:p>
            <a:r>
              <a:rPr lang="en-GB" dirty="0">
                <a:latin typeface="Courier"/>
              </a:rPr>
              <a:t>	</a:t>
            </a:r>
            <a:r>
              <a:rPr lang="en-GB" dirty="0" smtClean="0">
                <a:latin typeface="Courier"/>
              </a:rPr>
              <a:t>} </a:t>
            </a:r>
          </a:p>
          <a:p>
            <a:r>
              <a:rPr lang="en-GB" dirty="0">
                <a:latin typeface="Courier"/>
              </a:rPr>
              <a:t>	</a:t>
            </a:r>
            <a:r>
              <a:rPr lang="en-GB" b="1" dirty="0" smtClean="0">
                <a:solidFill>
                  <a:srgbClr val="FF0066"/>
                </a:solidFill>
                <a:latin typeface="Courier"/>
              </a:rPr>
              <a:t>catch </a:t>
            </a:r>
            <a:r>
              <a:rPr lang="en-GB" b="1" dirty="0">
                <a:solidFill>
                  <a:srgbClr val="FF0066"/>
                </a:solidFill>
                <a:latin typeface="Courier"/>
              </a:rPr>
              <a:t>(</a:t>
            </a:r>
            <a:r>
              <a:rPr lang="en-GB" b="1" dirty="0" err="1">
                <a:solidFill>
                  <a:srgbClr val="FF0066"/>
                </a:solidFill>
                <a:latin typeface="Courier"/>
              </a:rPr>
              <a:t>spec_err</a:t>
            </a:r>
            <a:r>
              <a:rPr lang="en-GB" b="1" dirty="0">
                <a:solidFill>
                  <a:srgbClr val="FF0066"/>
                </a:solidFill>
                <a:latin typeface="Courier"/>
              </a:rPr>
              <a:t>) </a:t>
            </a:r>
            <a:endParaRPr lang="en-GB" b="1" dirty="0" smtClean="0">
              <a:solidFill>
                <a:srgbClr val="FF0066"/>
              </a:solidFill>
              <a:latin typeface="Courier"/>
            </a:endParaRPr>
          </a:p>
          <a:p>
            <a:r>
              <a:rPr lang="en-GB" dirty="0">
                <a:latin typeface="Courier"/>
              </a:rPr>
              <a:t>	</a:t>
            </a:r>
            <a:r>
              <a:rPr lang="en-GB" dirty="0" smtClean="0">
                <a:latin typeface="Courier"/>
              </a:rPr>
              <a:t>{ </a:t>
            </a:r>
          </a:p>
          <a:p>
            <a:r>
              <a:rPr lang="en-GB" dirty="0">
                <a:latin typeface="Courier"/>
              </a:rPr>
              <a:t>	</a:t>
            </a:r>
            <a:r>
              <a:rPr lang="en-GB" dirty="0" smtClean="0">
                <a:latin typeface="Courier"/>
              </a:rPr>
              <a:t>	/* </a:t>
            </a:r>
            <a:r>
              <a:rPr lang="en-GB" dirty="0">
                <a:latin typeface="Courier"/>
              </a:rPr>
              <a:t>... */ </a:t>
            </a:r>
            <a:endParaRPr lang="en-GB" dirty="0" smtClean="0">
              <a:latin typeface="Courier"/>
            </a:endParaRPr>
          </a:p>
          <a:p>
            <a:r>
              <a:rPr lang="en-GB" dirty="0">
                <a:latin typeface="Courier"/>
              </a:rPr>
              <a:t>	</a:t>
            </a:r>
            <a:r>
              <a:rPr lang="en-GB" dirty="0" smtClean="0">
                <a:latin typeface="Courier"/>
              </a:rPr>
              <a:t>} </a:t>
            </a:r>
          </a:p>
          <a:p>
            <a:r>
              <a:rPr lang="en-GB" dirty="0">
                <a:latin typeface="Courier"/>
              </a:rPr>
              <a:t>	</a:t>
            </a:r>
            <a:r>
              <a:rPr lang="en-GB" b="1" dirty="0" smtClean="0">
                <a:solidFill>
                  <a:srgbClr val="7030A0"/>
                </a:solidFill>
                <a:latin typeface="Courier"/>
              </a:rPr>
              <a:t>func3</a:t>
            </a:r>
            <a:r>
              <a:rPr lang="en-GB" b="1" dirty="0">
                <a:solidFill>
                  <a:srgbClr val="7030A0"/>
                </a:solidFill>
                <a:latin typeface="Courier"/>
              </a:rPr>
              <a:t>(); </a:t>
            </a:r>
            <a:endParaRPr lang="en-GB" b="1" dirty="0" smtClean="0">
              <a:solidFill>
                <a:srgbClr val="7030A0"/>
              </a:solidFill>
              <a:latin typeface="Courier"/>
            </a:endParaRPr>
          </a:p>
          <a:p>
            <a:r>
              <a:rPr lang="en-GB" dirty="0" smtClean="0">
                <a:latin typeface="Courier"/>
              </a:rPr>
              <a:t>} </a:t>
            </a:r>
          </a:p>
          <a:p>
            <a:r>
              <a:rPr lang="en-GB" b="1" dirty="0" smtClean="0">
                <a:solidFill>
                  <a:srgbClr val="008000"/>
                </a:solidFill>
                <a:latin typeface="Courier"/>
              </a:rPr>
              <a:t>catch </a:t>
            </a:r>
            <a:r>
              <a:rPr lang="en-GB" b="1" dirty="0">
                <a:solidFill>
                  <a:srgbClr val="008000"/>
                </a:solidFill>
                <a:latin typeface="Courier"/>
              </a:rPr>
              <a:t>(</a:t>
            </a:r>
            <a:r>
              <a:rPr lang="en-GB" b="1" dirty="0" err="1">
                <a:solidFill>
                  <a:srgbClr val="008000"/>
                </a:solidFill>
                <a:latin typeface="Courier"/>
              </a:rPr>
              <a:t>type_err</a:t>
            </a:r>
            <a:r>
              <a:rPr lang="en-GB" b="1" dirty="0">
                <a:solidFill>
                  <a:srgbClr val="008000"/>
                </a:solidFill>
                <a:latin typeface="Courier"/>
              </a:rPr>
              <a:t>) </a:t>
            </a:r>
            <a:endParaRPr lang="en-GB" b="1" dirty="0" smtClean="0">
              <a:solidFill>
                <a:srgbClr val="008000"/>
              </a:solidFill>
              <a:latin typeface="Courier"/>
            </a:endParaRPr>
          </a:p>
          <a:p>
            <a:r>
              <a:rPr lang="en-GB" dirty="0" smtClean="0">
                <a:latin typeface="Courier"/>
              </a:rPr>
              <a:t>{ </a:t>
            </a:r>
            <a:r>
              <a:rPr lang="en-GB" dirty="0">
                <a:latin typeface="Courier"/>
              </a:rPr>
              <a:t>/* ... */ } </a:t>
            </a:r>
            <a:endParaRPr lang="en-GB" dirty="0" smtClean="0">
              <a:latin typeface="Courier"/>
            </a:endParaRPr>
          </a:p>
          <a:p>
            <a:r>
              <a:rPr lang="en-GB" b="1" dirty="0" smtClean="0">
                <a:latin typeface="Courier"/>
              </a:rPr>
              <a:t>// </a:t>
            </a:r>
            <a:r>
              <a:rPr lang="en-GB" b="1" dirty="0">
                <a:latin typeface="Courier"/>
              </a:rPr>
              <a:t>if no throw is issued, control resumes here. </a:t>
            </a:r>
            <a:endParaRPr lang="en-US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8142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dirty="0"/>
              <a:t>C++ Standard library provides a base </a:t>
            </a:r>
            <a:r>
              <a:rPr lang="en-GB" sz="2200" dirty="0" smtClean="0"/>
              <a:t>class</a:t>
            </a:r>
          </a:p>
          <a:p>
            <a:endParaRPr lang="en-GB" sz="2200" dirty="0"/>
          </a:p>
          <a:p>
            <a:r>
              <a:rPr lang="en-GB" sz="2200" dirty="0" smtClean="0"/>
              <a:t>Designed </a:t>
            </a:r>
            <a:r>
              <a:rPr lang="en-GB" sz="2200" dirty="0"/>
              <a:t>to declare objects to be thrown as </a:t>
            </a:r>
            <a:r>
              <a:rPr lang="en-GB" sz="2200" dirty="0" smtClean="0"/>
              <a:t>exceptions</a:t>
            </a:r>
          </a:p>
          <a:p>
            <a:endParaRPr lang="en-GB" sz="2200" dirty="0"/>
          </a:p>
          <a:p>
            <a:pPr lvl="0"/>
            <a:r>
              <a:rPr lang="en-US" altLang="en-US" sz="2200" dirty="0" smtClean="0"/>
              <a:t>Defined </a:t>
            </a:r>
            <a:r>
              <a:rPr lang="en-US" altLang="en-US" sz="2200" dirty="0"/>
              <a:t>in the </a:t>
            </a:r>
            <a:r>
              <a:rPr lang="en-US" altLang="en-US" sz="2200" b="1" dirty="0">
                <a:solidFill>
                  <a:srgbClr val="008000"/>
                </a:solidFill>
              </a:rPr>
              <a:t>&lt;exception&gt; </a:t>
            </a:r>
            <a:r>
              <a:rPr lang="en-US" altLang="en-US" sz="2200" dirty="0" smtClean="0"/>
              <a:t>header</a:t>
            </a:r>
          </a:p>
          <a:p>
            <a:pPr lvl="0"/>
            <a:endParaRPr lang="en-US" altLang="en-US" sz="2200" dirty="0"/>
          </a:p>
          <a:p>
            <a:pPr lvl="0"/>
            <a:r>
              <a:rPr lang="en-GB" altLang="en-US" sz="2200" dirty="0"/>
              <a:t>This class has a virtual member function called </a:t>
            </a:r>
            <a:r>
              <a:rPr lang="en-GB" altLang="en-US" sz="2200" b="1" dirty="0" smtClean="0">
                <a:solidFill>
                  <a:srgbClr val="0000FF"/>
                </a:solidFill>
              </a:rPr>
              <a:t>“what”</a:t>
            </a:r>
          </a:p>
          <a:p>
            <a:pPr lvl="0"/>
            <a:endParaRPr lang="en-GB" altLang="en-US" sz="2200" dirty="0"/>
          </a:p>
          <a:p>
            <a:pPr lvl="0"/>
            <a:r>
              <a:rPr lang="en-GB" sz="2200" dirty="0" smtClean="0"/>
              <a:t>Override in </a:t>
            </a:r>
            <a:r>
              <a:rPr lang="en-GB" sz="2200" dirty="0"/>
              <a:t>derived classes to contain some sort of description of the </a:t>
            </a:r>
            <a:r>
              <a:rPr lang="en-GB" sz="2200" dirty="0" smtClean="0"/>
              <a:t>exception</a:t>
            </a:r>
          </a:p>
          <a:p>
            <a:pPr lvl="0"/>
            <a:endParaRPr lang="en-GB" altLang="en-US" sz="2200" dirty="0"/>
          </a:p>
          <a:p>
            <a:pPr lvl="0"/>
            <a:r>
              <a:rPr lang="en-GB" altLang="en-US" sz="2200" b="1" dirty="0" smtClean="0"/>
              <a:t>Demonstration</a:t>
            </a:r>
            <a:endParaRPr lang="en-GB" alt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7314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i="1" dirty="0"/>
              <a:t>Exception handling </a:t>
            </a:r>
            <a:r>
              <a:rPr lang="en-US" sz="2200" dirty="0" smtClean="0"/>
              <a:t>allows </a:t>
            </a:r>
            <a:r>
              <a:rPr lang="en-GB" sz="2200" dirty="0" smtClean="0"/>
              <a:t>you </a:t>
            </a:r>
            <a:r>
              <a:rPr lang="en-GB" sz="2200" dirty="0"/>
              <a:t>to </a:t>
            </a:r>
            <a:r>
              <a:rPr lang="en-GB" sz="2200" b="1" dirty="0">
                <a:solidFill>
                  <a:srgbClr val="0000FF"/>
                </a:solidFill>
              </a:rPr>
              <a:t>manage run-time </a:t>
            </a:r>
            <a:r>
              <a:rPr lang="en-GB" sz="2200" b="1" dirty="0" smtClean="0">
                <a:solidFill>
                  <a:srgbClr val="0000FF"/>
                </a:solidFill>
              </a:rPr>
              <a:t>errors</a:t>
            </a:r>
          </a:p>
          <a:p>
            <a:endParaRPr lang="en-GB" sz="2200" dirty="0"/>
          </a:p>
          <a:p>
            <a:r>
              <a:rPr lang="en-US" sz="2200" dirty="0"/>
              <a:t>I</a:t>
            </a:r>
            <a:r>
              <a:rPr lang="en-US" sz="2200" dirty="0" smtClean="0"/>
              <a:t>n </a:t>
            </a:r>
            <a:r>
              <a:rPr lang="en-US" sz="2200" dirty="0"/>
              <a:t>an orderly </a:t>
            </a:r>
            <a:r>
              <a:rPr lang="en-US" sz="2200" dirty="0" smtClean="0"/>
              <a:t>fashion</a:t>
            </a:r>
          </a:p>
          <a:p>
            <a:endParaRPr lang="en-US" sz="2200" dirty="0"/>
          </a:p>
          <a:p>
            <a:r>
              <a:rPr lang="en-GB" sz="2200" dirty="0"/>
              <a:t>P</a:t>
            </a:r>
            <a:r>
              <a:rPr lang="en-GB" sz="2200" dirty="0" smtClean="0"/>
              <a:t>rogram </a:t>
            </a:r>
            <a:r>
              <a:rPr lang="en-GB" sz="2200" dirty="0"/>
              <a:t>can </a:t>
            </a:r>
            <a:r>
              <a:rPr lang="en-GB" sz="2200" b="1" dirty="0">
                <a:solidFill>
                  <a:srgbClr val="C00000"/>
                </a:solidFill>
              </a:rPr>
              <a:t>automatically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r>
              <a:rPr lang="en-GB" sz="2200" dirty="0"/>
              <a:t>invoke an </a:t>
            </a:r>
            <a:r>
              <a:rPr lang="en-GB" sz="2200" b="1" dirty="0">
                <a:solidFill>
                  <a:srgbClr val="C00000"/>
                </a:solidFill>
              </a:rPr>
              <a:t>error-handling </a:t>
            </a:r>
            <a:r>
              <a:rPr lang="en-GB" sz="2200" b="1" dirty="0" smtClean="0">
                <a:solidFill>
                  <a:srgbClr val="C00000"/>
                </a:solidFill>
              </a:rPr>
              <a:t>routine</a:t>
            </a:r>
          </a:p>
          <a:p>
            <a:endParaRPr lang="en-GB" sz="2200" dirty="0"/>
          </a:p>
          <a:p>
            <a:r>
              <a:rPr lang="en-GB" sz="2200" dirty="0"/>
              <a:t>I</a:t>
            </a:r>
            <a:r>
              <a:rPr lang="en-GB" sz="2200" dirty="0" smtClean="0"/>
              <a:t>t </a:t>
            </a:r>
            <a:r>
              <a:rPr lang="en-GB" sz="2200" dirty="0"/>
              <a:t>automates much of </a:t>
            </a:r>
            <a:r>
              <a:rPr lang="en-GB" sz="2200" dirty="0" smtClean="0"/>
              <a:t>the </a:t>
            </a:r>
            <a:r>
              <a:rPr lang="en-US" sz="2200" dirty="0" smtClean="0"/>
              <a:t>error-handling </a:t>
            </a:r>
            <a:r>
              <a:rPr lang="en-US" sz="22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4617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exceptions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114136"/>
              </p:ext>
            </p:extLst>
          </p:nvPr>
        </p:nvGraphicFramePr>
        <p:xfrm>
          <a:off x="405684" y="1687132"/>
          <a:ext cx="8427076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0755"/>
                <a:gridCol w="6196321"/>
              </a:tblGrid>
              <a:tr h="132223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ndara" panose="020E0502030303020204" pitchFamily="34" charset="0"/>
                        </a:rPr>
                        <a:t>Exception</a:t>
                      </a:r>
                      <a:endParaRPr lang="en-US" sz="20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andara" panose="020E0502030303020204" pitchFamily="34" charset="0"/>
                        </a:rPr>
                        <a:t>Description</a:t>
                      </a:r>
                      <a:endParaRPr lang="en-US" sz="20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bad_alloc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Candara" panose="020E0502030303020204" pitchFamily="34" charset="0"/>
                        </a:rPr>
                        <a:t>thrown by new on allocation failure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bad_cast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Candara" panose="020E0502030303020204" pitchFamily="34" charset="0"/>
                        </a:rPr>
                        <a:t>thrown by </a:t>
                      </a:r>
                      <a:r>
                        <a:rPr lang="en-GB" sz="2000" b="1" dirty="0" err="1" smtClean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dynamic_cast</a:t>
                      </a:r>
                      <a:r>
                        <a:rPr lang="en-GB" sz="2000" dirty="0" smtClean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GB" sz="2000" dirty="0" smtClean="0">
                          <a:latin typeface="Candara" panose="020E0502030303020204" pitchFamily="34" charset="0"/>
                        </a:rPr>
                        <a:t>when it fails in a dynamic cast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bad_exception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Candara" panose="020E0502030303020204" pitchFamily="34" charset="0"/>
                        </a:rPr>
                        <a:t>thrown by certain dynamic exception specifiers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bad_typeid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thrown by </a:t>
                      </a:r>
                      <a:r>
                        <a:rPr lang="en-US" sz="2000" b="1" dirty="0" err="1" smtClean="0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typeid</a:t>
                      </a:r>
                      <a:endParaRPr lang="en-US" sz="2000" b="1" dirty="0">
                        <a:solidFill>
                          <a:srgbClr val="C0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andara" panose="020E0502030303020204" pitchFamily="34" charset="0"/>
                        </a:rPr>
                        <a:t>bad_function_call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>
                          <a:latin typeface="Candara" panose="020E0502030303020204" pitchFamily="34" charset="0"/>
                        </a:rPr>
                        <a:t>thrown by empty function objects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05684" y="4670477"/>
            <a:ext cx="81096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Candara" panose="020E0502030303020204" pitchFamily="34" charset="0"/>
              </a:rPr>
              <a:t>All exceptions thrown by components of the C++ Standard library throw exceptions derived from this </a:t>
            </a:r>
            <a:r>
              <a:rPr lang="en-US" altLang="en-US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exception</a:t>
            </a:r>
            <a:r>
              <a:rPr lang="en-US" alt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altLang="en-US" sz="2200" dirty="0">
                <a:latin typeface="Candara" panose="020E0502030303020204" pitchFamily="34" charset="0"/>
              </a:rPr>
              <a:t>class. </a:t>
            </a:r>
          </a:p>
        </p:txBody>
      </p:sp>
    </p:spTree>
    <p:extLst>
      <p:ext uri="{BB962C8B-B14F-4D97-AF65-F5344CB8AC3E}">
        <p14:creationId xmlns:p14="http://schemas.microsoft.com/office/powerpoint/2010/main" val="205948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81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dirty="0" smtClean="0"/>
              <a:t>Terminate </a:t>
            </a:r>
            <a:r>
              <a:rPr lang="en-GB" sz="2200" dirty="0"/>
              <a:t>the </a:t>
            </a:r>
            <a:r>
              <a:rPr lang="en-GB" sz="2200" dirty="0" smtClean="0"/>
              <a:t>program (</a:t>
            </a:r>
            <a:r>
              <a:rPr lang="en-US" sz="2200" i="1" dirty="0">
                <a:solidFill>
                  <a:srgbClr val="0000FF"/>
                </a:solidFill>
              </a:rPr>
              <a:t>an exception isn’t </a:t>
            </a:r>
            <a:r>
              <a:rPr lang="en-US" sz="2200" i="1" dirty="0" smtClean="0">
                <a:solidFill>
                  <a:srgbClr val="0000FF"/>
                </a:solidFill>
              </a:rPr>
              <a:t>caught</a:t>
            </a:r>
            <a:r>
              <a:rPr lang="en-US" sz="2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Return </a:t>
            </a:r>
            <a:r>
              <a:rPr lang="en-GB" sz="2200" dirty="0"/>
              <a:t>a value representing ‘‘</a:t>
            </a:r>
            <a:r>
              <a:rPr lang="en-GB" sz="2200" dirty="0" smtClean="0"/>
              <a:t>error’’ (</a:t>
            </a:r>
            <a:r>
              <a:rPr lang="en-US" sz="2200" i="1" dirty="0">
                <a:solidFill>
                  <a:srgbClr val="0000FF"/>
                </a:solidFill>
              </a:rPr>
              <a:t>isn’t always </a:t>
            </a:r>
            <a:r>
              <a:rPr lang="en-US" sz="2200" i="1" dirty="0" smtClean="0">
                <a:solidFill>
                  <a:srgbClr val="0000FF"/>
                </a:solidFill>
              </a:rPr>
              <a:t>feasible</a:t>
            </a:r>
            <a:r>
              <a:rPr lang="en-US" sz="2200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Return </a:t>
            </a:r>
            <a:r>
              <a:rPr lang="en-GB" sz="2200" dirty="0"/>
              <a:t>a legal value and leave the program in an illegal state</a:t>
            </a:r>
            <a:r>
              <a:rPr lang="en-GB" sz="2200" dirty="0" smtClean="0"/>
              <a:t>, (</a:t>
            </a:r>
            <a:r>
              <a:rPr lang="en-GB" sz="2200" i="1" dirty="0">
                <a:solidFill>
                  <a:srgbClr val="0000FF"/>
                </a:solidFill>
              </a:rPr>
              <a:t>calling function may not </a:t>
            </a:r>
            <a:r>
              <a:rPr lang="en-GB" sz="2200" i="1" dirty="0" smtClean="0">
                <a:solidFill>
                  <a:srgbClr val="0000FF"/>
                </a:solidFill>
              </a:rPr>
              <a:t>notice the error</a:t>
            </a:r>
            <a:r>
              <a:rPr lang="en-GB" sz="2200" dirty="0" smtClean="0"/>
              <a:t>) </a:t>
            </a:r>
          </a:p>
          <a:p>
            <a:pPr>
              <a:lnSpc>
                <a:spcPct val="150000"/>
              </a:lnSpc>
            </a:pPr>
            <a:r>
              <a:rPr lang="en-GB" sz="2200" dirty="0" smtClean="0"/>
              <a:t>Call </a:t>
            </a:r>
            <a:r>
              <a:rPr lang="en-GB" sz="2200" dirty="0"/>
              <a:t>a </a:t>
            </a:r>
            <a:r>
              <a:rPr lang="en-GB" sz="2200" b="1" i="1" dirty="0">
                <a:solidFill>
                  <a:srgbClr val="0000FF"/>
                </a:solidFill>
              </a:rPr>
              <a:t>function </a:t>
            </a:r>
            <a:r>
              <a:rPr lang="en-GB" sz="2200" dirty="0"/>
              <a:t>supplied to be called in case of ‘‘error.’’</a:t>
            </a:r>
            <a:endParaRPr lang="en-US" sz="2200" dirty="0"/>
          </a:p>
        </p:txBody>
      </p:sp>
      <p:sp>
        <p:nvSpPr>
          <p:cNvPr id="5" name="Rectangle 4"/>
          <p:cNvSpPr/>
          <p:nvPr/>
        </p:nvSpPr>
        <p:spPr>
          <a:xfrm>
            <a:off x="718802" y="5222592"/>
            <a:ext cx="814186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b="1" dirty="0" smtClean="0">
                <a:solidFill>
                  <a:srgbClr val="FF0066"/>
                </a:solidFill>
                <a:latin typeface="Candara" panose="020E0502030303020204" pitchFamily="34" charset="0"/>
              </a:rPr>
              <a:t>Exception</a:t>
            </a:r>
            <a:r>
              <a:rPr lang="en-GB" sz="2200" dirty="0" smtClean="0">
                <a:solidFill>
                  <a:srgbClr val="FF0066"/>
                </a:solidFill>
                <a:latin typeface="Candara" panose="020E0502030303020204" pitchFamily="34" charset="0"/>
              </a:rPr>
              <a:t> </a:t>
            </a:r>
            <a:r>
              <a:rPr lang="en-GB" sz="2200" dirty="0" smtClean="0">
                <a:latin typeface="Candara" panose="020E0502030303020204" pitchFamily="34" charset="0"/>
                <a:sym typeface="Wingdings" panose="05000000000000000000" pitchFamily="2" charset="2"/>
              </a:rPr>
              <a:t> </a:t>
            </a:r>
            <a:r>
              <a:rPr lang="en-GB" sz="2200" dirty="0" smtClean="0">
                <a:latin typeface="Candara" panose="020E0502030303020204" pitchFamily="34" charset="0"/>
              </a:rPr>
              <a:t>they </a:t>
            </a:r>
            <a:r>
              <a:rPr lang="en-GB" sz="2200" dirty="0">
                <a:latin typeface="Candara" panose="020E0502030303020204" pitchFamily="34" charset="0"/>
              </a:rPr>
              <a:t>are insufficient, inelegant, and </a:t>
            </a:r>
            <a:r>
              <a:rPr lang="en-GB" sz="2200" dirty="0" smtClean="0">
                <a:latin typeface="Candara" panose="020E0502030303020204" pitchFamily="34" charset="0"/>
              </a:rPr>
              <a:t>error prone</a:t>
            </a:r>
            <a:r>
              <a:rPr lang="en-GB" sz="2200" dirty="0">
                <a:latin typeface="Candara" panose="020E0502030303020204" pitchFamily="34" charset="0"/>
              </a:rPr>
              <a:t>.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6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try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A </a:t>
            </a:r>
            <a:r>
              <a:rPr lang="en-GB" sz="2200" b="1" i="1" dirty="0">
                <a:solidFill>
                  <a:srgbClr val="008000"/>
                </a:solidFill>
              </a:rPr>
              <a:t>try block</a:t>
            </a:r>
            <a:r>
              <a:rPr lang="en-GB" sz="2200" b="1" dirty="0">
                <a:solidFill>
                  <a:srgbClr val="008000"/>
                </a:solidFill>
              </a:rPr>
              <a:t> </a:t>
            </a:r>
            <a:r>
              <a:rPr lang="en-GB" sz="2200" dirty="0"/>
              <a:t>to indicate which areas in your program that might throw exceptions you want to handle </a:t>
            </a:r>
            <a:r>
              <a:rPr lang="en-GB" sz="2200" dirty="0" smtClean="0"/>
              <a:t>immediately</a:t>
            </a:r>
          </a:p>
          <a:p>
            <a:endParaRPr lang="en-GB" sz="2200" dirty="0"/>
          </a:p>
          <a:p>
            <a:endParaRPr lang="en-GB" sz="2200" dirty="0" smtClean="0"/>
          </a:p>
          <a:p>
            <a:endParaRPr lang="en-GB" sz="2200" dirty="0"/>
          </a:p>
          <a:p>
            <a:endParaRPr lang="en-GB" sz="2200" dirty="0" smtClean="0"/>
          </a:p>
          <a:p>
            <a:r>
              <a:rPr lang="en-GB" sz="2200" dirty="0" smtClean="0"/>
              <a:t>A </a:t>
            </a:r>
            <a:r>
              <a:rPr lang="en-GB" sz="2200" b="1" i="1" dirty="0">
                <a:solidFill>
                  <a:srgbClr val="0000FF"/>
                </a:solidFill>
              </a:rPr>
              <a:t>function try block</a:t>
            </a:r>
            <a:r>
              <a:rPr lang="en-GB" sz="2200" b="1" dirty="0">
                <a:solidFill>
                  <a:srgbClr val="0000FF"/>
                </a:solidFill>
              </a:rPr>
              <a:t> </a:t>
            </a:r>
            <a:r>
              <a:rPr lang="en-GB" sz="2200" dirty="0"/>
              <a:t>to indicate that you want to detect exceptions in the entire body of a function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959475" y="2677855"/>
            <a:ext cx="60079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try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 smtClean="0">
                <a:latin typeface="Candara" panose="020E0502030303020204" pitchFamily="34" charset="0"/>
              </a:rPr>
              <a:t>{ // </a:t>
            </a:r>
            <a:r>
              <a:rPr lang="en-US" sz="2000" i="1" dirty="0" smtClean="0">
                <a:latin typeface="Candara" panose="020E0502030303020204" pitchFamily="34" charset="0"/>
              </a:rPr>
              <a:t>statements </a:t>
            </a:r>
            <a:r>
              <a:rPr lang="en-US" sz="2000" dirty="0" smtClean="0">
                <a:latin typeface="Candara" panose="020E0502030303020204" pitchFamily="34" charset="0"/>
              </a:rPr>
              <a:t>}</a:t>
            </a:r>
            <a:endParaRPr lang="en-US" sz="2000" dirty="0">
              <a:latin typeface="Candara" panose="020E0502030303020204" pitchFamily="34" charset="0"/>
            </a:endParaRPr>
          </a:p>
          <a:p>
            <a:r>
              <a:rPr lang="en-US" sz="2000" b="1" dirty="0" smtClean="0">
                <a:latin typeface="Candara" panose="020E0502030303020204" pitchFamily="34" charset="0"/>
              </a:rPr>
              <a:t>handlers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  <a:r>
              <a:rPr lang="en-US" sz="2000" dirty="0">
                <a:latin typeface="Candara" panose="020E0502030303020204" pitchFamily="34" charset="0"/>
              </a:rPr>
              <a:t>{</a:t>
            </a:r>
          </a:p>
          <a:p>
            <a:r>
              <a:rPr lang="en-US" sz="2000" dirty="0">
                <a:latin typeface="Candara" panose="020E0502030303020204" pitchFamily="34" charset="0"/>
              </a:rPr>
              <a:t>	// </a:t>
            </a:r>
            <a:r>
              <a:rPr lang="en-US" sz="2000" i="1" dirty="0" err="1" smtClean="0">
                <a:latin typeface="Candara" panose="020E0502030303020204" pitchFamily="34" charset="0"/>
              </a:rPr>
              <a:t>statemnts</a:t>
            </a:r>
            <a:endParaRPr lang="en-US" sz="2000" i="1" dirty="0">
              <a:latin typeface="Candara" panose="020E0502030303020204" pitchFamily="34" charset="0"/>
            </a:endParaRPr>
          </a:p>
          <a:p>
            <a:r>
              <a:rPr lang="en-US" sz="2000" dirty="0">
                <a:latin typeface="Candara" panose="020E0502030303020204" pitchFamily="34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959474" y="5021505"/>
            <a:ext cx="72830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FF0066"/>
                </a:solidFill>
                <a:latin typeface="Candara" panose="020E0502030303020204" pitchFamily="34" charset="0"/>
              </a:rPr>
              <a:t>&lt;Return type&gt; </a:t>
            </a:r>
            <a:r>
              <a:rPr lang="en-US" sz="2000" b="1" dirty="0" err="1" smtClean="0">
                <a:latin typeface="Candara" panose="020E0502030303020204" pitchFamily="34" charset="0"/>
              </a:rPr>
              <a:t>functionName</a:t>
            </a:r>
            <a:r>
              <a:rPr lang="en-US" sz="2000" b="1" dirty="0" smtClean="0">
                <a:latin typeface="Candara" panose="020E0502030303020204" pitchFamily="34" charset="0"/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try</a:t>
            </a:r>
            <a:r>
              <a:rPr lang="en-US" sz="2000" dirty="0" smtClean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000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&lt;member initializer list&gt; </a:t>
            </a:r>
            <a:r>
              <a:rPr lang="en-US" sz="2000" dirty="0" smtClean="0">
                <a:latin typeface="Candara" panose="020E0502030303020204" pitchFamily="34" charset="0"/>
              </a:rPr>
              <a:t>{ </a:t>
            </a:r>
            <a:r>
              <a:rPr lang="en-US" sz="2000" b="1" dirty="0">
                <a:solidFill>
                  <a:srgbClr val="008000"/>
                </a:solidFill>
                <a:latin typeface="Candara" panose="020E0502030303020204" pitchFamily="34" charset="0"/>
              </a:rPr>
              <a:t>// </a:t>
            </a:r>
            <a:r>
              <a:rPr lang="en-US" sz="2000" b="1" i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function body </a:t>
            </a:r>
            <a:r>
              <a:rPr lang="en-US" sz="2000" dirty="0">
                <a:latin typeface="Candara" panose="020E0502030303020204" pitchFamily="34" charset="0"/>
              </a:rPr>
              <a:t>}</a:t>
            </a:r>
          </a:p>
          <a:p>
            <a:r>
              <a:rPr lang="en-US" sz="2000" b="1" dirty="0">
                <a:latin typeface="Candara" panose="020E0502030303020204" pitchFamily="34" charset="0"/>
              </a:rPr>
              <a:t>handlers</a:t>
            </a:r>
            <a:r>
              <a:rPr lang="en-US" sz="2000" dirty="0">
                <a:latin typeface="Candara" panose="020E0502030303020204" pitchFamily="34" charset="0"/>
              </a:rPr>
              <a:t> {</a:t>
            </a:r>
          </a:p>
          <a:p>
            <a:r>
              <a:rPr lang="en-US" sz="2000" dirty="0">
                <a:latin typeface="Candara" panose="020E0502030303020204" pitchFamily="34" charset="0"/>
              </a:rPr>
              <a:t>	// </a:t>
            </a:r>
            <a:r>
              <a:rPr lang="en-US" sz="2000" i="1" dirty="0" err="1">
                <a:latin typeface="Candara" panose="020E0502030303020204" pitchFamily="34" charset="0"/>
              </a:rPr>
              <a:t>statemnts</a:t>
            </a:r>
            <a:endParaRPr lang="en-US" sz="2000" i="1" dirty="0">
              <a:latin typeface="Candara" panose="020E0502030303020204" pitchFamily="34" charset="0"/>
            </a:endParaRPr>
          </a:p>
          <a:p>
            <a:r>
              <a:rPr lang="en-US" sz="2000" dirty="0">
                <a:latin typeface="Candara" panose="020E0502030303020204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7078242" y="6283389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Demonstration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262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72144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We can </a:t>
            </a:r>
            <a:r>
              <a:rPr lang="en-GB" dirty="0"/>
              <a:t>restrict the type of exceptions that a function can throw outside of </a:t>
            </a:r>
            <a:r>
              <a:rPr lang="en-GB" dirty="0" smtClean="0"/>
              <a:t>itself</a:t>
            </a:r>
          </a:p>
          <a:p>
            <a:endParaRPr lang="en-GB" dirty="0"/>
          </a:p>
          <a:p>
            <a:r>
              <a:rPr lang="en-GB" dirty="0"/>
              <a:t>P</a:t>
            </a:r>
            <a:r>
              <a:rPr lang="en-GB" dirty="0" smtClean="0"/>
              <a:t>revent </a:t>
            </a:r>
            <a:r>
              <a:rPr lang="en-GB" dirty="0"/>
              <a:t>a function from throwing any exceptions </a:t>
            </a:r>
            <a:r>
              <a:rPr lang="en-GB" dirty="0" smtClean="0"/>
              <a:t>whatsoever</a:t>
            </a:r>
          </a:p>
          <a:p>
            <a:endParaRPr lang="en-GB" dirty="0"/>
          </a:p>
          <a:p>
            <a:r>
              <a:rPr lang="en-GB" dirty="0"/>
              <a:t>A</a:t>
            </a:r>
            <a:r>
              <a:rPr lang="en-GB" dirty="0" smtClean="0"/>
              <a:t>dd </a:t>
            </a:r>
            <a:r>
              <a:rPr lang="en-GB" dirty="0"/>
              <a:t>a </a:t>
            </a:r>
            <a:r>
              <a:rPr lang="en-GB" b="1" dirty="0"/>
              <a:t>throw </a:t>
            </a:r>
            <a:r>
              <a:rPr lang="en-GB" dirty="0"/>
              <a:t>clause to a function </a:t>
            </a:r>
            <a:r>
              <a:rPr lang="en-GB" dirty="0" smtClean="0"/>
              <a:t>definition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Data </a:t>
            </a:r>
            <a:r>
              <a:rPr lang="en-GB" dirty="0"/>
              <a:t>types contained in the </a:t>
            </a:r>
            <a:r>
              <a:rPr lang="en-GB" b="1" i="1" dirty="0">
                <a:solidFill>
                  <a:srgbClr val="FF0066"/>
                </a:solidFill>
              </a:rPr>
              <a:t>comma-separated type-list </a:t>
            </a:r>
            <a:r>
              <a:rPr lang="en-GB" dirty="0"/>
              <a:t>may be </a:t>
            </a:r>
            <a:r>
              <a:rPr lang="en-GB" dirty="0" smtClean="0"/>
              <a:t>thrown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40536" y="4193997"/>
            <a:ext cx="71799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ret-type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-list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throw(</a:t>
            </a:r>
            <a:r>
              <a:rPr lang="en-US" b="1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type-list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//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5350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72144"/>
          </a:xfrm>
        </p:spPr>
        <p:txBody>
          <a:bodyPr>
            <a:normAutofit/>
          </a:bodyPr>
          <a:lstStyle/>
          <a:p>
            <a:r>
              <a:rPr lang="en-GB" sz="2200" b="1" dirty="0">
                <a:solidFill>
                  <a:srgbClr val="FF0066"/>
                </a:solidFill>
              </a:rPr>
              <a:t>Throwing any other type </a:t>
            </a:r>
            <a:r>
              <a:rPr lang="en-GB" sz="2200" dirty="0"/>
              <a:t>of expression will cause </a:t>
            </a:r>
            <a:r>
              <a:rPr lang="en-GB" sz="2200" b="1" dirty="0">
                <a:solidFill>
                  <a:srgbClr val="0000FF"/>
                </a:solidFill>
              </a:rPr>
              <a:t>abnormal </a:t>
            </a:r>
            <a:r>
              <a:rPr lang="en-GB" sz="2200" b="1" dirty="0" smtClean="0">
                <a:solidFill>
                  <a:srgbClr val="0000FF"/>
                </a:solidFill>
              </a:rPr>
              <a:t>program </a:t>
            </a:r>
            <a:r>
              <a:rPr lang="en-US" sz="2200" b="1" dirty="0" smtClean="0">
                <a:solidFill>
                  <a:srgbClr val="0000FF"/>
                </a:solidFill>
              </a:rPr>
              <a:t>termination</a:t>
            </a:r>
          </a:p>
          <a:p>
            <a:endParaRPr lang="en-US" sz="2200" b="1" dirty="0">
              <a:solidFill>
                <a:srgbClr val="0000FF"/>
              </a:solidFill>
            </a:endParaRPr>
          </a:p>
          <a:p>
            <a:r>
              <a:rPr lang="en-US" sz="2200" dirty="0"/>
              <a:t>S</a:t>
            </a:r>
            <a:r>
              <a:rPr lang="en-US" sz="2200" dirty="0" smtClean="0"/>
              <a:t>tandard </a:t>
            </a:r>
            <a:r>
              <a:rPr lang="en-US" sz="2200" dirty="0"/>
              <a:t>library function </a:t>
            </a:r>
            <a:r>
              <a:rPr lang="en-US" sz="2200" b="1" dirty="0"/>
              <a:t>unexpected</a:t>
            </a:r>
            <a:r>
              <a:rPr lang="en-US" sz="2200" b="1" dirty="0" smtClean="0"/>
              <a:t>()</a:t>
            </a:r>
          </a:p>
          <a:p>
            <a:endParaRPr lang="en-US" sz="2200" b="1" dirty="0">
              <a:solidFill>
                <a:srgbClr val="0000FF"/>
              </a:solidFill>
            </a:endParaRPr>
          </a:p>
          <a:p>
            <a:r>
              <a:rPr lang="en-GB" sz="2200" dirty="0"/>
              <a:t>By default, this causes </a:t>
            </a:r>
            <a:r>
              <a:rPr lang="en-GB" sz="2200" b="1" dirty="0"/>
              <a:t>abort() </a:t>
            </a:r>
            <a:r>
              <a:rPr lang="en-GB" sz="2200" dirty="0" smtClean="0"/>
              <a:t>to </a:t>
            </a:r>
            <a:r>
              <a:rPr lang="en-US" sz="2200" dirty="0" smtClean="0"/>
              <a:t>be called</a:t>
            </a:r>
          </a:p>
          <a:p>
            <a:endParaRPr lang="en-US" sz="2200" b="1" dirty="0">
              <a:solidFill>
                <a:srgbClr val="0000FF"/>
              </a:solidFill>
            </a:endParaRPr>
          </a:p>
          <a:p>
            <a:r>
              <a:rPr lang="en-US" sz="2200" dirty="0"/>
              <a:t>S</a:t>
            </a:r>
            <a:r>
              <a:rPr lang="en-US" sz="2200" dirty="0" smtClean="0"/>
              <a:t>pecify your </a:t>
            </a:r>
            <a:r>
              <a:rPr lang="en-GB" sz="2200" dirty="0" smtClean="0"/>
              <a:t>own </a:t>
            </a:r>
            <a:r>
              <a:rPr lang="en-GB" sz="2200" dirty="0"/>
              <a:t>unexpected handler if you </a:t>
            </a:r>
            <a:r>
              <a:rPr lang="en-GB" sz="2200" dirty="0" smtClean="0"/>
              <a:t>like</a:t>
            </a:r>
          </a:p>
          <a:p>
            <a:endParaRPr lang="en-GB" sz="2200" b="1" dirty="0">
              <a:solidFill>
                <a:srgbClr val="0000FF"/>
              </a:solidFill>
            </a:endParaRPr>
          </a:p>
          <a:p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1714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497" y="699977"/>
            <a:ext cx="7886700" cy="1325563"/>
          </a:xfrm>
        </p:spPr>
        <p:txBody>
          <a:bodyPr/>
          <a:lstStyle/>
          <a:p>
            <a:r>
              <a:rPr lang="en-US" dirty="0" err="1"/>
              <a:t>Rethrowing</a:t>
            </a:r>
            <a:r>
              <a:rPr lang="en-US" dirty="0"/>
              <a:t> an Exception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32752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 handler </a:t>
            </a:r>
            <a:r>
              <a:rPr lang="en-US" sz="2200" b="1" dirty="0" smtClean="0">
                <a:solidFill>
                  <a:srgbClr val="0000FF"/>
                </a:solidFill>
              </a:rPr>
              <a:t>can’t </a:t>
            </a:r>
            <a:r>
              <a:rPr lang="en-US" sz="2200" b="1" dirty="0">
                <a:solidFill>
                  <a:srgbClr val="0000FF"/>
                </a:solidFill>
              </a:rPr>
              <a:t>completely </a:t>
            </a:r>
            <a:r>
              <a:rPr lang="en-US" sz="2200" dirty="0" smtClean="0"/>
              <a:t>handle the </a:t>
            </a:r>
            <a:r>
              <a:rPr lang="en-US" sz="2200" dirty="0"/>
              <a:t>error</a:t>
            </a:r>
            <a:r>
              <a:rPr lang="en-US" sz="2200" dirty="0" smtClean="0"/>
              <a:t>.</a:t>
            </a:r>
          </a:p>
          <a:p>
            <a:endParaRPr lang="en-GB" sz="2200" dirty="0" smtClean="0"/>
          </a:p>
          <a:p>
            <a:r>
              <a:rPr lang="en-GB" sz="2200" b="1" dirty="0" err="1" smtClean="0">
                <a:solidFill>
                  <a:srgbClr val="C00000"/>
                </a:solidFill>
              </a:rPr>
              <a:t>Rethrow</a:t>
            </a:r>
            <a:r>
              <a:rPr lang="en-GB" sz="2200" dirty="0" smtClean="0">
                <a:solidFill>
                  <a:srgbClr val="C00000"/>
                </a:solidFill>
              </a:rPr>
              <a:t> </a:t>
            </a:r>
            <a:r>
              <a:rPr lang="en-GB" sz="2200" dirty="0"/>
              <a:t>an expression from within an exception </a:t>
            </a:r>
            <a:r>
              <a:rPr lang="en-GB" sz="2200" dirty="0" smtClean="0"/>
              <a:t>handler</a:t>
            </a:r>
          </a:p>
          <a:p>
            <a:endParaRPr lang="en-GB" sz="2200" dirty="0"/>
          </a:p>
          <a:p>
            <a:r>
              <a:rPr lang="en-GB" sz="2200" dirty="0"/>
              <a:t>C</a:t>
            </a:r>
            <a:r>
              <a:rPr lang="en-GB" sz="2200" dirty="0" smtClean="0"/>
              <a:t>alling </a:t>
            </a:r>
            <a:r>
              <a:rPr lang="en-GB" sz="2200" b="1" dirty="0"/>
              <a:t>throw</a:t>
            </a:r>
            <a:r>
              <a:rPr lang="en-GB" sz="2200" dirty="0"/>
              <a:t>, </a:t>
            </a:r>
            <a:r>
              <a:rPr lang="en-GB" sz="2200" b="1" dirty="0">
                <a:solidFill>
                  <a:srgbClr val="0000FF"/>
                </a:solidFill>
              </a:rPr>
              <a:t>by itself</a:t>
            </a:r>
            <a:r>
              <a:rPr lang="en-GB" sz="2200" dirty="0"/>
              <a:t>, with no </a:t>
            </a:r>
            <a:r>
              <a:rPr lang="en-GB" sz="2200" dirty="0" smtClean="0"/>
              <a:t>exception</a:t>
            </a:r>
          </a:p>
          <a:p>
            <a:endParaRPr lang="en-GB" sz="2200" dirty="0"/>
          </a:p>
          <a:p>
            <a:r>
              <a:rPr lang="en-GB" sz="2200" dirty="0"/>
              <a:t>This causes the current exception to </a:t>
            </a:r>
            <a:r>
              <a:rPr lang="en-GB" sz="2200" dirty="0" smtClean="0"/>
              <a:t>be passed </a:t>
            </a:r>
            <a:r>
              <a:rPr lang="en-GB" sz="2200" dirty="0"/>
              <a:t>on to an outer </a:t>
            </a:r>
            <a:r>
              <a:rPr lang="en-GB" sz="2200" b="1" dirty="0"/>
              <a:t>try/catch </a:t>
            </a:r>
            <a:r>
              <a:rPr lang="en-GB" sz="2200" dirty="0"/>
              <a:t>sequence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r>
              <a:rPr lang="en-GB" sz="2200" dirty="0"/>
              <a:t>A</a:t>
            </a:r>
            <a:r>
              <a:rPr lang="en-GB" sz="2200" dirty="0" smtClean="0"/>
              <a:t>llow </a:t>
            </a:r>
            <a:r>
              <a:rPr lang="en-GB" sz="2200" dirty="0"/>
              <a:t>multiple handlers access to the </a:t>
            </a:r>
            <a:r>
              <a:rPr lang="en-GB" sz="2200" dirty="0" smtClean="0"/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382263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Re-Throw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5835" y="1690689"/>
            <a:ext cx="8274677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  <a:cs typeface="Courier New" panose="02070309020205020404" pitchFamily="49" charset="0"/>
              </a:rPr>
              <a:t>void </a:t>
            </a:r>
            <a:r>
              <a:rPr lang="en-US" dirty="0">
                <a:latin typeface="Candara" panose="020E0502030303020204" pitchFamily="34" charset="0"/>
                <a:cs typeface="Courier New" panose="02070309020205020404" pitchFamily="49" charset="0"/>
              </a:rPr>
              <a:t>h ()</a:t>
            </a:r>
          </a:p>
          <a:p>
            <a:r>
              <a:rPr lang="en-US" dirty="0">
                <a:latin typeface="Candara" panose="020E0502030303020204" pitchFamily="34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try </a:t>
            </a:r>
            <a:r>
              <a:rPr lang="en-US" b="1" dirty="0">
                <a:solidFill>
                  <a:srgbClr val="008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008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	// </a:t>
            </a:r>
            <a:r>
              <a:rPr lang="en-US" b="1" dirty="0">
                <a:solidFill>
                  <a:srgbClr val="008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code that might throw Math errors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catch </a:t>
            </a:r>
            <a:r>
              <a:rPr lang="en-US" b="1" dirty="0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Matherr</a:t>
            </a:r>
            <a:r>
              <a:rPr lang="en-US" b="1" dirty="0" smtClean="0">
                <a:solidFill>
                  <a:srgbClr val="0000FF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latin typeface="Candara" panose="020E0502030303020204" pitchFamily="34" charset="0"/>
                <a:cs typeface="Courier New" panose="02070309020205020404" pitchFamily="49" charset="0"/>
              </a:rPr>
              <a:t>{</a:t>
            </a:r>
          </a:p>
          <a:p>
            <a:pPr lvl="2"/>
            <a:r>
              <a:rPr lang="en-US" b="1" i="1" dirty="0" smtClean="0">
                <a:latin typeface="Candara" panose="020E0502030303020204" pitchFamily="34" charset="0"/>
                <a:cs typeface="Courier New" panose="02070309020205020404" pitchFamily="49" charset="0"/>
              </a:rPr>
              <a:t>if </a:t>
            </a:r>
            <a:r>
              <a:rPr lang="en-US" b="1" i="1" dirty="0">
                <a:latin typeface="Candara" panose="020E0502030303020204" pitchFamily="34" charset="0"/>
                <a:cs typeface="Courier New" panose="02070309020205020404" pitchFamily="49" charset="0"/>
              </a:rPr>
              <a:t>(</a:t>
            </a:r>
            <a:r>
              <a:rPr lang="en-US" b="1" i="1" dirty="0" err="1" smtClean="0">
                <a:solidFill>
                  <a:srgbClr val="C00000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can_handle_it_completely</a:t>
            </a:r>
            <a:r>
              <a:rPr lang="en-US" b="1" i="1" dirty="0" smtClean="0">
                <a:latin typeface="Candara" panose="020E0502030303020204" pitchFamily="34" charset="0"/>
                <a:cs typeface="Courier New" panose="02070309020205020404" pitchFamily="49" charset="0"/>
              </a:rPr>
              <a:t>) </a:t>
            </a:r>
            <a:r>
              <a:rPr lang="en-US" b="1" i="1" dirty="0">
                <a:latin typeface="Candara" panose="020E0502030303020204" pitchFamily="34" charset="0"/>
                <a:cs typeface="Courier New" panose="02070309020205020404" pitchFamily="49" charset="0"/>
              </a:rPr>
              <a:t>{</a:t>
            </a:r>
          </a:p>
          <a:p>
            <a:pPr lvl="3"/>
            <a:r>
              <a:rPr lang="en-US" b="1" i="1" dirty="0" smtClean="0">
                <a:latin typeface="Candara" panose="020E0502030303020204" pitchFamily="34" charset="0"/>
                <a:cs typeface="Courier New" panose="02070309020205020404" pitchFamily="49" charset="0"/>
              </a:rPr>
              <a:t>// </a:t>
            </a:r>
            <a:r>
              <a:rPr lang="en-US" b="1" i="1" dirty="0">
                <a:latin typeface="Candara" panose="020E0502030303020204" pitchFamily="34" charset="0"/>
                <a:cs typeface="Courier New" panose="02070309020205020404" pitchFamily="49" charset="0"/>
              </a:rPr>
              <a:t>handle the </a:t>
            </a:r>
            <a:r>
              <a:rPr lang="en-US" b="1" i="1" dirty="0" err="1">
                <a:latin typeface="Candara" panose="020E0502030303020204" pitchFamily="34" charset="0"/>
                <a:cs typeface="Courier New" panose="02070309020205020404" pitchFamily="49" charset="0"/>
              </a:rPr>
              <a:t>Matherr</a:t>
            </a:r>
            <a:endParaRPr lang="en-US" b="1" i="1" dirty="0">
              <a:latin typeface="Candara" panose="020E0502030303020204" pitchFamily="34" charset="0"/>
              <a:cs typeface="Courier New" panose="02070309020205020404" pitchFamily="49" charset="0"/>
            </a:endParaRPr>
          </a:p>
          <a:p>
            <a:pPr lvl="3"/>
            <a:r>
              <a:rPr lang="en-US" b="1" i="1" dirty="0" smtClean="0">
                <a:latin typeface="Candara" panose="020E0502030303020204" pitchFamily="34" charset="0"/>
                <a:cs typeface="Courier New" panose="02070309020205020404" pitchFamily="49" charset="0"/>
              </a:rPr>
              <a:t>return </a:t>
            </a:r>
            <a:r>
              <a:rPr lang="en-US" b="1" i="1" dirty="0">
                <a:latin typeface="Candara" panose="020E0502030303020204" pitchFamily="34" charset="0"/>
                <a:cs typeface="Courier New" panose="02070309020205020404" pitchFamily="49" charset="0"/>
              </a:rPr>
              <a:t>;</a:t>
            </a:r>
          </a:p>
          <a:p>
            <a:pPr lvl="2"/>
            <a:r>
              <a:rPr lang="en-US" b="1" i="1" dirty="0">
                <a:latin typeface="Candara" panose="020E0502030303020204" pitchFamily="34" charset="0"/>
                <a:cs typeface="Courier New" panose="02070309020205020404" pitchFamily="49" charset="0"/>
              </a:rPr>
              <a:t>}</a:t>
            </a:r>
          </a:p>
          <a:p>
            <a:pPr lvl="2"/>
            <a:r>
              <a:rPr lang="en-US" b="1" i="1" dirty="0" smtClean="0">
                <a:latin typeface="Candara" panose="020E0502030303020204" pitchFamily="34" charset="0"/>
                <a:cs typeface="Courier New" panose="02070309020205020404" pitchFamily="49" charset="0"/>
              </a:rPr>
              <a:t>else </a:t>
            </a:r>
            <a:r>
              <a:rPr lang="en-US" b="1" i="1" dirty="0">
                <a:latin typeface="Candara" panose="020E0502030303020204" pitchFamily="34" charset="0"/>
                <a:cs typeface="Courier New" panose="02070309020205020404" pitchFamily="49" charset="0"/>
              </a:rPr>
              <a:t>{</a:t>
            </a:r>
          </a:p>
          <a:p>
            <a:pPr lvl="3"/>
            <a:r>
              <a:rPr lang="en-US" b="1" i="1" dirty="0" smtClean="0">
                <a:latin typeface="Candara" panose="020E0502030303020204" pitchFamily="34" charset="0"/>
                <a:cs typeface="Courier New" panose="02070309020205020404" pitchFamily="49" charset="0"/>
              </a:rPr>
              <a:t>// </a:t>
            </a:r>
            <a:r>
              <a:rPr lang="en-US" b="1" i="1" dirty="0">
                <a:latin typeface="Candara" panose="020E0502030303020204" pitchFamily="34" charset="0"/>
                <a:cs typeface="Courier New" panose="02070309020205020404" pitchFamily="49" charset="0"/>
              </a:rPr>
              <a:t>do what can be done here</a:t>
            </a:r>
          </a:p>
          <a:p>
            <a:pPr lvl="3"/>
            <a:r>
              <a:rPr lang="en-US" sz="2400" b="1" i="1" dirty="0" smtClean="0">
                <a:solidFill>
                  <a:srgbClr val="FF0066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throw </a:t>
            </a:r>
            <a:r>
              <a:rPr lang="en-US" sz="2400" b="1" i="1" dirty="0">
                <a:solidFill>
                  <a:srgbClr val="FF0066"/>
                </a:solidFill>
                <a:latin typeface="Candara" panose="020E0502030303020204" pitchFamily="34" charset="0"/>
                <a:cs typeface="Courier New" panose="02070309020205020404" pitchFamily="49" charset="0"/>
              </a:rPr>
              <a:t>; </a:t>
            </a:r>
            <a:r>
              <a:rPr lang="en-US" sz="2400" b="1" i="1" dirty="0">
                <a:latin typeface="Candara" panose="020E0502030303020204" pitchFamily="34" charset="0"/>
                <a:cs typeface="Courier New" panose="02070309020205020404" pitchFamily="49" charset="0"/>
              </a:rPr>
              <a:t>// </a:t>
            </a:r>
            <a:r>
              <a:rPr lang="en-US" sz="2400" b="1" i="1" dirty="0" err="1" smtClean="0">
                <a:latin typeface="Candara" panose="020E0502030303020204" pitchFamily="34" charset="0"/>
                <a:cs typeface="Courier New" panose="02070309020205020404" pitchFamily="49" charset="0"/>
              </a:rPr>
              <a:t>rethrow</a:t>
            </a:r>
            <a:r>
              <a:rPr lang="en-US" sz="2400" b="1" i="1" dirty="0" smtClean="0">
                <a:latin typeface="Candara" panose="020E0502030303020204" pitchFamily="34" charset="0"/>
                <a:cs typeface="Courier New" panose="02070309020205020404" pitchFamily="49" charset="0"/>
              </a:rPr>
              <a:t> the </a:t>
            </a:r>
            <a:r>
              <a:rPr lang="en-US" sz="2400" b="1" i="1" dirty="0">
                <a:latin typeface="Candara" panose="020E0502030303020204" pitchFamily="34" charset="0"/>
                <a:cs typeface="Courier New" panose="02070309020205020404" pitchFamily="49" charset="0"/>
              </a:rPr>
              <a:t>exception</a:t>
            </a:r>
          </a:p>
          <a:p>
            <a:pPr lvl="2"/>
            <a:r>
              <a:rPr lang="en-US" b="1" i="1" dirty="0">
                <a:latin typeface="Candara" panose="020E0502030303020204" pitchFamily="34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en-US" b="1" dirty="0">
                <a:latin typeface="Candara" panose="020E0502030303020204" pitchFamily="34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andara" panose="020E0502030303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6957195" y="5938005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Demonstration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6762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Derived-Class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Need to be careful in ordering the </a:t>
            </a:r>
            <a:r>
              <a:rPr lang="en-GB" sz="2200" b="1" dirty="0" smtClean="0">
                <a:solidFill>
                  <a:srgbClr val="C00000"/>
                </a:solidFill>
              </a:rPr>
              <a:t>catch</a:t>
            </a:r>
            <a:r>
              <a:rPr lang="en-GB" sz="2200" b="1" dirty="0" smtClean="0"/>
              <a:t> </a:t>
            </a:r>
            <a:r>
              <a:rPr lang="en-GB" sz="2200" dirty="0" smtClean="0"/>
              <a:t>statements</a:t>
            </a:r>
          </a:p>
          <a:p>
            <a:endParaRPr lang="en-GB" sz="2200" dirty="0"/>
          </a:p>
          <a:p>
            <a:r>
              <a:rPr lang="en-US" sz="2200" dirty="0" smtClean="0"/>
              <a:t>Trying </a:t>
            </a:r>
            <a:r>
              <a:rPr lang="en-US" sz="2200" dirty="0"/>
              <a:t>to </a:t>
            </a:r>
            <a:r>
              <a:rPr lang="en-US" sz="2200" dirty="0" smtClean="0"/>
              <a:t>catch </a:t>
            </a:r>
            <a:r>
              <a:rPr lang="en-GB" sz="2200" b="1" dirty="0" smtClean="0"/>
              <a:t>exception</a:t>
            </a:r>
            <a:r>
              <a:rPr lang="en-GB" sz="2200" dirty="0" smtClean="0"/>
              <a:t> </a:t>
            </a:r>
            <a:r>
              <a:rPr lang="en-GB" sz="2200" dirty="0"/>
              <a:t>types </a:t>
            </a:r>
            <a:r>
              <a:rPr lang="en-GB" sz="2200" b="1" dirty="0" smtClean="0">
                <a:solidFill>
                  <a:srgbClr val="C00000"/>
                </a:solidFill>
              </a:rPr>
              <a:t>involving</a:t>
            </a:r>
            <a:r>
              <a:rPr lang="en-GB" sz="2200" dirty="0" smtClean="0">
                <a:solidFill>
                  <a:srgbClr val="C00000"/>
                </a:solidFill>
              </a:rPr>
              <a:t> </a:t>
            </a:r>
            <a:r>
              <a:rPr lang="en-GB" sz="2200" b="1" dirty="0">
                <a:solidFill>
                  <a:srgbClr val="0000FF"/>
                </a:solidFill>
              </a:rPr>
              <a:t>base and derived </a:t>
            </a:r>
            <a:r>
              <a:rPr lang="en-GB" sz="2200" b="1" dirty="0" smtClean="0">
                <a:solidFill>
                  <a:srgbClr val="0000FF"/>
                </a:solidFill>
              </a:rPr>
              <a:t>classes</a:t>
            </a:r>
          </a:p>
          <a:p>
            <a:endParaRPr lang="en-GB" sz="2200" b="1" dirty="0">
              <a:solidFill>
                <a:srgbClr val="0000FF"/>
              </a:solidFill>
            </a:endParaRPr>
          </a:p>
          <a:p>
            <a:r>
              <a:rPr lang="en-US" sz="2200" dirty="0"/>
              <a:t>W</a:t>
            </a:r>
            <a:r>
              <a:rPr lang="en-US" sz="2200" dirty="0" smtClean="0"/>
              <a:t>ant </a:t>
            </a:r>
            <a:r>
              <a:rPr lang="en-US" sz="2200" dirty="0"/>
              <a:t>to </a:t>
            </a:r>
            <a:r>
              <a:rPr lang="en-US" sz="2200" dirty="0" smtClean="0"/>
              <a:t>catch </a:t>
            </a:r>
            <a:r>
              <a:rPr lang="en-GB" sz="2200" dirty="0" smtClean="0"/>
              <a:t>exceptions </a:t>
            </a:r>
            <a:r>
              <a:rPr lang="en-GB" sz="2200" dirty="0"/>
              <a:t>of both a base class type and a derived class </a:t>
            </a:r>
            <a:r>
              <a:rPr lang="en-GB" sz="2200" dirty="0" smtClean="0"/>
              <a:t>type</a:t>
            </a:r>
          </a:p>
          <a:p>
            <a:endParaRPr lang="en-GB" sz="2200" b="1" dirty="0">
              <a:solidFill>
                <a:srgbClr val="0000FF"/>
              </a:solidFill>
            </a:endParaRPr>
          </a:p>
          <a:p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68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terminate()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28650" y="1591183"/>
            <a:ext cx="8157541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During stack unwinding</a:t>
            </a:r>
            <a:r>
              <a:rPr kumimoji="0" lang="en-US" altLang="en-US" sz="2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destructor throws an exception </a:t>
            </a:r>
          </a:p>
          <a:p>
            <a:pPr marL="3429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hat exception is not handled.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expression that is thrown also throws an exception</a:t>
            </a:r>
          </a:p>
          <a:p>
            <a:pPr marL="3429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hat exception is not handled.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constructor or destructor of a nonlocal static object throws an exception</a:t>
            </a:r>
          </a:p>
          <a:p>
            <a:pPr marL="3429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 exception is not handled.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function registered with </a:t>
            </a:r>
            <a:r>
              <a:rPr kumimoji="0" lang="en-US" altLang="en-US" sz="22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</a:rPr>
              <a:t>atexit</a:t>
            </a:r>
            <a:r>
              <a:rPr kumimoji="0" lang="en-US" altLang="en-US" sz="2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() 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throws an exception</a:t>
            </a:r>
          </a:p>
          <a:p>
            <a:pPr marL="3429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he exception is not handled. </a:t>
            </a:r>
          </a:p>
        </p:txBody>
      </p:sp>
    </p:spTree>
    <p:extLst>
      <p:ext uri="{BB962C8B-B14F-4D97-AF65-F5344CB8AC3E}">
        <p14:creationId xmlns:p14="http://schemas.microsoft.com/office/powerpoint/2010/main" val="222968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unexpected()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A function </a:t>
            </a:r>
            <a:r>
              <a:rPr lang="en-GB" sz="2200" dirty="0"/>
              <a:t>with an exception specification throws an </a:t>
            </a:r>
            <a:r>
              <a:rPr lang="en-GB" sz="2200" dirty="0" smtClean="0"/>
              <a:t>exception</a:t>
            </a:r>
          </a:p>
          <a:p>
            <a:endParaRPr lang="en-GB" sz="2200" dirty="0" smtClean="0"/>
          </a:p>
          <a:p>
            <a:r>
              <a:rPr lang="en-GB" sz="2200" dirty="0" smtClean="0"/>
              <a:t>The exception is </a:t>
            </a:r>
            <a:r>
              <a:rPr lang="en-GB" sz="2200" dirty="0"/>
              <a:t>not listed in its exception </a:t>
            </a:r>
            <a:r>
              <a:rPr lang="en-GB" sz="2200" dirty="0" smtClean="0"/>
              <a:t>specification</a:t>
            </a:r>
          </a:p>
          <a:p>
            <a:endParaRPr lang="en-US" sz="2200" dirty="0" smtClean="0"/>
          </a:p>
          <a:p>
            <a:r>
              <a:rPr lang="en-GB" sz="2200" dirty="0"/>
              <a:t>The </a:t>
            </a:r>
            <a:r>
              <a:rPr lang="en-GB" sz="2200" b="1" dirty="0">
                <a:solidFill>
                  <a:srgbClr val="C00000"/>
                </a:solidFill>
              </a:rPr>
              <a:t>unexpected() </a:t>
            </a:r>
            <a:r>
              <a:rPr lang="en-GB" sz="2200" dirty="0"/>
              <a:t>function is </a:t>
            </a:r>
            <a:r>
              <a:rPr lang="en-GB" sz="2200" dirty="0" smtClean="0"/>
              <a:t>called</a:t>
            </a:r>
          </a:p>
          <a:p>
            <a:endParaRPr lang="en-GB" sz="2200" dirty="0" smtClean="0"/>
          </a:p>
          <a:p>
            <a:r>
              <a:rPr lang="en-GB" sz="2200" dirty="0"/>
              <a:t>The unexpected() function calls the function pointed to by </a:t>
            </a:r>
            <a:r>
              <a:rPr lang="en-GB" sz="2200" b="1" i="1" dirty="0" err="1" smtClean="0">
                <a:solidFill>
                  <a:srgbClr val="0000FF"/>
                </a:solidFill>
              </a:rPr>
              <a:t>unexpected_handler</a:t>
            </a:r>
            <a:endParaRPr lang="en-GB" sz="2200" b="1" i="1" dirty="0" smtClean="0">
              <a:solidFill>
                <a:srgbClr val="0000FF"/>
              </a:solidFill>
            </a:endParaRPr>
          </a:p>
          <a:p>
            <a:endParaRPr lang="en-GB" sz="2200" b="1" i="1" dirty="0">
              <a:solidFill>
                <a:srgbClr val="0000FF"/>
              </a:solidFill>
            </a:endParaRPr>
          </a:p>
          <a:p>
            <a:r>
              <a:rPr lang="en-GB" sz="2200" i="1" dirty="0"/>
              <a:t>By default, </a:t>
            </a:r>
            <a:r>
              <a:rPr lang="en-GB" sz="2200" i="1" dirty="0" err="1"/>
              <a:t>unexpected_handler</a:t>
            </a:r>
            <a:r>
              <a:rPr lang="en-GB" sz="2200" i="1" dirty="0"/>
              <a:t> points to the </a:t>
            </a:r>
            <a:r>
              <a:rPr lang="en-GB" sz="2200" i="1" dirty="0" smtClean="0"/>
              <a:t>function  </a:t>
            </a:r>
            <a:r>
              <a:rPr lang="en-GB" sz="2200" b="1" i="1" dirty="0" smtClean="0">
                <a:solidFill>
                  <a:srgbClr val="0000FF"/>
                </a:solidFill>
              </a:rPr>
              <a:t>terminate()</a:t>
            </a:r>
            <a:endParaRPr lang="en-GB" sz="2200" dirty="0" smtClean="0"/>
          </a:p>
          <a:p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613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Division </a:t>
            </a:r>
            <a:r>
              <a:rPr lang="en-GB" sz="2200" dirty="0"/>
              <a:t>by 0, or values that are too large or small for a </a:t>
            </a:r>
            <a:r>
              <a:rPr lang="en-GB" sz="2200" dirty="0" smtClean="0"/>
              <a:t>type</a:t>
            </a:r>
          </a:p>
          <a:p>
            <a:endParaRPr lang="en-GB" sz="2200" dirty="0"/>
          </a:p>
          <a:p>
            <a:r>
              <a:rPr lang="en-GB" sz="2200" dirty="0"/>
              <a:t>N</a:t>
            </a:r>
            <a:r>
              <a:rPr lang="en-GB" sz="2200" dirty="0" smtClean="0"/>
              <a:t>o </a:t>
            </a:r>
            <a:r>
              <a:rPr lang="en-GB" sz="2200" dirty="0"/>
              <a:t>memory available for dynamic </a:t>
            </a:r>
            <a:r>
              <a:rPr lang="en-GB" sz="2200" dirty="0" smtClean="0"/>
              <a:t>allocation</a:t>
            </a:r>
          </a:p>
          <a:p>
            <a:endParaRPr lang="en-GB" sz="2200" dirty="0"/>
          </a:p>
          <a:p>
            <a:r>
              <a:rPr lang="en-GB" sz="2200" dirty="0"/>
              <a:t>E</a:t>
            </a:r>
            <a:r>
              <a:rPr lang="en-GB" sz="2200" dirty="0" smtClean="0"/>
              <a:t>rrors </a:t>
            </a:r>
            <a:r>
              <a:rPr lang="en-GB" sz="2200" dirty="0"/>
              <a:t>on file access, for example, file not </a:t>
            </a:r>
            <a:r>
              <a:rPr lang="en-GB" sz="2200" dirty="0" smtClean="0"/>
              <a:t>found</a:t>
            </a:r>
          </a:p>
          <a:p>
            <a:endParaRPr lang="en-GB" sz="2200" dirty="0"/>
          </a:p>
          <a:p>
            <a:r>
              <a:rPr lang="en-GB" sz="2200" dirty="0" smtClean="0"/>
              <a:t>Attempt </a:t>
            </a:r>
            <a:r>
              <a:rPr lang="en-GB" sz="2200" dirty="0"/>
              <a:t>to </a:t>
            </a:r>
            <a:r>
              <a:rPr lang="en-GB" sz="2200" dirty="0" smtClean="0"/>
              <a:t>access </a:t>
            </a:r>
            <a:r>
              <a:rPr lang="en-GB" sz="2200" dirty="0"/>
              <a:t>an invalid address in main </a:t>
            </a:r>
            <a:r>
              <a:rPr lang="en-GB" sz="2200" dirty="0" smtClean="0"/>
              <a:t>memory</a:t>
            </a:r>
          </a:p>
          <a:p>
            <a:endParaRPr lang="en-GB" sz="2200" dirty="0"/>
          </a:p>
          <a:p>
            <a:r>
              <a:rPr lang="en-US" sz="2200" dirty="0"/>
              <a:t>I</a:t>
            </a:r>
            <a:r>
              <a:rPr lang="en-US" sz="2200" dirty="0" smtClean="0"/>
              <a:t>nvalid </a:t>
            </a:r>
            <a:r>
              <a:rPr lang="en-US" sz="2200" dirty="0"/>
              <a:t>user input</a:t>
            </a:r>
            <a:endParaRPr lang="en-GB" sz="2200" dirty="0" smtClean="0"/>
          </a:p>
          <a:p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74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the Terminate and Unexpected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These functions </a:t>
            </a:r>
            <a:r>
              <a:rPr lang="en-GB" dirty="0" smtClean="0"/>
              <a:t>call </a:t>
            </a:r>
            <a:r>
              <a:rPr lang="en-GB" dirty="0"/>
              <a:t>other functions to </a:t>
            </a:r>
            <a:r>
              <a:rPr lang="en-GB" dirty="0" smtClean="0"/>
              <a:t>actually </a:t>
            </a:r>
            <a:r>
              <a:rPr lang="en-US" dirty="0" smtClean="0"/>
              <a:t>handle </a:t>
            </a:r>
            <a:r>
              <a:rPr lang="en-US" dirty="0"/>
              <a:t>an </a:t>
            </a:r>
            <a:r>
              <a:rPr lang="en-US" dirty="0" smtClean="0"/>
              <a:t>error</a:t>
            </a:r>
          </a:p>
          <a:p>
            <a:endParaRPr lang="en-US" dirty="0"/>
          </a:p>
          <a:p>
            <a:r>
              <a:rPr lang="en-US" dirty="0" smtClean="0"/>
              <a:t>terminate() </a:t>
            </a:r>
            <a:r>
              <a:rPr lang="en-US" dirty="0" smtClean="0">
                <a:sym typeface="Wingdings" panose="05000000000000000000" pitchFamily="2" charset="2"/>
              </a:rPr>
              <a:t> abort(); unexpected() terminate()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Allows the </a:t>
            </a:r>
            <a:r>
              <a:rPr lang="en-GB" dirty="0" smtClean="0"/>
              <a:t>program </a:t>
            </a:r>
            <a:r>
              <a:rPr lang="en-GB" dirty="0"/>
              <a:t>to take full control of the exception handling </a:t>
            </a:r>
            <a:r>
              <a:rPr lang="en-GB" dirty="0" smtClean="0"/>
              <a:t>subsystem</a:t>
            </a:r>
          </a:p>
          <a:p>
            <a:endParaRPr lang="en-GB" dirty="0"/>
          </a:p>
          <a:p>
            <a:r>
              <a:rPr lang="en-US" b="1" dirty="0" err="1"/>
              <a:t>set_terminate</a:t>
            </a:r>
            <a:r>
              <a:rPr lang="en-US" b="1" dirty="0" smtClean="0"/>
              <a:t>(): terminate handler</a:t>
            </a:r>
          </a:p>
          <a:p>
            <a:endParaRPr lang="en-US" b="1" dirty="0"/>
          </a:p>
          <a:p>
            <a:r>
              <a:rPr lang="en-US" b="1" dirty="0" err="1"/>
              <a:t>set_unexpected</a:t>
            </a:r>
            <a:r>
              <a:rPr lang="en-US" b="1" dirty="0" smtClean="0"/>
              <a:t>(): unexpected handler</a:t>
            </a:r>
          </a:p>
          <a:p>
            <a:endParaRPr lang="en-US" b="1" dirty="0"/>
          </a:p>
          <a:p>
            <a:r>
              <a:rPr lang="en-US" b="1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3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uncaught_exception</a:t>
            </a:r>
            <a:r>
              <a:rPr lang="en-US" dirty="0"/>
              <a:t>( 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Detects if the </a:t>
            </a:r>
            <a:r>
              <a:rPr lang="en-US" sz="2200" b="1" i="1" dirty="0"/>
              <a:t>current thread has a live exception </a:t>
            </a:r>
            <a:r>
              <a:rPr lang="en-US" sz="2200" b="1" i="1" dirty="0" smtClean="0"/>
              <a:t>object</a:t>
            </a:r>
          </a:p>
          <a:p>
            <a:endParaRPr lang="en-US" sz="2200" dirty="0"/>
          </a:p>
          <a:p>
            <a:r>
              <a:rPr lang="en-US" sz="2200" dirty="0" smtClean="0"/>
              <a:t>An </a:t>
            </a:r>
            <a:r>
              <a:rPr lang="en-US" sz="2200" dirty="0"/>
              <a:t>exception has been thrown or </a:t>
            </a:r>
            <a:r>
              <a:rPr lang="en-US" sz="2200" dirty="0" err="1"/>
              <a:t>rethrown</a:t>
            </a:r>
            <a:r>
              <a:rPr lang="en-US" sz="2200" dirty="0"/>
              <a:t> and not yet entered a matching catch </a:t>
            </a:r>
            <a:r>
              <a:rPr lang="en-US" sz="2200" dirty="0" smtClean="0"/>
              <a:t>clause</a:t>
            </a:r>
          </a:p>
          <a:p>
            <a:endParaRPr lang="en-US" sz="2200" dirty="0"/>
          </a:p>
          <a:p>
            <a:r>
              <a:rPr lang="en-GB" sz="2200" b="1" dirty="0" err="1">
                <a:solidFill>
                  <a:srgbClr val="FF0066"/>
                </a:solidFill>
              </a:rPr>
              <a:t>uncaught_exception</a:t>
            </a:r>
            <a:r>
              <a:rPr lang="en-GB" sz="2200" dirty="0"/>
              <a:t> detects if stack unwinding is currently in </a:t>
            </a:r>
            <a:r>
              <a:rPr lang="en-GB" sz="2200" dirty="0" smtClean="0"/>
              <a:t>progress</a:t>
            </a:r>
          </a:p>
          <a:p>
            <a:endParaRPr lang="en-GB" sz="2200" dirty="0"/>
          </a:p>
          <a:p>
            <a:r>
              <a:rPr lang="en-US" sz="2200" dirty="0"/>
              <a:t>Detects how many exceptions have been </a:t>
            </a:r>
            <a:r>
              <a:rPr lang="en-US" sz="2200" b="1" dirty="0">
                <a:solidFill>
                  <a:srgbClr val="0000FF"/>
                </a:solidFill>
              </a:rPr>
              <a:t>thrown</a:t>
            </a:r>
            <a:r>
              <a:rPr lang="en-US" sz="2200" dirty="0"/>
              <a:t> or </a:t>
            </a:r>
            <a:r>
              <a:rPr lang="en-US" sz="2200" b="1" dirty="0" err="1" smtClean="0">
                <a:solidFill>
                  <a:srgbClr val="0000FF"/>
                </a:solidFill>
              </a:rPr>
              <a:t>rethrown</a:t>
            </a:r>
            <a:endParaRPr lang="en-US" sz="2200" b="1" dirty="0" smtClean="0">
              <a:solidFill>
                <a:srgbClr val="0000FF"/>
              </a:solidFill>
            </a:endParaRPr>
          </a:p>
          <a:p>
            <a:endParaRPr lang="en-US" sz="2200" dirty="0"/>
          </a:p>
          <a:p>
            <a:r>
              <a:rPr lang="en-US" sz="2200" dirty="0" smtClean="0"/>
              <a:t>And </a:t>
            </a:r>
            <a:r>
              <a:rPr lang="en-US" sz="2200" dirty="0"/>
              <a:t>not yet entered their matching catch clauses</a:t>
            </a:r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8044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Exception Classes (SEC)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dirty="0"/>
              <a:t>Exception classes derived from </a:t>
            </a:r>
            <a:r>
              <a:rPr lang="en-GB" sz="2200" b="1" dirty="0" err="1" smtClean="0"/>
              <a:t>logic_error</a:t>
            </a:r>
            <a:endParaRPr lang="en-GB" sz="2200" b="1" dirty="0" smtClean="0"/>
          </a:p>
          <a:p>
            <a:pPr lvl="1"/>
            <a:endParaRPr lang="en-GB" sz="2200" b="1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r>
              <a:rPr lang="en-GB" sz="2200" b="1" dirty="0"/>
              <a:t>Exception classes derived from </a:t>
            </a:r>
            <a:r>
              <a:rPr lang="en-GB" sz="2200" b="1" dirty="0" err="1"/>
              <a:t>runtime_error</a:t>
            </a: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26761"/>
              </p:ext>
            </p:extLst>
          </p:nvPr>
        </p:nvGraphicFramePr>
        <p:xfrm>
          <a:off x="1182370" y="2362915"/>
          <a:ext cx="67792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280"/>
                <a:gridCol w="47929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ndara" panose="020E0502030303020204" pitchFamily="34" charset="0"/>
                        </a:rPr>
                        <a:t>invalid_argument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smtClean="0">
                          <a:latin typeface="Candara" panose="020E0502030303020204" pitchFamily="34" charset="0"/>
                        </a:rPr>
                        <a:t>Invalid argument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u="none" strike="noStrike" kern="1200" baseline="0" dirty="0" err="1" smtClean="0">
                          <a:latin typeface="Candara" panose="020E0502030303020204" pitchFamily="34" charset="0"/>
                        </a:rPr>
                        <a:t>out_of_range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kern="1200" baseline="0" dirty="0" smtClean="0">
                          <a:latin typeface="Candara" panose="020E0502030303020204" pitchFamily="34" charset="0"/>
                        </a:rPr>
                        <a:t>Argument value not in its expected range</a:t>
                      </a:r>
                      <a:endParaRPr lang="en-GB" sz="1800" b="0" i="0" u="none" strike="noStrike" kern="1200" baseline="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err="1" smtClean="0">
                          <a:latin typeface="Candara" panose="020E0502030303020204" pitchFamily="34" charset="0"/>
                        </a:rPr>
                        <a:t>length_error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smtClean="0">
                          <a:latin typeface="Candara" panose="020E0502030303020204" pitchFamily="34" charset="0"/>
                        </a:rPr>
                        <a:t>Length exceeds maximum capacity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 err="1" smtClean="0">
                          <a:latin typeface="Candara" panose="020E0502030303020204" pitchFamily="34" charset="0"/>
                        </a:rPr>
                        <a:t>domain_error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u="none" strike="noStrike" kern="1200" baseline="0" dirty="0" smtClean="0">
                          <a:latin typeface="Candara" panose="020E0502030303020204" pitchFamily="34" charset="0"/>
                        </a:rPr>
                        <a:t>Domain error reported by the implementation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153759"/>
              </p:ext>
            </p:extLst>
          </p:nvPr>
        </p:nvGraphicFramePr>
        <p:xfrm>
          <a:off x="1182370" y="4835270"/>
          <a:ext cx="616100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023"/>
                <a:gridCol w="4284980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baseline="0" dirty="0" err="1" smtClean="0">
                          <a:latin typeface="Candara" panose="020E0502030303020204" pitchFamily="34" charset="0"/>
                        </a:rPr>
                        <a:t>range_error</a:t>
                      </a:r>
                      <a:endParaRPr lang="en-US" sz="1800" b="0" i="0" u="none" strike="noStrike" baseline="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Range error in internal computation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baseline="0" dirty="0" err="1" smtClean="0">
                          <a:latin typeface="Candara" panose="020E0502030303020204" pitchFamily="34" charset="0"/>
                        </a:rPr>
                        <a:t>underflow_error</a:t>
                      </a:r>
                      <a:endParaRPr lang="en-US" sz="1800" b="0" i="0" u="none" strike="noStrike" baseline="0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Arithmetic underflow error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baseline="0" dirty="0" err="1" smtClean="0">
                          <a:latin typeface="Candara" panose="020E0502030303020204" pitchFamily="34" charset="0"/>
                        </a:rPr>
                        <a:t>overflow_error</a:t>
                      </a:r>
                      <a:endParaRPr lang="en-US" sz="1800" b="0" i="0" u="none" strike="noStrike" kern="1200" baseline="0" dirty="0" smtClean="0">
                        <a:solidFill>
                          <a:schemeClr val="tx1"/>
                        </a:solidFill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Arithmetic overflow error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7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and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H</a:t>
            </a:r>
            <a:r>
              <a:rPr lang="en-GB" sz="2200" dirty="0" smtClean="0"/>
              <a:t>ow </a:t>
            </a:r>
            <a:r>
              <a:rPr lang="en-GB" sz="2200" dirty="0"/>
              <a:t>to report errors from a </a:t>
            </a:r>
            <a:r>
              <a:rPr lang="en-GB" sz="2200" dirty="0" smtClean="0"/>
              <a:t>constructor</a:t>
            </a:r>
          </a:p>
          <a:p>
            <a:endParaRPr lang="en-GB" sz="2200" dirty="0"/>
          </a:p>
          <a:p>
            <a:r>
              <a:rPr lang="en-GB" sz="2200" dirty="0"/>
              <a:t>C</a:t>
            </a:r>
            <a:r>
              <a:rPr lang="en-GB" sz="2200" dirty="0" smtClean="0"/>
              <a:t>onstructor </a:t>
            </a:r>
            <a:r>
              <a:rPr lang="en-GB" sz="2200" dirty="0"/>
              <a:t>does not return a separate value for a caller to </a:t>
            </a:r>
            <a:r>
              <a:rPr lang="en-GB" sz="2200" dirty="0" smtClean="0"/>
              <a:t>test</a:t>
            </a:r>
          </a:p>
          <a:p>
            <a:endParaRPr lang="en-GB" sz="2200" dirty="0"/>
          </a:p>
          <a:p>
            <a:r>
              <a:rPr lang="en-GB" sz="2200" dirty="0"/>
              <a:t>Return an object in a bad </a:t>
            </a:r>
            <a:r>
              <a:rPr lang="en-GB" sz="2200" dirty="0" smtClean="0"/>
              <a:t>state</a:t>
            </a:r>
          </a:p>
          <a:p>
            <a:r>
              <a:rPr lang="en-GB" sz="2200" dirty="0"/>
              <a:t>Set a nonlocal variable (e.g., </a:t>
            </a:r>
            <a:r>
              <a:rPr lang="en-GB" sz="2200" i="1" dirty="0" err="1" smtClean="0"/>
              <a:t>errno</a:t>
            </a:r>
            <a:r>
              <a:rPr lang="en-GB" sz="2200" dirty="0" smtClean="0"/>
              <a:t>) </a:t>
            </a:r>
            <a:r>
              <a:rPr lang="en-GB" sz="2200" dirty="0"/>
              <a:t>to indicate that the creation </a:t>
            </a:r>
            <a:r>
              <a:rPr lang="en-GB" sz="2200" dirty="0" smtClean="0"/>
              <a:t>failed</a:t>
            </a:r>
          </a:p>
          <a:p>
            <a:r>
              <a:rPr lang="en-GB" sz="2200" dirty="0"/>
              <a:t>Don’t do any initialization in the </a:t>
            </a:r>
            <a:r>
              <a:rPr lang="en-GB" sz="2200" dirty="0" smtClean="0"/>
              <a:t>constructor</a:t>
            </a:r>
          </a:p>
          <a:p>
            <a:r>
              <a:rPr lang="en-US" sz="2200" dirty="0"/>
              <a:t>Mark the object ‘‘uninitialized’’</a:t>
            </a:r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9119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b="1" dirty="0"/>
              <a:t>Exceptions and </a:t>
            </a:r>
            <a:r>
              <a:rPr lang="en-US" sz="2200" b="1" dirty="0" smtClean="0"/>
              <a:t>New</a:t>
            </a:r>
          </a:p>
          <a:p>
            <a:pPr lvl="1"/>
            <a:r>
              <a:rPr lang="en-GB" sz="2200" dirty="0"/>
              <a:t>What happens if </a:t>
            </a:r>
            <a:r>
              <a:rPr lang="en-GB" sz="2200" i="1" dirty="0"/>
              <a:t>X </a:t>
            </a:r>
            <a:r>
              <a:rPr lang="en-GB" sz="2200" dirty="0"/>
              <a:t>´</a:t>
            </a:r>
            <a:r>
              <a:rPr lang="en-GB" sz="2200" i="1" dirty="0"/>
              <a:t>s </a:t>
            </a:r>
            <a:r>
              <a:rPr lang="en-GB" sz="2200" dirty="0"/>
              <a:t>constructor throws an exception</a:t>
            </a:r>
            <a:r>
              <a:rPr lang="en-GB" sz="2200" dirty="0" smtClean="0"/>
              <a:t>?</a:t>
            </a:r>
          </a:p>
          <a:p>
            <a:pPr lvl="1"/>
            <a:endParaRPr lang="en-GB" sz="2200" b="1" dirty="0"/>
          </a:p>
          <a:p>
            <a:r>
              <a:rPr lang="en-US" sz="2200" b="1" dirty="0"/>
              <a:t>Resource </a:t>
            </a:r>
            <a:r>
              <a:rPr lang="en-US" sz="2200" b="1" dirty="0" smtClean="0"/>
              <a:t>Exhaustion</a:t>
            </a:r>
          </a:p>
          <a:p>
            <a:pPr lvl="1"/>
            <a:r>
              <a:rPr lang="en-US" sz="2200" i="1" dirty="0" smtClean="0"/>
              <a:t>Resumption, Termination</a:t>
            </a:r>
          </a:p>
          <a:p>
            <a:pPr lvl="1"/>
            <a:endParaRPr lang="en-US" sz="2200" b="1" dirty="0" smtClean="0"/>
          </a:p>
          <a:p>
            <a:r>
              <a:rPr lang="en-US" sz="2200" b="1" dirty="0"/>
              <a:t>Exceptions and Member </a:t>
            </a:r>
            <a:r>
              <a:rPr lang="en-US" sz="2200" b="1" dirty="0" smtClean="0"/>
              <a:t>Initialization</a:t>
            </a:r>
          </a:p>
          <a:p>
            <a:pPr lvl="1"/>
            <a:r>
              <a:rPr lang="en-GB" sz="2200" dirty="0" smtClean="0"/>
              <a:t>A </a:t>
            </a:r>
            <a:r>
              <a:rPr lang="en-GB" sz="2200" dirty="0"/>
              <a:t>member initializer (directly or indirectly) throws an </a:t>
            </a:r>
            <a:r>
              <a:rPr lang="en-GB" sz="2200" dirty="0" smtClean="0"/>
              <a:t>exception</a:t>
            </a:r>
          </a:p>
          <a:p>
            <a:pPr lvl="1"/>
            <a:endParaRPr lang="en-GB" sz="2200" b="1" dirty="0"/>
          </a:p>
          <a:p>
            <a:r>
              <a:rPr lang="en-US" sz="2200" b="1" dirty="0"/>
              <a:t>Exceptions in </a:t>
            </a:r>
            <a:r>
              <a:rPr lang="en-US" sz="2200" b="1" dirty="0" smtClean="0"/>
              <a:t>Destructors</a:t>
            </a:r>
          </a:p>
          <a:p>
            <a:pPr lvl="1"/>
            <a:r>
              <a:rPr lang="en-US" sz="2200" i="1" dirty="0"/>
              <a:t>Normal </a:t>
            </a:r>
            <a:r>
              <a:rPr lang="en-US" sz="2200" i="1" dirty="0" smtClean="0"/>
              <a:t>call</a:t>
            </a:r>
          </a:p>
          <a:p>
            <a:pPr lvl="1"/>
            <a:r>
              <a:rPr lang="en-US" sz="2200" i="1" dirty="0"/>
              <a:t>Call during exception handling</a:t>
            </a:r>
            <a:endParaRPr lang="en-US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774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Traditional Error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5848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E</a:t>
            </a:r>
            <a:r>
              <a:rPr lang="en-GB" dirty="0" smtClean="0"/>
              <a:t>rrors </a:t>
            </a:r>
            <a:r>
              <a:rPr lang="en-GB" dirty="0"/>
              <a:t>in function calls are indicated by special return </a:t>
            </a:r>
            <a:r>
              <a:rPr lang="en-GB" dirty="0" smtClean="0"/>
              <a:t>values</a:t>
            </a:r>
          </a:p>
          <a:p>
            <a:endParaRPr lang="en-GB" dirty="0"/>
          </a:p>
          <a:p>
            <a:r>
              <a:rPr lang="en-GB" dirty="0"/>
              <a:t>G</a:t>
            </a:r>
            <a:r>
              <a:rPr lang="en-GB" dirty="0" smtClean="0"/>
              <a:t>lobal </a:t>
            </a:r>
            <a:r>
              <a:rPr lang="en-GB" dirty="0"/>
              <a:t>error variables or </a:t>
            </a:r>
            <a:r>
              <a:rPr lang="en-GB" b="1" dirty="0">
                <a:solidFill>
                  <a:srgbClr val="0000FF"/>
                </a:solidFill>
              </a:rPr>
              <a:t>flags are set </a:t>
            </a:r>
            <a:r>
              <a:rPr lang="en-GB" b="1" dirty="0" smtClean="0">
                <a:solidFill>
                  <a:srgbClr val="0000FF"/>
                </a:solidFill>
              </a:rPr>
              <a:t>or unset </a:t>
            </a:r>
            <a:r>
              <a:rPr lang="en-GB" dirty="0" smtClean="0"/>
              <a:t>when </a:t>
            </a:r>
            <a:r>
              <a:rPr lang="en-GB" dirty="0"/>
              <a:t>errors </a:t>
            </a:r>
            <a:r>
              <a:rPr lang="en-GB" dirty="0" smtClean="0"/>
              <a:t>occur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6603" y="3034898"/>
            <a:ext cx="58534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andara" panose="020E0502030303020204" pitchFamily="34" charset="0"/>
              </a:rPr>
              <a:t>if( </a:t>
            </a:r>
            <a:r>
              <a:rPr lang="en-US" sz="2200" b="1" dirty="0" err="1">
                <a:latin typeface="Candara" panose="020E0502030303020204" pitchFamily="34" charset="0"/>
              </a:rPr>
              <a:t>func</a:t>
            </a:r>
            <a:r>
              <a:rPr lang="en-US" sz="2200" b="1" dirty="0">
                <a:latin typeface="Candara" panose="020E0502030303020204" pitchFamily="34" charset="0"/>
              </a:rPr>
              <a:t>()&gt; 0 )</a:t>
            </a:r>
          </a:p>
          <a:p>
            <a:r>
              <a:rPr lang="en-US" sz="2200" b="1" dirty="0" smtClean="0">
                <a:latin typeface="Candara" panose="020E0502030303020204" pitchFamily="34" charset="0"/>
              </a:rPr>
              <a:t>	// </a:t>
            </a:r>
            <a:r>
              <a:rPr lang="en-US" sz="2200" b="1" dirty="0">
                <a:latin typeface="Candara" panose="020E0502030303020204" pitchFamily="34" charset="0"/>
              </a:rPr>
              <a:t>Return value positive =&gt; o.k.</a:t>
            </a:r>
          </a:p>
          <a:p>
            <a:r>
              <a:rPr lang="en-US" sz="2200" b="1" dirty="0">
                <a:latin typeface="Candara" panose="020E0502030303020204" pitchFamily="34" charset="0"/>
              </a:rPr>
              <a:t>else</a:t>
            </a:r>
          </a:p>
          <a:p>
            <a:r>
              <a:rPr lang="en-US" sz="2200" b="1" dirty="0" smtClean="0">
                <a:latin typeface="Candara" panose="020E0502030303020204" pitchFamily="34" charset="0"/>
              </a:rPr>
              <a:t>	// </a:t>
            </a:r>
            <a:r>
              <a:rPr lang="en-US" sz="2200" b="1" dirty="0">
                <a:latin typeface="Candara" panose="020E0502030303020204" pitchFamily="34" charset="0"/>
              </a:rPr>
              <a:t>Treat errors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52798" y="4583539"/>
            <a:ext cx="786255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Candara" panose="020E0502030303020204" pitchFamily="34" charset="0"/>
              </a:rPr>
              <a:t>Error </a:t>
            </a:r>
            <a:r>
              <a:rPr lang="en-GB" sz="2200" b="1" i="1" dirty="0">
                <a:latin typeface="Candara" panose="020E0502030303020204" pitchFamily="34" charset="0"/>
              </a:rPr>
              <a:t>variables and flags </a:t>
            </a:r>
            <a:r>
              <a:rPr lang="en-GB" sz="2200" dirty="0">
                <a:latin typeface="Candara" panose="020E0502030303020204" pitchFamily="34" charset="0"/>
              </a:rPr>
              <a:t>must also be 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checked</a:t>
            </a:r>
            <a:r>
              <a:rPr lang="en-GB" sz="2200" dirty="0">
                <a:latin typeface="Candara" panose="020E0502030303020204" pitchFamily="34" charset="0"/>
              </a:rPr>
              <a:t> after </a:t>
            </a:r>
            <a:r>
              <a:rPr lang="en-GB" sz="2200" b="1" i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every 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corresponding action</a:t>
            </a:r>
            <a:r>
              <a:rPr lang="en-GB" sz="2200" dirty="0" smtClean="0">
                <a:latin typeface="Candara" panose="020E0502030303020204" pitchFamily="34" charset="0"/>
              </a:rPr>
              <a:t>.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andara" panose="020E0502030303020204" pitchFamily="34" charset="0"/>
              </a:rPr>
              <a:t>Need </a:t>
            </a:r>
            <a:r>
              <a:rPr lang="en-GB" sz="2200" dirty="0">
                <a:latin typeface="Candara" panose="020E0502030303020204" pitchFamily="34" charset="0"/>
              </a:rPr>
              <a:t>to </a:t>
            </a:r>
            <a:r>
              <a:rPr lang="en-GB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continually check </a:t>
            </a:r>
            <a:r>
              <a:rPr lang="en-GB" sz="2200" dirty="0">
                <a:latin typeface="Candara" panose="020E0502030303020204" pitchFamily="34" charset="0"/>
              </a:rPr>
              <a:t>for errors while a program is executing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 Handling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A</a:t>
            </a:r>
            <a:r>
              <a:rPr lang="en-GB" sz="2200" dirty="0" smtClean="0"/>
              <a:t> </a:t>
            </a:r>
            <a:r>
              <a:rPr lang="en-GB" sz="2200" dirty="0"/>
              <a:t>new approach to error </a:t>
            </a:r>
            <a:r>
              <a:rPr lang="en-GB" sz="2200" dirty="0" smtClean="0"/>
              <a:t>handling</a:t>
            </a:r>
          </a:p>
          <a:p>
            <a:endParaRPr lang="en-GB" sz="2200" dirty="0"/>
          </a:p>
          <a:p>
            <a:r>
              <a:rPr lang="en-US" sz="2200" dirty="0" smtClean="0"/>
              <a:t>Keeping </a:t>
            </a:r>
            <a:r>
              <a:rPr lang="en-GB" sz="2200" dirty="0" smtClean="0"/>
              <a:t>the </a:t>
            </a:r>
            <a:r>
              <a:rPr lang="en-GB" sz="2200" dirty="0"/>
              <a:t>normal functionality of the program </a:t>
            </a:r>
            <a:r>
              <a:rPr lang="en-GB" sz="2200" b="1" dirty="0">
                <a:solidFill>
                  <a:srgbClr val="0000FF"/>
                </a:solidFill>
              </a:rPr>
              <a:t>separate</a:t>
            </a:r>
            <a:r>
              <a:rPr lang="en-GB" sz="2200" dirty="0"/>
              <a:t> from error </a:t>
            </a:r>
            <a:r>
              <a:rPr lang="en-GB" sz="2200" dirty="0" smtClean="0"/>
              <a:t>handling</a:t>
            </a:r>
          </a:p>
          <a:p>
            <a:endParaRPr lang="en-GB" sz="2200" dirty="0"/>
          </a:p>
          <a:p>
            <a:r>
              <a:rPr lang="en-GB" sz="2200" dirty="0"/>
              <a:t>E</a:t>
            </a:r>
            <a:r>
              <a:rPr lang="en-GB" sz="2200" dirty="0" smtClean="0"/>
              <a:t>rrors </a:t>
            </a:r>
            <a:r>
              <a:rPr lang="en-GB" sz="2200" dirty="0"/>
              <a:t>occurring in one particular part of the </a:t>
            </a:r>
            <a:r>
              <a:rPr lang="en-GB" sz="2200" dirty="0" smtClean="0"/>
              <a:t>program </a:t>
            </a:r>
          </a:p>
          <a:p>
            <a:endParaRPr lang="en-GB" sz="2200" dirty="0"/>
          </a:p>
          <a:p>
            <a:r>
              <a:rPr lang="en-GB" sz="2200" dirty="0" smtClean="0"/>
              <a:t>Errors are reported </a:t>
            </a:r>
            <a:r>
              <a:rPr lang="en-GB" sz="2200" dirty="0"/>
              <a:t>to another part </a:t>
            </a:r>
            <a:r>
              <a:rPr lang="en-GB" sz="2200" dirty="0" smtClean="0"/>
              <a:t>of the </a:t>
            </a:r>
            <a:r>
              <a:rPr lang="en-GB" sz="2200" dirty="0"/>
              <a:t>program, known as the </a:t>
            </a:r>
            <a:r>
              <a:rPr lang="en-GB" sz="2200" b="1" i="1" dirty="0">
                <a:solidFill>
                  <a:srgbClr val="C00000"/>
                </a:solidFill>
              </a:rPr>
              <a:t>calling </a:t>
            </a:r>
            <a:r>
              <a:rPr lang="en-GB" sz="2200" b="1" i="1" dirty="0" smtClean="0">
                <a:solidFill>
                  <a:srgbClr val="C00000"/>
                </a:solidFill>
              </a:rPr>
              <a:t>environment</a:t>
            </a:r>
          </a:p>
          <a:p>
            <a:endParaRPr lang="en-GB" sz="2200" i="1" dirty="0"/>
          </a:p>
          <a:p>
            <a:r>
              <a:rPr lang="en-GB" sz="2200" b="1" i="1" dirty="0"/>
              <a:t>The calling environment performs </a:t>
            </a:r>
            <a:r>
              <a:rPr lang="en-GB" sz="2200" b="1" i="1" dirty="0" smtClean="0"/>
              <a:t>central </a:t>
            </a:r>
            <a:r>
              <a:rPr lang="en-US" sz="2200" b="1" i="1" dirty="0" smtClean="0"/>
              <a:t>error </a:t>
            </a:r>
            <a:r>
              <a:rPr lang="en-US" sz="2200" b="1" i="1" dirty="0"/>
              <a:t>handling.</a:t>
            </a:r>
          </a:p>
        </p:txBody>
      </p:sp>
    </p:spTree>
    <p:extLst>
      <p:ext uri="{BB962C8B-B14F-4D97-AF65-F5344CB8AC3E}">
        <p14:creationId xmlns:p14="http://schemas.microsoft.com/office/powerpoint/2010/main" val="203192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C++ exception handling is built upon three keywords: </a:t>
            </a:r>
            <a:r>
              <a:rPr lang="en-GB" sz="2200" b="1" dirty="0">
                <a:solidFill>
                  <a:srgbClr val="008000"/>
                </a:solidFill>
              </a:rPr>
              <a:t>try</a:t>
            </a:r>
            <a:r>
              <a:rPr lang="en-GB" sz="2200" dirty="0"/>
              <a:t>, </a:t>
            </a:r>
            <a:r>
              <a:rPr lang="en-GB" sz="2200" b="1" dirty="0">
                <a:solidFill>
                  <a:srgbClr val="0000FF"/>
                </a:solidFill>
              </a:rPr>
              <a:t>catch</a:t>
            </a:r>
            <a:r>
              <a:rPr lang="en-GB" sz="2200" dirty="0"/>
              <a:t>, and </a:t>
            </a:r>
            <a:r>
              <a:rPr lang="en-GB" sz="2200" b="1" dirty="0">
                <a:solidFill>
                  <a:srgbClr val="C00000"/>
                </a:solidFill>
              </a:rPr>
              <a:t>throw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rgbClr val="FF0066"/>
                </a:solidFill>
              </a:rPr>
              <a:t>P</a:t>
            </a:r>
            <a:r>
              <a:rPr lang="en-GB" sz="2200" b="1" dirty="0" smtClean="0">
                <a:solidFill>
                  <a:srgbClr val="FF0066"/>
                </a:solidFill>
              </a:rPr>
              <a:t>rogram </a:t>
            </a:r>
            <a:r>
              <a:rPr lang="en-GB" sz="2200" b="1" dirty="0">
                <a:solidFill>
                  <a:srgbClr val="FF0066"/>
                </a:solidFill>
              </a:rPr>
              <a:t>statements </a:t>
            </a:r>
            <a:r>
              <a:rPr lang="en-GB" sz="2200" dirty="0" smtClean="0"/>
              <a:t>to be monitored are contained </a:t>
            </a:r>
            <a:r>
              <a:rPr lang="en-GB" sz="2200" dirty="0"/>
              <a:t>in a </a:t>
            </a:r>
            <a:r>
              <a:rPr lang="en-GB" sz="2200" b="1" dirty="0">
                <a:solidFill>
                  <a:srgbClr val="008000"/>
                </a:solidFill>
              </a:rPr>
              <a:t>try</a:t>
            </a:r>
            <a:r>
              <a:rPr lang="en-GB" sz="2200" b="1" dirty="0"/>
              <a:t> </a:t>
            </a:r>
            <a:r>
              <a:rPr lang="en-GB" sz="2200" dirty="0" smtClean="0"/>
              <a:t>block</a:t>
            </a:r>
          </a:p>
          <a:p>
            <a:endParaRPr lang="en-GB" sz="2200" dirty="0"/>
          </a:p>
          <a:p>
            <a:r>
              <a:rPr lang="en-GB" sz="2200" dirty="0"/>
              <a:t>If an exception </a:t>
            </a:r>
            <a:r>
              <a:rPr lang="en-GB" sz="2200" dirty="0" smtClean="0"/>
              <a:t>occurs </a:t>
            </a:r>
            <a:r>
              <a:rPr lang="en-GB" sz="2200" dirty="0"/>
              <a:t>within the </a:t>
            </a:r>
            <a:r>
              <a:rPr lang="en-GB" sz="2200" b="1" dirty="0">
                <a:solidFill>
                  <a:srgbClr val="008000"/>
                </a:solidFill>
              </a:rPr>
              <a:t>try</a:t>
            </a:r>
            <a:r>
              <a:rPr lang="en-GB" sz="2200" b="1" dirty="0"/>
              <a:t> </a:t>
            </a:r>
            <a:r>
              <a:rPr lang="en-GB" sz="2200" dirty="0"/>
              <a:t>block, it </a:t>
            </a:r>
            <a:r>
              <a:rPr lang="en-GB" sz="2200" dirty="0" smtClean="0"/>
              <a:t>is </a:t>
            </a:r>
            <a:r>
              <a:rPr lang="en-US" sz="2200" b="1" dirty="0" smtClean="0">
                <a:solidFill>
                  <a:srgbClr val="C00000"/>
                </a:solidFill>
              </a:rPr>
              <a:t>thrown</a:t>
            </a:r>
          </a:p>
          <a:p>
            <a:endParaRPr lang="en-US" sz="2200" dirty="0"/>
          </a:p>
          <a:p>
            <a:r>
              <a:rPr lang="en-GB" sz="2200" dirty="0"/>
              <a:t>The exception is caught, using </a:t>
            </a:r>
            <a:r>
              <a:rPr lang="en-GB" sz="2200" b="1" dirty="0">
                <a:solidFill>
                  <a:srgbClr val="0000FF"/>
                </a:solidFill>
              </a:rPr>
              <a:t>catch</a:t>
            </a:r>
            <a:r>
              <a:rPr lang="en-GB" sz="2200" dirty="0"/>
              <a:t>, and </a:t>
            </a:r>
            <a:r>
              <a:rPr lang="en-GB" sz="2200" dirty="0" smtClean="0"/>
              <a:t>processed</a:t>
            </a:r>
          </a:p>
          <a:p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390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try-catch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804" y="1690689"/>
            <a:ext cx="4572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Palatino-Roman"/>
              </a:rPr>
              <a:t>try</a:t>
            </a:r>
            <a:r>
              <a:rPr lang="en-US" dirty="0">
                <a:latin typeface="Palatino-Roman"/>
              </a:rPr>
              <a:t> {</a:t>
            </a:r>
          </a:p>
          <a:p>
            <a:r>
              <a:rPr lang="en-US" dirty="0" smtClean="0">
                <a:latin typeface="Palatino-Roman"/>
              </a:rPr>
              <a:t>	// </a:t>
            </a:r>
            <a:r>
              <a:rPr lang="en-US" i="1" dirty="0">
                <a:latin typeface="Palatino-Italic"/>
              </a:rPr>
              <a:t>try block</a:t>
            </a:r>
          </a:p>
          <a:p>
            <a:r>
              <a:rPr lang="en-US" dirty="0">
                <a:latin typeface="Palatino-Roman"/>
              </a:rPr>
              <a:t>}</a:t>
            </a:r>
          </a:p>
          <a:p>
            <a:r>
              <a:rPr lang="en-US" b="1" dirty="0">
                <a:latin typeface="Palatino-Roman"/>
              </a:rPr>
              <a:t>catch</a:t>
            </a:r>
            <a:r>
              <a:rPr lang="en-US" dirty="0">
                <a:latin typeface="Palatino-Roman"/>
              </a:rPr>
              <a:t> (</a:t>
            </a:r>
            <a:r>
              <a:rPr lang="en-US" i="1" dirty="0">
                <a:latin typeface="Palatino-Italic"/>
              </a:rPr>
              <a:t>type1 </a:t>
            </a:r>
            <a:r>
              <a:rPr lang="en-US" i="1" dirty="0" err="1">
                <a:latin typeface="Palatino-Italic"/>
              </a:rPr>
              <a:t>arg</a:t>
            </a:r>
            <a:r>
              <a:rPr lang="en-US" dirty="0">
                <a:latin typeface="Palatino-Roman"/>
              </a:rPr>
              <a:t>) {</a:t>
            </a:r>
          </a:p>
          <a:p>
            <a:r>
              <a:rPr lang="en-US" dirty="0" smtClean="0">
                <a:latin typeface="Palatino-Roman"/>
              </a:rPr>
              <a:t>	// </a:t>
            </a:r>
            <a:r>
              <a:rPr lang="en-US" i="1" dirty="0">
                <a:latin typeface="Palatino-Italic"/>
              </a:rPr>
              <a:t>catch block</a:t>
            </a:r>
          </a:p>
          <a:p>
            <a:r>
              <a:rPr lang="en-US" dirty="0">
                <a:latin typeface="Palatino-Roman"/>
              </a:rPr>
              <a:t>}</a:t>
            </a:r>
          </a:p>
          <a:p>
            <a:r>
              <a:rPr lang="en-US" b="1" dirty="0">
                <a:latin typeface="Palatino-Roman"/>
              </a:rPr>
              <a:t>catch</a:t>
            </a:r>
            <a:r>
              <a:rPr lang="en-US" dirty="0">
                <a:latin typeface="Palatino-Roman"/>
              </a:rPr>
              <a:t> (</a:t>
            </a:r>
            <a:r>
              <a:rPr lang="en-US" i="1" dirty="0">
                <a:latin typeface="Palatino-Italic"/>
              </a:rPr>
              <a:t>type2 </a:t>
            </a:r>
            <a:r>
              <a:rPr lang="en-US" i="1" dirty="0" err="1">
                <a:latin typeface="Palatino-Italic"/>
              </a:rPr>
              <a:t>arg</a:t>
            </a:r>
            <a:r>
              <a:rPr lang="en-US" dirty="0">
                <a:latin typeface="Palatino-Roman"/>
              </a:rPr>
              <a:t>) {</a:t>
            </a:r>
          </a:p>
          <a:p>
            <a:r>
              <a:rPr lang="en-US" dirty="0" smtClean="0">
                <a:latin typeface="Palatino-Roman"/>
              </a:rPr>
              <a:t>	// </a:t>
            </a:r>
            <a:r>
              <a:rPr lang="en-US" i="1" dirty="0">
                <a:latin typeface="Palatino-Italic"/>
              </a:rPr>
              <a:t>catch block</a:t>
            </a:r>
          </a:p>
          <a:p>
            <a:r>
              <a:rPr lang="en-US" dirty="0">
                <a:latin typeface="Palatino-Roman"/>
              </a:rPr>
              <a:t>}</a:t>
            </a:r>
          </a:p>
          <a:p>
            <a:r>
              <a:rPr lang="en-US" b="1" dirty="0">
                <a:latin typeface="Palatino-Roman"/>
              </a:rPr>
              <a:t>catch</a:t>
            </a:r>
            <a:r>
              <a:rPr lang="en-US" dirty="0">
                <a:latin typeface="Palatino-Roman"/>
              </a:rPr>
              <a:t> (</a:t>
            </a:r>
            <a:r>
              <a:rPr lang="en-US" i="1" dirty="0">
                <a:latin typeface="Palatino-Italic"/>
              </a:rPr>
              <a:t>type3 </a:t>
            </a:r>
            <a:r>
              <a:rPr lang="en-US" i="1" dirty="0" err="1">
                <a:latin typeface="Palatino-Italic"/>
              </a:rPr>
              <a:t>arg</a:t>
            </a:r>
            <a:r>
              <a:rPr lang="en-US" dirty="0">
                <a:latin typeface="Palatino-Roman"/>
              </a:rPr>
              <a:t>) {</a:t>
            </a:r>
          </a:p>
          <a:p>
            <a:r>
              <a:rPr lang="en-US" dirty="0" smtClean="0">
                <a:latin typeface="Palatino-Roman"/>
              </a:rPr>
              <a:t>	// </a:t>
            </a:r>
            <a:r>
              <a:rPr lang="en-US" i="1" dirty="0">
                <a:latin typeface="Palatino-Italic"/>
              </a:rPr>
              <a:t>catch block</a:t>
            </a:r>
          </a:p>
          <a:p>
            <a:r>
              <a:rPr lang="en-US" dirty="0">
                <a:latin typeface="Palatino-Roman"/>
              </a:rPr>
              <a:t>}</a:t>
            </a:r>
          </a:p>
          <a:p>
            <a:r>
              <a:rPr lang="en-US" dirty="0">
                <a:latin typeface="Palatino-Roman"/>
              </a:rPr>
              <a:t>..</a:t>
            </a:r>
          </a:p>
          <a:p>
            <a:r>
              <a:rPr lang="en-US" dirty="0">
                <a:latin typeface="Palatino-Roman"/>
              </a:rPr>
              <a:t>.</a:t>
            </a:r>
          </a:p>
          <a:p>
            <a:r>
              <a:rPr lang="en-US" b="1" dirty="0">
                <a:latin typeface="Palatino-Roman"/>
              </a:rPr>
              <a:t>catch</a:t>
            </a:r>
            <a:r>
              <a:rPr lang="en-US" dirty="0">
                <a:latin typeface="Palatino-Roman"/>
              </a:rPr>
              <a:t> (</a:t>
            </a:r>
            <a:r>
              <a:rPr lang="en-US" i="1" dirty="0" err="1">
                <a:latin typeface="Palatino-Italic"/>
              </a:rPr>
              <a:t>typeN</a:t>
            </a:r>
            <a:r>
              <a:rPr lang="en-US" i="1" dirty="0">
                <a:latin typeface="Palatino-Italic"/>
              </a:rPr>
              <a:t> </a:t>
            </a:r>
            <a:r>
              <a:rPr lang="en-US" i="1" dirty="0" err="1">
                <a:latin typeface="Palatino-Italic"/>
              </a:rPr>
              <a:t>arg</a:t>
            </a:r>
            <a:r>
              <a:rPr lang="en-US" dirty="0">
                <a:latin typeface="Palatino-Roman"/>
              </a:rPr>
              <a:t>) {</a:t>
            </a:r>
          </a:p>
          <a:p>
            <a:r>
              <a:rPr lang="en-US" dirty="0" smtClean="0">
                <a:latin typeface="Palatino-Roman"/>
              </a:rPr>
              <a:t>	// </a:t>
            </a:r>
            <a:r>
              <a:rPr lang="en-US" i="1" dirty="0">
                <a:latin typeface="Palatino-Italic"/>
              </a:rPr>
              <a:t>catch block</a:t>
            </a:r>
          </a:p>
          <a:p>
            <a:r>
              <a:rPr lang="en-US" dirty="0">
                <a:latin typeface="Palatino-Roman"/>
              </a:rPr>
              <a:t>}</a:t>
            </a:r>
            <a:endParaRPr lang="en-US" dirty="0"/>
          </a:p>
        </p:txBody>
      </p:sp>
      <p:sp>
        <p:nvSpPr>
          <p:cNvPr id="5" name="Double Brace 4"/>
          <p:cNvSpPr/>
          <p:nvPr/>
        </p:nvSpPr>
        <p:spPr>
          <a:xfrm>
            <a:off x="965916" y="1545464"/>
            <a:ext cx="2228045" cy="1043189"/>
          </a:xfrm>
          <a:prstGeom prst="bracePair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4636" y="1890527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Code to be monitored</a:t>
            </a:r>
            <a:endParaRPr lang="en-US" sz="2000" i="1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 flipV="1">
            <a:off x="3380852" y="2075193"/>
            <a:ext cx="813784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3371849" y="2588653"/>
            <a:ext cx="581965" cy="3683358"/>
          </a:xfrm>
          <a:prstGeom prst="rightBrace">
            <a:avLst/>
          </a:prstGeom>
          <a:ln w="381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980248" y="3968667"/>
            <a:ext cx="2403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Possible to have more than one catch for a single try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>
          <a:xfrm flipH="1">
            <a:off x="4185634" y="4430332"/>
            <a:ext cx="7946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7037190" y="6087345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Demonstration1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244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Throwing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b="1" dirty="0">
                <a:solidFill>
                  <a:srgbClr val="C00000"/>
                </a:solidFill>
              </a:rPr>
              <a:t>throw</a:t>
            </a:r>
            <a:r>
              <a:rPr lang="en-GB" sz="2200" b="1" dirty="0"/>
              <a:t> </a:t>
            </a:r>
            <a:r>
              <a:rPr lang="en-GB" sz="2200" dirty="0"/>
              <a:t>generates the exception specified by </a:t>
            </a:r>
            <a:r>
              <a:rPr lang="en-GB" sz="2200" i="1" dirty="0" smtClean="0"/>
              <a:t>exception</a:t>
            </a:r>
          </a:p>
          <a:p>
            <a:endParaRPr lang="en-GB" sz="2200" i="1" dirty="0"/>
          </a:p>
          <a:p>
            <a:r>
              <a:rPr lang="en-GB" sz="2200" b="1" dirty="0">
                <a:solidFill>
                  <a:srgbClr val="C00000"/>
                </a:solidFill>
              </a:rPr>
              <a:t>throw</a:t>
            </a:r>
            <a:r>
              <a:rPr lang="en-GB" sz="2200" b="1" dirty="0"/>
              <a:t> </a:t>
            </a:r>
            <a:r>
              <a:rPr lang="en-GB" sz="2200" dirty="0"/>
              <a:t>must be executed </a:t>
            </a:r>
            <a:r>
              <a:rPr lang="en-GB" sz="2200" dirty="0" smtClean="0"/>
              <a:t>from </a:t>
            </a:r>
            <a:r>
              <a:rPr lang="en-GB" sz="2200" dirty="0"/>
              <a:t>within a </a:t>
            </a:r>
            <a:r>
              <a:rPr lang="en-GB" sz="2200" b="1" dirty="0">
                <a:solidFill>
                  <a:srgbClr val="008000"/>
                </a:solidFill>
              </a:rPr>
              <a:t>try</a:t>
            </a:r>
            <a:r>
              <a:rPr lang="en-GB" sz="2200" b="1" dirty="0"/>
              <a:t> </a:t>
            </a:r>
            <a:r>
              <a:rPr lang="en-GB" sz="2200" dirty="0"/>
              <a:t>block </a:t>
            </a:r>
            <a:r>
              <a:rPr lang="en-GB" sz="2200" dirty="0" smtClean="0"/>
              <a:t>itself</a:t>
            </a:r>
          </a:p>
          <a:p>
            <a:endParaRPr lang="en-GB" sz="2200" dirty="0"/>
          </a:p>
          <a:p>
            <a:r>
              <a:rPr lang="en-US" sz="2200" dirty="0"/>
              <a:t>F</a:t>
            </a:r>
            <a:r>
              <a:rPr lang="en-US" sz="2200" dirty="0" smtClean="0"/>
              <a:t>rom </a:t>
            </a:r>
            <a:r>
              <a:rPr lang="en-US" sz="2200" dirty="0"/>
              <a:t>any </a:t>
            </a:r>
            <a:r>
              <a:rPr lang="en-US" sz="2200" dirty="0" smtClean="0"/>
              <a:t>function </a:t>
            </a:r>
            <a:r>
              <a:rPr lang="en-GB" sz="2200" dirty="0" smtClean="0"/>
              <a:t>called </a:t>
            </a:r>
            <a:r>
              <a:rPr lang="en-GB" sz="2200" dirty="0"/>
              <a:t>from within the </a:t>
            </a:r>
            <a:r>
              <a:rPr lang="en-GB" sz="2200" b="1" dirty="0">
                <a:solidFill>
                  <a:srgbClr val="008000"/>
                </a:solidFill>
              </a:rPr>
              <a:t>try</a:t>
            </a:r>
            <a:r>
              <a:rPr lang="en-GB" sz="2200" b="1" dirty="0"/>
              <a:t> </a:t>
            </a:r>
            <a:r>
              <a:rPr lang="en-GB" sz="2200" dirty="0" smtClean="0"/>
              <a:t>block</a:t>
            </a:r>
          </a:p>
          <a:p>
            <a:endParaRPr lang="en-GB" sz="2200" dirty="0"/>
          </a:p>
          <a:p>
            <a:r>
              <a:rPr lang="en-GB" sz="2200" b="1" dirty="0" smtClean="0"/>
              <a:t>Demonstration2</a:t>
            </a:r>
          </a:p>
          <a:p>
            <a:endParaRPr lang="en-GB" sz="2200" dirty="0"/>
          </a:p>
          <a:p>
            <a:r>
              <a:rPr lang="en-GB" sz="2200" dirty="0"/>
              <a:t>A </a:t>
            </a:r>
            <a:r>
              <a:rPr lang="en-GB" sz="2200" b="1" dirty="0">
                <a:solidFill>
                  <a:srgbClr val="008000"/>
                </a:solidFill>
              </a:rPr>
              <a:t>try</a:t>
            </a:r>
            <a:r>
              <a:rPr lang="en-GB" sz="2200" b="1" dirty="0"/>
              <a:t> </a:t>
            </a:r>
            <a:r>
              <a:rPr lang="en-GB" sz="2200" dirty="0"/>
              <a:t>block can be localized to a </a:t>
            </a:r>
            <a:r>
              <a:rPr lang="en-GB" sz="2200" dirty="0" smtClean="0"/>
              <a:t>function</a:t>
            </a:r>
          </a:p>
          <a:p>
            <a:endParaRPr lang="en-GB" sz="2200" dirty="0"/>
          </a:p>
          <a:p>
            <a:r>
              <a:rPr lang="en-GB" sz="2200" b="1" dirty="0" smtClean="0"/>
              <a:t>Demonstration3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320173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Stack Unwinding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90"/>
            <a:ext cx="8322167" cy="4516928"/>
          </a:xfrm>
        </p:spPr>
        <p:txBody>
          <a:bodyPr>
            <a:noAutofit/>
          </a:bodyPr>
          <a:lstStyle/>
          <a:p>
            <a:r>
              <a:rPr lang="en-GB" sz="2200" dirty="0"/>
              <a:t>The exception object is then thrown and the program control leaves the try </a:t>
            </a:r>
            <a:r>
              <a:rPr lang="en-GB" sz="2200" dirty="0" smtClean="0"/>
              <a:t>block</a:t>
            </a:r>
          </a:p>
          <a:p>
            <a:endParaRPr lang="en-GB" sz="2200" dirty="0"/>
          </a:p>
          <a:p>
            <a:r>
              <a:rPr lang="en-GB" sz="2200" dirty="0"/>
              <a:t>Any changes to the stack that took place after entering the try block are </a:t>
            </a:r>
            <a:r>
              <a:rPr lang="en-GB" sz="2200" b="1" dirty="0" smtClean="0">
                <a:solidFill>
                  <a:srgbClr val="008000"/>
                </a:solidFill>
              </a:rPr>
              <a:t>unwound</a:t>
            </a:r>
          </a:p>
          <a:p>
            <a:endParaRPr lang="en-GB" sz="2200" dirty="0"/>
          </a:p>
          <a:p>
            <a:r>
              <a:rPr lang="en-GB" sz="2200" dirty="0"/>
              <a:t>The process of removing function entries from function call stack at run time is called </a:t>
            </a:r>
            <a:r>
              <a:rPr lang="en-GB" sz="2200" b="1" dirty="0" smtClean="0">
                <a:solidFill>
                  <a:srgbClr val="C00000"/>
                </a:solidFill>
              </a:rPr>
              <a:t>Stack Unwinding</a:t>
            </a:r>
          </a:p>
          <a:p>
            <a:endParaRPr lang="en-GB" sz="2200" dirty="0"/>
          </a:p>
          <a:p>
            <a:r>
              <a:rPr lang="en-GB" sz="2200" dirty="0" smtClean="0"/>
              <a:t>Allows back </a:t>
            </a:r>
            <a:r>
              <a:rPr lang="en-GB" sz="2200" dirty="0"/>
              <a:t>out of the normal program flow in an </a:t>
            </a:r>
            <a:r>
              <a:rPr lang="en-GB" sz="2200" b="1" dirty="0">
                <a:solidFill>
                  <a:srgbClr val="0000FF"/>
                </a:solidFill>
              </a:rPr>
              <a:t>orderly </a:t>
            </a:r>
            <a:r>
              <a:rPr lang="en-GB" sz="2200" b="1" dirty="0" smtClean="0">
                <a:solidFill>
                  <a:srgbClr val="0000FF"/>
                </a:solidFill>
              </a:rPr>
              <a:t>manner</a:t>
            </a:r>
          </a:p>
          <a:p>
            <a:endParaRPr lang="en-GB" sz="2200" b="1" dirty="0">
              <a:solidFill>
                <a:srgbClr val="0000FF"/>
              </a:solidFill>
            </a:endParaRPr>
          </a:p>
          <a:p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01327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13037</TotalTime>
  <Words>1596</Words>
  <Application>Microsoft Office PowerPoint</Application>
  <PresentationFormat>On-screen Show (4:3)</PresentationFormat>
  <Paragraphs>395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CS212: Object Oriented Analysis and Design</vt:lpstr>
      <vt:lpstr>Introduction</vt:lpstr>
      <vt:lpstr>Error Conditions</vt:lpstr>
      <vt:lpstr>Traditional Error Handling</vt:lpstr>
      <vt:lpstr>Exception Handling Concept</vt:lpstr>
      <vt:lpstr>Exception handling in C++</vt:lpstr>
      <vt:lpstr>Structure of try-catch block</vt:lpstr>
      <vt:lpstr>Throwing exception</vt:lpstr>
      <vt:lpstr>Stack Unwinding</vt:lpstr>
      <vt:lpstr>Searching for Handlers</vt:lpstr>
      <vt:lpstr>Multiple catch Statements</vt:lpstr>
      <vt:lpstr>Catch all/ Generic handler</vt:lpstr>
      <vt:lpstr>Exception Classes</vt:lpstr>
      <vt:lpstr>Continuing the Program</vt:lpstr>
      <vt:lpstr>Catching Class Types</vt:lpstr>
      <vt:lpstr>Nesting exception handling</vt:lpstr>
      <vt:lpstr>PowerPoint Presentation</vt:lpstr>
      <vt:lpstr>Control transfer in nested case</vt:lpstr>
      <vt:lpstr>Standard exceptions</vt:lpstr>
      <vt:lpstr>Types of exceptions</vt:lpstr>
      <vt:lpstr>Exception handling</vt:lpstr>
      <vt:lpstr>Types of try block</vt:lpstr>
      <vt:lpstr>Exception Specifications</vt:lpstr>
      <vt:lpstr>Restricting Exceptions</vt:lpstr>
      <vt:lpstr>Rethrowing an Exception</vt:lpstr>
      <vt:lpstr>Re-Throw</vt:lpstr>
      <vt:lpstr>Handling Derived-Class Exceptions</vt:lpstr>
      <vt:lpstr>terminate()</vt:lpstr>
      <vt:lpstr>unexpected() </vt:lpstr>
      <vt:lpstr>Setting the Terminate and Unexpected Handlers</vt:lpstr>
      <vt:lpstr>uncaught_exception( )</vt:lpstr>
      <vt:lpstr>Standard Exception Classes (SEC)</vt:lpstr>
      <vt:lpstr>Exception and constructors</vt:lpstr>
      <vt:lpstr>Different scenarios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iit1</cp:lastModifiedBy>
  <cp:revision>171</cp:revision>
  <dcterms:created xsi:type="dcterms:W3CDTF">2015-07-15T04:13:21Z</dcterms:created>
  <dcterms:modified xsi:type="dcterms:W3CDTF">2016-09-27T12:02:32Z</dcterms:modified>
</cp:coreProperties>
</file>