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876" r:id="rId1"/>
  </p:sldMasterIdLst>
  <p:notesMasterIdLst>
    <p:notesMasterId r:id="rId45"/>
  </p:notesMasterIdLst>
  <p:sldIdLst>
    <p:sldId id="280" r:id="rId2"/>
    <p:sldId id="257" r:id="rId3"/>
    <p:sldId id="281" r:id="rId4"/>
    <p:sldId id="282" r:id="rId5"/>
    <p:sldId id="283" r:id="rId6"/>
    <p:sldId id="284" r:id="rId7"/>
    <p:sldId id="285" r:id="rId8"/>
    <p:sldId id="286" r:id="rId9"/>
    <p:sldId id="289" r:id="rId10"/>
    <p:sldId id="294" r:id="rId11"/>
    <p:sldId id="292" r:id="rId12"/>
    <p:sldId id="295" r:id="rId13"/>
    <p:sldId id="296" r:id="rId14"/>
    <p:sldId id="297" r:id="rId15"/>
    <p:sldId id="298" r:id="rId16"/>
    <p:sldId id="299" r:id="rId17"/>
    <p:sldId id="300" r:id="rId18"/>
    <p:sldId id="301" r:id="rId19"/>
    <p:sldId id="302" r:id="rId20"/>
    <p:sldId id="303" r:id="rId21"/>
    <p:sldId id="304" r:id="rId22"/>
    <p:sldId id="305" r:id="rId23"/>
    <p:sldId id="306" r:id="rId24"/>
    <p:sldId id="307" r:id="rId25"/>
    <p:sldId id="308" r:id="rId26"/>
    <p:sldId id="309" r:id="rId27"/>
    <p:sldId id="310" r:id="rId28"/>
    <p:sldId id="311" r:id="rId29"/>
    <p:sldId id="312" r:id="rId30"/>
    <p:sldId id="313" r:id="rId31"/>
    <p:sldId id="314" r:id="rId32"/>
    <p:sldId id="315" r:id="rId33"/>
    <p:sldId id="316" r:id="rId34"/>
    <p:sldId id="317" r:id="rId35"/>
    <p:sldId id="318" r:id="rId36"/>
    <p:sldId id="319" r:id="rId37"/>
    <p:sldId id="320" r:id="rId38"/>
    <p:sldId id="321" r:id="rId39"/>
    <p:sldId id="322" r:id="rId40"/>
    <p:sldId id="323" r:id="rId41"/>
    <p:sldId id="324" r:id="rId42"/>
    <p:sldId id="325" r:id="rId43"/>
    <p:sldId id="279"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2564"/>
    <a:srgbClr val="FF0000"/>
    <a:srgbClr val="FF99FF"/>
    <a:srgbClr val="00FF00"/>
    <a:srgbClr val="0000FF"/>
    <a:srgbClr val="CFF4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130" autoAdjust="0"/>
    <p:restoredTop sz="94660"/>
  </p:normalViewPr>
  <p:slideViewPr>
    <p:cSldViewPr snapToGrid="0">
      <p:cViewPr varScale="1">
        <p:scale>
          <a:sx n="74" d="100"/>
          <a:sy n="74" d="100"/>
        </p:scale>
        <p:origin x="-119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CA0A57F-09E6-46E0-9912-E9222698DEDB}" type="doc">
      <dgm:prSet loTypeId="urn:microsoft.com/office/officeart/2005/8/layout/hierarchy4" loCatId="hierarchy" qsTypeId="urn:microsoft.com/office/officeart/2005/8/quickstyle/simple3" qsCatId="simple" csTypeId="urn:microsoft.com/office/officeart/2005/8/colors/colorful3" csCatId="colorful" phldr="1"/>
      <dgm:spPr/>
      <dgm:t>
        <a:bodyPr/>
        <a:lstStyle/>
        <a:p>
          <a:endParaRPr lang="en-US"/>
        </a:p>
      </dgm:t>
    </dgm:pt>
    <dgm:pt modelId="{F8DE2D67-C76E-4B23-A3F2-1954332FCD5F}">
      <dgm:prSet phldrT="[Text]"/>
      <dgm:spPr/>
      <dgm:t>
        <a:bodyPr/>
        <a:lstStyle/>
        <a:p>
          <a:r>
            <a:rPr lang="en-GB" b="1" dirty="0" smtClean="0"/>
            <a:t>Polymorphism in C++</a:t>
          </a:r>
          <a:endParaRPr lang="en-US" b="1" dirty="0"/>
        </a:p>
      </dgm:t>
    </dgm:pt>
    <dgm:pt modelId="{F7D5A451-E295-4311-BED3-A6DEBBF6C6D0}" type="parTrans" cxnId="{E7E50F24-C3AF-4F27-A42C-2859398919AE}">
      <dgm:prSet/>
      <dgm:spPr/>
      <dgm:t>
        <a:bodyPr/>
        <a:lstStyle/>
        <a:p>
          <a:endParaRPr lang="en-US"/>
        </a:p>
      </dgm:t>
    </dgm:pt>
    <dgm:pt modelId="{CD1356AC-7C8E-41E0-AEBC-4D1CAA560A3E}" type="sibTrans" cxnId="{E7E50F24-C3AF-4F27-A42C-2859398919AE}">
      <dgm:prSet/>
      <dgm:spPr/>
      <dgm:t>
        <a:bodyPr/>
        <a:lstStyle/>
        <a:p>
          <a:endParaRPr lang="en-US"/>
        </a:p>
      </dgm:t>
    </dgm:pt>
    <dgm:pt modelId="{871D5549-DBA7-48B7-AC12-A36C8B665A92}">
      <dgm:prSet phldrT="[Text]"/>
      <dgm:spPr/>
      <dgm:t>
        <a:bodyPr/>
        <a:lstStyle/>
        <a:p>
          <a:r>
            <a:rPr lang="en-GB" dirty="0" smtClean="0"/>
            <a:t>Compile Time</a:t>
          </a:r>
          <a:endParaRPr lang="en-US" dirty="0"/>
        </a:p>
      </dgm:t>
    </dgm:pt>
    <dgm:pt modelId="{4EEBAE33-E4B1-4AEF-B176-DD54CD3E1DAC}" type="parTrans" cxnId="{DB0893FA-0E75-4365-9076-D3A4F40D6812}">
      <dgm:prSet/>
      <dgm:spPr/>
      <dgm:t>
        <a:bodyPr/>
        <a:lstStyle/>
        <a:p>
          <a:endParaRPr lang="en-US"/>
        </a:p>
      </dgm:t>
    </dgm:pt>
    <dgm:pt modelId="{FCD8CBE6-8307-47EB-9B90-CB390D2DCD8D}" type="sibTrans" cxnId="{DB0893FA-0E75-4365-9076-D3A4F40D6812}">
      <dgm:prSet/>
      <dgm:spPr/>
      <dgm:t>
        <a:bodyPr/>
        <a:lstStyle/>
        <a:p>
          <a:endParaRPr lang="en-US"/>
        </a:p>
      </dgm:t>
    </dgm:pt>
    <dgm:pt modelId="{362A1CC7-9980-41F7-B7F4-B9BA4179DE28}">
      <dgm:prSet phldrT="[Text]"/>
      <dgm:spPr/>
      <dgm:t>
        <a:bodyPr/>
        <a:lstStyle/>
        <a:p>
          <a:r>
            <a:rPr lang="en-GB" dirty="0" smtClean="0"/>
            <a:t>Runtime</a:t>
          </a:r>
          <a:endParaRPr lang="en-US" dirty="0"/>
        </a:p>
      </dgm:t>
    </dgm:pt>
    <dgm:pt modelId="{2729E913-1054-47B9-9E6B-198CDF127B34}" type="parTrans" cxnId="{97B58CB5-645D-4058-97A4-16EF2DE98BB2}">
      <dgm:prSet/>
      <dgm:spPr/>
      <dgm:t>
        <a:bodyPr/>
        <a:lstStyle/>
        <a:p>
          <a:endParaRPr lang="en-US"/>
        </a:p>
      </dgm:t>
    </dgm:pt>
    <dgm:pt modelId="{24A4BD21-C8B6-42DB-8A93-199B57E5BF65}" type="sibTrans" cxnId="{97B58CB5-645D-4058-97A4-16EF2DE98BB2}">
      <dgm:prSet/>
      <dgm:spPr/>
      <dgm:t>
        <a:bodyPr/>
        <a:lstStyle/>
        <a:p>
          <a:endParaRPr lang="en-US"/>
        </a:p>
      </dgm:t>
    </dgm:pt>
    <dgm:pt modelId="{8D240D35-9C7E-41E2-A46E-6B5FF811993D}">
      <dgm:prSet phldrT="[Text]"/>
      <dgm:spPr/>
      <dgm:t>
        <a:bodyPr/>
        <a:lstStyle/>
        <a:p>
          <a:r>
            <a:rPr lang="en-GB" b="1" dirty="0" smtClean="0"/>
            <a:t>Function overloading</a:t>
          </a:r>
          <a:endParaRPr lang="en-US" b="1" dirty="0"/>
        </a:p>
      </dgm:t>
    </dgm:pt>
    <dgm:pt modelId="{F889C0EA-1B31-48D4-88A7-4D7D7A659675}" type="parTrans" cxnId="{FDDDF4AC-C66E-4F09-8A65-B6CB351C4B14}">
      <dgm:prSet/>
      <dgm:spPr/>
      <dgm:t>
        <a:bodyPr/>
        <a:lstStyle/>
        <a:p>
          <a:endParaRPr lang="en-US"/>
        </a:p>
      </dgm:t>
    </dgm:pt>
    <dgm:pt modelId="{3C84FCDA-A25B-437E-B331-2DBC57F6FE14}" type="sibTrans" cxnId="{FDDDF4AC-C66E-4F09-8A65-B6CB351C4B14}">
      <dgm:prSet/>
      <dgm:spPr/>
      <dgm:t>
        <a:bodyPr/>
        <a:lstStyle/>
        <a:p>
          <a:endParaRPr lang="en-US"/>
        </a:p>
      </dgm:t>
    </dgm:pt>
    <dgm:pt modelId="{A0C15C6D-1E6F-4E49-AA29-DAEF06DE4E0C}">
      <dgm:prSet phldrT="[Text]"/>
      <dgm:spPr/>
      <dgm:t>
        <a:bodyPr/>
        <a:lstStyle/>
        <a:p>
          <a:r>
            <a:rPr lang="en-GB" dirty="0" smtClean="0"/>
            <a:t>Operator overloading</a:t>
          </a:r>
          <a:endParaRPr lang="en-US" dirty="0"/>
        </a:p>
      </dgm:t>
    </dgm:pt>
    <dgm:pt modelId="{40083D24-1454-4E64-8683-431D0A00231A}" type="parTrans" cxnId="{9E817E59-F51F-4D26-B331-4DB6C007668B}">
      <dgm:prSet/>
      <dgm:spPr/>
      <dgm:t>
        <a:bodyPr/>
        <a:lstStyle/>
        <a:p>
          <a:endParaRPr lang="en-US"/>
        </a:p>
      </dgm:t>
    </dgm:pt>
    <dgm:pt modelId="{8A509B59-FDB2-40D1-BF15-21AC6BFE67A4}" type="sibTrans" cxnId="{9E817E59-F51F-4D26-B331-4DB6C007668B}">
      <dgm:prSet/>
      <dgm:spPr/>
      <dgm:t>
        <a:bodyPr/>
        <a:lstStyle/>
        <a:p>
          <a:endParaRPr lang="en-US"/>
        </a:p>
      </dgm:t>
    </dgm:pt>
    <dgm:pt modelId="{93061F78-5E33-44FD-99D9-592CD51AE035}">
      <dgm:prSet phldrT="[Text]"/>
      <dgm:spPr/>
      <dgm:t>
        <a:bodyPr/>
        <a:lstStyle/>
        <a:p>
          <a:r>
            <a:rPr lang="en-GB" dirty="0" smtClean="0"/>
            <a:t>Virtual Function</a:t>
          </a:r>
          <a:endParaRPr lang="en-US" dirty="0"/>
        </a:p>
      </dgm:t>
    </dgm:pt>
    <dgm:pt modelId="{AAE4D4BF-7D1A-4067-ABA2-913CD6D8AAA9}" type="parTrans" cxnId="{E9006110-8F7F-49BB-9431-C27A5A1FAF13}">
      <dgm:prSet/>
      <dgm:spPr/>
      <dgm:t>
        <a:bodyPr/>
        <a:lstStyle/>
        <a:p>
          <a:endParaRPr lang="en-US"/>
        </a:p>
      </dgm:t>
    </dgm:pt>
    <dgm:pt modelId="{022A0629-6BEB-4203-A6C0-D050C32B1596}" type="sibTrans" cxnId="{E9006110-8F7F-49BB-9431-C27A5A1FAF13}">
      <dgm:prSet/>
      <dgm:spPr/>
      <dgm:t>
        <a:bodyPr/>
        <a:lstStyle/>
        <a:p>
          <a:endParaRPr lang="en-US"/>
        </a:p>
      </dgm:t>
    </dgm:pt>
    <dgm:pt modelId="{281EA10F-4A70-4011-B364-5691879DDE98}" type="pres">
      <dgm:prSet presAssocID="{ECA0A57F-09E6-46E0-9912-E9222698DEDB}" presName="Name0" presStyleCnt="0">
        <dgm:presLayoutVars>
          <dgm:chPref val="1"/>
          <dgm:dir/>
          <dgm:animOne val="branch"/>
          <dgm:animLvl val="lvl"/>
          <dgm:resizeHandles/>
        </dgm:presLayoutVars>
      </dgm:prSet>
      <dgm:spPr/>
      <dgm:t>
        <a:bodyPr/>
        <a:lstStyle/>
        <a:p>
          <a:endParaRPr lang="en-US"/>
        </a:p>
      </dgm:t>
    </dgm:pt>
    <dgm:pt modelId="{A1B69C03-4126-4EE5-AAC7-E38661619020}" type="pres">
      <dgm:prSet presAssocID="{F8DE2D67-C76E-4B23-A3F2-1954332FCD5F}" presName="vertOne" presStyleCnt="0"/>
      <dgm:spPr/>
      <dgm:t>
        <a:bodyPr/>
        <a:lstStyle/>
        <a:p>
          <a:endParaRPr lang="en-US"/>
        </a:p>
      </dgm:t>
    </dgm:pt>
    <dgm:pt modelId="{F6D95ED3-81A2-42C0-BEA1-B1994EA9EC3B}" type="pres">
      <dgm:prSet presAssocID="{F8DE2D67-C76E-4B23-A3F2-1954332FCD5F}" presName="txOne" presStyleLbl="node0" presStyleIdx="0" presStyleCnt="1">
        <dgm:presLayoutVars>
          <dgm:chPref val="3"/>
        </dgm:presLayoutVars>
      </dgm:prSet>
      <dgm:spPr/>
      <dgm:t>
        <a:bodyPr/>
        <a:lstStyle/>
        <a:p>
          <a:endParaRPr lang="en-US"/>
        </a:p>
      </dgm:t>
    </dgm:pt>
    <dgm:pt modelId="{3F2CEB2B-D01F-4789-B901-C88030F344D6}" type="pres">
      <dgm:prSet presAssocID="{F8DE2D67-C76E-4B23-A3F2-1954332FCD5F}" presName="parTransOne" presStyleCnt="0"/>
      <dgm:spPr/>
      <dgm:t>
        <a:bodyPr/>
        <a:lstStyle/>
        <a:p>
          <a:endParaRPr lang="en-US"/>
        </a:p>
      </dgm:t>
    </dgm:pt>
    <dgm:pt modelId="{34D63B4F-C25A-455D-991F-946107908692}" type="pres">
      <dgm:prSet presAssocID="{F8DE2D67-C76E-4B23-A3F2-1954332FCD5F}" presName="horzOne" presStyleCnt="0"/>
      <dgm:spPr/>
      <dgm:t>
        <a:bodyPr/>
        <a:lstStyle/>
        <a:p>
          <a:endParaRPr lang="en-US"/>
        </a:p>
      </dgm:t>
    </dgm:pt>
    <dgm:pt modelId="{A57C8693-D70A-436C-B8BB-8182956D1DD0}" type="pres">
      <dgm:prSet presAssocID="{871D5549-DBA7-48B7-AC12-A36C8B665A92}" presName="vertTwo" presStyleCnt="0"/>
      <dgm:spPr/>
      <dgm:t>
        <a:bodyPr/>
        <a:lstStyle/>
        <a:p>
          <a:endParaRPr lang="en-US"/>
        </a:p>
      </dgm:t>
    </dgm:pt>
    <dgm:pt modelId="{11940782-7B9E-4BB0-A5D1-9B9EFE79A686}" type="pres">
      <dgm:prSet presAssocID="{871D5549-DBA7-48B7-AC12-A36C8B665A92}" presName="txTwo" presStyleLbl="node2" presStyleIdx="0" presStyleCnt="2">
        <dgm:presLayoutVars>
          <dgm:chPref val="3"/>
        </dgm:presLayoutVars>
      </dgm:prSet>
      <dgm:spPr/>
      <dgm:t>
        <a:bodyPr/>
        <a:lstStyle/>
        <a:p>
          <a:endParaRPr lang="en-US"/>
        </a:p>
      </dgm:t>
    </dgm:pt>
    <dgm:pt modelId="{21EDEF5E-C9F5-4DA1-BF7E-AA4A294F611B}" type="pres">
      <dgm:prSet presAssocID="{871D5549-DBA7-48B7-AC12-A36C8B665A92}" presName="parTransTwo" presStyleCnt="0"/>
      <dgm:spPr/>
      <dgm:t>
        <a:bodyPr/>
        <a:lstStyle/>
        <a:p>
          <a:endParaRPr lang="en-US"/>
        </a:p>
      </dgm:t>
    </dgm:pt>
    <dgm:pt modelId="{56447C3C-1D29-4059-B6F9-DACBED78575A}" type="pres">
      <dgm:prSet presAssocID="{871D5549-DBA7-48B7-AC12-A36C8B665A92}" presName="horzTwo" presStyleCnt="0"/>
      <dgm:spPr/>
      <dgm:t>
        <a:bodyPr/>
        <a:lstStyle/>
        <a:p>
          <a:endParaRPr lang="en-US"/>
        </a:p>
      </dgm:t>
    </dgm:pt>
    <dgm:pt modelId="{6DBA1F24-E6C2-4B06-9829-075DCE0D683A}" type="pres">
      <dgm:prSet presAssocID="{8D240D35-9C7E-41E2-A46E-6B5FF811993D}" presName="vertThree" presStyleCnt="0"/>
      <dgm:spPr/>
      <dgm:t>
        <a:bodyPr/>
        <a:lstStyle/>
        <a:p>
          <a:endParaRPr lang="en-US"/>
        </a:p>
      </dgm:t>
    </dgm:pt>
    <dgm:pt modelId="{38A19BCF-4B0D-4212-94D7-6CC0381C596D}" type="pres">
      <dgm:prSet presAssocID="{8D240D35-9C7E-41E2-A46E-6B5FF811993D}" presName="txThree" presStyleLbl="node3" presStyleIdx="0" presStyleCnt="3">
        <dgm:presLayoutVars>
          <dgm:chPref val="3"/>
        </dgm:presLayoutVars>
      </dgm:prSet>
      <dgm:spPr/>
      <dgm:t>
        <a:bodyPr/>
        <a:lstStyle/>
        <a:p>
          <a:endParaRPr lang="en-US"/>
        </a:p>
      </dgm:t>
    </dgm:pt>
    <dgm:pt modelId="{AB296FF5-6D4E-4738-A54A-F6FF28182797}" type="pres">
      <dgm:prSet presAssocID="{8D240D35-9C7E-41E2-A46E-6B5FF811993D}" presName="horzThree" presStyleCnt="0"/>
      <dgm:spPr/>
      <dgm:t>
        <a:bodyPr/>
        <a:lstStyle/>
        <a:p>
          <a:endParaRPr lang="en-US"/>
        </a:p>
      </dgm:t>
    </dgm:pt>
    <dgm:pt modelId="{B565054B-1E95-4AB4-8085-257CF106E6D9}" type="pres">
      <dgm:prSet presAssocID="{3C84FCDA-A25B-437E-B331-2DBC57F6FE14}" presName="sibSpaceThree" presStyleCnt="0"/>
      <dgm:spPr/>
      <dgm:t>
        <a:bodyPr/>
        <a:lstStyle/>
        <a:p>
          <a:endParaRPr lang="en-US"/>
        </a:p>
      </dgm:t>
    </dgm:pt>
    <dgm:pt modelId="{324A6749-6FC5-4054-A329-634E3BEFCE92}" type="pres">
      <dgm:prSet presAssocID="{A0C15C6D-1E6F-4E49-AA29-DAEF06DE4E0C}" presName="vertThree" presStyleCnt="0"/>
      <dgm:spPr/>
      <dgm:t>
        <a:bodyPr/>
        <a:lstStyle/>
        <a:p>
          <a:endParaRPr lang="en-US"/>
        </a:p>
      </dgm:t>
    </dgm:pt>
    <dgm:pt modelId="{E12896A6-00F2-46A7-8182-12C9043F65E3}" type="pres">
      <dgm:prSet presAssocID="{A0C15C6D-1E6F-4E49-AA29-DAEF06DE4E0C}" presName="txThree" presStyleLbl="node3" presStyleIdx="1" presStyleCnt="3">
        <dgm:presLayoutVars>
          <dgm:chPref val="3"/>
        </dgm:presLayoutVars>
      </dgm:prSet>
      <dgm:spPr/>
      <dgm:t>
        <a:bodyPr/>
        <a:lstStyle/>
        <a:p>
          <a:endParaRPr lang="en-US"/>
        </a:p>
      </dgm:t>
    </dgm:pt>
    <dgm:pt modelId="{745849C7-FACB-4EC6-B17E-11E54EB137F9}" type="pres">
      <dgm:prSet presAssocID="{A0C15C6D-1E6F-4E49-AA29-DAEF06DE4E0C}" presName="horzThree" presStyleCnt="0"/>
      <dgm:spPr/>
      <dgm:t>
        <a:bodyPr/>
        <a:lstStyle/>
        <a:p>
          <a:endParaRPr lang="en-US"/>
        </a:p>
      </dgm:t>
    </dgm:pt>
    <dgm:pt modelId="{DA4687D9-D863-431B-A2A1-2F614C581192}" type="pres">
      <dgm:prSet presAssocID="{FCD8CBE6-8307-47EB-9B90-CB390D2DCD8D}" presName="sibSpaceTwo" presStyleCnt="0"/>
      <dgm:spPr/>
      <dgm:t>
        <a:bodyPr/>
        <a:lstStyle/>
        <a:p>
          <a:endParaRPr lang="en-US"/>
        </a:p>
      </dgm:t>
    </dgm:pt>
    <dgm:pt modelId="{B0131932-B244-4BE3-9C94-4C7179EF0972}" type="pres">
      <dgm:prSet presAssocID="{362A1CC7-9980-41F7-B7F4-B9BA4179DE28}" presName="vertTwo" presStyleCnt="0"/>
      <dgm:spPr/>
      <dgm:t>
        <a:bodyPr/>
        <a:lstStyle/>
        <a:p>
          <a:endParaRPr lang="en-US"/>
        </a:p>
      </dgm:t>
    </dgm:pt>
    <dgm:pt modelId="{E5C7F506-4C4D-4E18-ADF8-8DB7E62B057A}" type="pres">
      <dgm:prSet presAssocID="{362A1CC7-9980-41F7-B7F4-B9BA4179DE28}" presName="txTwo" presStyleLbl="node2" presStyleIdx="1" presStyleCnt="2">
        <dgm:presLayoutVars>
          <dgm:chPref val="3"/>
        </dgm:presLayoutVars>
      </dgm:prSet>
      <dgm:spPr/>
      <dgm:t>
        <a:bodyPr/>
        <a:lstStyle/>
        <a:p>
          <a:endParaRPr lang="en-US"/>
        </a:p>
      </dgm:t>
    </dgm:pt>
    <dgm:pt modelId="{0767AFED-794A-437C-BE59-4717B04CF310}" type="pres">
      <dgm:prSet presAssocID="{362A1CC7-9980-41F7-B7F4-B9BA4179DE28}" presName="parTransTwo" presStyleCnt="0"/>
      <dgm:spPr/>
      <dgm:t>
        <a:bodyPr/>
        <a:lstStyle/>
        <a:p>
          <a:endParaRPr lang="en-US"/>
        </a:p>
      </dgm:t>
    </dgm:pt>
    <dgm:pt modelId="{5CA470A5-3ECB-4168-B339-1A0DF1924FC7}" type="pres">
      <dgm:prSet presAssocID="{362A1CC7-9980-41F7-B7F4-B9BA4179DE28}" presName="horzTwo" presStyleCnt="0"/>
      <dgm:spPr/>
      <dgm:t>
        <a:bodyPr/>
        <a:lstStyle/>
        <a:p>
          <a:endParaRPr lang="en-US"/>
        </a:p>
      </dgm:t>
    </dgm:pt>
    <dgm:pt modelId="{26BD8139-1367-4669-AD79-58C43EC34620}" type="pres">
      <dgm:prSet presAssocID="{93061F78-5E33-44FD-99D9-592CD51AE035}" presName="vertThree" presStyleCnt="0"/>
      <dgm:spPr/>
      <dgm:t>
        <a:bodyPr/>
        <a:lstStyle/>
        <a:p>
          <a:endParaRPr lang="en-US"/>
        </a:p>
      </dgm:t>
    </dgm:pt>
    <dgm:pt modelId="{A39B3E2A-3CE1-4D25-B291-9869901712D9}" type="pres">
      <dgm:prSet presAssocID="{93061F78-5E33-44FD-99D9-592CD51AE035}" presName="txThree" presStyleLbl="node3" presStyleIdx="2" presStyleCnt="3">
        <dgm:presLayoutVars>
          <dgm:chPref val="3"/>
        </dgm:presLayoutVars>
      </dgm:prSet>
      <dgm:spPr/>
      <dgm:t>
        <a:bodyPr/>
        <a:lstStyle/>
        <a:p>
          <a:endParaRPr lang="en-US"/>
        </a:p>
      </dgm:t>
    </dgm:pt>
    <dgm:pt modelId="{D7D44BB4-A954-42C5-9C3C-E8766D5C3A94}" type="pres">
      <dgm:prSet presAssocID="{93061F78-5E33-44FD-99D9-592CD51AE035}" presName="horzThree" presStyleCnt="0"/>
      <dgm:spPr/>
      <dgm:t>
        <a:bodyPr/>
        <a:lstStyle/>
        <a:p>
          <a:endParaRPr lang="en-US"/>
        </a:p>
      </dgm:t>
    </dgm:pt>
  </dgm:ptLst>
  <dgm:cxnLst>
    <dgm:cxn modelId="{A2EEDF3C-A7EA-434A-92CB-A259753D0956}" type="presOf" srcId="{93061F78-5E33-44FD-99D9-592CD51AE035}" destId="{A39B3E2A-3CE1-4D25-B291-9869901712D9}" srcOrd="0" destOrd="0" presId="urn:microsoft.com/office/officeart/2005/8/layout/hierarchy4"/>
    <dgm:cxn modelId="{FDDDF4AC-C66E-4F09-8A65-B6CB351C4B14}" srcId="{871D5549-DBA7-48B7-AC12-A36C8B665A92}" destId="{8D240D35-9C7E-41E2-A46E-6B5FF811993D}" srcOrd="0" destOrd="0" parTransId="{F889C0EA-1B31-48D4-88A7-4D7D7A659675}" sibTransId="{3C84FCDA-A25B-437E-B331-2DBC57F6FE14}"/>
    <dgm:cxn modelId="{8E7043C0-E0BF-4E9A-82FD-C79DFDAA54A2}" type="presOf" srcId="{A0C15C6D-1E6F-4E49-AA29-DAEF06DE4E0C}" destId="{E12896A6-00F2-46A7-8182-12C9043F65E3}" srcOrd="0" destOrd="0" presId="urn:microsoft.com/office/officeart/2005/8/layout/hierarchy4"/>
    <dgm:cxn modelId="{97B58CB5-645D-4058-97A4-16EF2DE98BB2}" srcId="{F8DE2D67-C76E-4B23-A3F2-1954332FCD5F}" destId="{362A1CC7-9980-41F7-B7F4-B9BA4179DE28}" srcOrd="1" destOrd="0" parTransId="{2729E913-1054-47B9-9E6B-198CDF127B34}" sibTransId="{24A4BD21-C8B6-42DB-8A93-199B57E5BF65}"/>
    <dgm:cxn modelId="{E7E50F24-C3AF-4F27-A42C-2859398919AE}" srcId="{ECA0A57F-09E6-46E0-9912-E9222698DEDB}" destId="{F8DE2D67-C76E-4B23-A3F2-1954332FCD5F}" srcOrd="0" destOrd="0" parTransId="{F7D5A451-E295-4311-BED3-A6DEBBF6C6D0}" sibTransId="{CD1356AC-7C8E-41E0-AEBC-4D1CAA560A3E}"/>
    <dgm:cxn modelId="{E9006110-8F7F-49BB-9431-C27A5A1FAF13}" srcId="{362A1CC7-9980-41F7-B7F4-B9BA4179DE28}" destId="{93061F78-5E33-44FD-99D9-592CD51AE035}" srcOrd="0" destOrd="0" parTransId="{AAE4D4BF-7D1A-4067-ABA2-913CD6D8AAA9}" sibTransId="{022A0629-6BEB-4203-A6C0-D050C32B1596}"/>
    <dgm:cxn modelId="{CB478DE3-AE2E-4FA8-9265-45D9BD48C07E}" type="presOf" srcId="{362A1CC7-9980-41F7-B7F4-B9BA4179DE28}" destId="{E5C7F506-4C4D-4E18-ADF8-8DB7E62B057A}" srcOrd="0" destOrd="0" presId="urn:microsoft.com/office/officeart/2005/8/layout/hierarchy4"/>
    <dgm:cxn modelId="{AFC62878-9602-45CA-A928-15E6B5CC8CF6}" type="presOf" srcId="{8D240D35-9C7E-41E2-A46E-6B5FF811993D}" destId="{38A19BCF-4B0D-4212-94D7-6CC0381C596D}" srcOrd="0" destOrd="0" presId="urn:microsoft.com/office/officeart/2005/8/layout/hierarchy4"/>
    <dgm:cxn modelId="{36EA2AAD-F210-44E4-9739-677E49525FEC}" type="presOf" srcId="{F8DE2D67-C76E-4B23-A3F2-1954332FCD5F}" destId="{F6D95ED3-81A2-42C0-BEA1-B1994EA9EC3B}" srcOrd="0" destOrd="0" presId="urn:microsoft.com/office/officeart/2005/8/layout/hierarchy4"/>
    <dgm:cxn modelId="{9E817E59-F51F-4D26-B331-4DB6C007668B}" srcId="{871D5549-DBA7-48B7-AC12-A36C8B665A92}" destId="{A0C15C6D-1E6F-4E49-AA29-DAEF06DE4E0C}" srcOrd="1" destOrd="0" parTransId="{40083D24-1454-4E64-8683-431D0A00231A}" sibTransId="{8A509B59-FDB2-40D1-BF15-21AC6BFE67A4}"/>
    <dgm:cxn modelId="{D660D3F1-1D0E-4F61-B9DD-74D9DFDD6987}" type="presOf" srcId="{871D5549-DBA7-48B7-AC12-A36C8B665A92}" destId="{11940782-7B9E-4BB0-A5D1-9B9EFE79A686}" srcOrd="0" destOrd="0" presId="urn:microsoft.com/office/officeart/2005/8/layout/hierarchy4"/>
    <dgm:cxn modelId="{F4A15538-93D3-4EE4-B0FD-6836C540FA02}" type="presOf" srcId="{ECA0A57F-09E6-46E0-9912-E9222698DEDB}" destId="{281EA10F-4A70-4011-B364-5691879DDE98}" srcOrd="0" destOrd="0" presId="urn:microsoft.com/office/officeart/2005/8/layout/hierarchy4"/>
    <dgm:cxn modelId="{DB0893FA-0E75-4365-9076-D3A4F40D6812}" srcId="{F8DE2D67-C76E-4B23-A3F2-1954332FCD5F}" destId="{871D5549-DBA7-48B7-AC12-A36C8B665A92}" srcOrd="0" destOrd="0" parTransId="{4EEBAE33-E4B1-4AEF-B176-DD54CD3E1DAC}" sibTransId="{FCD8CBE6-8307-47EB-9B90-CB390D2DCD8D}"/>
    <dgm:cxn modelId="{5A3DE649-6B02-41DA-87E3-CA12B2584C1E}" type="presParOf" srcId="{281EA10F-4A70-4011-B364-5691879DDE98}" destId="{A1B69C03-4126-4EE5-AAC7-E38661619020}" srcOrd="0" destOrd="0" presId="urn:microsoft.com/office/officeart/2005/8/layout/hierarchy4"/>
    <dgm:cxn modelId="{97A3F3D2-93A7-402C-A9EE-76CCF352C002}" type="presParOf" srcId="{A1B69C03-4126-4EE5-AAC7-E38661619020}" destId="{F6D95ED3-81A2-42C0-BEA1-B1994EA9EC3B}" srcOrd="0" destOrd="0" presId="urn:microsoft.com/office/officeart/2005/8/layout/hierarchy4"/>
    <dgm:cxn modelId="{6D5275FF-1398-4636-A72C-FE02BA8C1876}" type="presParOf" srcId="{A1B69C03-4126-4EE5-AAC7-E38661619020}" destId="{3F2CEB2B-D01F-4789-B901-C88030F344D6}" srcOrd="1" destOrd="0" presId="urn:microsoft.com/office/officeart/2005/8/layout/hierarchy4"/>
    <dgm:cxn modelId="{5DD559FF-2063-4278-AC5D-803D253EB49D}" type="presParOf" srcId="{A1B69C03-4126-4EE5-AAC7-E38661619020}" destId="{34D63B4F-C25A-455D-991F-946107908692}" srcOrd="2" destOrd="0" presId="urn:microsoft.com/office/officeart/2005/8/layout/hierarchy4"/>
    <dgm:cxn modelId="{BE84F846-99C3-4D9E-8826-11C38A1F586A}" type="presParOf" srcId="{34D63B4F-C25A-455D-991F-946107908692}" destId="{A57C8693-D70A-436C-B8BB-8182956D1DD0}" srcOrd="0" destOrd="0" presId="urn:microsoft.com/office/officeart/2005/8/layout/hierarchy4"/>
    <dgm:cxn modelId="{33954B87-11DE-41A2-9858-AB7EBCE9E02F}" type="presParOf" srcId="{A57C8693-D70A-436C-B8BB-8182956D1DD0}" destId="{11940782-7B9E-4BB0-A5D1-9B9EFE79A686}" srcOrd="0" destOrd="0" presId="urn:microsoft.com/office/officeart/2005/8/layout/hierarchy4"/>
    <dgm:cxn modelId="{6D08C20A-CBB8-4941-9865-67AE449D7119}" type="presParOf" srcId="{A57C8693-D70A-436C-B8BB-8182956D1DD0}" destId="{21EDEF5E-C9F5-4DA1-BF7E-AA4A294F611B}" srcOrd="1" destOrd="0" presId="urn:microsoft.com/office/officeart/2005/8/layout/hierarchy4"/>
    <dgm:cxn modelId="{7D04D893-25D3-4083-A5F7-897AC0592D95}" type="presParOf" srcId="{A57C8693-D70A-436C-B8BB-8182956D1DD0}" destId="{56447C3C-1D29-4059-B6F9-DACBED78575A}" srcOrd="2" destOrd="0" presId="urn:microsoft.com/office/officeart/2005/8/layout/hierarchy4"/>
    <dgm:cxn modelId="{AF4733D2-0638-4A13-9FF1-26C215FE7656}" type="presParOf" srcId="{56447C3C-1D29-4059-B6F9-DACBED78575A}" destId="{6DBA1F24-E6C2-4B06-9829-075DCE0D683A}" srcOrd="0" destOrd="0" presId="urn:microsoft.com/office/officeart/2005/8/layout/hierarchy4"/>
    <dgm:cxn modelId="{C2BC3B1D-29DB-48E5-8D79-9DDFB2F2A786}" type="presParOf" srcId="{6DBA1F24-E6C2-4B06-9829-075DCE0D683A}" destId="{38A19BCF-4B0D-4212-94D7-6CC0381C596D}" srcOrd="0" destOrd="0" presId="urn:microsoft.com/office/officeart/2005/8/layout/hierarchy4"/>
    <dgm:cxn modelId="{65632419-D809-4FB4-B49D-A052F5BBDA34}" type="presParOf" srcId="{6DBA1F24-E6C2-4B06-9829-075DCE0D683A}" destId="{AB296FF5-6D4E-4738-A54A-F6FF28182797}" srcOrd="1" destOrd="0" presId="urn:microsoft.com/office/officeart/2005/8/layout/hierarchy4"/>
    <dgm:cxn modelId="{EE4E32AF-E833-4E93-9266-9D5F8FA7E84C}" type="presParOf" srcId="{56447C3C-1D29-4059-B6F9-DACBED78575A}" destId="{B565054B-1E95-4AB4-8085-257CF106E6D9}" srcOrd="1" destOrd="0" presId="urn:microsoft.com/office/officeart/2005/8/layout/hierarchy4"/>
    <dgm:cxn modelId="{58F1DC56-250B-435A-B54D-975E02F4A22E}" type="presParOf" srcId="{56447C3C-1D29-4059-B6F9-DACBED78575A}" destId="{324A6749-6FC5-4054-A329-634E3BEFCE92}" srcOrd="2" destOrd="0" presId="urn:microsoft.com/office/officeart/2005/8/layout/hierarchy4"/>
    <dgm:cxn modelId="{223FD32F-6E92-46F2-922F-45953C9D35FD}" type="presParOf" srcId="{324A6749-6FC5-4054-A329-634E3BEFCE92}" destId="{E12896A6-00F2-46A7-8182-12C9043F65E3}" srcOrd="0" destOrd="0" presId="urn:microsoft.com/office/officeart/2005/8/layout/hierarchy4"/>
    <dgm:cxn modelId="{2D380B61-5337-4A50-8300-C8425CF200A1}" type="presParOf" srcId="{324A6749-6FC5-4054-A329-634E3BEFCE92}" destId="{745849C7-FACB-4EC6-B17E-11E54EB137F9}" srcOrd="1" destOrd="0" presId="urn:microsoft.com/office/officeart/2005/8/layout/hierarchy4"/>
    <dgm:cxn modelId="{310E6E42-D244-4199-A687-8D44562A964D}" type="presParOf" srcId="{34D63B4F-C25A-455D-991F-946107908692}" destId="{DA4687D9-D863-431B-A2A1-2F614C581192}" srcOrd="1" destOrd="0" presId="urn:microsoft.com/office/officeart/2005/8/layout/hierarchy4"/>
    <dgm:cxn modelId="{2CD83B44-7091-449F-86A1-27B726FC9E0F}" type="presParOf" srcId="{34D63B4F-C25A-455D-991F-946107908692}" destId="{B0131932-B244-4BE3-9C94-4C7179EF0972}" srcOrd="2" destOrd="0" presId="urn:microsoft.com/office/officeart/2005/8/layout/hierarchy4"/>
    <dgm:cxn modelId="{83D2D8BA-1614-44E8-88FA-290DEDD0A667}" type="presParOf" srcId="{B0131932-B244-4BE3-9C94-4C7179EF0972}" destId="{E5C7F506-4C4D-4E18-ADF8-8DB7E62B057A}" srcOrd="0" destOrd="0" presId="urn:microsoft.com/office/officeart/2005/8/layout/hierarchy4"/>
    <dgm:cxn modelId="{0CAF067E-0D65-4B56-930E-77E067F0FE6E}" type="presParOf" srcId="{B0131932-B244-4BE3-9C94-4C7179EF0972}" destId="{0767AFED-794A-437C-BE59-4717B04CF310}" srcOrd="1" destOrd="0" presId="urn:microsoft.com/office/officeart/2005/8/layout/hierarchy4"/>
    <dgm:cxn modelId="{2CC27CD1-2DE2-4437-8175-724726A6D824}" type="presParOf" srcId="{B0131932-B244-4BE3-9C94-4C7179EF0972}" destId="{5CA470A5-3ECB-4168-B339-1A0DF1924FC7}" srcOrd="2" destOrd="0" presId="urn:microsoft.com/office/officeart/2005/8/layout/hierarchy4"/>
    <dgm:cxn modelId="{EAD538B2-D50A-4823-A9FF-DB33B6CD0487}" type="presParOf" srcId="{5CA470A5-3ECB-4168-B339-1A0DF1924FC7}" destId="{26BD8139-1367-4669-AD79-58C43EC34620}" srcOrd="0" destOrd="0" presId="urn:microsoft.com/office/officeart/2005/8/layout/hierarchy4"/>
    <dgm:cxn modelId="{C230CB5E-19D3-49AC-8103-90A5CA4A180A}" type="presParOf" srcId="{26BD8139-1367-4669-AD79-58C43EC34620}" destId="{A39B3E2A-3CE1-4D25-B291-9869901712D9}" srcOrd="0" destOrd="0" presId="urn:microsoft.com/office/officeart/2005/8/layout/hierarchy4"/>
    <dgm:cxn modelId="{35F7EF9C-0F35-4D42-8345-845672B6D8CE}" type="presParOf" srcId="{26BD8139-1367-4669-AD79-58C43EC34620}" destId="{D7D44BB4-A954-42C5-9C3C-E8766D5C3A94}"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3293566-1195-450F-8220-B5713D825FA5}" type="doc">
      <dgm:prSet loTypeId="urn:microsoft.com/office/officeart/2009/3/layout/RandomtoResultProcess" loCatId="process" qsTypeId="urn:microsoft.com/office/officeart/2005/8/quickstyle/simple3" qsCatId="simple" csTypeId="urn:microsoft.com/office/officeart/2005/8/colors/colorful4" csCatId="colorful" phldr="1"/>
      <dgm:spPr/>
      <dgm:t>
        <a:bodyPr/>
        <a:lstStyle/>
        <a:p>
          <a:endParaRPr lang="en-US"/>
        </a:p>
      </dgm:t>
    </dgm:pt>
    <dgm:pt modelId="{17C0928E-1BA3-4495-9833-EDCC7DEA78E1}">
      <dgm:prSet phldrT="[Text]" custT="1"/>
      <dgm:spPr/>
      <dgm:t>
        <a:bodyPr/>
        <a:lstStyle/>
        <a:p>
          <a:r>
            <a:rPr lang="en-US" sz="2200" dirty="0" smtClean="0">
              <a:latin typeface="Candara" panose="020E0502030303020204" pitchFamily="34" charset="0"/>
            </a:rPr>
            <a:t>Pre-processor</a:t>
          </a:r>
          <a:endParaRPr lang="en-US" sz="2200" dirty="0">
            <a:latin typeface="Candara" panose="020E0502030303020204" pitchFamily="34" charset="0"/>
          </a:endParaRPr>
        </a:p>
      </dgm:t>
    </dgm:pt>
    <dgm:pt modelId="{696CCE7B-D096-4E18-AE28-8510ADD1580E}" type="parTrans" cxnId="{1C0D6F5C-321F-46ED-B6F2-ACB8F63B2DE3}">
      <dgm:prSet/>
      <dgm:spPr/>
      <dgm:t>
        <a:bodyPr/>
        <a:lstStyle/>
        <a:p>
          <a:endParaRPr lang="en-US" sz="2200">
            <a:latin typeface="Candara" panose="020E0502030303020204" pitchFamily="34" charset="0"/>
          </a:endParaRPr>
        </a:p>
      </dgm:t>
    </dgm:pt>
    <dgm:pt modelId="{E7F95A17-6BB7-4A93-9E49-80E5B1B1FAE6}" type="sibTrans" cxnId="{1C0D6F5C-321F-46ED-B6F2-ACB8F63B2DE3}">
      <dgm:prSet/>
      <dgm:spPr/>
      <dgm:t>
        <a:bodyPr/>
        <a:lstStyle/>
        <a:p>
          <a:endParaRPr lang="en-US" sz="2200">
            <a:latin typeface="Candara" panose="020E0502030303020204" pitchFamily="34" charset="0"/>
          </a:endParaRPr>
        </a:p>
      </dgm:t>
    </dgm:pt>
    <dgm:pt modelId="{FD3E37E9-C5E6-4650-BABF-5AF5C40FF36C}">
      <dgm:prSet phldrT="[Text]" custT="1"/>
      <dgm:spPr/>
      <dgm:t>
        <a:bodyPr/>
        <a:lstStyle/>
        <a:p>
          <a:endParaRPr lang="en-US" sz="2200" dirty="0">
            <a:latin typeface="Candara" panose="020E0502030303020204" pitchFamily="34" charset="0"/>
          </a:endParaRPr>
        </a:p>
      </dgm:t>
    </dgm:pt>
    <dgm:pt modelId="{76D3B38F-F40F-4EC4-BB84-C4CAFDB929EE}" type="parTrans" cxnId="{63565816-A2F2-4B57-9996-8FFCBAE3B9EB}">
      <dgm:prSet/>
      <dgm:spPr/>
      <dgm:t>
        <a:bodyPr/>
        <a:lstStyle/>
        <a:p>
          <a:endParaRPr lang="en-US" sz="2200">
            <a:latin typeface="Candara" panose="020E0502030303020204" pitchFamily="34" charset="0"/>
          </a:endParaRPr>
        </a:p>
      </dgm:t>
    </dgm:pt>
    <dgm:pt modelId="{AA771126-C019-4A0B-A791-407E994D4CEA}" type="sibTrans" cxnId="{63565816-A2F2-4B57-9996-8FFCBAE3B9EB}">
      <dgm:prSet/>
      <dgm:spPr/>
      <dgm:t>
        <a:bodyPr/>
        <a:lstStyle/>
        <a:p>
          <a:endParaRPr lang="en-US" sz="2200">
            <a:latin typeface="Candara" panose="020E0502030303020204" pitchFamily="34" charset="0"/>
          </a:endParaRPr>
        </a:p>
      </dgm:t>
    </dgm:pt>
    <dgm:pt modelId="{595DC879-6FBA-402C-AC80-B04550B98A4A}">
      <dgm:prSet phldrT="[Text]" custT="1"/>
      <dgm:spPr/>
      <dgm:t>
        <a:bodyPr/>
        <a:lstStyle/>
        <a:p>
          <a:r>
            <a:rPr lang="en-US" sz="2200" dirty="0" smtClean="0">
              <a:latin typeface="Candara" panose="020E0502030303020204" pitchFamily="34" charset="0"/>
            </a:rPr>
            <a:t>Compiler</a:t>
          </a:r>
          <a:endParaRPr lang="en-US" sz="2200" dirty="0">
            <a:latin typeface="Candara" panose="020E0502030303020204" pitchFamily="34" charset="0"/>
          </a:endParaRPr>
        </a:p>
      </dgm:t>
    </dgm:pt>
    <dgm:pt modelId="{83CEC9F6-6E63-45C6-A78E-5DB720BC2A75}" type="parTrans" cxnId="{7ED88861-D54B-4D51-8253-AE853A2110B3}">
      <dgm:prSet/>
      <dgm:spPr/>
      <dgm:t>
        <a:bodyPr/>
        <a:lstStyle/>
        <a:p>
          <a:endParaRPr lang="en-US" sz="2200">
            <a:latin typeface="Candara" panose="020E0502030303020204" pitchFamily="34" charset="0"/>
          </a:endParaRPr>
        </a:p>
      </dgm:t>
    </dgm:pt>
    <dgm:pt modelId="{9B7441C1-C42F-4D4E-9463-3717E9C143A0}" type="sibTrans" cxnId="{7ED88861-D54B-4D51-8253-AE853A2110B3}">
      <dgm:prSet/>
      <dgm:spPr/>
      <dgm:t>
        <a:bodyPr/>
        <a:lstStyle/>
        <a:p>
          <a:endParaRPr lang="en-US" sz="2200">
            <a:latin typeface="Candara" panose="020E0502030303020204" pitchFamily="34" charset="0"/>
          </a:endParaRPr>
        </a:p>
      </dgm:t>
    </dgm:pt>
    <dgm:pt modelId="{8C84B4D4-B90C-4DB8-BC63-7F83D94C2B63}">
      <dgm:prSet phldrT="[Text]" custT="1"/>
      <dgm:spPr/>
      <dgm:t>
        <a:bodyPr/>
        <a:lstStyle/>
        <a:p>
          <a:r>
            <a:rPr lang="en-US" sz="2200" dirty="0" smtClean="0">
              <a:latin typeface="Candara" panose="020E0502030303020204" pitchFamily="34" charset="0"/>
            </a:rPr>
            <a:t>Assembly code</a:t>
          </a:r>
          <a:endParaRPr lang="en-US" sz="2200" dirty="0">
            <a:latin typeface="Candara" panose="020E0502030303020204" pitchFamily="34" charset="0"/>
          </a:endParaRPr>
        </a:p>
      </dgm:t>
    </dgm:pt>
    <dgm:pt modelId="{1D96B742-43F0-4AE8-9EDE-787BF761B5C9}" type="parTrans" cxnId="{FA5C8C90-63FA-4250-83BD-CE7133C626AB}">
      <dgm:prSet/>
      <dgm:spPr/>
      <dgm:t>
        <a:bodyPr/>
        <a:lstStyle/>
        <a:p>
          <a:endParaRPr lang="en-US" sz="2200">
            <a:latin typeface="Candara" panose="020E0502030303020204" pitchFamily="34" charset="0"/>
          </a:endParaRPr>
        </a:p>
      </dgm:t>
    </dgm:pt>
    <dgm:pt modelId="{B7293DD6-FA88-40A2-8484-D28453BDC730}" type="sibTrans" cxnId="{FA5C8C90-63FA-4250-83BD-CE7133C626AB}">
      <dgm:prSet/>
      <dgm:spPr/>
      <dgm:t>
        <a:bodyPr/>
        <a:lstStyle/>
        <a:p>
          <a:endParaRPr lang="en-US" sz="2200">
            <a:latin typeface="Candara" panose="020E0502030303020204" pitchFamily="34" charset="0"/>
          </a:endParaRPr>
        </a:p>
      </dgm:t>
    </dgm:pt>
    <dgm:pt modelId="{70A4F89F-9BA9-4559-8B99-B214391AEAEF}">
      <dgm:prSet phldrT="[Text]" custT="1"/>
      <dgm:spPr/>
      <dgm:t>
        <a:bodyPr/>
        <a:lstStyle/>
        <a:p>
          <a:r>
            <a:rPr lang="en-US" sz="2200" dirty="0" smtClean="0">
              <a:latin typeface="Candara" panose="020E0502030303020204" pitchFamily="34" charset="0"/>
            </a:rPr>
            <a:t>Assembler</a:t>
          </a:r>
          <a:endParaRPr lang="en-US" sz="2200" dirty="0">
            <a:latin typeface="Candara" panose="020E0502030303020204" pitchFamily="34" charset="0"/>
          </a:endParaRPr>
        </a:p>
      </dgm:t>
    </dgm:pt>
    <dgm:pt modelId="{F8071678-FDFA-4628-AC32-46D80E65F21C}" type="parTrans" cxnId="{98B765C8-8625-49A5-A1E0-74C444B562C0}">
      <dgm:prSet/>
      <dgm:spPr/>
      <dgm:t>
        <a:bodyPr/>
        <a:lstStyle/>
        <a:p>
          <a:endParaRPr lang="en-US" sz="2200">
            <a:latin typeface="Candara" panose="020E0502030303020204" pitchFamily="34" charset="0"/>
          </a:endParaRPr>
        </a:p>
      </dgm:t>
    </dgm:pt>
    <dgm:pt modelId="{C7288198-BD31-4E25-8FE5-90C6DCE7601B}" type="sibTrans" cxnId="{98B765C8-8625-49A5-A1E0-74C444B562C0}">
      <dgm:prSet/>
      <dgm:spPr/>
      <dgm:t>
        <a:bodyPr/>
        <a:lstStyle/>
        <a:p>
          <a:endParaRPr lang="en-US" sz="2200">
            <a:latin typeface="Candara" panose="020E0502030303020204" pitchFamily="34" charset="0"/>
          </a:endParaRPr>
        </a:p>
      </dgm:t>
    </dgm:pt>
    <dgm:pt modelId="{F99CB69A-4D54-4739-866C-A1A7AE19C210}">
      <dgm:prSet phldrT="[Text]" custT="1"/>
      <dgm:spPr/>
      <dgm:t>
        <a:bodyPr/>
        <a:lstStyle/>
        <a:p>
          <a:r>
            <a:rPr lang="en-US" sz="2200" dirty="0" smtClean="0">
              <a:latin typeface="Candara" panose="020E0502030303020204" pitchFamily="34" charset="0"/>
            </a:rPr>
            <a:t>Object code</a:t>
          </a:r>
          <a:endParaRPr lang="en-US" sz="2200" dirty="0">
            <a:latin typeface="Candara" panose="020E0502030303020204" pitchFamily="34" charset="0"/>
          </a:endParaRPr>
        </a:p>
      </dgm:t>
    </dgm:pt>
    <dgm:pt modelId="{40EF7030-E93C-4E86-8A48-4869FFAFCFCA}" type="parTrans" cxnId="{1BD0845C-2878-48B6-BE26-9E02B895F28B}">
      <dgm:prSet/>
      <dgm:spPr/>
      <dgm:t>
        <a:bodyPr/>
        <a:lstStyle/>
        <a:p>
          <a:endParaRPr lang="en-US" sz="2200">
            <a:latin typeface="Candara" panose="020E0502030303020204" pitchFamily="34" charset="0"/>
          </a:endParaRPr>
        </a:p>
      </dgm:t>
    </dgm:pt>
    <dgm:pt modelId="{5300379A-048D-43F5-A1D8-E4E5E922D291}" type="sibTrans" cxnId="{1BD0845C-2878-48B6-BE26-9E02B895F28B}">
      <dgm:prSet/>
      <dgm:spPr/>
      <dgm:t>
        <a:bodyPr/>
        <a:lstStyle/>
        <a:p>
          <a:endParaRPr lang="en-US" sz="2200">
            <a:latin typeface="Candara" panose="020E0502030303020204" pitchFamily="34" charset="0"/>
          </a:endParaRPr>
        </a:p>
      </dgm:t>
    </dgm:pt>
    <dgm:pt modelId="{1EE5E0AD-C0F1-46CF-AD7A-BE76C7617DE9}">
      <dgm:prSet phldrT="[Text]" custT="1"/>
      <dgm:spPr/>
      <dgm:t>
        <a:bodyPr/>
        <a:lstStyle/>
        <a:p>
          <a:r>
            <a:rPr lang="en-US" sz="2200" dirty="0" smtClean="0">
              <a:latin typeface="Candara" panose="020E0502030303020204" pitchFamily="34" charset="0"/>
            </a:rPr>
            <a:t>Linker</a:t>
          </a:r>
          <a:endParaRPr lang="en-US" sz="2200" dirty="0">
            <a:latin typeface="Candara" panose="020E0502030303020204" pitchFamily="34" charset="0"/>
          </a:endParaRPr>
        </a:p>
      </dgm:t>
    </dgm:pt>
    <dgm:pt modelId="{B80B4C43-4055-45BA-AAC7-8E724EBA8B19}" type="parTrans" cxnId="{CBB5AC23-7845-49A2-AD96-A7D22D0D2F7E}">
      <dgm:prSet/>
      <dgm:spPr/>
      <dgm:t>
        <a:bodyPr/>
        <a:lstStyle/>
        <a:p>
          <a:endParaRPr lang="en-US" sz="2200">
            <a:latin typeface="Candara" panose="020E0502030303020204" pitchFamily="34" charset="0"/>
          </a:endParaRPr>
        </a:p>
      </dgm:t>
    </dgm:pt>
    <dgm:pt modelId="{F9037F61-224C-463A-94CA-E444FB05F3BB}" type="sibTrans" cxnId="{CBB5AC23-7845-49A2-AD96-A7D22D0D2F7E}">
      <dgm:prSet/>
      <dgm:spPr/>
      <dgm:t>
        <a:bodyPr/>
        <a:lstStyle/>
        <a:p>
          <a:endParaRPr lang="en-US" sz="2200">
            <a:latin typeface="Candara" panose="020E0502030303020204" pitchFamily="34" charset="0"/>
          </a:endParaRPr>
        </a:p>
      </dgm:t>
    </dgm:pt>
    <dgm:pt modelId="{E4BF7E2A-28D8-4D22-905E-69FCBD6093DA}">
      <dgm:prSet phldrT="[Text]" custT="1"/>
      <dgm:spPr/>
      <dgm:t>
        <a:bodyPr/>
        <a:lstStyle/>
        <a:p>
          <a:r>
            <a:rPr lang="en-US" sz="2200" dirty="0" smtClean="0">
              <a:latin typeface="Candara" panose="020E0502030303020204" pitchFamily="34" charset="0"/>
            </a:rPr>
            <a:t>Executable code</a:t>
          </a:r>
          <a:endParaRPr lang="en-US" sz="2200" dirty="0">
            <a:latin typeface="Candara" panose="020E0502030303020204" pitchFamily="34" charset="0"/>
          </a:endParaRPr>
        </a:p>
      </dgm:t>
    </dgm:pt>
    <dgm:pt modelId="{0E676D09-6514-410F-9F44-49EE21175197}" type="parTrans" cxnId="{7E76C6B9-568A-48F2-8CCE-B0C660CF6541}">
      <dgm:prSet/>
      <dgm:spPr/>
      <dgm:t>
        <a:bodyPr/>
        <a:lstStyle/>
        <a:p>
          <a:endParaRPr lang="en-US" sz="2200">
            <a:latin typeface="Candara" panose="020E0502030303020204" pitchFamily="34" charset="0"/>
          </a:endParaRPr>
        </a:p>
      </dgm:t>
    </dgm:pt>
    <dgm:pt modelId="{E9A22859-B57F-4E8E-9421-2D13DE71E5FA}" type="sibTrans" cxnId="{7E76C6B9-568A-48F2-8CCE-B0C660CF6541}">
      <dgm:prSet/>
      <dgm:spPr/>
      <dgm:t>
        <a:bodyPr/>
        <a:lstStyle/>
        <a:p>
          <a:endParaRPr lang="en-US" sz="2200">
            <a:latin typeface="Candara" panose="020E0502030303020204" pitchFamily="34" charset="0"/>
          </a:endParaRPr>
        </a:p>
      </dgm:t>
    </dgm:pt>
    <dgm:pt modelId="{CB27C0EC-2842-4F81-8562-25CB001F4C2E}" type="pres">
      <dgm:prSet presAssocID="{03293566-1195-450F-8220-B5713D825FA5}" presName="Name0" presStyleCnt="0">
        <dgm:presLayoutVars>
          <dgm:dir/>
          <dgm:animOne val="branch"/>
          <dgm:animLvl val="lvl"/>
        </dgm:presLayoutVars>
      </dgm:prSet>
      <dgm:spPr/>
      <dgm:t>
        <a:bodyPr/>
        <a:lstStyle/>
        <a:p>
          <a:endParaRPr lang="en-US"/>
        </a:p>
      </dgm:t>
    </dgm:pt>
    <dgm:pt modelId="{188B8E0A-1EE5-4AD0-A503-66CDFE9DEADC}" type="pres">
      <dgm:prSet presAssocID="{17C0928E-1BA3-4495-9833-EDCC7DEA78E1}" presName="chaos" presStyleCnt="0"/>
      <dgm:spPr/>
      <dgm:t>
        <a:bodyPr/>
        <a:lstStyle/>
        <a:p>
          <a:endParaRPr lang="en-US"/>
        </a:p>
      </dgm:t>
    </dgm:pt>
    <dgm:pt modelId="{557A1785-EEA1-43B1-90A9-388EB6BD418A}" type="pres">
      <dgm:prSet presAssocID="{17C0928E-1BA3-4495-9833-EDCC7DEA78E1}" presName="parTx1" presStyleLbl="revTx" presStyleIdx="0" presStyleCnt="7"/>
      <dgm:spPr/>
      <dgm:t>
        <a:bodyPr/>
        <a:lstStyle/>
        <a:p>
          <a:endParaRPr lang="en-US"/>
        </a:p>
      </dgm:t>
    </dgm:pt>
    <dgm:pt modelId="{781F2112-A10C-4FB9-8FCC-1FD19F8B90E2}" type="pres">
      <dgm:prSet presAssocID="{17C0928E-1BA3-4495-9833-EDCC7DEA78E1}" presName="desTx1" presStyleLbl="revTx" presStyleIdx="1" presStyleCnt="7">
        <dgm:presLayoutVars>
          <dgm:bulletEnabled val="1"/>
        </dgm:presLayoutVars>
      </dgm:prSet>
      <dgm:spPr/>
      <dgm:t>
        <a:bodyPr/>
        <a:lstStyle/>
        <a:p>
          <a:endParaRPr lang="en-US"/>
        </a:p>
      </dgm:t>
    </dgm:pt>
    <dgm:pt modelId="{B133D77A-EEC4-48A0-83DC-F1F3FCE42B14}" type="pres">
      <dgm:prSet presAssocID="{17C0928E-1BA3-4495-9833-EDCC7DEA78E1}" presName="c1" presStyleLbl="node1" presStyleIdx="0" presStyleCnt="19"/>
      <dgm:spPr/>
      <dgm:t>
        <a:bodyPr/>
        <a:lstStyle/>
        <a:p>
          <a:endParaRPr lang="en-US"/>
        </a:p>
      </dgm:t>
    </dgm:pt>
    <dgm:pt modelId="{253E8916-1AD2-4144-9800-4D445E5E4593}" type="pres">
      <dgm:prSet presAssocID="{17C0928E-1BA3-4495-9833-EDCC7DEA78E1}" presName="c2" presStyleLbl="node1" presStyleIdx="1" presStyleCnt="19"/>
      <dgm:spPr/>
      <dgm:t>
        <a:bodyPr/>
        <a:lstStyle/>
        <a:p>
          <a:endParaRPr lang="en-US"/>
        </a:p>
      </dgm:t>
    </dgm:pt>
    <dgm:pt modelId="{D012CB9C-C3A9-4BEF-9F7D-DCF46FBC6690}" type="pres">
      <dgm:prSet presAssocID="{17C0928E-1BA3-4495-9833-EDCC7DEA78E1}" presName="c3" presStyleLbl="node1" presStyleIdx="2" presStyleCnt="19"/>
      <dgm:spPr/>
      <dgm:t>
        <a:bodyPr/>
        <a:lstStyle/>
        <a:p>
          <a:endParaRPr lang="en-US"/>
        </a:p>
      </dgm:t>
    </dgm:pt>
    <dgm:pt modelId="{6A9BAB33-DD6A-4FDF-A053-B072AA016991}" type="pres">
      <dgm:prSet presAssocID="{17C0928E-1BA3-4495-9833-EDCC7DEA78E1}" presName="c4" presStyleLbl="node1" presStyleIdx="3" presStyleCnt="19"/>
      <dgm:spPr/>
      <dgm:t>
        <a:bodyPr/>
        <a:lstStyle/>
        <a:p>
          <a:endParaRPr lang="en-US"/>
        </a:p>
      </dgm:t>
    </dgm:pt>
    <dgm:pt modelId="{B71632EB-D6FB-404F-87B2-C21B137DE7B5}" type="pres">
      <dgm:prSet presAssocID="{17C0928E-1BA3-4495-9833-EDCC7DEA78E1}" presName="c5" presStyleLbl="node1" presStyleIdx="4" presStyleCnt="19"/>
      <dgm:spPr/>
      <dgm:t>
        <a:bodyPr/>
        <a:lstStyle/>
        <a:p>
          <a:endParaRPr lang="en-US"/>
        </a:p>
      </dgm:t>
    </dgm:pt>
    <dgm:pt modelId="{765FCF68-9473-42C9-B847-62A81E7820C8}" type="pres">
      <dgm:prSet presAssocID="{17C0928E-1BA3-4495-9833-EDCC7DEA78E1}" presName="c6" presStyleLbl="node1" presStyleIdx="5" presStyleCnt="19"/>
      <dgm:spPr/>
      <dgm:t>
        <a:bodyPr/>
        <a:lstStyle/>
        <a:p>
          <a:endParaRPr lang="en-US"/>
        </a:p>
      </dgm:t>
    </dgm:pt>
    <dgm:pt modelId="{1942A592-D4C5-49FA-A7EB-A6E34C269B8C}" type="pres">
      <dgm:prSet presAssocID="{17C0928E-1BA3-4495-9833-EDCC7DEA78E1}" presName="c7" presStyleLbl="node1" presStyleIdx="6" presStyleCnt="19"/>
      <dgm:spPr/>
      <dgm:t>
        <a:bodyPr/>
        <a:lstStyle/>
        <a:p>
          <a:endParaRPr lang="en-US"/>
        </a:p>
      </dgm:t>
    </dgm:pt>
    <dgm:pt modelId="{0622DF97-3C82-4582-9F03-E3C4201AA73C}" type="pres">
      <dgm:prSet presAssocID="{17C0928E-1BA3-4495-9833-EDCC7DEA78E1}" presName="c8" presStyleLbl="node1" presStyleIdx="7" presStyleCnt="19"/>
      <dgm:spPr/>
      <dgm:t>
        <a:bodyPr/>
        <a:lstStyle/>
        <a:p>
          <a:endParaRPr lang="en-US"/>
        </a:p>
      </dgm:t>
    </dgm:pt>
    <dgm:pt modelId="{F278FE01-D74C-47D8-970D-055BAAAAE3D1}" type="pres">
      <dgm:prSet presAssocID="{17C0928E-1BA3-4495-9833-EDCC7DEA78E1}" presName="c9" presStyleLbl="node1" presStyleIdx="8" presStyleCnt="19"/>
      <dgm:spPr/>
      <dgm:t>
        <a:bodyPr/>
        <a:lstStyle/>
        <a:p>
          <a:endParaRPr lang="en-US"/>
        </a:p>
      </dgm:t>
    </dgm:pt>
    <dgm:pt modelId="{FADF9759-D69E-41FF-8E3C-DA547D05A3AB}" type="pres">
      <dgm:prSet presAssocID="{17C0928E-1BA3-4495-9833-EDCC7DEA78E1}" presName="c10" presStyleLbl="node1" presStyleIdx="9" presStyleCnt="19"/>
      <dgm:spPr/>
      <dgm:t>
        <a:bodyPr/>
        <a:lstStyle/>
        <a:p>
          <a:endParaRPr lang="en-US"/>
        </a:p>
      </dgm:t>
    </dgm:pt>
    <dgm:pt modelId="{81F2BD28-D75D-40BF-AFEE-3BBF7185391E}" type="pres">
      <dgm:prSet presAssocID="{17C0928E-1BA3-4495-9833-EDCC7DEA78E1}" presName="c11" presStyleLbl="node1" presStyleIdx="10" presStyleCnt="19"/>
      <dgm:spPr/>
      <dgm:t>
        <a:bodyPr/>
        <a:lstStyle/>
        <a:p>
          <a:endParaRPr lang="en-US"/>
        </a:p>
      </dgm:t>
    </dgm:pt>
    <dgm:pt modelId="{C2CF5392-0EBA-4B6B-98A2-0DF886037343}" type="pres">
      <dgm:prSet presAssocID="{17C0928E-1BA3-4495-9833-EDCC7DEA78E1}" presName="c12" presStyleLbl="node1" presStyleIdx="11" presStyleCnt="19"/>
      <dgm:spPr/>
      <dgm:t>
        <a:bodyPr/>
        <a:lstStyle/>
        <a:p>
          <a:endParaRPr lang="en-US"/>
        </a:p>
      </dgm:t>
    </dgm:pt>
    <dgm:pt modelId="{A63EF000-02F7-4FED-A9D3-8A0809854729}" type="pres">
      <dgm:prSet presAssocID="{17C0928E-1BA3-4495-9833-EDCC7DEA78E1}" presName="c13" presStyleLbl="node1" presStyleIdx="12" presStyleCnt="19"/>
      <dgm:spPr/>
      <dgm:t>
        <a:bodyPr/>
        <a:lstStyle/>
        <a:p>
          <a:endParaRPr lang="en-US"/>
        </a:p>
      </dgm:t>
    </dgm:pt>
    <dgm:pt modelId="{F17DAE2D-7A57-4C4B-8AA4-72FCE8278009}" type="pres">
      <dgm:prSet presAssocID="{17C0928E-1BA3-4495-9833-EDCC7DEA78E1}" presName="c14" presStyleLbl="node1" presStyleIdx="13" presStyleCnt="19"/>
      <dgm:spPr/>
      <dgm:t>
        <a:bodyPr/>
        <a:lstStyle/>
        <a:p>
          <a:endParaRPr lang="en-US"/>
        </a:p>
      </dgm:t>
    </dgm:pt>
    <dgm:pt modelId="{2854BA96-A9C5-4C4F-A69D-F9F0242E53AA}" type="pres">
      <dgm:prSet presAssocID="{17C0928E-1BA3-4495-9833-EDCC7DEA78E1}" presName="c15" presStyleLbl="node1" presStyleIdx="14" presStyleCnt="19"/>
      <dgm:spPr/>
      <dgm:t>
        <a:bodyPr/>
        <a:lstStyle/>
        <a:p>
          <a:endParaRPr lang="en-US"/>
        </a:p>
      </dgm:t>
    </dgm:pt>
    <dgm:pt modelId="{049C45E1-6539-47C3-95BD-41B462633BFC}" type="pres">
      <dgm:prSet presAssocID="{17C0928E-1BA3-4495-9833-EDCC7DEA78E1}" presName="c16" presStyleLbl="node1" presStyleIdx="15" presStyleCnt="19"/>
      <dgm:spPr/>
      <dgm:t>
        <a:bodyPr/>
        <a:lstStyle/>
        <a:p>
          <a:endParaRPr lang="en-US"/>
        </a:p>
      </dgm:t>
    </dgm:pt>
    <dgm:pt modelId="{330986FA-5E4E-4813-ACFF-D01D35B3D1D0}" type="pres">
      <dgm:prSet presAssocID="{17C0928E-1BA3-4495-9833-EDCC7DEA78E1}" presName="c17" presStyleLbl="node1" presStyleIdx="16" presStyleCnt="19"/>
      <dgm:spPr/>
      <dgm:t>
        <a:bodyPr/>
        <a:lstStyle/>
        <a:p>
          <a:endParaRPr lang="en-US"/>
        </a:p>
      </dgm:t>
    </dgm:pt>
    <dgm:pt modelId="{5CFF49C6-42B7-4050-BACD-13B825ED51B2}" type="pres">
      <dgm:prSet presAssocID="{17C0928E-1BA3-4495-9833-EDCC7DEA78E1}" presName="c18" presStyleLbl="node1" presStyleIdx="17" presStyleCnt="19"/>
      <dgm:spPr/>
      <dgm:t>
        <a:bodyPr/>
        <a:lstStyle/>
        <a:p>
          <a:endParaRPr lang="en-US"/>
        </a:p>
      </dgm:t>
    </dgm:pt>
    <dgm:pt modelId="{9CAE9520-9A2B-4949-BBA1-3DF6CB47BD70}" type="pres">
      <dgm:prSet presAssocID="{E7F95A17-6BB7-4A93-9E49-80E5B1B1FAE6}" presName="chevronComposite1" presStyleCnt="0"/>
      <dgm:spPr/>
      <dgm:t>
        <a:bodyPr/>
        <a:lstStyle/>
        <a:p>
          <a:endParaRPr lang="en-US"/>
        </a:p>
      </dgm:t>
    </dgm:pt>
    <dgm:pt modelId="{F35A7DAD-9C80-40EE-817A-A5AA8A626CE4}" type="pres">
      <dgm:prSet presAssocID="{E7F95A17-6BB7-4A93-9E49-80E5B1B1FAE6}" presName="chevron1" presStyleLbl="sibTrans2D1" presStyleIdx="0" presStyleCnt="3"/>
      <dgm:spPr/>
      <dgm:t>
        <a:bodyPr/>
        <a:lstStyle/>
        <a:p>
          <a:endParaRPr lang="en-US"/>
        </a:p>
      </dgm:t>
    </dgm:pt>
    <dgm:pt modelId="{E32B17BB-CF1D-4BA6-AFC8-E7671D0F976E}" type="pres">
      <dgm:prSet presAssocID="{E7F95A17-6BB7-4A93-9E49-80E5B1B1FAE6}" presName="spChevron1" presStyleCnt="0"/>
      <dgm:spPr/>
      <dgm:t>
        <a:bodyPr/>
        <a:lstStyle/>
        <a:p>
          <a:endParaRPr lang="en-US"/>
        </a:p>
      </dgm:t>
    </dgm:pt>
    <dgm:pt modelId="{E48125B4-D470-4CA7-912A-9140302FF7C9}" type="pres">
      <dgm:prSet presAssocID="{595DC879-6FBA-402C-AC80-B04550B98A4A}" presName="middle" presStyleCnt="0"/>
      <dgm:spPr/>
      <dgm:t>
        <a:bodyPr/>
        <a:lstStyle/>
        <a:p>
          <a:endParaRPr lang="en-US"/>
        </a:p>
      </dgm:t>
    </dgm:pt>
    <dgm:pt modelId="{3D69C637-B8C0-47BB-A789-1FDAEA619721}" type="pres">
      <dgm:prSet presAssocID="{595DC879-6FBA-402C-AC80-B04550B98A4A}" presName="parTxMid" presStyleLbl="revTx" presStyleIdx="2" presStyleCnt="7"/>
      <dgm:spPr/>
      <dgm:t>
        <a:bodyPr/>
        <a:lstStyle/>
        <a:p>
          <a:endParaRPr lang="en-US"/>
        </a:p>
      </dgm:t>
    </dgm:pt>
    <dgm:pt modelId="{474EDDD9-05EF-4804-A1D2-B0033153C8B7}" type="pres">
      <dgm:prSet presAssocID="{595DC879-6FBA-402C-AC80-B04550B98A4A}" presName="desTxMid" presStyleLbl="revTx" presStyleIdx="3" presStyleCnt="7">
        <dgm:presLayoutVars>
          <dgm:bulletEnabled val="1"/>
        </dgm:presLayoutVars>
      </dgm:prSet>
      <dgm:spPr/>
      <dgm:t>
        <a:bodyPr/>
        <a:lstStyle/>
        <a:p>
          <a:endParaRPr lang="en-US"/>
        </a:p>
      </dgm:t>
    </dgm:pt>
    <dgm:pt modelId="{1D414AF8-A2FF-4DB9-AA0F-D71E7802BF9A}" type="pres">
      <dgm:prSet presAssocID="{595DC879-6FBA-402C-AC80-B04550B98A4A}" presName="spMid" presStyleCnt="0"/>
      <dgm:spPr/>
      <dgm:t>
        <a:bodyPr/>
        <a:lstStyle/>
        <a:p>
          <a:endParaRPr lang="en-US"/>
        </a:p>
      </dgm:t>
    </dgm:pt>
    <dgm:pt modelId="{72192BCD-B991-4B5E-A840-867C55E91310}" type="pres">
      <dgm:prSet presAssocID="{9B7441C1-C42F-4D4E-9463-3717E9C143A0}" presName="chevronComposite1" presStyleCnt="0"/>
      <dgm:spPr/>
      <dgm:t>
        <a:bodyPr/>
        <a:lstStyle/>
        <a:p>
          <a:endParaRPr lang="en-US"/>
        </a:p>
      </dgm:t>
    </dgm:pt>
    <dgm:pt modelId="{FB8E1F48-42A8-4D9A-81EC-5C4E5245E282}" type="pres">
      <dgm:prSet presAssocID="{9B7441C1-C42F-4D4E-9463-3717E9C143A0}" presName="chevron1" presStyleLbl="sibTrans2D1" presStyleIdx="1" presStyleCnt="3"/>
      <dgm:spPr/>
      <dgm:t>
        <a:bodyPr/>
        <a:lstStyle/>
        <a:p>
          <a:endParaRPr lang="en-US"/>
        </a:p>
      </dgm:t>
    </dgm:pt>
    <dgm:pt modelId="{4156FC45-9B63-4646-BB96-D7FFFC8F82A0}" type="pres">
      <dgm:prSet presAssocID="{9B7441C1-C42F-4D4E-9463-3717E9C143A0}" presName="spChevron1" presStyleCnt="0"/>
      <dgm:spPr/>
      <dgm:t>
        <a:bodyPr/>
        <a:lstStyle/>
        <a:p>
          <a:endParaRPr lang="en-US"/>
        </a:p>
      </dgm:t>
    </dgm:pt>
    <dgm:pt modelId="{DCA9754E-324F-4B5A-B971-297BEE10B540}" type="pres">
      <dgm:prSet presAssocID="{70A4F89F-9BA9-4559-8B99-B214391AEAEF}" presName="middle" presStyleCnt="0"/>
      <dgm:spPr/>
      <dgm:t>
        <a:bodyPr/>
        <a:lstStyle/>
        <a:p>
          <a:endParaRPr lang="en-US"/>
        </a:p>
      </dgm:t>
    </dgm:pt>
    <dgm:pt modelId="{B892CC69-3D8D-4C16-A32F-99079E0EB867}" type="pres">
      <dgm:prSet presAssocID="{70A4F89F-9BA9-4559-8B99-B214391AEAEF}" presName="parTxMid" presStyleLbl="revTx" presStyleIdx="4" presStyleCnt="7"/>
      <dgm:spPr/>
      <dgm:t>
        <a:bodyPr/>
        <a:lstStyle/>
        <a:p>
          <a:endParaRPr lang="en-US"/>
        </a:p>
      </dgm:t>
    </dgm:pt>
    <dgm:pt modelId="{761BC5B1-A4C5-4951-89C2-AAD2FDB4F5CE}" type="pres">
      <dgm:prSet presAssocID="{70A4F89F-9BA9-4559-8B99-B214391AEAEF}" presName="desTxMid" presStyleLbl="revTx" presStyleIdx="5" presStyleCnt="7">
        <dgm:presLayoutVars>
          <dgm:bulletEnabled val="1"/>
        </dgm:presLayoutVars>
      </dgm:prSet>
      <dgm:spPr/>
      <dgm:t>
        <a:bodyPr/>
        <a:lstStyle/>
        <a:p>
          <a:endParaRPr lang="en-US"/>
        </a:p>
      </dgm:t>
    </dgm:pt>
    <dgm:pt modelId="{79354011-5B4D-4E31-AFE0-676975B431A5}" type="pres">
      <dgm:prSet presAssocID="{70A4F89F-9BA9-4559-8B99-B214391AEAEF}" presName="spMid" presStyleCnt="0"/>
      <dgm:spPr/>
      <dgm:t>
        <a:bodyPr/>
        <a:lstStyle/>
        <a:p>
          <a:endParaRPr lang="en-US"/>
        </a:p>
      </dgm:t>
    </dgm:pt>
    <dgm:pt modelId="{2A298250-619F-432E-9BDE-C1FA79C07ACD}" type="pres">
      <dgm:prSet presAssocID="{C7288198-BD31-4E25-8FE5-90C6DCE7601B}" presName="chevronComposite1" presStyleCnt="0"/>
      <dgm:spPr/>
      <dgm:t>
        <a:bodyPr/>
        <a:lstStyle/>
        <a:p>
          <a:endParaRPr lang="en-US"/>
        </a:p>
      </dgm:t>
    </dgm:pt>
    <dgm:pt modelId="{42BABFE5-98DD-4842-8088-87DE37CAEC73}" type="pres">
      <dgm:prSet presAssocID="{C7288198-BD31-4E25-8FE5-90C6DCE7601B}" presName="chevron1" presStyleLbl="sibTrans2D1" presStyleIdx="2" presStyleCnt="3"/>
      <dgm:spPr/>
      <dgm:t>
        <a:bodyPr/>
        <a:lstStyle/>
        <a:p>
          <a:endParaRPr lang="en-US"/>
        </a:p>
      </dgm:t>
    </dgm:pt>
    <dgm:pt modelId="{09EA7CB9-9024-4281-BE5B-EFC31F45F807}" type="pres">
      <dgm:prSet presAssocID="{C7288198-BD31-4E25-8FE5-90C6DCE7601B}" presName="spChevron1" presStyleCnt="0"/>
      <dgm:spPr/>
      <dgm:t>
        <a:bodyPr/>
        <a:lstStyle/>
        <a:p>
          <a:endParaRPr lang="en-US"/>
        </a:p>
      </dgm:t>
    </dgm:pt>
    <dgm:pt modelId="{7A6E31EA-EA24-41B7-B8AD-9D244A5AEFE6}" type="pres">
      <dgm:prSet presAssocID="{1EE5E0AD-C0F1-46CF-AD7A-BE76C7617DE9}" presName="last" presStyleCnt="0"/>
      <dgm:spPr/>
      <dgm:t>
        <a:bodyPr/>
        <a:lstStyle/>
        <a:p>
          <a:endParaRPr lang="en-US"/>
        </a:p>
      </dgm:t>
    </dgm:pt>
    <dgm:pt modelId="{DD1EF019-E137-440F-B8B8-1CDF25CB2630}" type="pres">
      <dgm:prSet presAssocID="{1EE5E0AD-C0F1-46CF-AD7A-BE76C7617DE9}" presName="circleTx" presStyleLbl="node1" presStyleIdx="18" presStyleCnt="19"/>
      <dgm:spPr/>
      <dgm:t>
        <a:bodyPr/>
        <a:lstStyle/>
        <a:p>
          <a:endParaRPr lang="en-US"/>
        </a:p>
      </dgm:t>
    </dgm:pt>
    <dgm:pt modelId="{7B62A4DE-8CD4-4915-869F-D0780E56A1B2}" type="pres">
      <dgm:prSet presAssocID="{1EE5E0AD-C0F1-46CF-AD7A-BE76C7617DE9}" presName="desTxN" presStyleLbl="revTx" presStyleIdx="6" presStyleCnt="7">
        <dgm:presLayoutVars>
          <dgm:bulletEnabled val="1"/>
        </dgm:presLayoutVars>
      </dgm:prSet>
      <dgm:spPr/>
      <dgm:t>
        <a:bodyPr/>
        <a:lstStyle/>
        <a:p>
          <a:endParaRPr lang="en-US"/>
        </a:p>
      </dgm:t>
    </dgm:pt>
    <dgm:pt modelId="{4DECA959-9CBF-41C3-88E9-0A0422BE2FE4}" type="pres">
      <dgm:prSet presAssocID="{1EE5E0AD-C0F1-46CF-AD7A-BE76C7617DE9}" presName="spN" presStyleCnt="0"/>
      <dgm:spPr/>
      <dgm:t>
        <a:bodyPr/>
        <a:lstStyle/>
        <a:p>
          <a:endParaRPr lang="en-US"/>
        </a:p>
      </dgm:t>
    </dgm:pt>
  </dgm:ptLst>
  <dgm:cxnLst>
    <dgm:cxn modelId="{DE19512C-38A5-413D-AF1F-E975D137EABE}" type="presOf" srcId="{595DC879-6FBA-402C-AC80-B04550B98A4A}" destId="{3D69C637-B8C0-47BB-A789-1FDAEA619721}" srcOrd="0" destOrd="0" presId="urn:microsoft.com/office/officeart/2009/3/layout/RandomtoResultProcess"/>
    <dgm:cxn modelId="{1BD0845C-2878-48B6-BE26-9E02B895F28B}" srcId="{70A4F89F-9BA9-4559-8B99-B214391AEAEF}" destId="{F99CB69A-4D54-4739-866C-A1A7AE19C210}" srcOrd="0" destOrd="0" parTransId="{40EF7030-E93C-4E86-8A48-4869FFAFCFCA}" sibTransId="{5300379A-048D-43F5-A1D8-E4E5E922D291}"/>
    <dgm:cxn modelId="{63565816-A2F2-4B57-9996-8FFCBAE3B9EB}" srcId="{17C0928E-1BA3-4495-9833-EDCC7DEA78E1}" destId="{FD3E37E9-C5E6-4650-BABF-5AF5C40FF36C}" srcOrd="0" destOrd="0" parTransId="{76D3B38F-F40F-4EC4-BB84-C4CAFDB929EE}" sibTransId="{AA771126-C019-4A0B-A791-407E994D4CEA}"/>
    <dgm:cxn modelId="{CBB5AC23-7845-49A2-AD96-A7D22D0D2F7E}" srcId="{03293566-1195-450F-8220-B5713D825FA5}" destId="{1EE5E0AD-C0F1-46CF-AD7A-BE76C7617DE9}" srcOrd="3" destOrd="0" parTransId="{B80B4C43-4055-45BA-AAC7-8E724EBA8B19}" sibTransId="{F9037F61-224C-463A-94CA-E444FB05F3BB}"/>
    <dgm:cxn modelId="{18C4D1C1-F8AB-4326-8905-833ACB3BD739}" type="presOf" srcId="{03293566-1195-450F-8220-B5713D825FA5}" destId="{CB27C0EC-2842-4F81-8562-25CB001F4C2E}" srcOrd="0" destOrd="0" presId="urn:microsoft.com/office/officeart/2009/3/layout/RandomtoResultProcess"/>
    <dgm:cxn modelId="{C5960852-F9EF-4E85-9E08-D36FD299FC01}" type="presOf" srcId="{70A4F89F-9BA9-4559-8B99-B214391AEAEF}" destId="{B892CC69-3D8D-4C16-A32F-99079E0EB867}" srcOrd="0" destOrd="0" presId="urn:microsoft.com/office/officeart/2009/3/layout/RandomtoResultProcess"/>
    <dgm:cxn modelId="{09AE41E4-9EF4-410A-AC9C-94C8F7520C19}" type="presOf" srcId="{E4BF7E2A-28D8-4D22-905E-69FCBD6093DA}" destId="{7B62A4DE-8CD4-4915-869F-D0780E56A1B2}" srcOrd="0" destOrd="0" presId="urn:microsoft.com/office/officeart/2009/3/layout/RandomtoResultProcess"/>
    <dgm:cxn modelId="{7E76C6B9-568A-48F2-8CCE-B0C660CF6541}" srcId="{1EE5E0AD-C0F1-46CF-AD7A-BE76C7617DE9}" destId="{E4BF7E2A-28D8-4D22-905E-69FCBD6093DA}" srcOrd="0" destOrd="0" parTransId="{0E676D09-6514-410F-9F44-49EE21175197}" sibTransId="{E9A22859-B57F-4E8E-9421-2D13DE71E5FA}"/>
    <dgm:cxn modelId="{3CEF5502-F423-4778-BB6A-F332F3C0363F}" type="presOf" srcId="{FD3E37E9-C5E6-4650-BABF-5AF5C40FF36C}" destId="{781F2112-A10C-4FB9-8FCC-1FD19F8B90E2}" srcOrd="0" destOrd="0" presId="urn:microsoft.com/office/officeart/2009/3/layout/RandomtoResultProcess"/>
    <dgm:cxn modelId="{E7461630-E356-492D-9F34-96ED8A966E2F}" type="presOf" srcId="{F99CB69A-4D54-4739-866C-A1A7AE19C210}" destId="{761BC5B1-A4C5-4951-89C2-AAD2FDB4F5CE}" srcOrd="0" destOrd="0" presId="urn:microsoft.com/office/officeart/2009/3/layout/RandomtoResultProcess"/>
    <dgm:cxn modelId="{88D6DD35-1165-43C1-A914-986DDDFD09EF}" type="presOf" srcId="{17C0928E-1BA3-4495-9833-EDCC7DEA78E1}" destId="{557A1785-EEA1-43B1-90A9-388EB6BD418A}" srcOrd="0" destOrd="0" presId="urn:microsoft.com/office/officeart/2009/3/layout/RandomtoResultProcess"/>
    <dgm:cxn modelId="{7ED88861-D54B-4D51-8253-AE853A2110B3}" srcId="{03293566-1195-450F-8220-B5713D825FA5}" destId="{595DC879-6FBA-402C-AC80-B04550B98A4A}" srcOrd="1" destOrd="0" parTransId="{83CEC9F6-6E63-45C6-A78E-5DB720BC2A75}" sibTransId="{9B7441C1-C42F-4D4E-9463-3717E9C143A0}"/>
    <dgm:cxn modelId="{E36247E9-FE7A-4BF7-A38D-942ECA57269A}" type="presOf" srcId="{8C84B4D4-B90C-4DB8-BC63-7F83D94C2B63}" destId="{474EDDD9-05EF-4804-A1D2-B0033153C8B7}" srcOrd="0" destOrd="0" presId="urn:microsoft.com/office/officeart/2009/3/layout/RandomtoResultProcess"/>
    <dgm:cxn modelId="{98B765C8-8625-49A5-A1E0-74C444B562C0}" srcId="{03293566-1195-450F-8220-B5713D825FA5}" destId="{70A4F89F-9BA9-4559-8B99-B214391AEAEF}" srcOrd="2" destOrd="0" parTransId="{F8071678-FDFA-4628-AC32-46D80E65F21C}" sibTransId="{C7288198-BD31-4E25-8FE5-90C6DCE7601B}"/>
    <dgm:cxn modelId="{FA5C8C90-63FA-4250-83BD-CE7133C626AB}" srcId="{595DC879-6FBA-402C-AC80-B04550B98A4A}" destId="{8C84B4D4-B90C-4DB8-BC63-7F83D94C2B63}" srcOrd="0" destOrd="0" parTransId="{1D96B742-43F0-4AE8-9EDE-787BF761B5C9}" sibTransId="{B7293DD6-FA88-40A2-8484-D28453BDC730}"/>
    <dgm:cxn modelId="{1C0D6F5C-321F-46ED-B6F2-ACB8F63B2DE3}" srcId="{03293566-1195-450F-8220-B5713D825FA5}" destId="{17C0928E-1BA3-4495-9833-EDCC7DEA78E1}" srcOrd="0" destOrd="0" parTransId="{696CCE7B-D096-4E18-AE28-8510ADD1580E}" sibTransId="{E7F95A17-6BB7-4A93-9E49-80E5B1B1FAE6}"/>
    <dgm:cxn modelId="{33FFF50C-A624-4C60-9F00-604052B500AD}" type="presOf" srcId="{1EE5E0AD-C0F1-46CF-AD7A-BE76C7617DE9}" destId="{DD1EF019-E137-440F-B8B8-1CDF25CB2630}" srcOrd="0" destOrd="0" presId="urn:microsoft.com/office/officeart/2009/3/layout/RandomtoResultProcess"/>
    <dgm:cxn modelId="{C3FB251D-36EE-4265-9BFA-2FD388053D59}" type="presParOf" srcId="{CB27C0EC-2842-4F81-8562-25CB001F4C2E}" destId="{188B8E0A-1EE5-4AD0-A503-66CDFE9DEADC}" srcOrd="0" destOrd="0" presId="urn:microsoft.com/office/officeart/2009/3/layout/RandomtoResultProcess"/>
    <dgm:cxn modelId="{6DAD0564-DE60-46E8-B8B7-A7F544A70A06}" type="presParOf" srcId="{188B8E0A-1EE5-4AD0-A503-66CDFE9DEADC}" destId="{557A1785-EEA1-43B1-90A9-388EB6BD418A}" srcOrd="0" destOrd="0" presId="urn:microsoft.com/office/officeart/2009/3/layout/RandomtoResultProcess"/>
    <dgm:cxn modelId="{25BD0021-ECE2-4811-832B-B233628A3576}" type="presParOf" srcId="{188B8E0A-1EE5-4AD0-A503-66CDFE9DEADC}" destId="{781F2112-A10C-4FB9-8FCC-1FD19F8B90E2}" srcOrd="1" destOrd="0" presId="urn:microsoft.com/office/officeart/2009/3/layout/RandomtoResultProcess"/>
    <dgm:cxn modelId="{F465DB6F-B945-4FE4-A19D-6B6C4EE9959E}" type="presParOf" srcId="{188B8E0A-1EE5-4AD0-A503-66CDFE9DEADC}" destId="{B133D77A-EEC4-48A0-83DC-F1F3FCE42B14}" srcOrd="2" destOrd="0" presId="urn:microsoft.com/office/officeart/2009/3/layout/RandomtoResultProcess"/>
    <dgm:cxn modelId="{7DA7808A-5182-49C2-8D78-5D481D83526E}" type="presParOf" srcId="{188B8E0A-1EE5-4AD0-A503-66CDFE9DEADC}" destId="{253E8916-1AD2-4144-9800-4D445E5E4593}" srcOrd="3" destOrd="0" presId="urn:microsoft.com/office/officeart/2009/3/layout/RandomtoResultProcess"/>
    <dgm:cxn modelId="{7A3B3FB2-6E83-4B40-90AA-2F28389FC54B}" type="presParOf" srcId="{188B8E0A-1EE5-4AD0-A503-66CDFE9DEADC}" destId="{D012CB9C-C3A9-4BEF-9F7D-DCF46FBC6690}" srcOrd="4" destOrd="0" presId="urn:microsoft.com/office/officeart/2009/3/layout/RandomtoResultProcess"/>
    <dgm:cxn modelId="{E520626A-2A45-4CDE-9C70-BC4117CBF2DE}" type="presParOf" srcId="{188B8E0A-1EE5-4AD0-A503-66CDFE9DEADC}" destId="{6A9BAB33-DD6A-4FDF-A053-B072AA016991}" srcOrd="5" destOrd="0" presId="urn:microsoft.com/office/officeart/2009/3/layout/RandomtoResultProcess"/>
    <dgm:cxn modelId="{F1EAFFFC-57CF-4C44-87D7-1307C2B40023}" type="presParOf" srcId="{188B8E0A-1EE5-4AD0-A503-66CDFE9DEADC}" destId="{B71632EB-D6FB-404F-87B2-C21B137DE7B5}" srcOrd="6" destOrd="0" presId="urn:microsoft.com/office/officeart/2009/3/layout/RandomtoResultProcess"/>
    <dgm:cxn modelId="{3B92CC0B-B9C4-4762-8F0B-28AA2CBFEE15}" type="presParOf" srcId="{188B8E0A-1EE5-4AD0-A503-66CDFE9DEADC}" destId="{765FCF68-9473-42C9-B847-62A81E7820C8}" srcOrd="7" destOrd="0" presId="urn:microsoft.com/office/officeart/2009/3/layout/RandomtoResultProcess"/>
    <dgm:cxn modelId="{B5086CB1-2FB6-466A-9FE1-C9ABE005D39A}" type="presParOf" srcId="{188B8E0A-1EE5-4AD0-A503-66CDFE9DEADC}" destId="{1942A592-D4C5-49FA-A7EB-A6E34C269B8C}" srcOrd="8" destOrd="0" presId="urn:microsoft.com/office/officeart/2009/3/layout/RandomtoResultProcess"/>
    <dgm:cxn modelId="{C1806ED7-74B2-45F3-A62A-B26F60A9A330}" type="presParOf" srcId="{188B8E0A-1EE5-4AD0-A503-66CDFE9DEADC}" destId="{0622DF97-3C82-4582-9F03-E3C4201AA73C}" srcOrd="9" destOrd="0" presId="urn:microsoft.com/office/officeart/2009/3/layout/RandomtoResultProcess"/>
    <dgm:cxn modelId="{3214E510-7D72-46BE-851B-4CC2D6C8EB63}" type="presParOf" srcId="{188B8E0A-1EE5-4AD0-A503-66CDFE9DEADC}" destId="{F278FE01-D74C-47D8-970D-055BAAAAE3D1}" srcOrd="10" destOrd="0" presId="urn:microsoft.com/office/officeart/2009/3/layout/RandomtoResultProcess"/>
    <dgm:cxn modelId="{E904C6A3-FCB7-42E6-932F-395B5EFD7483}" type="presParOf" srcId="{188B8E0A-1EE5-4AD0-A503-66CDFE9DEADC}" destId="{FADF9759-D69E-41FF-8E3C-DA547D05A3AB}" srcOrd="11" destOrd="0" presId="urn:microsoft.com/office/officeart/2009/3/layout/RandomtoResultProcess"/>
    <dgm:cxn modelId="{8A627937-5B77-4F0B-81A9-C44B59BA6B30}" type="presParOf" srcId="{188B8E0A-1EE5-4AD0-A503-66CDFE9DEADC}" destId="{81F2BD28-D75D-40BF-AFEE-3BBF7185391E}" srcOrd="12" destOrd="0" presId="urn:microsoft.com/office/officeart/2009/3/layout/RandomtoResultProcess"/>
    <dgm:cxn modelId="{7B230A34-A8FD-41A7-ABF4-5DD9D1B84419}" type="presParOf" srcId="{188B8E0A-1EE5-4AD0-A503-66CDFE9DEADC}" destId="{C2CF5392-0EBA-4B6B-98A2-0DF886037343}" srcOrd="13" destOrd="0" presId="urn:microsoft.com/office/officeart/2009/3/layout/RandomtoResultProcess"/>
    <dgm:cxn modelId="{5BD7ABA8-FF76-4DEF-AFC8-9BBE9CD57625}" type="presParOf" srcId="{188B8E0A-1EE5-4AD0-A503-66CDFE9DEADC}" destId="{A63EF000-02F7-4FED-A9D3-8A0809854729}" srcOrd="14" destOrd="0" presId="urn:microsoft.com/office/officeart/2009/3/layout/RandomtoResultProcess"/>
    <dgm:cxn modelId="{FA34BF33-30DA-4BC8-882C-CE8A9859A7A4}" type="presParOf" srcId="{188B8E0A-1EE5-4AD0-A503-66CDFE9DEADC}" destId="{F17DAE2D-7A57-4C4B-8AA4-72FCE8278009}" srcOrd="15" destOrd="0" presId="urn:microsoft.com/office/officeart/2009/3/layout/RandomtoResultProcess"/>
    <dgm:cxn modelId="{08F22E69-3D01-42DE-9348-7BBA8B6396CB}" type="presParOf" srcId="{188B8E0A-1EE5-4AD0-A503-66CDFE9DEADC}" destId="{2854BA96-A9C5-4C4F-A69D-F9F0242E53AA}" srcOrd="16" destOrd="0" presId="urn:microsoft.com/office/officeart/2009/3/layout/RandomtoResultProcess"/>
    <dgm:cxn modelId="{8A38A462-EE42-4BB8-B793-3D71122C5B93}" type="presParOf" srcId="{188B8E0A-1EE5-4AD0-A503-66CDFE9DEADC}" destId="{049C45E1-6539-47C3-95BD-41B462633BFC}" srcOrd="17" destOrd="0" presId="urn:microsoft.com/office/officeart/2009/3/layout/RandomtoResultProcess"/>
    <dgm:cxn modelId="{762015B0-29BF-4A0E-8FD7-CDDDE4978B90}" type="presParOf" srcId="{188B8E0A-1EE5-4AD0-A503-66CDFE9DEADC}" destId="{330986FA-5E4E-4813-ACFF-D01D35B3D1D0}" srcOrd="18" destOrd="0" presId="urn:microsoft.com/office/officeart/2009/3/layout/RandomtoResultProcess"/>
    <dgm:cxn modelId="{A728169D-3669-40A1-BE89-16658ED069E8}" type="presParOf" srcId="{188B8E0A-1EE5-4AD0-A503-66CDFE9DEADC}" destId="{5CFF49C6-42B7-4050-BACD-13B825ED51B2}" srcOrd="19" destOrd="0" presId="urn:microsoft.com/office/officeart/2009/3/layout/RandomtoResultProcess"/>
    <dgm:cxn modelId="{7EAF5E99-B34B-4A60-AA15-C0C90A8585D9}" type="presParOf" srcId="{CB27C0EC-2842-4F81-8562-25CB001F4C2E}" destId="{9CAE9520-9A2B-4949-BBA1-3DF6CB47BD70}" srcOrd="1" destOrd="0" presId="urn:microsoft.com/office/officeart/2009/3/layout/RandomtoResultProcess"/>
    <dgm:cxn modelId="{8D37E28B-F011-4E02-A283-C3B1EAF0EDFF}" type="presParOf" srcId="{9CAE9520-9A2B-4949-BBA1-3DF6CB47BD70}" destId="{F35A7DAD-9C80-40EE-817A-A5AA8A626CE4}" srcOrd="0" destOrd="0" presId="urn:microsoft.com/office/officeart/2009/3/layout/RandomtoResultProcess"/>
    <dgm:cxn modelId="{9B57D9D8-D3D5-4EB9-9265-22FF9B22F2CA}" type="presParOf" srcId="{9CAE9520-9A2B-4949-BBA1-3DF6CB47BD70}" destId="{E32B17BB-CF1D-4BA6-AFC8-E7671D0F976E}" srcOrd="1" destOrd="0" presId="urn:microsoft.com/office/officeart/2009/3/layout/RandomtoResultProcess"/>
    <dgm:cxn modelId="{0C3E0EF5-6679-4810-89F3-9F4ED07E16E5}" type="presParOf" srcId="{CB27C0EC-2842-4F81-8562-25CB001F4C2E}" destId="{E48125B4-D470-4CA7-912A-9140302FF7C9}" srcOrd="2" destOrd="0" presId="urn:microsoft.com/office/officeart/2009/3/layout/RandomtoResultProcess"/>
    <dgm:cxn modelId="{E5F530D0-C08A-4734-986B-98CD34E9B888}" type="presParOf" srcId="{E48125B4-D470-4CA7-912A-9140302FF7C9}" destId="{3D69C637-B8C0-47BB-A789-1FDAEA619721}" srcOrd="0" destOrd="0" presId="urn:microsoft.com/office/officeart/2009/3/layout/RandomtoResultProcess"/>
    <dgm:cxn modelId="{9E3CA5C4-6FC8-4E12-A593-CFE8BDBC231F}" type="presParOf" srcId="{E48125B4-D470-4CA7-912A-9140302FF7C9}" destId="{474EDDD9-05EF-4804-A1D2-B0033153C8B7}" srcOrd="1" destOrd="0" presId="urn:microsoft.com/office/officeart/2009/3/layout/RandomtoResultProcess"/>
    <dgm:cxn modelId="{308AD339-CD98-4E4D-BF20-25460DECDFDF}" type="presParOf" srcId="{E48125B4-D470-4CA7-912A-9140302FF7C9}" destId="{1D414AF8-A2FF-4DB9-AA0F-D71E7802BF9A}" srcOrd="2" destOrd="0" presId="urn:microsoft.com/office/officeart/2009/3/layout/RandomtoResultProcess"/>
    <dgm:cxn modelId="{A844A43D-0F01-4ED4-8626-042CFC886418}" type="presParOf" srcId="{CB27C0EC-2842-4F81-8562-25CB001F4C2E}" destId="{72192BCD-B991-4B5E-A840-867C55E91310}" srcOrd="3" destOrd="0" presId="urn:microsoft.com/office/officeart/2009/3/layout/RandomtoResultProcess"/>
    <dgm:cxn modelId="{0ED9B27A-329A-45E7-9F62-1DBA952CD81E}" type="presParOf" srcId="{72192BCD-B991-4B5E-A840-867C55E91310}" destId="{FB8E1F48-42A8-4D9A-81EC-5C4E5245E282}" srcOrd="0" destOrd="0" presId="urn:microsoft.com/office/officeart/2009/3/layout/RandomtoResultProcess"/>
    <dgm:cxn modelId="{AFE2D91F-F7E3-431F-9F40-96AE097F1D34}" type="presParOf" srcId="{72192BCD-B991-4B5E-A840-867C55E91310}" destId="{4156FC45-9B63-4646-BB96-D7FFFC8F82A0}" srcOrd="1" destOrd="0" presId="urn:microsoft.com/office/officeart/2009/3/layout/RandomtoResultProcess"/>
    <dgm:cxn modelId="{3B44E814-6A96-4CD9-9BC1-21BD97958E44}" type="presParOf" srcId="{CB27C0EC-2842-4F81-8562-25CB001F4C2E}" destId="{DCA9754E-324F-4B5A-B971-297BEE10B540}" srcOrd="4" destOrd="0" presId="urn:microsoft.com/office/officeart/2009/3/layout/RandomtoResultProcess"/>
    <dgm:cxn modelId="{91082D59-0D4E-40C4-BF70-0290AA54DDC2}" type="presParOf" srcId="{DCA9754E-324F-4B5A-B971-297BEE10B540}" destId="{B892CC69-3D8D-4C16-A32F-99079E0EB867}" srcOrd="0" destOrd="0" presId="urn:microsoft.com/office/officeart/2009/3/layout/RandomtoResultProcess"/>
    <dgm:cxn modelId="{F9938CD3-0E04-4867-9EFC-6DF76730C67E}" type="presParOf" srcId="{DCA9754E-324F-4B5A-B971-297BEE10B540}" destId="{761BC5B1-A4C5-4951-89C2-AAD2FDB4F5CE}" srcOrd="1" destOrd="0" presId="urn:microsoft.com/office/officeart/2009/3/layout/RandomtoResultProcess"/>
    <dgm:cxn modelId="{5B42C42F-2915-47EC-ABF7-B3AD50B0C583}" type="presParOf" srcId="{DCA9754E-324F-4B5A-B971-297BEE10B540}" destId="{79354011-5B4D-4E31-AFE0-676975B431A5}" srcOrd="2" destOrd="0" presId="urn:microsoft.com/office/officeart/2009/3/layout/RandomtoResultProcess"/>
    <dgm:cxn modelId="{0FA084FD-23C1-4F40-AC7E-374B491179E7}" type="presParOf" srcId="{CB27C0EC-2842-4F81-8562-25CB001F4C2E}" destId="{2A298250-619F-432E-9BDE-C1FA79C07ACD}" srcOrd="5" destOrd="0" presId="urn:microsoft.com/office/officeart/2009/3/layout/RandomtoResultProcess"/>
    <dgm:cxn modelId="{709DA485-BED3-4A6D-9393-5C787C6A5BA9}" type="presParOf" srcId="{2A298250-619F-432E-9BDE-C1FA79C07ACD}" destId="{42BABFE5-98DD-4842-8088-87DE37CAEC73}" srcOrd="0" destOrd="0" presId="urn:microsoft.com/office/officeart/2009/3/layout/RandomtoResultProcess"/>
    <dgm:cxn modelId="{0AB8F99F-B6CB-4273-B408-EFE0A6BFFE29}" type="presParOf" srcId="{2A298250-619F-432E-9BDE-C1FA79C07ACD}" destId="{09EA7CB9-9024-4281-BE5B-EFC31F45F807}" srcOrd="1" destOrd="0" presId="urn:microsoft.com/office/officeart/2009/3/layout/RandomtoResultProcess"/>
    <dgm:cxn modelId="{09E6A498-3FDA-4A50-B6E9-423E9B9A3EA9}" type="presParOf" srcId="{CB27C0EC-2842-4F81-8562-25CB001F4C2E}" destId="{7A6E31EA-EA24-41B7-B8AD-9D244A5AEFE6}" srcOrd="6" destOrd="0" presId="urn:microsoft.com/office/officeart/2009/3/layout/RandomtoResultProcess"/>
    <dgm:cxn modelId="{39D574BD-85D4-4DDF-B7B3-4DFD4F985DAC}" type="presParOf" srcId="{7A6E31EA-EA24-41B7-B8AD-9D244A5AEFE6}" destId="{DD1EF019-E137-440F-B8B8-1CDF25CB2630}" srcOrd="0" destOrd="0" presId="urn:microsoft.com/office/officeart/2009/3/layout/RandomtoResultProcess"/>
    <dgm:cxn modelId="{F4187D45-7449-49F2-B9B0-B5BE17C2C15C}" type="presParOf" srcId="{7A6E31EA-EA24-41B7-B8AD-9D244A5AEFE6}" destId="{7B62A4DE-8CD4-4915-869F-D0780E56A1B2}" srcOrd="1" destOrd="0" presId="urn:microsoft.com/office/officeart/2009/3/layout/RandomtoResultProcess"/>
    <dgm:cxn modelId="{65863DA4-55AD-4F47-8CE1-E032FED4C79C}" type="presParOf" srcId="{7A6E31EA-EA24-41B7-B8AD-9D244A5AEFE6}" destId="{4DECA959-9CBF-41C3-88E9-0A0422BE2FE4}" srcOrd="2" destOrd="0" presId="urn:microsoft.com/office/officeart/2009/3/layout/RandomtoResult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D95ED3-81A2-42C0-BEA1-B1994EA9EC3B}">
      <dsp:nvSpPr>
        <dsp:cNvPr id="0" name=""/>
        <dsp:cNvSpPr/>
      </dsp:nvSpPr>
      <dsp:spPr>
        <a:xfrm>
          <a:off x="537" y="941"/>
          <a:ext cx="4684419" cy="1393787"/>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4780" tIns="144780" rIns="144780" bIns="144780" numCol="1" spcCol="1270" anchor="ctr" anchorCtr="0">
          <a:noAutofit/>
        </a:bodyPr>
        <a:lstStyle/>
        <a:p>
          <a:pPr lvl="0" algn="ctr" defTabSz="1689100">
            <a:lnSpc>
              <a:spcPct val="90000"/>
            </a:lnSpc>
            <a:spcBef>
              <a:spcPct val="0"/>
            </a:spcBef>
            <a:spcAft>
              <a:spcPct val="35000"/>
            </a:spcAft>
          </a:pPr>
          <a:r>
            <a:rPr lang="en-GB" sz="3800" b="1" kern="1200" dirty="0" smtClean="0"/>
            <a:t>Polymorphism in C++</a:t>
          </a:r>
          <a:endParaRPr lang="en-US" sz="3800" b="1" kern="1200" dirty="0"/>
        </a:p>
      </dsp:txBody>
      <dsp:txXfrm>
        <a:off x="41360" y="41764"/>
        <a:ext cx="4602773" cy="1312141"/>
      </dsp:txXfrm>
    </dsp:sp>
    <dsp:sp modelId="{11940782-7B9E-4BB0-A5D1-9B9EFE79A686}">
      <dsp:nvSpPr>
        <dsp:cNvPr id="0" name=""/>
        <dsp:cNvSpPr/>
      </dsp:nvSpPr>
      <dsp:spPr>
        <a:xfrm>
          <a:off x="537" y="1478775"/>
          <a:ext cx="3060008" cy="1393787"/>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GB" sz="2500" kern="1200" dirty="0" smtClean="0"/>
            <a:t>Compile Time</a:t>
          </a:r>
          <a:endParaRPr lang="en-US" sz="2500" kern="1200" dirty="0"/>
        </a:p>
      </dsp:txBody>
      <dsp:txXfrm>
        <a:off x="41360" y="1519598"/>
        <a:ext cx="2978362" cy="1312141"/>
      </dsp:txXfrm>
    </dsp:sp>
    <dsp:sp modelId="{38A19BCF-4B0D-4212-94D7-6CC0381C596D}">
      <dsp:nvSpPr>
        <dsp:cNvPr id="0" name=""/>
        <dsp:cNvSpPr/>
      </dsp:nvSpPr>
      <dsp:spPr>
        <a:xfrm>
          <a:off x="537" y="2956609"/>
          <a:ext cx="1498534" cy="1393787"/>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b="1" kern="1200" dirty="0" smtClean="0"/>
            <a:t>Function overloading</a:t>
          </a:r>
          <a:endParaRPr lang="en-US" sz="1700" b="1" kern="1200" dirty="0"/>
        </a:p>
      </dsp:txBody>
      <dsp:txXfrm>
        <a:off x="41360" y="2997432"/>
        <a:ext cx="1416888" cy="1312141"/>
      </dsp:txXfrm>
    </dsp:sp>
    <dsp:sp modelId="{E12896A6-00F2-46A7-8182-12C9043F65E3}">
      <dsp:nvSpPr>
        <dsp:cNvPr id="0" name=""/>
        <dsp:cNvSpPr/>
      </dsp:nvSpPr>
      <dsp:spPr>
        <a:xfrm>
          <a:off x="1562010" y="2956609"/>
          <a:ext cx="1498534" cy="1393787"/>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Operator overloading</a:t>
          </a:r>
          <a:endParaRPr lang="en-US" sz="1700" kern="1200" dirty="0"/>
        </a:p>
      </dsp:txBody>
      <dsp:txXfrm>
        <a:off x="1602833" y="2997432"/>
        <a:ext cx="1416888" cy="1312141"/>
      </dsp:txXfrm>
    </dsp:sp>
    <dsp:sp modelId="{E5C7F506-4C4D-4E18-ADF8-8DB7E62B057A}">
      <dsp:nvSpPr>
        <dsp:cNvPr id="0" name=""/>
        <dsp:cNvSpPr/>
      </dsp:nvSpPr>
      <dsp:spPr>
        <a:xfrm>
          <a:off x="3186422" y="1478775"/>
          <a:ext cx="1498534" cy="1393787"/>
        </a:xfrm>
        <a:prstGeom prst="roundRect">
          <a:avLst>
            <a:gd name="adj" fmla="val 1000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GB" sz="2500" kern="1200" dirty="0" smtClean="0"/>
            <a:t>Runtime</a:t>
          </a:r>
          <a:endParaRPr lang="en-US" sz="2500" kern="1200" dirty="0"/>
        </a:p>
      </dsp:txBody>
      <dsp:txXfrm>
        <a:off x="3227245" y="1519598"/>
        <a:ext cx="1416888" cy="1312141"/>
      </dsp:txXfrm>
    </dsp:sp>
    <dsp:sp modelId="{A39B3E2A-3CE1-4D25-B291-9869901712D9}">
      <dsp:nvSpPr>
        <dsp:cNvPr id="0" name=""/>
        <dsp:cNvSpPr/>
      </dsp:nvSpPr>
      <dsp:spPr>
        <a:xfrm>
          <a:off x="3186422" y="2956609"/>
          <a:ext cx="1498534" cy="1393787"/>
        </a:xfrm>
        <a:prstGeom prst="roundRect">
          <a:avLst>
            <a:gd name="adj" fmla="val 10000"/>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4770" tIns="64770" rIns="64770" bIns="64770" numCol="1" spcCol="1270" anchor="ctr" anchorCtr="0">
          <a:noAutofit/>
        </a:bodyPr>
        <a:lstStyle/>
        <a:p>
          <a:pPr lvl="0" algn="ctr" defTabSz="755650">
            <a:lnSpc>
              <a:spcPct val="90000"/>
            </a:lnSpc>
            <a:spcBef>
              <a:spcPct val="0"/>
            </a:spcBef>
            <a:spcAft>
              <a:spcPct val="35000"/>
            </a:spcAft>
          </a:pPr>
          <a:r>
            <a:rPr lang="en-GB" sz="1700" kern="1200" dirty="0" smtClean="0"/>
            <a:t>Virtual Function</a:t>
          </a:r>
          <a:endParaRPr lang="en-US" sz="1700" kern="1200" dirty="0"/>
        </a:p>
      </dsp:txBody>
      <dsp:txXfrm>
        <a:off x="3227245" y="2997432"/>
        <a:ext cx="1416888" cy="13121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7A1785-EEA1-43B1-90A9-388EB6BD418A}">
      <dsp:nvSpPr>
        <dsp:cNvPr id="0" name=""/>
        <dsp:cNvSpPr/>
      </dsp:nvSpPr>
      <dsp:spPr>
        <a:xfrm>
          <a:off x="107678" y="1407629"/>
          <a:ext cx="1606874" cy="52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Pre-processor</a:t>
          </a:r>
          <a:endParaRPr lang="en-US" sz="2200" kern="1200" dirty="0">
            <a:latin typeface="Candara" panose="020E0502030303020204" pitchFamily="34" charset="0"/>
          </a:endParaRPr>
        </a:p>
      </dsp:txBody>
      <dsp:txXfrm>
        <a:off x="107678" y="1407629"/>
        <a:ext cx="1606874" cy="529538"/>
      </dsp:txXfrm>
    </dsp:sp>
    <dsp:sp modelId="{781F2112-A10C-4FB9-8FCC-1FD19F8B90E2}">
      <dsp:nvSpPr>
        <dsp:cNvPr id="0" name=""/>
        <dsp:cNvSpPr/>
      </dsp:nvSpPr>
      <dsp:spPr>
        <a:xfrm>
          <a:off x="107678" y="2524243"/>
          <a:ext cx="1606874" cy="992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endParaRPr lang="en-US" sz="2200" kern="1200" dirty="0">
            <a:latin typeface="Candara" panose="020E0502030303020204" pitchFamily="34" charset="0"/>
          </a:endParaRPr>
        </a:p>
      </dsp:txBody>
      <dsp:txXfrm>
        <a:off x="107678" y="2524243"/>
        <a:ext cx="1606874" cy="992096"/>
      </dsp:txXfrm>
    </dsp:sp>
    <dsp:sp modelId="{B133D77A-EEC4-48A0-83DC-F1F3FCE42B14}">
      <dsp:nvSpPr>
        <dsp:cNvPr id="0" name=""/>
        <dsp:cNvSpPr/>
      </dsp:nvSpPr>
      <dsp:spPr>
        <a:xfrm>
          <a:off x="105852" y="1246577"/>
          <a:ext cx="127819" cy="127819"/>
        </a:xfrm>
        <a:prstGeom prst="ellipse">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53E8916-1AD2-4144-9800-4D445E5E4593}">
      <dsp:nvSpPr>
        <dsp:cNvPr id="0" name=""/>
        <dsp:cNvSpPr/>
      </dsp:nvSpPr>
      <dsp:spPr>
        <a:xfrm>
          <a:off x="195326" y="1067629"/>
          <a:ext cx="127819" cy="127819"/>
        </a:xfrm>
        <a:prstGeom prst="ellipse">
          <a:avLst/>
        </a:prstGeom>
        <a:gradFill rotWithShape="0">
          <a:gsLst>
            <a:gs pos="0">
              <a:schemeClr val="accent4">
                <a:hueOff val="577538"/>
                <a:satOff val="-2665"/>
                <a:lumOff val="98"/>
                <a:alphaOff val="0"/>
                <a:lumMod val="110000"/>
                <a:satMod val="105000"/>
                <a:tint val="67000"/>
              </a:schemeClr>
            </a:gs>
            <a:gs pos="50000">
              <a:schemeClr val="accent4">
                <a:hueOff val="577538"/>
                <a:satOff val="-2665"/>
                <a:lumOff val="98"/>
                <a:alphaOff val="0"/>
                <a:lumMod val="105000"/>
                <a:satMod val="103000"/>
                <a:tint val="73000"/>
              </a:schemeClr>
            </a:gs>
            <a:gs pos="100000">
              <a:schemeClr val="accent4">
                <a:hueOff val="577538"/>
                <a:satOff val="-2665"/>
                <a:lumOff val="9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012CB9C-C3A9-4BEF-9F7D-DCF46FBC6690}">
      <dsp:nvSpPr>
        <dsp:cNvPr id="0" name=""/>
        <dsp:cNvSpPr/>
      </dsp:nvSpPr>
      <dsp:spPr>
        <a:xfrm>
          <a:off x="410063" y="1103419"/>
          <a:ext cx="200859" cy="200859"/>
        </a:xfrm>
        <a:prstGeom prst="ellipse">
          <a:avLst/>
        </a:prstGeom>
        <a:gradFill rotWithShape="0">
          <a:gsLst>
            <a:gs pos="0">
              <a:schemeClr val="accent4">
                <a:hueOff val="1155077"/>
                <a:satOff val="-5330"/>
                <a:lumOff val="196"/>
                <a:alphaOff val="0"/>
                <a:lumMod val="110000"/>
                <a:satMod val="105000"/>
                <a:tint val="67000"/>
              </a:schemeClr>
            </a:gs>
            <a:gs pos="50000">
              <a:schemeClr val="accent4">
                <a:hueOff val="1155077"/>
                <a:satOff val="-5330"/>
                <a:lumOff val="196"/>
                <a:alphaOff val="0"/>
                <a:lumMod val="105000"/>
                <a:satMod val="103000"/>
                <a:tint val="73000"/>
              </a:schemeClr>
            </a:gs>
            <a:gs pos="100000">
              <a:schemeClr val="accent4">
                <a:hueOff val="1155077"/>
                <a:satOff val="-5330"/>
                <a:lumOff val="19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6A9BAB33-DD6A-4FDF-A053-B072AA016991}">
      <dsp:nvSpPr>
        <dsp:cNvPr id="0" name=""/>
        <dsp:cNvSpPr/>
      </dsp:nvSpPr>
      <dsp:spPr>
        <a:xfrm>
          <a:off x="589010" y="906576"/>
          <a:ext cx="127819" cy="127819"/>
        </a:xfrm>
        <a:prstGeom prst="ellipse">
          <a:avLst/>
        </a:prstGeom>
        <a:gradFill rotWithShape="0">
          <a:gsLst>
            <a:gs pos="0">
              <a:schemeClr val="accent4">
                <a:hueOff val="1732615"/>
                <a:satOff val="-7995"/>
                <a:lumOff val="294"/>
                <a:alphaOff val="0"/>
                <a:lumMod val="110000"/>
                <a:satMod val="105000"/>
                <a:tint val="67000"/>
              </a:schemeClr>
            </a:gs>
            <a:gs pos="50000">
              <a:schemeClr val="accent4">
                <a:hueOff val="1732615"/>
                <a:satOff val="-7995"/>
                <a:lumOff val="294"/>
                <a:alphaOff val="0"/>
                <a:lumMod val="105000"/>
                <a:satMod val="103000"/>
                <a:tint val="73000"/>
              </a:schemeClr>
            </a:gs>
            <a:gs pos="100000">
              <a:schemeClr val="accent4">
                <a:hueOff val="1732615"/>
                <a:satOff val="-7995"/>
                <a:lumOff val="29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B71632EB-D6FB-404F-87B2-C21B137DE7B5}">
      <dsp:nvSpPr>
        <dsp:cNvPr id="0" name=""/>
        <dsp:cNvSpPr/>
      </dsp:nvSpPr>
      <dsp:spPr>
        <a:xfrm>
          <a:off x="821642" y="834997"/>
          <a:ext cx="127819" cy="127819"/>
        </a:xfrm>
        <a:prstGeom prst="ellipse">
          <a:avLst/>
        </a:prstGeom>
        <a:gradFill rotWithShape="0">
          <a:gsLst>
            <a:gs pos="0">
              <a:schemeClr val="accent4">
                <a:hueOff val="2310154"/>
                <a:satOff val="-10660"/>
                <a:lumOff val="392"/>
                <a:alphaOff val="0"/>
                <a:lumMod val="110000"/>
                <a:satMod val="105000"/>
                <a:tint val="67000"/>
              </a:schemeClr>
            </a:gs>
            <a:gs pos="50000">
              <a:schemeClr val="accent4">
                <a:hueOff val="2310154"/>
                <a:satOff val="-10660"/>
                <a:lumOff val="392"/>
                <a:alphaOff val="0"/>
                <a:lumMod val="105000"/>
                <a:satMod val="103000"/>
                <a:tint val="73000"/>
              </a:schemeClr>
            </a:gs>
            <a:gs pos="100000">
              <a:schemeClr val="accent4">
                <a:hueOff val="2310154"/>
                <a:satOff val="-10660"/>
                <a:lumOff val="39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765FCF68-9473-42C9-B847-62A81E7820C8}">
      <dsp:nvSpPr>
        <dsp:cNvPr id="0" name=""/>
        <dsp:cNvSpPr/>
      </dsp:nvSpPr>
      <dsp:spPr>
        <a:xfrm>
          <a:off x="1107958" y="960261"/>
          <a:ext cx="127819" cy="127819"/>
        </a:xfrm>
        <a:prstGeom prst="ellipse">
          <a:avLst/>
        </a:prstGeom>
        <a:gradFill rotWithShape="0">
          <a:gsLst>
            <a:gs pos="0">
              <a:schemeClr val="accent4">
                <a:hueOff val="2887692"/>
                <a:satOff val="-13324"/>
                <a:lumOff val="490"/>
                <a:alphaOff val="0"/>
                <a:lumMod val="110000"/>
                <a:satMod val="105000"/>
                <a:tint val="67000"/>
              </a:schemeClr>
            </a:gs>
            <a:gs pos="50000">
              <a:schemeClr val="accent4">
                <a:hueOff val="2887692"/>
                <a:satOff val="-13324"/>
                <a:lumOff val="490"/>
                <a:alphaOff val="0"/>
                <a:lumMod val="105000"/>
                <a:satMod val="103000"/>
                <a:tint val="73000"/>
              </a:schemeClr>
            </a:gs>
            <a:gs pos="100000">
              <a:schemeClr val="accent4">
                <a:hueOff val="2887692"/>
                <a:satOff val="-13324"/>
                <a:lumOff val="49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1942A592-D4C5-49FA-A7EB-A6E34C269B8C}">
      <dsp:nvSpPr>
        <dsp:cNvPr id="0" name=""/>
        <dsp:cNvSpPr/>
      </dsp:nvSpPr>
      <dsp:spPr>
        <a:xfrm>
          <a:off x="1286905" y="1049734"/>
          <a:ext cx="200859" cy="200859"/>
        </a:xfrm>
        <a:prstGeom prst="ellipse">
          <a:avLst/>
        </a:prstGeom>
        <a:gradFill rotWithShape="0">
          <a:gsLst>
            <a:gs pos="0">
              <a:schemeClr val="accent4">
                <a:hueOff val="3465231"/>
                <a:satOff val="-15989"/>
                <a:lumOff val="588"/>
                <a:alphaOff val="0"/>
                <a:lumMod val="110000"/>
                <a:satMod val="105000"/>
                <a:tint val="67000"/>
              </a:schemeClr>
            </a:gs>
            <a:gs pos="50000">
              <a:schemeClr val="accent4">
                <a:hueOff val="3465231"/>
                <a:satOff val="-15989"/>
                <a:lumOff val="588"/>
                <a:alphaOff val="0"/>
                <a:lumMod val="105000"/>
                <a:satMod val="103000"/>
                <a:tint val="73000"/>
              </a:schemeClr>
            </a:gs>
            <a:gs pos="100000">
              <a:schemeClr val="accent4">
                <a:hueOff val="3465231"/>
                <a:satOff val="-15989"/>
                <a:lumOff val="58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622DF97-3C82-4582-9F03-E3C4201AA73C}">
      <dsp:nvSpPr>
        <dsp:cNvPr id="0" name=""/>
        <dsp:cNvSpPr/>
      </dsp:nvSpPr>
      <dsp:spPr>
        <a:xfrm>
          <a:off x="1537431" y="1246577"/>
          <a:ext cx="127819" cy="127819"/>
        </a:xfrm>
        <a:prstGeom prst="ellipse">
          <a:avLst/>
        </a:prstGeom>
        <a:gradFill rotWithShape="0">
          <a:gsLst>
            <a:gs pos="0">
              <a:schemeClr val="accent4">
                <a:hueOff val="4042769"/>
                <a:satOff val="-18654"/>
                <a:lumOff val="686"/>
                <a:alphaOff val="0"/>
                <a:lumMod val="110000"/>
                <a:satMod val="105000"/>
                <a:tint val="67000"/>
              </a:schemeClr>
            </a:gs>
            <a:gs pos="50000">
              <a:schemeClr val="accent4">
                <a:hueOff val="4042769"/>
                <a:satOff val="-18654"/>
                <a:lumOff val="686"/>
                <a:alphaOff val="0"/>
                <a:lumMod val="105000"/>
                <a:satMod val="103000"/>
                <a:tint val="73000"/>
              </a:schemeClr>
            </a:gs>
            <a:gs pos="100000">
              <a:schemeClr val="accent4">
                <a:hueOff val="4042769"/>
                <a:satOff val="-18654"/>
                <a:lumOff val="68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278FE01-D74C-47D8-970D-055BAAAAE3D1}">
      <dsp:nvSpPr>
        <dsp:cNvPr id="0" name=""/>
        <dsp:cNvSpPr/>
      </dsp:nvSpPr>
      <dsp:spPr>
        <a:xfrm>
          <a:off x="1644800" y="1443419"/>
          <a:ext cx="127819" cy="127819"/>
        </a:xfrm>
        <a:prstGeom prst="ellipse">
          <a:avLst/>
        </a:prstGeom>
        <a:gradFill rotWithShape="0">
          <a:gsLst>
            <a:gs pos="0">
              <a:schemeClr val="accent4">
                <a:hueOff val="4620308"/>
                <a:satOff val="-21319"/>
                <a:lumOff val="784"/>
                <a:alphaOff val="0"/>
                <a:lumMod val="110000"/>
                <a:satMod val="105000"/>
                <a:tint val="67000"/>
              </a:schemeClr>
            </a:gs>
            <a:gs pos="50000">
              <a:schemeClr val="accent4">
                <a:hueOff val="4620308"/>
                <a:satOff val="-21319"/>
                <a:lumOff val="784"/>
                <a:alphaOff val="0"/>
                <a:lumMod val="105000"/>
                <a:satMod val="103000"/>
                <a:tint val="73000"/>
              </a:schemeClr>
            </a:gs>
            <a:gs pos="100000">
              <a:schemeClr val="accent4">
                <a:hueOff val="4620308"/>
                <a:satOff val="-21319"/>
                <a:lumOff val="784"/>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ADF9759-D69E-41FF-8E3C-DA547D05A3AB}">
      <dsp:nvSpPr>
        <dsp:cNvPr id="0" name=""/>
        <dsp:cNvSpPr/>
      </dsp:nvSpPr>
      <dsp:spPr>
        <a:xfrm>
          <a:off x="714273" y="1067629"/>
          <a:ext cx="328678" cy="328678"/>
        </a:xfrm>
        <a:prstGeom prst="ellipse">
          <a:avLst/>
        </a:prstGeom>
        <a:gradFill rotWithShape="0">
          <a:gsLst>
            <a:gs pos="0">
              <a:schemeClr val="accent4">
                <a:hueOff val="5197846"/>
                <a:satOff val="-23984"/>
                <a:lumOff val="883"/>
                <a:alphaOff val="0"/>
                <a:lumMod val="110000"/>
                <a:satMod val="105000"/>
                <a:tint val="67000"/>
              </a:schemeClr>
            </a:gs>
            <a:gs pos="50000">
              <a:schemeClr val="accent4">
                <a:hueOff val="5197846"/>
                <a:satOff val="-23984"/>
                <a:lumOff val="883"/>
                <a:alphaOff val="0"/>
                <a:lumMod val="105000"/>
                <a:satMod val="103000"/>
                <a:tint val="73000"/>
              </a:schemeClr>
            </a:gs>
            <a:gs pos="100000">
              <a:schemeClr val="accent4">
                <a:hueOff val="5197846"/>
                <a:satOff val="-23984"/>
                <a:lumOff val="88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81F2BD28-D75D-40BF-AFEE-3BBF7185391E}">
      <dsp:nvSpPr>
        <dsp:cNvPr id="0" name=""/>
        <dsp:cNvSpPr/>
      </dsp:nvSpPr>
      <dsp:spPr>
        <a:xfrm>
          <a:off x="16378" y="1747629"/>
          <a:ext cx="127819" cy="127819"/>
        </a:xfrm>
        <a:prstGeom prst="ellipse">
          <a:avLst/>
        </a:prstGeom>
        <a:gradFill rotWithShape="0">
          <a:gsLst>
            <a:gs pos="0">
              <a:schemeClr val="accent4">
                <a:hueOff val="5775385"/>
                <a:satOff val="-26649"/>
                <a:lumOff val="981"/>
                <a:alphaOff val="0"/>
                <a:lumMod val="110000"/>
                <a:satMod val="105000"/>
                <a:tint val="67000"/>
              </a:schemeClr>
            </a:gs>
            <a:gs pos="50000">
              <a:schemeClr val="accent4">
                <a:hueOff val="5775385"/>
                <a:satOff val="-26649"/>
                <a:lumOff val="981"/>
                <a:alphaOff val="0"/>
                <a:lumMod val="105000"/>
                <a:satMod val="103000"/>
                <a:tint val="73000"/>
              </a:schemeClr>
            </a:gs>
            <a:gs pos="100000">
              <a:schemeClr val="accent4">
                <a:hueOff val="5775385"/>
                <a:satOff val="-26649"/>
                <a:lumOff val="98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2CF5392-0EBA-4B6B-98A2-0DF886037343}">
      <dsp:nvSpPr>
        <dsp:cNvPr id="0" name=""/>
        <dsp:cNvSpPr/>
      </dsp:nvSpPr>
      <dsp:spPr>
        <a:xfrm>
          <a:off x="123747" y="1908682"/>
          <a:ext cx="200859" cy="200859"/>
        </a:xfrm>
        <a:prstGeom prst="ellipse">
          <a:avLst/>
        </a:prstGeom>
        <a:gradFill rotWithShape="0">
          <a:gsLst>
            <a:gs pos="0">
              <a:schemeClr val="accent4">
                <a:hueOff val="6352923"/>
                <a:satOff val="-29314"/>
                <a:lumOff val="1079"/>
                <a:alphaOff val="0"/>
                <a:lumMod val="110000"/>
                <a:satMod val="105000"/>
                <a:tint val="67000"/>
              </a:schemeClr>
            </a:gs>
            <a:gs pos="50000">
              <a:schemeClr val="accent4">
                <a:hueOff val="6352923"/>
                <a:satOff val="-29314"/>
                <a:lumOff val="1079"/>
                <a:alphaOff val="0"/>
                <a:lumMod val="105000"/>
                <a:satMod val="103000"/>
                <a:tint val="73000"/>
              </a:schemeClr>
            </a:gs>
            <a:gs pos="100000">
              <a:schemeClr val="accent4">
                <a:hueOff val="6352923"/>
                <a:satOff val="-29314"/>
                <a:lumOff val="107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A63EF000-02F7-4FED-A9D3-8A0809854729}">
      <dsp:nvSpPr>
        <dsp:cNvPr id="0" name=""/>
        <dsp:cNvSpPr/>
      </dsp:nvSpPr>
      <dsp:spPr>
        <a:xfrm>
          <a:off x="392168" y="2051840"/>
          <a:ext cx="292159" cy="292159"/>
        </a:xfrm>
        <a:prstGeom prst="ellipse">
          <a:avLst/>
        </a:prstGeom>
        <a:gradFill rotWithShape="0">
          <a:gsLst>
            <a:gs pos="0">
              <a:schemeClr val="accent4">
                <a:hueOff val="6930461"/>
                <a:satOff val="-31979"/>
                <a:lumOff val="1177"/>
                <a:alphaOff val="0"/>
                <a:lumMod val="110000"/>
                <a:satMod val="105000"/>
                <a:tint val="67000"/>
              </a:schemeClr>
            </a:gs>
            <a:gs pos="50000">
              <a:schemeClr val="accent4">
                <a:hueOff val="6930461"/>
                <a:satOff val="-31979"/>
                <a:lumOff val="1177"/>
                <a:alphaOff val="0"/>
                <a:lumMod val="105000"/>
                <a:satMod val="103000"/>
                <a:tint val="73000"/>
              </a:schemeClr>
            </a:gs>
            <a:gs pos="100000">
              <a:schemeClr val="accent4">
                <a:hueOff val="6930461"/>
                <a:satOff val="-31979"/>
                <a:lumOff val="117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17DAE2D-7A57-4C4B-8AA4-72FCE8278009}">
      <dsp:nvSpPr>
        <dsp:cNvPr id="0" name=""/>
        <dsp:cNvSpPr/>
      </dsp:nvSpPr>
      <dsp:spPr>
        <a:xfrm>
          <a:off x="767957" y="2284471"/>
          <a:ext cx="127819" cy="127819"/>
        </a:xfrm>
        <a:prstGeom prst="ellipse">
          <a:avLst/>
        </a:prstGeom>
        <a:gradFill rotWithShape="0">
          <a:gsLst>
            <a:gs pos="0">
              <a:schemeClr val="accent4">
                <a:hueOff val="7508000"/>
                <a:satOff val="-34644"/>
                <a:lumOff val="1275"/>
                <a:alphaOff val="0"/>
                <a:lumMod val="110000"/>
                <a:satMod val="105000"/>
                <a:tint val="67000"/>
              </a:schemeClr>
            </a:gs>
            <a:gs pos="50000">
              <a:schemeClr val="accent4">
                <a:hueOff val="7508000"/>
                <a:satOff val="-34644"/>
                <a:lumOff val="1275"/>
                <a:alphaOff val="0"/>
                <a:lumMod val="105000"/>
                <a:satMod val="103000"/>
                <a:tint val="73000"/>
              </a:schemeClr>
            </a:gs>
            <a:gs pos="100000">
              <a:schemeClr val="accent4">
                <a:hueOff val="7508000"/>
                <a:satOff val="-34644"/>
                <a:lumOff val="127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2854BA96-A9C5-4C4F-A69D-F9F0242E53AA}">
      <dsp:nvSpPr>
        <dsp:cNvPr id="0" name=""/>
        <dsp:cNvSpPr/>
      </dsp:nvSpPr>
      <dsp:spPr>
        <a:xfrm>
          <a:off x="839536" y="2051840"/>
          <a:ext cx="200859" cy="200859"/>
        </a:xfrm>
        <a:prstGeom prst="ellipse">
          <a:avLst/>
        </a:prstGeom>
        <a:gradFill rotWithShape="0">
          <a:gsLst>
            <a:gs pos="0">
              <a:schemeClr val="accent4">
                <a:hueOff val="8085538"/>
                <a:satOff val="-37308"/>
                <a:lumOff val="1373"/>
                <a:alphaOff val="0"/>
                <a:lumMod val="110000"/>
                <a:satMod val="105000"/>
                <a:tint val="67000"/>
              </a:schemeClr>
            </a:gs>
            <a:gs pos="50000">
              <a:schemeClr val="accent4">
                <a:hueOff val="8085538"/>
                <a:satOff val="-37308"/>
                <a:lumOff val="1373"/>
                <a:alphaOff val="0"/>
                <a:lumMod val="105000"/>
                <a:satMod val="103000"/>
                <a:tint val="73000"/>
              </a:schemeClr>
            </a:gs>
            <a:gs pos="100000">
              <a:schemeClr val="accent4">
                <a:hueOff val="8085538"/>
                <a:satOff val="-37308"/>
                <a:lumOff val="1373"/>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049C45E1-6539-47C3-95BD-41B462633BFC}">
      <dsp:nvSpPr>
        <dsp:cNvPr id="0" name=""/>
        <dsp:cNvSpPr/>
      </dsp:nvSpPr>
      <dsp:spPr>
        <a:xfrm>
          <a:off x="1018484" y="2302366"/>
          <a:ext cx="127819" cy="127819"/>
        </a:xfrm>
        <a:prstGeom prst="ellipse">
          <a:avLst/>
        </a:prstGeom>
        <a:gradFill rotWithShape="0">
          <a:gsLst>
            <a:gs pos="0">
              <a:schemeClr val="accent4">
                <a:hueOff val="8663077"/>
                <a:satOff val="-39973"/>
                <a:lumOff val="1471"/>
                <a:alphaOff val="0"/>
                <a:lumMod val="110000"/>
                <a:satMod val="105000"/>
                <a:tint val="67000"/>
              </a:schemeClr>
            </a:gs>
            <a:gs pos="50000">
              <a:schemeClr val="accent4">
                <a:hueOff val="8663077"/>
                <a:satOff val="-39973"/>
                <a:lumOff val="1471"/>
                <a:alphaOff val="0"/>
                <a:lumMod val="105000"/>
                <a:satMod val="103000"/>
                <a:tint val="73000"/>
              </a:schemeClr>
            </a:gs>
            <a:gs pos="100000">
              <a:schemeClr val="accent4">
                <a:hueOff val="8663077"/>
                <a:satOff val="-39973"/>
                <a:lumOff val="1471"/>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330986FA-5E4E-4813-ACFF-D01D35B3D1D0}">
      <dsp:nvSpPr>
        <dsp:cNvPr id="0" name=""/>
        <dsp:cNvSpPr/>
      </dsp:nvSpPr>
      <dsp:spPr>
        <a:xfrm>
          <a:off x="1179537" y="2016050"/>
          <a:ext cx="292159" cy="292159"/>
        </a:xfrm>
        <a:prstGeom prst="ellipse">
          <a:avLst/>
        </a:prstGeom>
        <a:gradFill rotWithShape="0">
          <a:gsLst>
            <a:gs pos="0">
              <a:schemeClr val="accent4">
                <a:hueOff val="9240615"/>
                <a:satOff val="-42638"/>
                <a:lumOff val="1569"/>
                <a:alphaOff val="0"/>
                <a:lumMod val="110000"/>
                <a:satMod val="105000"/>
                <a:tint val="67000"/>
              </a:schemeClr>
            </a:gs>
            <a:gs pos="50000">
              <a:schemeClr val="accent4">
                <a:hueOff val="9240615"/>
                <a:satOff val="-42638"/>
                <a:lumOff val="1569"/>
                <a:alphaOff val="0"/>
                <a:lumMod val="105000"/>
                <a:satMod val="103000"/>
                <a:tint val="73000"/>
              </a:schemeClr>
            </a:gs>
            <a:gs pos="100000">
              <a:schemeClr val="accent4">
                <a:hueOff val="9240615"/>
                <a:satOff val="-42638"/>
                <a:lumOff val="1569"/>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CFF49C6-42B7-4050-BACD-13B825ED51B2}">
      <dsp:nvSpPr>
        <dsp:cNvPr id="0" name=""/>
        <dsp:cNvSpPr/>
      </dsp:nvSpPr>
      <dsp:spPr>
        <a:xfrm>
          <a:off x="1573221" y="1944471"/>
          <a:ext cx="200859" cy="200859"/>
        </a:xfrm>
        <a:prstGeom prst="ellipse">
          <a:avLst/>
        </a:prstGeom>
        <a:gradFill rotWithShape="0">
          <a:gsLst>
            <a:gs pos="0">
              <a:schemeClr val="accent4">
                <a:hueOff val="9818154"/>
                <a:satOff val="-45303"/>
                <a:lumOff val="1667"/>
                <a:alphaOff val="0"/>
                <a:lumMod val="110000"/>
                <a:satMod val="105000"/>
                <a:tint val="67000"/>
              </a:schemeClr>
            </a:gs>
            <a:gs pos="50000">
              <a:schemeClr val="accent4">
                <a:hueOff val="9818154"/>
                <a:satOff val="-45303"/>
                <a:lumOff val="1667"/>
                <a:alphaOff val="0"/>
                <a:lumMod val="105000"/>
                <a:satMod val="103000"/>
                <a:tint val="73000"/>
              </a:schemeClr>
            </a:gs>
            <a:gs pos="100000">
              <a:schemeClr val="accent4">
                <a:hueOff val="9818154"/>
                <a:satOff val="-45303"/>
                <a:lumOff val="1667"/>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F35A7DAD-9C80-40EE-817A-A5AA8A626CE4}">
      <dsp:nvSpPr>
        <dsp:cNvPr id="0" name=""/>
        <dsp:cNvSpPr/>
      </dsp:nvSpPr>
      <dsp:spPr>
        <a:xfrm>
          <a:off x="1774080" y="1103121"/>
          <a:ext cx="589895" cy="1126174"/>
        </a:xfrm>
        <a:prstGeom prst="chevron">
          <a:avLst>
            <a:gd name="adj" fmla="val 62310"/>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3D69C637-B8C0-47BB-A789-1FDAEA619721}">
      <dsp:nvSpPr>
        <dsp:cNvPr id="0" name=""/>
        <dsp:cNvSpPr/>
      </dsp:nvSpPr>
      <dsp:spPr>
        <a:xfrm>
          <a:off x="2363975" y="1103668"/>
          <a:ext cx="1608805" cy="112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Compiler</a:t>
          </a:r>
          <a:endParaRPr lang="en-US" sz="2200" kern="1200" dirty="0">
            <a:latin typeface="Candara" panose="020E0502030303020204" pitchFamily="34" charset="0"/>
          </a:endParaRPr>
        </a:p>
      </dsp:txBody>
      <dsp:txXfrm>
        <a:off x="2363975" y="1103668"/>
        <a:ext cx="1608805" cy="1126163"/>
      </dsp:txXfrm>
    </dsp:sp>
    <dsp:sp modelId="{474EDDD9-05EF-4804-A1D2-B0033153C8B7}">
      <dsp:nvSpPr>
        <dsp:cNvPr id="0" name=""/>
        <dsp:cNvSpPr/>
      </dsp:nvSpPr>
      <dsp:spPr>
        <a:xfrm>
          <a:off x="2363975" y="2524243"/>
          <a:ext cx="1608805" cy="992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Assembly code</a:t>
          </a:r>
          <a:endParaRPr lang="en-US" sz="2200" kern="1200" dirty="0">
            <a:latin typeface="Candara" panose="020E0502030303020204" pitchFamily="34" charset="0"/>
          </a:endParaRPr>
        </a:p>
      </dsp:txBody>
      <dsp:txXfrm>
        <a:off x="2363975" y="2524243"/>
        <a:ext cx="1608805" cy="992096"/>
      </dsp:txXfrm>
    </dsp:sp>
    <dsp:sp modelId="{FB8E1F48-42A8-4D9A-81EC-5C4E5245E282}">
      <dsp:nvSpPr>
        <dsp:cNvPr id="0" name=""/>
        <dsp:cNvSpPr/>
      </dsp:nvSpPr>
      <dsp:spPr>
        <a:xfrm>
          <a:off x="3972781" y="1103121"/>
          <a:ext cx="589895" cy="1126174"/>
        </a:xfrm>
        <a:prstGeom prst="chevron">
          <a:avLst>
            <a:gd name="adj" fmla="val 62310"/>
          </a:avLst>
        </a:prstGeom>
        <a:gradFill rotWithShape="0">
          <a:gsLst>
            <a:gs pos="0">
              <a:schemeClr val="accent4">
                <a:hueOff val="5197846"/>
                <a:satOff val="-23984"/>
                <a:lumOff val="883"/>
                <a:alphaOff val="0"/>
                <a:lumMod val="110000"/>
                <a:satMod val="105000"/>
                <a:tint val="67000"/>
              </a:schemeClr>
            </a:gs>
            <a:gs pos="50000">
              <a:schemeClr val="accent4">
                <a:hueOff val="5197846"/>
                <a:satOff val="-23984"/>
                <a:lumOff val="883"/>
                <a:alphaOff val="0"/>
                <a:lumMod val="105000"/>
                <a:satMod val="103000"/>
                <a:tint val="73000"/>
              </a:schemeClr>
            </a:gs>
            <a:gs pos="100000">
              <a:schemeClr val="accent4">
                <a:hueOff val="5197846"/>
                <a:satOff val="-23984"/>
                <a:lumOff val="883"/>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B892CC69-3D8D-4C16-A32F-99079E0EB867}">
      <dsp:nvSpPr>
        <dsp:cNvPr id="0" name=""/>
        <dsp:cNvSpPr/>
      </dsp:nvSpPr>
      <dsp:spPr>
        <a:xfrm>
          <a:off x="4562676" y="1103668"/>
          <a:ext cx="1608805" cy="1126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Assembler</a:t>
          </a:r>
          <a:endParaRPr lang="en-US" sz="2200" kern="1200" dirty="0">
            <a:latin typeface="Candara" panose="020E0502030303020204" pitchFamily="34" charset="0"/>
          </a:endParaRPr>
        </a:p>
      </dsp:txBody>
      <dsp:txXfrm>
        <a:off x="4562676" y="1103668"/>
        <a:ext cx="1608805" cy="1126163"/>
      </dsp:txXfrm>
    </dsp:sp>
    <dsp:sp modelId="{761BC5B1-A4C5-4951-89C2-AAD2FDB4F5CE}">
      <dsp:nvSpPr>
        <dsp:cNvPr id="0" name=""/>
        <dsp:cNvSpPr/>
      </dsp:nvSpPr>
      <dsp:spPr>
        <a:xfrm>
          <a:off x="4562676" y="2524243"/>
          <a:ext cx="1608805" cy="992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Object code</a:t>
          </a:r>
          <a:endParaRPr lang="en-US" sz="2200" kern="1200" dirty="0">
            <a:latin typeface="Candara" panose="020E0502030303020204" pitchFamily="34" charset="0"/>
          </a:endParaRPr>
        </a:p>
      </dsp:txBody>
      <dsp:txXfrm>
        <a:off x="4562676" y="2524243"/>
        <a:ext cx="1608805" cy="992096"/>
      </dsp:txXfrm>
    </dsp:sp>
    <dsp:sp modelId="{42BABFE5-98DD-4842-8088-87DE37CAEC73}">
      <dsp:nvSpPr>
        <dsp:cNvPr id="0" name=""/>
        <dsp:cNvSpPr/>
      </dsp:nvSpPr>
      <dsp:spPr>
        <a:xfrm>
          <a:off x="6171481" y="1103121"/>
          <a:ext cx="589895" cy="1126174"/>
        </a:xfrm>
        <a:prstGeom prst="chevron">
          <a:avLst>
            <a:gd name="adj" fmla="val 62310"/>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D1EF019-E137-440F-B8B8-1CDF25CB2630}">
      <dsp:nvSpPr>
        <dsp:cNvPr id="0" name=""/>
        <dsp:cNvSpPr/>
      </dsp:nvSpPr>
      <dsp:spPr>
        <a:xfrm>
          <a:off x="6882037" y="1023228"/>
          <a:ext cx="1367484" cy="1367484"/>
        </a:xfrm>
        <a:prstGeom prst="ellipse">
          <a:avLst/>
        </a:prstGeom>
        <a:gradFill rotWithShape="0">
          <a:gsLst>
            <a:gs pos="0">
              <a:schemeClr val="accent4">
                <a:hueOff val="10395692"/>
                <a:satOff val="-47968"/>
                <a:lumOff val="1765"/>
                <a:alphaOff val="0"/>
                <a:lumMod val="110000"/>
                <a:satMod val="105000"/>
                <a:tint val="67000"/>
              </a:schemeClr>
            </a:gs>
            <a:gs pos="50000">
              <a:schemeClr val="accent4">
                <a:hueOff val="10395692"/>
                <a:satOff val="-47968"/>
                <a:lumOff val="1765"/>
                <a:alphaOff val="0"/>
                <a:lumMod val="105000"/>
                <a:satMod val="103000"/>
                <a:tint val="73000"/>
              </a:schemeClr>
            </a:gs>
            <a:gs pos="100000">
              <a:schemeClr val="accent4">
                <a:hueOff val="10395692"/>
                <a:satOff val="-47968"/>
                <a:lumOff val="1765"/>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Linker</a:t>
          </a:r>
          <a:endParaRPr lang="en-US" sz="2200" kern="1200" dirty="0">
            <a:latin typeface="Candara" panose="020E0502030303020204" pitchFamily="34" charset="0"/>
          </a:endParaRPr>
        </a:p>
      </dsp:txBody>
      <dsp:txXfrm>
        <a:off x="7082300" y="1223491"/>
        <a:ext cx="966958" cy="966958"/>
      </dsp:txXfrm>
    </dsp:sp>
    <dsp:sp modelId="{7B62A4DE-8CD4-4915-869F-D0780E56A1B2}">
      <dsp:nvSpPr>
        <dsp:cNvPr id="0" name=""/>
        <dsp:cNvSpPr/>
      </dsp:nvSpPr>
      <dsp:spPr>
        <a:xfrm>
          <a:off x="6761376" y="2524243"/>
          <a:ext cx="1608805" cy="9920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940" tIns="27940" rIns="27940" bIns="27940" numCol="1" spcCol="1270" anchor="ctr" anchorCtr="0">
          <a:noAutofit/>
        </a:bodyPr>
        <a:lstStyle/>
        <a:p>
          <a:pPr lvl="0" algn="ctr" defTabSz="977900">
            <a:lnSpc>
              <a:spcPct val="90000"/>
            </a:lnSpc>
            <a:spcBef>
              <a:spcPct val="0"/>
            </a:spcBef>
            <a:spcAft>
              <a:spcPct val="35000"/>
            </a:spcAft>
          </a:pPr>
          <a:r>
            <a:rPr lang="en-US" sz="2200" kern="1200" dirty="0" smtClean="0">
              <a:latin typeface="Candara" panose="020E0502030303020204" pitchFamily="34" charset="0"/>
            </a:rPr>
            <a:t>Executable code</a:t>
          </a:r>
          <a:endParaRPr lang="en-US" sz="2200" kern="1200" dirty="0">
            <a:latin typeface="Candara" panose="020E0502030303020204" pitchFamily="34" charset="0"/>
          </a:endParaRPr>
        </a:p>
      </dsp:txBody>
      <dsp:txXfrm>
        <a:off x="6761376" y="2524243"/>
        <a:ext cx="1608805" cy="992096"/>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2.xml><?xml version="1.0" encoding="utf-8"?>
<dgm:layoutDef xmlns:dgm="http://schemas.openxmlformats.org/drawingml/2006/diagram" xmlns:a="http://schemas.openxmlformats.org/drawingml/2006/main" uniqueId="urn:microsoft.com/office/officeart/2009/3/layout/RandomtoResultProcess">
  <dgm:title val=""/>
  <dgm:desc val=""/>
  <dgm:catLst>
    <dgm:cat type="process" pri="1275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41" srcId="1" destId="11" srcOrd="0" destOrd="0"/>
        <dgm:cxn modelId="5" srcId="0" destId="2" srcOrd="0" destOrd="0"/>
        <dgm:cxn modelId="51" srcId="2" destId="21" srcOrd="0"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clrData>
  <dgm:layoutNode name="Name0">
    <dgm:varLst>
      <dgm:dir/>
      <dgm:animOne val="branch"/>
      <dgm:animLvl val="lvl"/>
    </dgm:varLst>
    <dgm:choose name="Name1">
      <dgm:if name="Name2" func="var" arg="dir" op="equ" val="norm">
        <dgm:alg type="lin">
          <dgm:param type="fallback" val="2D"/>
          <dgm:param type="nodeVertAlign" val="t"/>
        </dgm:alg>
      </dgm:if>
      <dgm:else name="Name3">
        <dgm:alg type="lin">
          <dgm:param type="fallback" val="2D"/>
          <dgm:param type="nodeVertAlign" val="t"/>
          <dgm:param type="linDir" val="fromR"/>
        </dgm:alg>
      </dgm:else>
    </dgm:choose>
    <dgm:shape xmlns:r="http://schemas.openxmlformats.org/officeDocument/2006/relationships" r:blip="">
      <dgm:adjLst/>
    </dgm:shape>
    <dgm:constrLst>
      <dgm:constr type="userH" refType="h" fact="2"/>
      <dgm:constr type="w" for="ch" forName="chaos" refType="userH" fact="0.681"/>
      <dgm:constr type="h" for="ch" forName="chaos" refType="userH"/>
      <dgm:constr type="w" for="ch" forName="middle" refType="userH" fact="0.6"/>
      <dgm:constr type="h" for="ch" forName="middle" refType="userH"/>
      <dgm:constr type="w" for="ch" forName="last" refType="userH" fact="0.6"/>
      <dgm:constr type="h" for="ch" forName="last" refType="userH"/>
      <dgm:constr type="w" for="ch" forName="chevronComposite1" refType="userH" fact="0.22"/>
      <dgm:constr type="h" for="ch" forName="chevronComposite1" refType="userH" fact="0.52"/>
      <dgm:constr type="w" for="ch" forName="chevronComposite2" refType="userH" fact="0.22"/>
      <dgm:constr type="h" for="ch" forName="chevronComposite2" refType="userH" fact="0.52"/>
      <dgm:constr type="w" for="ch" forName="overlap" refType="userH" fact="-0.04"/>
      <dgm:constr type="h" for="ch" forName="overlap" refType="userH" fact="0.06"/>
      <dgm:constr type="primFontSz" for="des" forName="parTx1" op="equ" val="65"/>
      <dgm:constr type="primFontSz" for="des" forName="parTxMid" refType="primFontSz" refFor="des" refForName="parTx1" op="equ"/>
      <dgm:constr type="primFontSz" for="des" forName="circleTx" refType="primFontSz" refFor="des" refForName="parTx1" op="equ"/>
      <dgm:constr type="primFontSz" for="des" forName="desTx1" op="equ" val="65"/>
      <dgm:constr type="primFontSz" for="des" forName="desTxMid" refType="primFontSz" refFor="des" refForName="desTx1" op="equ"/>
      <dgm:constr type="primFontSz" for="des" forName="desTxN" refType="primFontSz" refFor="des" refForName="desTx1" op="equ"/>
    </dgm:constrLst>
    <dgm:forEach name="Name4" axis="ch" ptType="node">
      <dgm:choose name="Name5">
        <dgm:if name="Name6" axis="self" ptType="node" func="pos" op="equ" val="1">
          <dgm:layoutNode name="chaos">
            <dgm:alg type="composite"/>
            <dgm:shape xmlns:r="http://schemas.openxmlformats.org/officeDocument/2006/relationships" r:blip="">
              <dgm:adjLst/>
            </dgm:shape>
            <dgm:presOf/>
            <dgm:constrLst>
              <dgm:constr type="ctrX" for="ch" forName="parTx1" refType="w" fact="0.5"/>
              <dgm:constr type="t" for="ch" forName="parTx1" refType="w" fact="0.32"/>
              <dgm:constr type="w" for="ch" forName="parTx1" refType="w" fact="0.88"/>
              <dgm:constr type="h" for="ch" forName="parTx1" refType="w" fact="0.29"/>
              <dgm:constr type="ctrX" for="ch" forName="desTx1" refType="w" fact="0.5"/>
              <dgm:constr type="b" for="ch" forName="desTx1" refType="h"/>
              <dgm:constr type="w" for="ch" forName="desTx1" refType="w" fact="0.88"/>
              <dgm:constr type="h" for="ch" forName="desTx1" refType="h" fact="0.37"/>
              <dgm:constr type="l" for="ch" forName="c1" refType="w" fact="0.05"/>
              <dgm:constr type="t" for="ch" forName="c1" refType="w" fact="0.23"/>
              <dgm:constr type="w" for="ch" forName="c1" refType="w" fact="0.07"/>
              <dgm:constr type="h" for="ch" forName="c1" refType="w" refFor="ch" refForName="c1"/>
              <dgm:constr type="l" for="ch" forName="c2" refType="w" fact="0.1"/>
              <dgm:constr type="t" for="ch" forName="c2" refType="w" fact="0.13"/>
              <dgm:constr type="w" for="ch" forName="c2" refType="w" fact="0.07"/>
              <dgm:constr type="h" for="ch" forName="c2" refType="w" refFor="ch" refForName="c2"/>
              <dgm:constr type="l" for="ch" forName="c3" refType="w" fact="0.22"/>
              <dgm:constr type="t" for="ch" forName="c3" refType="w" fact="0.15"/>
              <dgm:constr type="w" for="ch" forName="c3" refType="w" fact="0.11"/>
              <dgm:constr type="h" for="ch" forName="c3" refType="w" refFor="ch" refForName="c3"/>
              <dgm:constr type="l" for="ch" forName="c4" refType="w" fact="0.32"/>
              <dgm:constr type="t" for="ch" forName="c4" refType="w" fact="0.04"/>
              <dgm:constr type="w" for="ch" forName="c4" refType="w" fact="0.07"/>
              <dgm:constr type="h" for="ch" forName="c4" refType="w" refFor="ch" refForName="c4"/>
              <dgm:constr type="l" for="ch" forName="c5" refType="w" fact="0.45"/>
              <dgm:constr type="t" for="ch" forName="c5" refType="w" fact="0"/>
              <dgm:constr type="w" for="ch" forName="c5" refType="w" fact="0.07"/>
              <dgm:constr type="h" for="ch" forName="c5" refType="w" refFor="ch" refForName="c5"/>
              <dgm:constr type="l" for="ch" forName="c6" refType="w" fact="0.61"/>
              <dgm:constr type="t" for="ch" forName="c6" refType="w" fact="0.07"/>
              <dgm:constr type="w" for="ch" forName="c6" refType="w" fact="0.07"/>
              <dgm:constr type="h" for="ch" forName="c6" refType="w" refFor="ch" refForName="c6"/>
              <dgm:constr type="l" for="ch" forName="c7" refType="w" fact="0.71"/>
              <dgm:constr type="t" for="ch" forName="c7" refType="w" fact="0.12"/>
              <dgm:constr type="w" for="ch" forName="c7" refType="w" fact="0.11"/>
              <dgm:constr type="h" for="ch" forName="c7" refType="w" refFor="ch" refForName="c7"/>
              <dgm:constr type="l" for="ch" forName="c8" refType="w" fact="0.85"/>
              <dgm:constr type="t" for="ch" forName="c8" refType="w" fact="0.23"/>
              <dgm:constr type="w" for="ch" forName="c8" refType="w" fact="0.07"/>
              <dgm:constr type="h" for="ch" forName="c8" refType="w" refFor="ch" refForName="c8"/>
              <dgm:constr type="l" for="ch" forName="c9" refType="w" fact="0.91"/>
              <dgm:constr type="t" for="ch" forName="c9" refType="w" fact="0.34"/>
              <dgm:constr type="w" for="ch" forName="c9" refType="w" fact="0.07"/>
              <dgm:constr type="h" for="ch" forName="c9" refType="w" refFor="ch" refForName="c9"/>
              <dgm:constr type="l" for="ch" forName="c10" refType="w" fact="0.39"/>
              <dgm:constr type="t" for="ch" forName="c10" refType="w" fact="0.13"/>
              <dgm:constr type="w" for="ch" forName="c10" refType="w" fact="0.18"/>
              <dgm:constr type="h" for="ch" forName="c10" refType="w" refFor="ch" refForName="c10"/>
              <dgm:constr type="l" for="ch" forName="c11" refType="w" fact="0"/>
              <dgm:constr type="t" for="ch" forName="c11" refType="w" fact="0.51"/>
              <dgm:constr type="w" for="ch" forName="c11" refType="w" fact="0.07"/>
              <dgm:constr type="h" for="ch" forName="c11" refType="w" refFor="ch" refForName="c11"/>
              <dgm:constr type="l" for="ch" forName="c12" refType="w" fact="0.06"/>
              <dgm:constr type="t" for="ch" forName="c12" refType="w" fact="0.6"/>
              <dgm:constr type="w" for="ch" forName="c12" refType="w" fact="0.11"/>
              <dgm:constr type="h" for="ch" forName="c12" refType="w" refFor="ch" refForName="c12"/>
              <dgm:constr type="l" for="ch" forName="c13" refType="w" fact="0.21"/>
              <dgm:constr type="t" for="ch" forName="c13" refType="w" fact="0.68"/>
              <dgm:constr type="w" for="ch" forName="c13" refType="w" fact="0.16"/>
              <dgm:constr type="h" for="ch" forName="c13" refType="w" refFor="ch" refForName="c13"/>
              <dgm:constr type="l" for="ch" forName="c14" refType="w" fact="0.42"/>
              <dgm:constr type="t" for="ch" forName="c14" refType="w" fact="0.81"/>
              <dgm:constr type="w" for="ch" forName="c14" refType="w" fact="0.07"/>
              <dgm:constr type="h" for="ch" forName="c14" refType="w" refFor="ch" refForName="c14"/>
              <dgm:constr type="l" for="ch" forName="c15" refType="w" fact="0.46"/>
              <dgm:constr type="t" for="ch" forName="c15" refType="w" fact="0.68"/>
              <dgm:constr type="w" for="ch" forName="c15" refType="w" fact="0.11"/>
              <dgm:constr type="h" for="ch" forName="c15" refType="w" refFor="ch" refForName="c15"/>
              <dgm:constr type="l" for="ch" forName="c16" refType="w" fact="0.56"/>
              <dgm:constr type="t" for="ch" forName="c16" refType="w" fact="0.82"/>
              <dgm:constr type="w" for="ch" forName="c16" refType="w" fact="0.07"/>
              <dgm:constr type="h" for="ch" forName="c16" refType="w" refFor="ch" refForName="c16"/>
              <dgm:constr type="l" for="ch" forName="c17" refType="w" fact="0.65"/>
              <dgm:constr type="t" for="ch" forName="c17" refType="w" fact="0.66"/>
              <dgm:constr type="w" for="ch" forName="c17" refType="w" fact="0.16"/>
              <dgm:constr type="h" for="ch" forName="c17" refType="w" refFor="ch" refForName="c17"/>
              <dgm:constr type="l" for="ch" forName="c18" refType="w" fact="0.87"/>
              <dgm:constr type="t" for="ch" forName="c18" refType="w" fact="0.62"/>
              <dgm:constr type="w" for="ch" forName="c18" refType="w" fact="0.11"/>
              <dgm:constr type="h" for="ch" forName="c18" refType="w" refFor="ch" refForName="c18"/>
            </dgm:constrLst>
            <dgm:layoutNode name="parTx1"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7">
              <dgm:if name="Name8" axis="ch" ptType="node" func="cnt" op="gte" val="1">
                <dgm:layoutNode name="desTx1" styleLbl="revTx">
                  <dgm:varLst>
                    <dgm:bulletEnabled val="1"/>
                  </dgm:varLst>
                  <dgm:choose name="Name9">
                    <dgm:if name="Name10" axis="ch" ptType="node" func="cnt" op="equ" val="1">
                      <dgm:alg type="tx">
                        <dgm:param type="shpTxLTRAlignCh" val="l"/>
                      </dgm:alg>
                    </dgm:if>
                    <dgm:else name="Name11">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2"/>
            </dgm:choose>
            <dgm:layoutNode name="c1" styleLbl="node1">
              <dgm:alg type="sp"/>
              <dgm:shape xmlns:r="http://schemas.openxmlformats.org/officeDocument/2006/relationships" type="ellipse" r:blip="">
                <dgm:adjLst/>
              </dgm:shape>
              <dgm:presOf/>
            </dgm:layoutNode>
            <dgm:layoutNode name="c2" styleLbl="node1">
              <dgm:alg type="sp"/>
              <dgm:shape xmlns:r="http://schemas.openxmlformats.org/officeDocument/2006/relationships" type="ellipse" r:blip="">
                <dgm:adjLst/>
              </dgm:shape>
              <dgm:presOf/>
            </dgm:layoutNode>
            <dgm:layoutNode name="c3" styleLbl="node1">
              <dgm:alg type="sp"/>
              <dgm:shape xmlns:r="http://schemas.openxmlformats.org/officeDocument/2006/relationships" type="ellipse" r:blip="">
                <dgm:adjLst/>
              </dgm:shape>
              <dgm:presOf/>
            </dgm:layoutNode>
            <dgm:layoutNode name="c4" styleLbl="node1">
              <dgm:alg type="sp"/>
              <dgm:shape xmlns:r="http://schemas.openxmlformats.org/officeDocument/2006/relationships" type="ellipse" r:blip="">
                <dgm:adjLst/>
              </dgm:shape>
              <dgm:presOf/>
            </dgm:layoutNode>
            <dgm:layoutNode name="c5" styleLbl="node1">
              <dgm:alg type="sp"/>
              <dgm:shape xmlns:r="http://schemas.openxmlformats.org/officeDocument/2006/relationships" type="ellipse" r:blip="">
                <dgm:adjLst/>
              </dgm:shape>
              <dgm:presOf/>
            </dgm:layoutNode>
            <dgm:layoutNode name="c6" styleLbl="node1">
              <dgm:alg type="sp"/>
              <dgm:shape xmlns:r="http://schemas.openxmlformats.org/officeDocument/2006/relationships" type="ellipse" r:blip="">
                <dgm:adjLst/>
              </dgm:shape>
              <dgm:presOf/>
            </dgm:layoutNode>
            <dgm:layoutNode name="c7" styleLbl="node1">
              <dgm:alg type="sp"/>
              <dgm:shape xmlns:r="http://schemas.openxmlformats.org/officeDocument/2006/relationships" type="ellipse" r:blip="">
                <dgm:adjLst/>
              </dgm:shape>
              <dgm:presOf/>
            </dgm:layoutNode>
            <dgm:layoutNode name="c8" styleLbl="node1">
              <dgm:alg type="sp"/>
              <dgm:shape xmlns:r="http://schemas.openxmlformats.org/officeDocument/2006/relationships" type="ellipse" r:blip="">
                <dgm:adjLst/>
              </dgm:shape>
              <dgm:presOf/>
            </dgm:layoutNode>
            <dgm:layoutNode name="c9" styleLbl="node1">
              <dgm:alg type="sp"/>
              <dgm:shape xmlns:r="http://schemas.openxmlformats.org/officeDocument/2006/relationships" type="ellipse" r:blip="">
                <dgm:adjLst/>
              </dgm:shape>
              <dgm:presOf/>
            </dgm:layoutNode>
            <dgm:layoutNode name="c10" styleLbl="node1">
              <dgm:alg type="sp"/>
              <dgm:shape xmlns:r="http://schemas.openxmlformats.org/officeDocument/2006/relationships" type="ellipse" r:blip="">
                <dgm:adjLst/>
              </dgm:shape>
              <dgm:presOf/>
            </dgm:layoutNode>
            <dgm:layoutNode name="c11" styleLbl="node1">
              <dgm:alg type="sp"/>
              <dgm:shape xmlns:r="http://schemas.openxmlformats.org/officeDocument/2006/relationships" type="ellipse" r:blip="">
                <dgm:adjLst/>
              </dgm:shape>
              <dgm:presOf/>
            </dgm:layoutNode>
            <dgm:layoutNode name="c12" styleLbl="node1">
              <dgm:alg type="sp"/>
              <dgm:shape xmlns:r="http://schemas.openxmlformats.org/officeDocument/2006/relationships" type="ellipse" r:blip="">
                <dgm:adjLst/>
              </dgm:shape>
              <dgm:presOf/>
            </dgm:layoutNode>
            <dgm:layoutNode name="c13" styleLbl="node1">
              <dgm:alg type="sp"/>
              <dgm:shape xmlns:r="http://schemas.openxmlformats.org/officeDocument/2006/relationships" type="ellipse" r:blip="">
                <dgm:adjLst/>
              </dgm:shape>
              <dgm:presOf/>
            </dgm:layoutNode>
            <dgm:layoutNode name="c14" styleLbl="node1">
              <dgm:alg type="sp"/>
              <dgm:shape xmlns:r="http://schemas.openxmlformats.org/officeDocument/2006/relationships" type="ellipse" r:blip="">
                <dgm:adjLst/>
              </dgm:shape>
              <dgm:presOf/>
            </dgm:layoutNode>
            <dgm:layoutNode name="c15" styleLbl="node1">
              <dgm:alg type="sp"/>
              <dgm:shape xmlns:r="http://schemas.openxmlformats.org/officeDocument/2006/relationships" type="ellipse" r:blip="">
                <dgm:adjLst/>
              </dgm:shape>
              <dgm:presOf/>
            </dgm:layoutNode>
            <dgm:layoutNode name="c16" styleLbl="node1">
              <dgm:alg type="sp"/>
              <dgm:shape xmlns:r="http://schemas.openxmlformats.org/officeDocument/2006/relationships" type="ellipse" r:blip="">
                <dgm:adjLst/>
              </dgm:shape>
              <dgm:presOf/>
            </dgm:layoutNode>
            <dgm:layoutNode name="c17" styleLbl="node1">
              <dgm:alg type="sp"/>
              <dgm:shape xmlns:r="http://schemas.openxmlformats.org/officeDocument/2006/relationships" type="ellipse" r:blip="">
                <dgm:adjLst/>
              </dgm:shape>
              <dgm:presOf/>
            </dgm:layoutNode>
            <dgm:layoutNode name="c18" styleLbl="node1">
              <dgm:alg type="sp"/>
              <dgm:shape xmlns:r="http://schemas.openxmlformats.org/officeDocument/2006/relationships" type="ellipse" r:blip="">
                <dgm:adjLst/>
              </dgm:shape>
              <dgm:presOf/>
            </dgm:layoutNode>
          </dgm:layoutNode>
        </dgm:if>
        <dgm:if name="Name13" axis="self" ptType="node" func="revPos" op="equ" val="1">
          <dgm:layoutNode name="last">
            <dgm:alg type="composite"/>
            <dgm:shape xmlns:r="http://schemas.openxmlformats.org/officeDocument/2006/relationships" r:blip="">
              <dgm:adjLst/>
            </dgm:shape>
            <dgm:presOf/>
            <dgm:constrLst>
              <dgm:constr type="ctrX" for="ch" forName="circleTx" refType="w" fact="0.5"/>
              <dgm:constr type="t" for="ch" forName="circleTx" refType="w" fact="0.117"/>
              <dgm:constr type="w" for="ch" forName="circleTx" refType="h" refFor="ch" refForName="circleTx"/>
              <dgm:constr type="h" for="ch" forName="circleTx" refType="w" fact="0.85"/>
              <dgm:constr type="l" for="ch" forName="desTxN"/>
              <dgm:constr type="b" for="ch" forName="desTxN" refType="h"/>
              <dgm:constr type="w" for="ch" forName="desTxN" refType="w"/>
              <dgm:constr type="h" for="ch" forName="desTxN" refType="h" fact="0.37"/>
              <dgm:constr type="ctrX" for="ch" forName="spN" refType="w" fact="0.5"/>
              <dgm:constr type="t" for="ch" forName="spN"/>
              <dgm:constr type="w" for="ch" forName="spN" refType="w" fact="0.93"/>
              <dgm:constr type="h" for="ch" forName="spN" refType="h" fact="0.01"/>
            </dgm:constrLst>
            <dgm:layoutNode name="circleTx" styleLbl="node1">
              <dgm:alg type="tx"/>
              <dgm:shape xmlns:r="http://schemas.openxmlformats.org/officeDocument/2006/relationships" type="ellipse" r:blip="">
                <dgm:adjLst/>
              </dgm:shape>
              <dgm:presOf axis="self" ptType="node"/>
              <dgm:constrLst>
                <dgm:constr type="lMarg"/>
                <dgm:constr type="rMarg"/>
                <dgm:constr type="tMarg"/>
                <dgm:constr type="bMarg"/>
              </dgm:constrLst>
              <dgm:ruleLst>
                <dgm:rule type="primFontSz" val="5" fact="NaN" max="NaN"/>
              </dgm:ruleLst>
            </dgm:layoutNode>
            <dgm:choose name="Name14">
              <dgm:if name="Name15" axis="ch" ptType="node" func="cnt" op="gte" val="1">
                <dgm:layoutNode name="desTxN" styleLbl="revTx">
                  <dgm:varLst>
                    <dgm:bulletEnabled val="1"/>
                  </dgm:varLst>
                  <dgm:choose name="Name16">
                    <dgm:if name="Name17" axis="ch" ptType="node" func="cnt" op="equ" val="1">
                      <dgm:alg type="tx">
                        <dgm:param type="shpTxLTRAlignCh" val="l"/>
                      </dgm:alg>
                    </dgm:if>
                    <dgm:else name="Name18">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19"/>
            </dgm:choose>
            <dgm:layoutNode name="spN">
              <dgm:alg type="sp"/>
              <dgm:shape xmlns:r="http://schemas.openxmlformats.org/officeDocument/2006/relationships" r:blip="">
                <dgm:adjLst/>
              </dgm:shape>
              <dgm:presOf/>
            </dgm:layoutNode>
          </dgm:layoutNode>
        </dgm:if>
        <dgm:else name="Name20">
          <dgm:layoutNode name="middle">
            <dgm:alg type="composite"/>
            <dgm:shape xmlns:r="http://schemas.openxmlformats.org/officeDocument/2006/relationships" r:blip="">
              <dgm:adjLst/>
            </dgm:shape>
            <dgm:presOf/>
            <dgm:constrLst>
              <dgm:constr type="l" for="ch" forName="parTxMid"/>
              <dgm:constr type="t" for="ch" forName="parTxMid" refType="w" fact="0.167"/>
              <dgm:constr type="w" for="ch" forName="parTxMid" refType="w"/>
              <dgm:constr type="h" for="ch" forName="parTxMid" refType="w" fact="0.7"/>
              <dgm:constr type="l" for="ch" forName="desTxMid"/>
              <dgm:constr type="b" for="ch" forName="desTxMid" refType="h"/>
              <dgm:constr type="w" for="ch" forName="desTxMid" refType="w"/>
              <dgm:constr type="h" for="ch" forName="desTxMid" refType="h" fact="0.37"/>
              <dgm:constr type="ctrX" for="ch" forName="spMid" refType="w" fact="0.5"/>
              <dgm:constr type="t" for="ch" forName="spMid"/>
              <dgm:constr type="w" for="ch" forName="spMid" refType="w" fact="0.01"/>
              <dgm:constr type="h" for="ch" forName="spMid" refType="h" fact="0.01"/>
            </dgm:constrLst>
            <dgm:layoutNode name="parTxMid" styleLbl="revTx">
              <dgm:alg type="tx"/>
              <dgm:shape xmlns:r="http://schemas.openxmlformats.org/officeDocument/2006/relationships" type="rect" r:blip="">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1">
              <dgm:if name="Name22" axis="ch" ptType="node" func="cnt" op="gte" val="1">
                <dgm:layoutNode name="desTxMid" styleLbl="revTx">
                  <dgm:varLst>
                    <dgm:bulletEnabled val="1"/>
                  </dgm:varLst>
                  <dgm:choose name="Name23">
                    <dgm:if name="Name24" axis="ch" ptType="node" func="cnt" op="equ" val="1">
                      <dgm:alg type="tx">
                        <dgm:param type="shpTxLTRAlignCh" val="l"/>
                      </dgm:alg>
                    </dgm:if>
                    <dgm:else name="Name25">
                      <dgm:alg type="tx">
                        <dgm:param type="shpTxLTRAlignCh" val="l"/>
                        <dgm:param type="stBulletLvl" val="1"/>
                      </dgm:alg>
                    </dgm:else>
                  </dgm:choose>
                  <dgm:shape xmlns:r="http://schemas.openxmlformats.org/officeDocument/2006/relationships" type="rect" r:blip="">
                    <dgm:adjLst/>
                  </dgm:shape>
                  <dgm:presOf axis="des"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if>
              <dgm:else name="Name26"/>
            </dgm:choose>
            <dgm:layoutNode name="spMid">
              <dgm:alg type="sp"/>
              <dgm:shape xmlns:r="http://schemas.openxmlformats.org/officeDocument/2006/relationships" r:blip="">
                <dgm:adjLst/>
              </dgm:shape>
              <dgm:presOf/>
            </dgm:layoutNode>
          </dgm:layoutNode>
        </dgm:else>
      </dgm:choose>
      <dgm:forEach name="Name27" axis="followSib" ptType="sibTrans" cnt="1">
        <dgm:layoutNode name="chevronComposite1" styleLbl="alignImgPlace1">
          <dgm:alg type="composite"/>
          <dgm:shape xmlns:r="http://schemas.openxmlformats.org/officeDocument/2006/relationships" r:blip="">
            <dgm:adjLst/>
          </dgm:shape>
          <dgm:presOf/>
          <dgm:constrLst>
            <dgm:constr type="l" for="ch" forName="chevron1"/>
            <dgm:constr type="t" for="ch" forName="chevron1" refType="h" fact="0.1923"/>
            <dgm:constr type="w" for="ch" forName="chevron1" refType="w"/>
            <dgm:constr type="b" for="ch" forName="chevron1" refType="h"/>
            <dgm:constr type="l" for="ch" forName="spChevron1"/>
            <dgm:constr type="t" for="ch" forName="spChevron1"/>
            <dgm:constr type="w" for="ch" forName="spChevron1" refType="w" fact="0.01"/>
            <dgm:constr type="h" for="ch" forName="spChevron1" refType="h" fact="0.01"/>
          </dgm:constrLst>
          <dgm:layoutNode name="chevron1">
            <dgm:alg type="sp"/>
            <dgm:choose name="Name28">
              <dgm:if name="Name29" func="var" arg="dir" op="equ" val="norm">
                <dgm:shape xmlns:r="http://schemas.openxmlformats.org/officeDocument/2006/relationships" type="chevron" r:blip="">
                  <dgm:adjLst>
                    <dgm:adj idx="1" val="0.6231"/>
                  </dgm:adjLst>
                </dgm:shape>
              </dgm:if>
              <dgm:else name="Name30">
                <dgm:shape xmlns:r="http://schemas.openxmlformats.org/officeDocument/2006/relationships" rot="180" type="chevron" r:blip="">
                  <dgm:adjLst>
                    <dgm:adj idx="1" val="0.6231"/>
                  </dgm:adjLst>
                </dgm:shape>
              </dgm:else>
            </dgm:choose>
            <dgm:presOf/>
          </dgm:layoutNode>
          <dgm:layoutNode name="spChevron1">
            <dgm:alg type="sp"/>
            <dgm:shape xmlns:r="http://schemas.openxmlformats.org/officeDocument/2006/relationships" r:blip="">
              <dgm:adjLst/>
            </dgm:shape>
            <dgm:presOf/>
          </dgm:layoutNode>
        </dgm:layoutNode>
        <dgm:choose name="Name31">
          <dgm:if name="Name32" axis="root ch" ptType="all node" func="cnt" op="equ" val="2">
            <dgm:layoutNode name="overlap">
              <dgm:alg type="sp"/>
              <dgm:shape xmlns:r="http://schemas.openxmlformats.org/officeDocument/2006/relationships" r:blip="">
                <dgm:adjLst/>
              </dgm:shape>
              <dgm:presOf/>
            </dgm:layoutNode>
            <dgm:layoutNode name="chevronComposite2" styleLbl="alignImgPlace1">
              <dgm:alg type="composite"/>
              <dgm:shape xmlns:r="http://schemas.openxmlformats.org/officeDocument/2006/relationships" r:blip="">
                <dgm:adjLst/>
              </dgm:shape>
              <dgm:presOf/>
              <dgm:constrLst>
                <dgm:constr type="l" for="ch" forName="chevron2"/>
                <dgm:constr type="t" for="ch" forName="chevron2" refType="h" fact="0.1923"/>
                <dgm:constr type="w" for="ch" forName="chevron2" refType="w"/>
                <dgm:constr type="b" for="ch" forName="chevron2" refType="h"/>
                <dgm:constr type="l" for="ch" forName="spChevron2"/>
                <dgm:constr type="t" for="ch" forName="spChevron2"/>
                <dgm:constr type="w" for="ch" forName="spChevron2" refType="w" fact="0.01"/>
                <dgm:constr type="h" for="ch" forName="spChevron2" refType="h" fact="0.01"/>
              </dgm:constrLst>
              <dgm:layoutNode name="chevron2">
                <dgm:alg type="sp"/>
                <dgm:choose name="Name33">
                  <dgm:if name="Name34" func="var" arg="dir" op="equ" val="norm">
                    <dgm:shape xmlns:r="http://schemas.openxmlformats.org/officeDocument/2006/relationships" type="chevron" r:blip="">
                      <dgm:adjLst>
                        <dgm:adj idx="1" val="0.6231"/>
                      </dgm:adjLst>
                    </dgm:shape>
                  </dgm:if>
                  <dgm:else name="Name35">
                    <dgm:shape xmlns:r="http://schemas.openxmlformats.org/officeDocument/2006/relationships" rot="180" type="chevron" r:blip="">
                      <dgm:adjLst>
                        <dgm:adj idx="1" val="0.6231"/>
                      </dgm:adjLst>
                    </dgm:shape>
                  </dgm:else>
                </dgm:choose>
                <dgm:presOf/>
              </dgm:layoutNode>
              <dgm:layoutNode name="spChevron2">
                <dgm:alg type="sp"/>
                <dgm:shape xmlns:r="http://schemas.openxmlformats.org/officeDocument/2006/relationships" r:blip="">
                  <dgm:adjLst/>
                </dgm:shape>
                <dgm:presOf/>
              </dgm:layoutNode>
            </dgm:layoutNode>
          </dgm:if>
          <dgm:else name="Name36"/>
        </dgm:choos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A0CB64-128B-426D-ADEC-8B8F06994919}" type="datetimeFigureOut">
              <a:rPr lang="en-US" smtClean="0"/>
              <a:t>8/19/2016</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9C603B-D544-4D09-802B-550CEE2FDD17}" type="slidenum">
              <a:rPr lang="en-US" smtClean="0"/>
              <a:t>‹#›</a:t>
            </a:fld>
            <a:endParaRPr lang="en-US"/>
          </a:p>
        </p:txBody>
      </p:sp>
    </p:spTree>
    <p:extLst>
      <p:ext uri="{BB962C8B-B14F-4D97-AF65-F5344CB8AC3E}">
        <p14:creationId xmlns:p14="http://schemas.microsoft.com/office/powerpoint/2010/main" val="18049621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9C603B-D544-4D09-802B-550CEE2FDD17}" type="slidenum">
              <a:rPr lang="en-US" smtClean="0"/>
              <a:t>8</a:t>
            </a:fld>
            <a:endParaRPr lang="en-US"/>
          </a:p>
        </p:txBody>
      </p:sp>
    </p:spTree>
    <p:extLst>
      <p:ext uri="{BB962C8B-B14F-4D97-AF65-F5344CB8AC3E}">
        <p14:creationId xmlns:p14="http://schemas.microsoft.com/office/powerpoint/2010/main" val="29182563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F9C603B-D544-4D09-802B-550CEE2FDD17}" type="slidenum">
              <a:rPr lang="en-US" smtClean="0"/>
              <a:t>9</a:t>
            </a:fld>
            <a:endParaRPr lang="en-US"/>
          </a:p>
        </p:txBody>
      </p:sp>
    </p:spTree>
    <p:extLst>
      <p:ext uri="{BB962C8B-B14F-4D97-AF65-F5344CB8AC3E}">
        <p14:creationId xmlns:p14="http://schemas.microsoft.com/office/powerpoint/2010/main" val="38634157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3BB4182-CDAC-4201-A915-36E9609E54CF}" type="datetime1">
              <a:rPr lang="en-US" smtClean="0"/>
              <a:t>8/19/2016</a:t>
            </a:fld>
            <a:endParaRPr lang="en-US" dirty="0"/>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3158531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9182E3D-7DFB-4096-A7C4-5C25A5CE79A7}" type="datetime1">
              <a:rPr lang="en-US" smtClean="0"/>
              <a:t>8/19/2016</a:t>
            </a:fld>
            <a:endParaRPr lang="en-US" dirty="0"/>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3266990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09FF0F4-FC59-465E-B3FB-9B37B8EB14BE}" type="datetime1">
              <a:rPr lang="en-US" smtClean="0"/>
              <a:t>8/19/2016</a:t>
            </a:fld>
            <a:endParaRPr lang="en-US" dirty="0"/>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35391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BBE81DC-E4A0-4503-98FC-CF90D7B78E24}" type="datetime1">
              <a:rPr lang="en-US" smtClean="0"/>
              <a:t>8/19/2016</a:t>
            </a:fld>
            <a:endParaRPr lang="en-US" dirty="0"/>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010867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E005E9D-1411-458B-B19C-9E248821EB45}" type="datetime1">
              <a:rPr lang="en-US" smtClean="0"/>
              <a:t>8/19/2016</a:t>
            </a:fld>
            <a:endParaRPr lang="en-US" dirty="0"/>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41675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730131C-2C7E-4216-B19F-AB061347B772}" type="datetime1">
              <a:rPr lang="en-US" smtClean="0"/>
              <a:t>8/19/2016</a:t>
            </a:fld>
            <a:endParaRPr lang="en-US" dirty="0"/>
          </a:p>
        </p:txBody>
      </p:sp>
      <p:sp>
        <p:nvSpPr>
          <p:cNvPr id="6" name="Footer Placeholder 5"/>
          <p:cNvSpPr>
            <a:spLocks noGrp="1"/>
          </p:cNvSpPr>
          <p:nvPr>
            <p:ph type="ftr" sz="quarter" idx="11"/>
          </p:nvPr>
        </p:nvSpPr>
        <p:spPr/>
        <p:txBody>
          <a:bodyPr/>
          <a:lstStyle/>
          <a:p>
            <a:r>
              <a:rPr lang="en-GB" smtClean="0"/>
              <a:t>Object Oriented Analysis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5896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53430E9-BD91-42AA-9775-9D23921A321D}" type="datetime1">
              <a:rPr lang="en-US" smtClean="0"/>
              <a:t>8/19/2016</a:t>
            </a:fld>
            <a:endParaRPr lang="en-US" dirty="0"/>
          </a:p>
        </p:txBody>
      </p:sp>
      <p:sp>
        <p:nvSpPr>
          <p:cNvPr id="8" name="Footer Placeholder 7"/>
          <p:cNvSpPr>
            <a:spLocks noGrp="1"/>
          </p:cNvSpPr>
          <p:nvPr>
            <p:ph type="ftr" sz="quarter" idx="11"/>
          </p:nvPr>
        </p:nvSpPr>
        <p:spPr/>
        <p:txBody>
          <a:bodyPr/>
          <a:lstStyle/>
          <a:p>
            <a:r>
              <a:rPr lang="en-GB" smtClean="0"/>
              <a:t>Object Oriented Analysis and Design (CS 212)</a:t>
            </a:r>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741571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01F46EB-7FC9-424D-9AF8-5A37E13E96E2}" type="datetime1">
              <a:rPr lang="en-US" smtClean="0"/>
              <a:t>8/19/2016</a:t>
            </a:fld>
            <a:endParaRPr lang="en-US" dirty="0"/>
          </a:p>
        </p:txBody>
      </p:sp>
      <p:sp>
        <p:nvSpPr>
          <p:cNvPr id="4" name="Footer Placeholder 3"/>
          <p:cNvSpPr>
            <a:spLocks noGrp="1"/>
          </p:cNvSpPr>
          <p:nvPr>
            <p:ph type="ftr" sz="quarter" idx="11"/>
          </p:nvPr>
        </p:nvSpPr>
        <p:spPr/>
        <p:txBody>
          <a:bodyPr/>
          <a:lstStyle/>
          <a:p>
            <a:r>
              <a:rPr lang="en-GB" smtClean="0"/>
              <a:t>Object Oriented Analysis and Design (CS 212)</a:t>
            </a:r>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64508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C812CC-7A0A-4C5A-8336-F424367EA8A0}" type="datetime1">
              <a:rPr lang="en-US" smtClean="0"/>
              <a:t>8/19/2016</a:t>
            </a:fld>
            <a:endParaRPr lang="en-US" dirty="0"/>
          </a:p>
        </p:txBody>
      </p:sp>
      <p:sp>
        <p:nvSpPr>
          <p:cNvPr id="3" name="Footer Placeholder 2"/>
          <p:cNvSpPr>
            <a:spLocks noGrp="1"/>
          </p:cNvSpPr>
          <p:nvPr>
            <p:ph type="ftr" sz="quarter" idx="11"/>
          </p:nvPr>
        </p:nvSpPr>
        <p:spPr/>
        <p:txBody>
          <a:bodyPr/>
          <a:lstStyle/>
          <a:p>
            <a:r>
              <a:rPr lang="en-GB" smtClean="0"/>
              <a:t>Object Oriented Analysis and Design (CS 212)</a:t>
            </a:r>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4957876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071C72D-9A28-418C-947D-29FF59F0E2A3}" type="datetime1">
              <a:rPr lang="en-US" smtClean="0"/>
              <a:t>8/19/2016</a:t>
            </a:fld>
            <a:endParaRPr lang="en-US" dirty="0"/>
          </a:p>
        </p:txBody>
      </p:sp>
      <p:sp>
        <p:nvSpPr>
          <p:cNvPr id="6" name="Footer Placeholder 5"/>
          <p:cNvSpPr>
            <a:spLocks noGrp="1"/>
          </p:cNvSpPr>
          <p:nvPr>
            <p:ph type="ftr" sz="quarter" idx="11"/>
          </p:nvPr>
        </p:nvSpPr>
        <p:spPr/>
        <p:txBody>
          <a:bodyPr/>
          <a:lstStyle/>
          <a:p>
            <a:r>
              <a:rPr lang="en-GB" smtClean="0"/>
              <a:t>Object Oriented Analysis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42055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CC90394-EF94-484B-AD4B-2F838CDD27BC}" type="datetime1">
              <a:rPr lang="en-US" smtClean="0"/>
              <a:t>8/19/2016</a:t>
            </a:fld>
            <a:endParaRPr lang="en-US" dirty="0"/>
          </a:p>
        </p:txBody>
      </p:sp>
      <p:sp>
        <p:nvSpPr>
          <p:cNvPr id="6" name="Footer Placeholder 5"/>
          <p:cNvSpPr>
            <a:spLocks noGrp="1"/>
          </p:cNvSpPr>
          <p:nvPr>
            <p:ph type="ftr" sz="quarter" idx="11"/>
          </p:nvPr>
        </p:nvSpPr>
        <p:spPr/>
        <p:txBody>
          <a:bodyPr/>
          <a:lstStyle/>
          <a:p>
            <a:r>
              <a:rPr lang="en-GB" smtClean="0"/>
              <a:t>Object Oriented Analysis and Design (CS 212)</a:t>
            </a:r>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1633499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F3392FF4-A290-413D-AA27-69AE7DFB22FA}" type="datetime1">
              <a:rPr lang="en-US" smtClean="0"/>
              <a:t>8/19/2016</a:t>
            </a:fld>
            <a:endParaRPr lang="en-US" dirty="0"/>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GB" smtClean="0"/>
              <a:t>Object Oriented Analysis and Design (CS 212)</a:t>
            </a:r>
            <a:endParaRPr lang="en-US" dirty="0"/>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603804341"/>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hf sldNum="0" hdr="0" dt="0"/>
  <p:txStyles>
    <p:titleStyle>
      <a:lvl1pPr algn="l" defTabSz="685800" rtl="0" eaLnBrk="1" latinLnBrk="0" hangingPunct="1">
        <a:lnSpc>
          <a:spcPct val="90000"/>
        </a:lnSpc>
        <a:spcBef>
          <a:spcPct val="0"/>
        </a:spcBef>
        <a:buNone/>
        <a:defRPr sz="3300" b="1" kern="1200">
          <a:solidFill>
            <a:srgbClr val="C00000"/>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4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6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8467" y="1920474"/>
            <a:ext cx="8207062" cy="2387600"/>
          </a:xfrm>
        </p:spPr>
        <p:txBody>
          <a:bodyPr/>
          <a:lstStyle/>
          <a:p>
            <a:r>
              <a:rPr lang="en-GB" b="0" dirty="0" smtClean="0">
                <a:solidFill>
                  <a:schemeClr val="tx1"/>
                </a:solidFill>
                <a:latin typeface="Candara" panose="020E0502030303020204" pitchFamily="34" charset="0"/>
              </a:rPr>
              <a:t>CS212: Object Oriented Analysis and Design</a:t>
            </a:r>
            <a:endParaRPr lang="en-US" b="0" dirty="0">
              <a:solidFill>
                <a:schemeClr val="tx1"/>
              </a:solidFill>
              <a:latin typeface="Candara" panose="020E0502030303020204" pitchFamily="34" charset="0"/>
            </a:endParaRPr>
          </a:p>
        </p:txBody>
      </p:sp>
      <p:sp>
        <p:nvSpPr>
          <p:cNvPr id="3" name="Subtitle 2"/>
          <p:cNvSpPr>
            <a:spLocks noGrp="1"/>
          </p:cNvSpPr>
          <p:nvPr>
            <p:ph type="subTitle" idx="1"/>
          </p:nvPr>
        </p:nvSpPr>
        <p:spPr>
          <a:xfrm>
            <a:off x="1142998" y="4610751"/>
            <a:ext cx="6858000" cy="1655762"/>
          </a:xfrm>
        </p:spPr>
        <p:txBody>
          <a:bodyPr>
            <a:normAutofit/>
          </a:bodyPr>
          <a:lstStyle/>
          <a:p>
            <a:r>
              <a:rPr lang="en-GB" sz="3200" dirty="0" smtClean="0">
                <a:solidFill>
                  <a:srgbClr val="0000FF"/>
                </a:solidFill>
              </a:rPr>
              <a:t>Polymorphism</a:t>
            </a:r>
          </a:p>
          <a:p>
            <a:r>
              <a:rPr lang="en-GB" sz="3200" dirty="0" smtClean="0">
                <a:solidFill>
                  <a:srgbClr val="C00000"/>
                </a:solidFill>
              </a:rPr>
              <a:t>(Using C++)</a:t>
            </a:r>
            <a:endParaRPr lang="en-US" sz="3200" dirty="0">
              <a:solidFill>
                <a:srgbClr val="C00000"/>
              </a:solidFill>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54860" y="606166"/>
            <a:ext cx="1834276" cy="2023262"/>
          </a:xfrm>
          <a:prstGeom prst="rect">
            <a:avLst/>
          </a:prstGeom>
        </p:spPr>
      </p:pic>
    </p:spTree>
    <p:extLst>
      <p:ext uri="{BB962C8B-B14F-4D97-AF65-F5344CB8AC3E}">
        <p14:creationId xmlns:p14="http://schemas.microsoft.com/office/powerpoint/2010/main" val="323204534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Nine GRASP Principles</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560181354"/>
              </p:ext>
            </p:extLst>
          </p:nvPr>
        </p:nvGraphicFramePr>
        <p:xfrm>
          <a:off x="628650" y="1912741"/>
          <a:ext cx="8259855" cy="4358640"/>
        </p:xfrm>
        <a:graphic>
          <a:graphicData uri="http://schemas.openxmlformats.org/drawingml/2006/table">
            <a:tbl>
              <a:tblPr firstRow="1" bandRow="1">
                <a:tableStyleId>{2D5ABB26-0587-4C30-8999-92F81FD0307C}</a:tableStyleId>
              </a:tblPr>
              <a:tblGrid>
                <a:gridCol w="2692774"/>
                <a:gridCol w="255494"/>
                <a:gridCol w="5311587"/>
              </a:tblGrid>
              <a:tr h="370840">
                <a:tc>
                  <a:txBody>
                    <a:bodyPr/>
                    <a:lstStyle/>
                    <a:p>
                      <a:r>
                        <a:rPr lang="en-US" sz="2000" b="1" dirty="0" smtClean="0">
                          <a:latin typeface="Candara" panose="020E0502030303020204" pitchFamily="34" charset="0"/>
                        </a:rPr>
                        <a:t>Principle</a:t>
                      </a:r>
                      <a:endParaRPr lang="en-US" sz="2000" b="1" dirty="0">
                        <a:latin typeface="Candara" panose="020E0502030303020204" pitchFamily="34" charset="0"/>
                      </a:endParaRPr>
                    </a:p>
                  </a:txBody>
                  <a:tcPr/>
                </a:tc>
                <a:tc rowSpan="11">
                  <a:txBody>
                    <a:bodyPr/>
                    <a:lstStyle/>
                    <a:p>
                      <a:endParaRPr lang="en-US" sz="2000" b="1" dirty="0">
                        <a:solidFill>
                          <a:srgbClr val="EF2564"/>
                        </a:solidFill>
                        <a:latin typeface="Candara" panose="020E0502030303020204" pitchFamily="34" charset="0"/>
                      </a:endParaRPr>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1" dirty="0" smtClean="0">
                          <a:solidFill>
                            <a:schemeClr val="tx1"/>
                          </a:solidFill>
                          <a:latin typeface="Candara" panose="020E0502030303020204" pitchFamily="34" charset="0"/>
                        </a:rPr>
                        <a:t>Meaning</a:t>
                      </a:r>
                    </a:p>
                  </a:txBody>
                  <a:tcPr/>
                </a:tc>
              </a:tr>
              <a:tr h="370840">
                <a:tc>
                  <a:txBody>
                    <a:bodyPr/>
                    <a:lstStyle/>
                    <a:p>
                      <a:r>
                        <a:rPr lang="en-US" sz="2000" dirty="0" smtClean="0">
                          <a:latin typeface="Candara" panose="020E0502030303020204" pitchFamily="34" charset="0"/>
                        </a:rPr>
                        <a:t>Creator</a:t>
                      </a:r>
                      <a:endParaRPr lang="en-US" sz="2000" dirty="0">
                        <a:latin typeface="Candara" panose="020E0502030303020204" pitchFamily="34" charset="0"/>
                      </a:endParaRPr>
                    </a:p>
                  </a:txBody>
                  <a:tcPr/>
                </a:tc>
                <a:tc vMerge="1">
                  <a:txBody>
                    <a:bodyPr/>
                    <a:lstStyle/>
                    <a:p>
                      <a:endParaRPr lang="en-US" dirty="0"/>
                    </a:p>
                  </a:txBody>
                  <a:tc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6200000" scaled="1"/>
                      <a:tileRect/>
                    </a:grad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000" b="0" dirty="0" smtClean="0">
                          <a:solidFill>
                            <a:schemeClr val="tx1"/>
                          </a:solidFill>
                          <a:latin typeface="Candara" panose="020E0502030303020204" pitchFamily="34" charset="0"/>
                        </a:rPr>
                        <a:t>Creation of objects </a:t>
                      </a:r>
                    </a:p>
                  </a:txBody>
                  <a:tcPr/>
                </a:tc>
              </a:tr>
              <a:tr h="370840">
                <a:tc>
                  <a:txBody>
                    <a:bodyPr/>
                    <a:lstStyle/>
                    <a:p>
                      <a:r>
                        <a:rPr lang="en-US" sz="2000" dirty="0" smtClean="0">
                          <a:latin typeface="Candara" panose="020E0502030303020204" pitchFamily="34" charset="0"/>
                        </a:rPr>
                        <a:t>Information Expert</a:t>
                      </a: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Delegation</a:t>
                      </a:r>
                      <a:r>
                        <a:rPr lang="en-US" sz="2000" baseline="0" dirty="0" smtClean="0">
                          <a:latin typeface="Candara" panose="020E0502030303020204" pitchFamily="34" charset="0"/>
                        </a:rPr>
                        <a:t> of responsibility</a:t>
                      </a:r>
                      <a:endParaRPr lang="en-US" sz="2000" dirty="0">
                        <a:latin typeface="Candara" panose="020E0502030303020204" pitchFamily="34" charset="0"/>
                      </a:endParaRPr>
                    </a:p>
                  </a:txBody>
                  <a:tcPr/>
                </a:tc>
              </a:tr>
              <a:tr h="370840">
                <a:tc>
                  <a:txBody>
                    <a:bodyPr/>
                    <a:lstStyle/>
                    <a:p>
                      <a:r>
                        <a:rPr lang="en-US" sz="2000" dirty="0" smtClean="0">
                          <a:latin typeface="Candara" panose="020E0502030303020204" pitchFamily="34" charset="0"/>
                        </a:rPr>
                        <a:t>Low Coupling</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Model View Controller Design</a:t>
                      </a:r>
                      <a:endParaRPr lang="en-US" sz="2000" dirty="0">
                        <a:latin typeface="Candara" panose="020E0502030303020204" pitchFamily="34" charset="0"/>
                      </a:endParaRPr>
                    </a:p>
                  </a:txBody>
                  <a:tcPr/>
                </a:tc>
              </a:tr>
              <a:tr h="370840">
                <a:tc>
                  <a:txBody>
                    <a:bodyPr/>
                    <a:lstStyle/>
                    <a:p>
                      <a:r>
                        <a:rPr lang="en-US" sz="2000" dirty="0" smtClean="0">
                          <a:latin typeface="Candara" panose="020E0502030303020204" pitchFamily="34" charset="0"/>
                        </a:rPr>
                        <a:t>Controller</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A non-user interface design</a:t>
                      </a:r>
                      <a:endParaRPr lang="en-US" sz="2000" dirty="0">
                        <a:latin typeface="Candara" panose="020E0502030303020204" pitchFamily="34" charset="0"/>
                      </a:endParaRPr>
                    </a:p>
                  </a:txBody>
                  <a:tcPr/>
                </a:tc>
              </a:tr>
              <a:tr h="370840">
                <a:tc>
                  <a:txBody>
                    <a:bodyPr/>
                    <a:lstStyle/>
                    <a:p>
                      <a:r>
                        <a:rPr lang="en-US" sz="2000" dirty="0" smtClean="0">
                          <a:latin typeface="Candara" panose="020E0502030303020204" pitchFamily="34" charset="0"/>
                        </a:rPr>
                        <a:t>High Cohesion</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Less</a:t>
                      </a:r>
                      <a:r>
                        <a:rPr lang="en-US" sz="2000" baseline="0" dirty="0" smtClean="0">
                          <a:latin typeface="Candara" panose="020E0502030303020204" pitchFamily="34" charset="0"/>
                        </a:rPr>
                        <a:t> Inter-class dependencies</a:t>
                      </a:r>
                      <a:endParaRPr lang="en-US" sz="2000" dirty="0">
                        <a:latin typeface="Candara" panose="020E0502030303020204" pitchFamily="34" charset="0"/>
                      </a:endParaRPr>
                    </a:p>
                  </a:txBody>
                  <a:tcPr/>
                </a:tc>
              </a:tr>
              <a:tr h="370840">
                <a:tc>
                  <a:txBody>
                    <a:bodyPr/>
                    <a:lstStyle/>
                    <a:p>
                      <a:r>
                        <a:rPr lang="en-US" sz="2000" b="1" dirty="0" smtClean="0">
                          <a:solidFill>
                            <a:srgbClr val="EF2564"/>
                          </a:solidFill>
                          <a:latin typeface="Candara" panose="020E0502030303020204" pitchFamily="34" charset="0"/>
                        </a:rPr>
                        <a:t>Polymorphism</a:t>
                      </a:r>
                      <a:endParaRPr lang="en-US" sz="2000" b="1" dirty="0">
                        <a:solidFill>
                          <a:srgbClr val="EF2564"/>
                        </a:solidFill>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b="1" dirty="0" smtClean="0">
                          <a:solidFill>
                            <a:srgbClr val="EF2564"/>
                          </a:solidFill>
                          <a:latin typeface="Candara" panose="020E0502030303020204" pitchFamily="34" charset="0"/>
                        </a:rPr>
                        <a:t>Variation in behavior</a:t>
                      </a:r>
                      <a:endParaRPr lang="en-US" sz="2000" b="1" dirty="0">
                        <a:solidFill>
                          <a:srgbClr val="EF2564"/>
                        </a:solidFill>
                        <a:latin typeface="Candara" panose="020E0502030303020204" pitchFamily="34" charset="0"/>
                      </a:endParaRPr>
                    </a:p>
                  </a:txBody>
                  <a:tcPr/>
                </a:tc>
              </a:tr>
              <a:tr h="370840">
                <a:tc>
                  <a:txBody>
                    <a:bodyPr/>
                    <a:lstStyle/>
                    <a:p>
                      <a:r>
                        <a:rPr lang="en-US" sz="2000" dirty="0" smtClean="0">
                          <a:latin typeface="Candara" panose="020E0502030303020204" pitchFamily="34" charset="0"/>
                        </a:rPr>
                        <a:t>Indirection</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Focused,</a:t>
                      </a:r>
                      <a:r>
                        <a:rPr lang="en-US" sz="2000" baseline="0" dirty="0" smtClean="0">
                          <a:latin typeface="Candara" panose="020E0502030303020204" pitchFamily="34" charset="0"/>
                        </a:rPr>
                        <a:t> manageable, understandable</a:t>
                      </a:r>
                      <a:endParaRPr lang="en-US" sz="2000" dirty="0">
                        <a:latin typeface="Candara" panose="020E0502030303020204" pitchFamily="34" charset="0"/>
                      </a:endParaRPr>
                    </a:p>
                  </a:txBody>
                  <a:tcPr/>
                </a:tc>
              </a:tr>
              <a:tr h="370840">
                <a:tc>
                  <a:txBody>
                    <a:bodyPr/>
                    <a:lstStyle/>
                    <a:p>
                      <a:r>
                        <a:rPr lang="en-US" sz="2000" dirty="0" smtClean="0">
                          <a:latin typeface="Candara" panose="020E0502030303020204" pitchFamily="34" charset="0"/>
                        </a:rPr>
                        <a:t>Pure fabrication</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Artificial class, Open-close principle</a:t>
                      </a:r>
                      <a:endParaRPr lang="en-US" sz="2000" dirty="0">
                        <a:latin typeface="Candara" panose="020E0502030303020204" pitchFamily="34" charset="0"/>
                      </a:endParaRPr>
                    </a:p>
                  </a:txBody>
                  <a:tcPr/>
                </a:tc>
              </a:tr>
              <a:tr h="370840">
                <a:tc>
                  <a:txBody>
                    <a:bodyPr/>
                    <a:lstStyle/>
                    <a:p>
                      <a:r>
                        <a:rPr lang="en-US" sz="2000" dirty="0" smtClean="0">
                          <a:latin typeface="Candara" panose="020E0502030303020204" pitchFamily="34" charset="0"/>
                        </a:rPr>
                        <a:t>Protected variation</a:t>
                      </a:r>
                      <a:endParaRPr lang="en-US" sz="2000" dirty="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r>
                        <a:rPr lang="en-US" sz="2000" dirty="0" smtClean="0">
                          <a:latin typeface="Candara" panose="020E0502030303020204" pitchFamily="34" charset="0"/>
                        </a:rPr>
                        <a:t>Avoid impact between objects</a:t>
                      </a:r>
                      <a:endParaRPr lang="en-US" sz="2000" dirty="0">
                        <a:latin typeface="Candara" panose="020E0502030303020204" pitchFamily="34" charset="0"/>
                      </a:endParaRPr>
                    </a:p>
                  </a:txBody>
                  <a:tcPr/>
                </a:tc>
              </a:tr>
              <a:tr h="370840">
                <a:tc>
                  <a:txBody>
                    <a:bodyPr/>
                    <a:lstStyle/>
                    <a:p>
                      <a:endParaRPr lang="en-US" sz="2000">
                        <a:latin typeface="Candara" panose="020E0502030303020204" pitchFamily="34" charset="0"/>
                      </a:endParaRPr>
                    </a:p>
                  </a:txBody>
                  <a:tcPr/>
                </a:tc>
                <a:tc vMerge="1">
                  <a:txBody>
                    <a:bodyPr/>
                    <a:lstStyle/>
                    <a:p>
                      <a:endParaRPr lang="en-US" sz="2200" dirty="0">
                        <a:latin typeface="Candara" panose="020E0502030303020204" pitchFamily="34" charset="0"/>
                      </a:endParaRPr>
                    </a:p>
                  </a:txBody>
                  <a:tcPr/>
                </a:tc>
                <a:tc>
                  <a:txBody>
                    <a:bodyPr/>
                    <a:lstStyle/>
                    <a:p>
                      <a:endParaRPr lang="en-US" sz="2000" dirty="0">
                        <a:latin typeface="Candara" panose="020E0502030303020204" pitchFamily="34" charset="0"/>
                      </a:endParaRPr>
                    </a:p>
                  </a:txBody>
                  <a:tcPr/>
                </a:tc>
              </a:tr>
            </a:tbl>
          </a:graphicData>
        </a:graphic>
      </p:graphicFrame>
      <p:sp>
        <p:nvSpPr>
          <p:cNvPr id="4" name="Footer Placeholder 3"/>
          <p:cNvSpPr>
            <a:spLocks noGrp="1"/>
          </p:cNvSpPr>
          <p:nvPr>
            <p:ph type="ftr" sz="quarter" idx="11"/>
          </p:nvPr>
        </p:nvSpPr>
        <p:spPr/>
        <p:txBody>
          <a:bodyPr/>
          <a:lstStyle/>
          <a:p>
            <a:r>
              <a:rPr lang="en-GB" smtClean="0"/>
              <a:t>Object Oriented Analysis and Design (CS 212)</a:t>
            </a:r>
            <a:endParaRPr lang="en-US" dirty="0"/>
          </a:p>
        </p:txBody>
      </p:sp>
      <p:pic>
        <p:nvPicPr>
          <p:cNvPr id="6" name="Picture 5"/>
          <p:cNvPicPr>
            <a:picLocks noChangeAspect="1"/>
          </p:cNvPicPr>
          <p:nvPr/>
        </p:nvPicPr>
        <p:blipFill>
          <a:blip r:embed="rId2"/>
          <a:stretch>
            <a:fillRect/>
          </a:stretch>
        </p:blipFill>
        <p:spPr>
          <a:xfrm>
            <a:off x="5851780" y="75839"/>
            <a:ext cx="3147047" cy="2707702"/>
          </a:xfrm>
          <a:prstGeom prst="rect">
            <a:avLst/>
          </a:prstGeom>
        </p:spPr>
      </p:pic>
    </p:spTree>
    <p:extLst>
      <p:ext uri="{BB962C8B-B14F-4D97-AF65-F5344CB8AC3E}">
        <p14:creationId xmlns:p14="http://schemas.microsoft.com/office/powerpoint/2010/main" val="6373865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43088" y="797624"/>
            <a:ext cx="3886200" cy="4351338"/>
          </a:xfrm>
        </p:spPr>
        <p:txBody>
          <a:bodyPr>
            <a:normAutofit/>
          </a:bodyPr>
          <a:lstStyle/>
          <a:p>
            <a:r>
              <a:rPr lang="en-GB" sz="2200" dirty="0" smtClean="0"/>
              <a:t>Refers to </a:t>
            </a:r>
            <a:r>
              <a:rPr lang="en-GB" sz="2200" dirty="0"/>
              <a:t>‘</a:t>
            </a:r>
            <a:r>
              <a:rPr lang="en-GB" sz="2200" b="1" dirty="0">
                <a:solidFill>
                  <a:srgbClr val="0000FF"/>
                </a:solidFill>
              </a:rPr>
              <a:t>one name having many forms</a:t>
            </a:r>
            <a:r>
              <a:rPr lang="en-GB" sz="2200" dirty="0"/>
              <a:t>’ </a:t>
            </a:r>
            <a:endParaRPr lang="en-GB" sz="2200" dirty="0" smtClean="0"/>
          </a:p>
          <a:p>
            <a:endParaRPr lang="en-GB" sz="2200" dirty="0" smtClean="0"/>
          </a:p>
          <a:p>
            <a:r>
              <a:rPr lang="en-GB" sz="2200" dirty="0" smtClean="0"/>
              <a:t>‘</a:t>
            </a:r>
            <a:r>
              <a:rPr lang="en-GB" sz="2200" b="1" dirty="0" smtClean="0">
                <a:solidFill>
                  <a:srgbClr val="00B050"/>
                </a:solidFill>
              </a:rPr>
              <a:t>Different </a:t>
            </a:r>
            <a:r>
              <a:rPr lang="en-GB" sz="2200" b="1" dirty="0">
                <a:solidFill>
                  <a:srgbClr val="00B050"/>
                </a:solidFill>
              </a:rPr>
              <a:t>behaviour of an instance depending upon the situation</a:t>
            </a:r>
            <a:r>
              <a:rPr lang="en-GB" sz="2200" dirty="0"/>
              <a:t>’. </a:t>
            </a:r>
            <a:endParaRPr lang="en-GB" sz="2200" dirty="0" smtClean="0"/>
          </a:p>
          <a:p>
            <a:endParaRPr lang="en-GB" sz="2200" dirty="0" smtClean="0"/>
          </a:p>
          <a:p>
            <a:r>
              <a:rPr lang="en-GB" sz="2200" dirty="0" smtClean="0"/>
              <a:t>An </a:t>
            </a:r>
            <a:r>
              <a:rPr lang="en-GB" sz="2200" dirty="0"/>
              <a:t>‘</a:t>
            </a:r>
            <a:r>
              <a:rPr lang="en-GB" sz="2200" b="1" dirty="0">
                <a:solidFill>
                  <a:srgbClr val="EF2564"/>
                </a:solidFill>
              </a:rPr>
              <a:t>overloaded function</a:t>
            </a:r>
            <a:r>
              <a:rPr lang="en-GB" sz="2200" dirty="0"/>
              <a:t>’ refers to  a function having (one name and) more than one distinct meanings. </a:t>
            </a:r>
          </a:p>
          <a:p>
            <a:endParaRPr lang="en-US" sz="2200" dirty="0"/>
          </a:p>
        </p:txBody>
      </p:sp>
      <p:graphicFrame>
        <p:nvGraphicFramePr>
          <p:cNvPr id="4" name="Diagram 3"/>
          <p:cNvGraphicFramePr/>
          <p:nvPr>
            <p:extLst>
              <p:ext uri="{D42A27DB-BD31-4B8C-83A1-F6EECF244321}">
                <p14:modId xmlns:p14="http://schemas.microsoft.com/office/powerpoint/2010/main" val="3608948921"/>
              </p:ext>
            </p:extLst>
          </p:nvPr>
        </p:nvGraphicFramePr>
        <p:xfrm>
          <a:off x="4129288" y="772413"/>
          <a:ext cx="4685495"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angle 5"/>
          <p:cNvSpPr/>
          <p:nvPr/>
        </p:nvSpPr>
        <p:spPr>
          <a:xfrm>
            <a:off x="340485" y="5342725"/>
            <a:ext cx="8474298" cy="769441"/>
          </a:xfrm>
          <a:prstGeom prst="rect">
            <a:avLst/>
          </a:prstGeom>
        </p:spPr>
        <p:txBody>
          <a:bodyPr wrap="square">
            <a:spAutoFit/>
          </a:bodyPr>
          <a:lstStyle/>
          <a:p>
            <a:r>
              <a:rPr lang="en-GB" sz="2200" i="1" u="sng" dirty="0">
                <a:latin typeface="Candara" panose="020E0502030303020204" pitchFamily="34" charset="0"/>
              </a:rPr>
              <a:t>Not only does it provide support for </a:t>
            </a:r>
            <a:r>
              <a:rPr lang="en-GB" sz="2200" i="1" u="sng" dirty="0" smtClean="0">
                <a:latin typeface="Candara" panose="020E0502030303020204" pitchFamily="34" charset="0"/>
              </a:rPr>
              <a:t>compile-time polymorphism</a:t>
            </a:r>
            <a:r>
              <a:rPr lang="en-GB" sz="2200" i="1" u="sng" dirty="0">
                <a:latin typeface="Candara" panose="020E0502030303020204" pitchFamily="34" charset="0"/>
              </a:rPr>
              <a:t>, it also adds flexibility and convenience.</a:t>
            </a:r>
            <a:endParaRPr lang="en-US" sz="2200" i="1" u="sng" dirty="0">
              <a:latin typeface="Candara" panose="020E0502030303020204" pitchFamily="34" charset="0"/>
            </a:endParaRPr>
          </a:p>
        </p:txBody>
      </p:sp>
      <p:sp>
        <p:nvSpPr>
          <p:cNvPr id="5" name="Footer Placeholder 4"/>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3643332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graphicEl>
                                              <a:dgm id="{F6D95ED3-81A2-42C0-BEA1-B1994EA9EC3B}"/>
                                            </p:graphicEl>
                                          </p:spTgt>
                                        </p:tgtEl>
                                        <p:attrNameLst>
                                          <p:attrName>style.visibility</p:attrName>
                                        </p:attrNameLst>
                                      </p:cBhvr>
                                      <p:to>
                                        <p:strVal val="visible"/>
                                      </p:to>
                                    </p:set>
                                    <p:animEffect transition="in" filter="fade">
                                      <p:cBhvr>
                                        <p:cTn id="17" dur="500"/>
                                        <p:tgtEl>
                                          <p:spTgt spid="4">
                                            <p:graphicEl>
                                              <a:dgm id="{F6D95ED3-81A2-42C0-BEA1-B1994EA9EC3B}"/>
                                            </p:graphic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graphicEl>
                                              <a:dgm id="{11940782-7B9E-4BB0-A5D1-9B9EFE79A686}"/>
                                            </p:graphicEl>
                                          </p:spTgt>
                                        </p:tgtEl>
                                        <p:attrNameLst>
                                          <p:attrName>style.visibility</p:attrName>
                                        </p:attrNameLst>
                                      </p:cBhvr>
                                      <p:to>
                                        <p:strVal val="visible"/>
                                      </p:to>
                                    </p:set>
                                    <p:animEffect transition="in" filter="fade">
                                      <p:cBhvr>
                                        <p:cTn id="22" dur="500"/>
                                        <p:tgtEl>
                                          <p:spTgt spid="4">
                                            <p:graphicEl>
                                              <a:dgm id="{11940782-7B9E-4BB0-A5D1-9B9EFE79A686}"/>
                                            </p:graphic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4">
                                            <p:graphicEl>
                                              <a:dgm id="{E5C7F506-4C4D-4E18-ADF8-8DB7E62B057A}"/>
                                            </p:graphicEl>
                                          </p:spTgt>
                                        </p:tgtEl>
                                        <p:attrNameLst>
                                          <p:attrName>style.visibility</p:attrName>
                                        </p:attrNameLst>
                                      </p:cBhvr>
                                      <p:to>
                                        <p:strVal val="visible"/>
                                      </p:to>
                                    </p:set>
                                    <p:animEffect transition="in" filter="fade">
                                      <p:cBhvr>
                                        <p:cTn id="25" dur="500"/>
                                        <p:tgtEl>
                                          <p:spTgt spid="4">
                                            <p:graphicEl>
                                              <a:dgm id="{E5C7F506-4C4D-4E18-ADF8-8DB7E62B057A}"/>
                                            </p:graphic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4">
                                            <p:graphicEl>
                                              <a:dgm id="{38A19BCF-4B0D-4212-94D7-6CC0381C596D}"/>
                                            </p:graphicEl>
                                          </p:spTgt>
                                        </p:tgtEl>
                                        <p:attrNameLst>
                                          <p:attrName>style.visibility</p:attrName>
                                        </p:attrNameLst>
                                      </p:cBhvr>
                                      <p:to>
                                        <p:strVal val="visible"/>
                                      </p:to>
                                    </p:set>
                                    <p:animEffect transition="in" filter="fade">
                                      <p:cBhvr>
                                        <p:cTn id="30" dur="500"/>
                                        <p:tgtEl>
                                          <p:spTgt spid="4">
                                            <p:graphicEl>
                                              <a:dgm id="{38A19BCF-4B0D-4212-94D7-6CC0381C596D}"/>
                                            </p:graphic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4">
                                            <p:graphicEl>
                                              <a:dgm id="{E12896A6-00F2-46A7-8182-12C9043F65E3}"/>
                                            </p:graphicEl>
                                          </p:spTgt>
                                        </p:tgtEl>
                                        <p:attrNameLst>
                                          <p:attrName>style.visibility</p:attrName>
                                        </p:attrNameLst>
                                      </p:cBhvr>
                                      <p:to>
                                        <p:strVal val="visible"/>
                                      </p:to>
                                    </p:set>
                                    <p:animEffect transition="in" filter="fade">
                                      <p:cBhvr>
                                        <p:cTn id="33" dur="500"/>
                                        <p:tgtEl>
                                          <p:spTgt spid="4">
                                            <p:graphicEl>
                                              <a:dgm id="{E12896A6-00F2-46A7-8182-12C9043F65E3}"/>
                                            </p:graphic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4">
                                            <p:graphicEl>
                                              <a:dgm id="{A39B3E2A-3CE1-4D25-B291-9869901712D9}"/>
                                            </p:graphicEl>
                                          </p:spTgt>
                                        </p:tgtEl>
                                        <p:attrNameLst>
                                          <p:attrName>style.visibility</p:attrName>
                                        </p:attrNameLst>
                                      </p:cBhvr>
                                      <p:to>
                                        <p:strVal val="visible"/>
                                      </p:to>
                                    </p:set>
                                    <p:animEffect transition="in" filter="fade">
                                      <p:cBhvr>
                                        <p:cTn id="36" dur="500"/>
                                        <p:tgtEl>
                                          <p:spTgt spid="4">
                                            <p:graphicEl>
                                              <a:dgm id="{A39B3E2A-3CE1-4D25-B291-9869901712D9}"/>
                                            </p:graphic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4" end="4"/>
                                            </p:txEl>
                                          </p:spTgt>
                                        </p:tgtEl>
                                        <p:attrNameLst>
                                          <p:attrName>style.visibility</p:attrName>
                                        </p:attrNameLst>
                                      </p:cBhvr>
                                      <p:to>
                                        <p:strVal val="visible"/>
                                      </p:to>
                                    </p:set>
                                    <p:animEffect transition="in" filter="fade">
                                      <p:cBhvr>
                                        <p:cTn id="41" dur="500"/>
                                        <p:tgtEl>
                                          <p:spTgt spid="3">
                                            <p:txEl>
                                              <p:pRg st="4" end="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Graphic spid="4" grpId="0">
        <p:bldSub>
          <a:bldDgm bld="lvlAtOnce"/>
        </p:bldSub>
      </p:bldGraphic>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GB" dirty="0" smtClean="0"/>
              <a:t>Function overloading</a:t>
            </a:r>
            <a:endParaRPr lang="en-US" dirty="0"/>
          </a:p>
        </p:txBody>
      </p:sp>
      <p:sp>
        <p:nvSpPr>
          <p:cNvPr id="7" name="Rectangle 3"/>
          <p:cNvSpPr>
            <a:spLocks noGrp="1" noChangeArrowheads="1"/>
          </p:cNvSpPr>
          <p:nvPr>
            <p:ph idx="1"/>
          </p:nvPr>
        </p:nvSpPr>
        <p:spPr>
          <a:xfrm>
            <a:off x="628650" y="1833318"/>
            <a:ext cx="7886700" cy="4351338"/>
          </a:xfrm>
        </p:spPr>
        <p:txBody>
          <a:bodyPr>
            <a:normAutofit/>
          </a:bodyPr>
          <a:lstStyle/>
          <a:p>
            <a:pPr eaLnBrk="1" hangingPunct="1">
              <a:buFontTx/>
              <a:buNone/>
            </a:pPr>
            <a:r>
              <a:rPr lang="en-US" altLang="en-US" sz="2200" dirty="0" smtClean="0"/>
              <a:t>A </a:t>
            </a:r>
            <a:r>
              <a:rPr lang="en-US" altLang="en-US" sz="2200" b="1" i="1" dirty="0" smtClean="0"/>
              <a:t>function</a:t>
            </a:r>
            <a:r>
              <a:rPr lang="en-US" altLang="en-US" sz="2200" dirty="0" smtClean="0"/>
              <a:t> name having several definitions that are differentiable by the </a:t>
            </a:r>
            <a:r>
              <a:rPr lang="en-US" altLang="en-US" sz="2200" b="1" dirty="0" smtClean="0">
                <a:solidFill>
                  <a:srgbClr val="0000FF"/>
                </a:solidFill>
              </a:rPr>
              <a:t>number</a:t>
            </a:r>
            <a:r>
              <a:rPr lang="en-US" altLang="en-US" sz="2200" dirty="0" smtClean="0">
                <a:solidFill>
                  <a:srgbClr val="0000FF"/>
                </a:solidFill>
              </a:rPr>
              <a:t> </a:t>
            </a:r>
            <a:r>
              <a:rPr lang="en-US" altLang="en-US" sz="2200" dirty="0" smtClean="0"/>
              <a:t>or </a:t>
            </a:r>
            <a:r>
              <a:rPr lang="en-US" altLang="en-US" sz="2200" b="1" dirty="0" smtClean="0">
                <a:solidFill>
                  <a:srgbClr val="C00000"/>
                </a:solidFill>
              </a:rPr>
              <a:t>types of their arguments.</a:t>
            </a:r>
          </a:p>
          <a:p>
            <a:pPr eaLnBrk="1" hangingPunct="1">
              <a:buFontTx/>
              <a:buNone/>
            </a:pPr>
            <a:r>
              <a:rPr lang="en-US" altLang="en-US" sz="2200" dirty="0" smtClean="0"/>
              <a:t>					OR</a:t>
            </a:r>
          </a:p>
          <a:p>
            <a:pPr eaLnBrk="1" hangingPunct="1">
              <a:buFontTx/>
              <a:buNone/>
            </a:pPr>
            <a:r>
              <a:rPr lang="en-US" altLang="en-US" sz="2200" b="1" dirty="0" smtClean="0"/>
              <a:t>Function Overloading </a:t>
            </a:r>
            <a:r>
              <a:rPr lang="en-US" altLang="en-US" sz="2200" dirty="0" smtClean="0"/>
              <a:t>not only implements polymorphism but also reduces number of comparisons in a program and thereby makes the program run faster.</a:t>
            </a:r>
          </a:p>
          <a:p>
            <a:pPr eaLnBrk="1" hangingPunct="1">
              <a:buFontTx/>
              <a:buNone/>
            </a:pPr>
            <a:endParaRPr lang="en-US" altLang="en-US" sz="2200" dirty="0" smtClean="0"/>
          </a:p>
          <a:p>
            <a:pPr eaLnBrk="1" hangingPunct="1">
              <a:buFontTx/>
              <a:buNone/>
            </a:pPr>
            <a:r>
              <a:rPr lang="en-US" altLang="en-US" sz="2200" dirty="0" smtClean="0"/>
              <a:t>For example;</a:t>
            </a:r>
          </a:p>
          <a:p>
            <a:pPr eaLnBrk="1" hangingPunct="1">
              <a:buFontTx/>
              <a:buNone/>
            </a:pPr>
            <a:r>
              <a:rPr lang="en-US" altLang="en-US" sz="2200" dirty="0" smtClean="0"/>
              <a:t>		</a:t>
            </a:r>
            <a:r>
              <a:rPr lang="en-US" altLang="en-US" sz="2200" i="1" dirty="0" smtClean="0"/>
              <a:t>float </a:t>
            </a:r>
            <a:r>
              <a:rPr lang="en-US" altLang="en-US" sz="2200" dirty="0" smtClean="0"/>
              <a:t>add (</a:t>
            </a:r>
            <a:r>
              <a:rPr lang="en-US" altLang="en-US" sz="2200" dirty="0" err="1" smtClean="0"/>
              <a:t>int</a:t>
            </a:r>
            <a:r>
              <a:rPr lang="en-US" altLang="en-US" sz="2200" dirty="0" smtClean="0"/>
              <a:t> a, </a:t>
            </a:r>
            <a:r>
              <a:rPr lang="en-US" altLang="en-US" sz="2200" dirty="0" err="1" smtClean="0"/>
              <a:t>int</a:t>
            </a:r>
            <a:r>
              <a:rPr lang="en-US" altLang="en-US" sz="2200" dirty="0" smtClean="0"/>
              <a:t> b);</a:t>
            </a:r>
          </a:p>
          <a:p>
            <a:pPr eaLnBrk="1" hangingPunct="1">
              <a:buFontTx/>
              <a:buNone/>
            </a:pPr>
            <a:r>
              <a:rPr lang="en-US" altLang="en-US" sz="2200" dirty="0" smtClean="0"/>
              <a:t>		</a:t>
            </a:r>
            <a:r>
              <a:rPr lang="en-US" altLang="en-US" sz="2200" i="1" dirty="0" smtClean="0"/>
              <a:t>float </a:t>
            </a:r>
            <a:r>
              <a:rPr lang="en-US" altLang="en-US" sz="2200" dirty="0" smtClean="0"/>
              <a:t>add (float x, float y);</a:t>
            </a:r>
          </a:p>
          <a:p>
            <a:pPr eaLnBrk="1" hangingPunct="1">
              <a:buFontTx/>
              <a:buNone/>
            </a:pPr>
            <a:endParaRPr lang="en-US" altLang="en-US" sz="2200" dirty="0" smtClean="0"/>
          </a:p>
        </p:txBody>
      </p:sp>
    </p:spTree>
    <p:extLst>
      <p:ext uri="{BB962C8B-B14F-4D97-AF65-F5344CB8AC3E}">
        <p14:creationId xmlns:p14="http://schemas.microsoft.com/office/powerpoint/2010/main" val="53203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fade">
                                      <p:cBhvr>
                                        <p:cTn id="15" dur="500"/>
                                        <p:tgtEl>
                                          <p:spTgt spid="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xEl>
                                              <p:pRg st="4" end="4"/>
                                            </p:txEl>
                                          </p:spTgt>
                                        </p:tgtEl>
                                        <p:attrNameLst>
                                          <p:attrName>style.visibility</p:attrName>
                                        </p:attrNameLst>
                                      </p:cBhvr>
                                      <p:to>
                                        <p:strVal val="visible"/>
                                      </p:to>
                                    </p:set>
                                    <p:animEffect transition="in" filter="fade">
                                      <p:cBhvr>
                                        <p:cTn id="20" dur="500"/>
                                        <p:tgtEl>
                                          <p:spTgt spid="7">
                                            <p:txEl>
                                              <p:pRg st="4" end="4"/>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animEffect transition="in" filter="fade">
                                      <p:cBhvr>
                                        <p:cTn id="23" dur="500"/>
                                        <p:tgtEl>
                                          <p:spTgt spid="7">
                                            <p:txEl>
                                              <p:pRg st="5" end="5"/>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7">
                                            <p:txEl>
                                              <p:pRg st="6" end="6"/>
                                            </p:txEl>
                                          </p:spTgt>
                                        </p:tgtEl>
                                        <p:attrNameLst>
                                          <p:attrName>style.visibility</p:attrName>
                                        </p:attrNameLst>
                                      </p:cBhvr>
                                      <p:to>
                                        <p:strVal val="visible"/>
                                      </p:to>
                                    </p:set>
                                    <p:animEffect transition="in" filter="fade">
                                      <p:cBhvr>
                                        <p:cTn id="26"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Function signature/ Extended name</a:t>
            </a:r>
            <a:endParaRPr lang="en-US" dirty="0"/>
          </a:p>
        </p:txBody>
      </p:sp>
      <p:sp>
        <p:nvSpPr>
          <p:cNvPr id="3" name="Content Placeholder 2"/>
          <p:cNvSpPr>
            <a:spLocks noGrp="1"/>
          </p:cNvSpPr>
          <p:nvPr>
            <p:ph idx="1"/>
          </p:nvPr>
        </p:nvSpPr>
        <p:spPr>
          <a:xfrm>
            <a:off x="628650" y="1642731"/>
            <a:ext cx="7886700" cy="3380030"/>
          </a:xfrm>
        </p:spPr>
        <p:txBody>
          <a:bodyPr>
            <a:noAutofit/>
          </a:bodyPr>
          <a:lstStyle/>
          <a:p>
            <a:pPr>
              <a:lnSpc>
                <a:spcPct val="150000"/>
              </a:lnSpc>
            </a:pPr>
            <a:r>
              <a:rPr lang="en-GB" sz="2200" dirty="0"/>
              <a:t>The key to function overloading is a function’s </a:t>
            </a:r>
            <a:r>
              <a:rPr lang="en-GB" sz="2200" b="1" dirty="0">
                <a:solidFill>
                  <a:srgbClr val="00B050"/>
                </a:solidFill>
              </a:rPr>
              <a:t>argument </a:t>
            </a:r>
            <a:r>
              <a:rPr lang="en-GB" sz="2200" b="1" dirty="0" smtClean="0">
                <a:solidFill>
                  <a:srgbClr val="00B050"/>
                </a:solidFill>
              </a:rPr>
              <a:t>list</a:t>
            </a:r>
          </a:p>
          <a:p>
            <a:pPr>
              <a:lnSpc>
                <a:spcPct val="150000"/>
              </a:lnSpc>
            </a:pPr>
            <a:r>
              <a:rPr lang="en-GB" sz="2200" dirty="0" smtClean="0"/>
              <a:t> This is </a:t>
            </a:r>
            <a:r>
              <a:rPr lang="en-GB" sz="2200" dirty="0"/>
              <a:t>also known as the function </a:t>
            </a:r>
            <a:r>
              <a:rPr lang="en-GB" sz="2200" b="1" dirty="0" smtClean="0">
                <a:solidFill>
                  <a:srgbClr val="0000FF"/>
                </a:solidFill>
              </a:rPr>
              <a:t>signature/ extended name</a:t>
            </a:r>
            <a:r>
              <a:rPr lang="en-GB" sz="2200" dirty="0" smtClean="0"/>
              <a:t>. </a:t>
            </a:r>
          </a:p>
          <a:p>
            <a:pPr>
              <a:lnSpc>
                <a:spcPct val="150000"/>
              </a:lnSpc>
            </a:pPr>
            <a:r>
              <a:rPr lang="en-GB" sz="2200" dirty="0" smtClean="0"/>
              <a:t>It </a:t>
            </a:r>
            <a:r>
              <a:rPr lang="en-GB" sz="2200" dirty="0"/>
              <a:t>is the </a:t>
            </a:r>
            <a:r>
              <a:rPr lang="en-GB" sz="2200" b="1" dirty="0">
                <a:solidFill>
                  <a:srgbClr val="0000FF"/>
                </a:solidFill>
              </a:rPr>
              <a:t>signature</a:t>
            </a:r>
            <a:r>
              <a:rPr lang="en-GB" sz="2200" dirty="0"/>
              <a:t>, </a:t>
            </a:r>
            <a:r>
              <a:rPr lang="en-GB" sz="2200" b="1" dirty="0">
                <a:solidFill>
                  <a:srgbClr val="00B050"/>
                </a:solidFill>
              </a:rPr>
              <a:t>not the function type </a:t>
            </a:r>
            <a:r>
              <a:rPr lang="en-GB" sz="2200" dirty="0"/>
              <a:t>that enables function overloading</a:t>
            </a:r>
            <a:r>
              <a:rPr lang="en-GB" sz="2200" dirty="0" smtClean="0"/>
              <a:t>.</a:t>
            </a:r>
          </a:p>
          <a:p>
            <a:pPr>
              <a:lnSpc>
                <a:spcPct val="150000"/>
              </a:lnSpc>
            </a:pPr>
            <a:r>
              <a:rPr lang="en-GB" sz="2200" dirty="0"/>
              <a:t>T</a:t>
            </a:r>
            <a:r>
              <a:rPr lang="en-GB" sz="2200" dirty="0" smtClean="0"/>
              <a:t>wo </a:t>
            </a:r>
            <a:r>
              <a:rPr lang="en-GB" sz="2200" dirty="0"/>
              <a:t>functions </a:t>
            </a:r>
            <a:r>
              <a:rPr lang="en-GB" sz="2200" dirty="0" smtClean="0"/>
              <a:t>with same </a:t>
            </a:r>
            <a:r>
              <a:rPr lang="en-GB" sz="2200" dirty="0"/>
              <a:t>number and types of arguments in the same </a:t>
            </a:r>
            <a:r>
              <a:rPr lang="en-GB" sz="2200" dirty="0" smtClean="0"/>
              <a:t>order are </a:t>
            </a:r>
            <a:r>
              <a:rPr lang="en-GB" sz="2200" dirty="0"/>
              <a:t>said to have the same signature</a:t>
            </a:r>
            <a:r>
              <a:rPr lang="en-GB" sz="2200" dirty="0" smtClean="0"/>
              <a:t>.</a:t>
            </a:r>
          </a:p>
        </p:txBody>
      </p:sp>
      <p:sp>
        <p:nvSpPr>
          <p:cNvPr id="4" name="Rectangle 3"/>
          <p:cNvSpPr/>
          <p:nvPr/>
        </p:nvSpPr>
        <p:spPr>
          <a:xfrm>
            <a:off x="3396369" y="5022761"/>
            <a:ext cx="2140330" cy="430887"/>
          </a:xfrm>
          <a:prstGeom prst="rect">
            <a:avLst/>
          </a:prstGeom>
        </p:spPr>
        <p:txBody>
          <a:bodyPr wrap="none">
            <a:spAutoFit/>
          </a:bodyPr>
          <a:lstStyle/>
          <a:p>
            <a:r>
              <a:rPr lang="en-US" sz="2200" dirty="0" err="1">
                <a:latin typeface="Candara" panose="020E0502030303020204" pitchFamily="34" charset="0"/>
              </a:rPr>
              <a:t>int</a:t>
            </a:r>
            <a:r>
              <a:rPr lang="en-US" sz="2200" dirty="0">
                <a:latin typeface="Candara" panose="020E0502030303020204" pitchFamily="34" charset="0"/>
              </a:rPr>
              <a:t> </a:t>
            </a:r>
            <a:r>
              <a:rPr lang="en-US" sz="2200" dirty="0" err="1">
                <a:latin typeface="Candara" panose="020E0502030303020204" pitchFamily="34" charset="0"/>
              </a:rPr>
              <a:t>myfunc</a:t>
            </a:r>
            <a:r>
              <a:rPr lang="en-US" sz="2200" dirty="0">
                <a:latin typeface="Candara" panose="020E0502030303020204" pitchFamily="34" charset="0"/>
              </a:rPr>
              <a:t>(</a:t>
            </a:r>
            <a:r>
              <a:rPr lang="en-US" sz="2200" dirty="0" err="1">
                <a:latin typeface="Candara" panose="020E0502030303020204" pitchFamily="34" charset="0"/>
              </a:rPr>
              <a:t>int</a:t>
            </a:r>
            <a:r>
              <a:rPr lang="en-US" sz="2200" dirty="0">
                <a:latin typeface="Candara" panose="020E0502030303020204" pitchFamily="34" charset="0"/>
              </a:rPr>
              <a:t> </a:t>
            </a:r>
            <a:r>
              <a:rPr lang="en-US" sz="2200" dirty="0" err="1">
                <a:latin typeface="Candara" panose="020E0502030303020204" pitchFamily="34" charset="0"/>
              </a:rPr>
              <a:t>i</a:t>
            </a:r>
            <a:r>
              <a:rPr lang="en-US" sz="2200" dirty="0">
                <a:latin typeface="Candara" panose="020E0502030303020204" pitchFamily="34" charset="0"/>
              </a:rPr>
              <a:t>)</a:t>
            </a:r>
          </a:p>
        </p:txBody>
      </p:sp>
      <p:sp>
        <p:nvSpPr>
          <p:cNvPr id="5" name="Rectangle 4"/>
          <p:cNvSpPr/>
          <p:nvPr/>
        </p:nvSpPr>
        <p:spPr>
          <a:xfrm>
            <a:off x="2978787" y="5638972"/>
            <a:ext cx="2975495" cy="430887"/>
          </a:xfrm>
          <a:prstGeom prst="rect">
            <a:avLst/>
          </a:prstGeom>
        </p:spPr>
        <p:txBody>
          <a:bodyPr wrap="none">
            <a:spAutoFit/>
          </a:bodyPr>
          <a:lstStyle/>
          <a:p>
            <a:r>
              <a:rPr lang="en-US" sz="2200" dirty="0" err="1">
                <a:latin typeface="Candara" panose="020E0502030303020204" pitchFamily="34" charset="0"/>
              </a:rPr>
              <a:t>int</a:t>
            </a:r>
            <a:r>
              <a:rPr lang="en-US" sz="2200" dirty="0">
                <a:latin typeface="Candara" panose="020E0502030303020204" pitchFamily="34" charset="0"/>
              </a:rPr>
              <a:t> </a:t>
            </a:r>
            <a:r>
              <a:rPr lang="en-US" sz="2200" dirty="0" err="1">
                <a:latin typeface="Candara" panose="020E0502030303020204" pitchFamily="34" charset="0"/>
              </a:rPr>
              <a:t>myfunc</a:t>
            </a:r>
            <a:r>
              <a:rPr lang="en-US" sz="2200" dirty="0">
                <a:latin typeface="Candara" panose="020E0502030303020204" pitchFamily="34" charset="0"/>
              </a:rPr>
              <a:t>(</a:t>
            </a:r>
            <a:r>
              <a:rPr lang="en-US" sz="2200" dirty="0" err="1">
                <a:latin typeface="Candara" panose="020E0502030303020204" pitchFamily="34" charset="0"/>
              </a:rPr>
              <a:t>int</a:t>
            </a:r>
            <a:r>
              <a:rPr lang="en-US" sz="2200" dirty="0">
                <a:latin typeface="Candara" panose="020E0502030303020204" pitchFamily="34" charset="0"/>
              </a:rPr>
              <a:t> i</a:t>
            </a:r>
            <a:r>
              <a:rPr lang="en-US" sz="2200" dirty="0" smtClean="0">
                <a:latin typeface="Candara" panose="020E0502030303020204" pitchFamily="34" charset="0"/>
              </a:rPr>
              <a:t>, float j)</a:t>
            </a:r>
            <a:endParaRPr lang="en-US" sz="2200" dirty="0">
              <a:latin typeface="Candara" panose="020E0502030303020204" pitchFamily="34" charset="0"/>
            </a:endParaRPr>
          </a:p>
        </p:txBody>
      </p:sp>
      <p:sp>
        <p:nvSpPr>
          <p:cNvPr id="6" name="Rectangle 5"/>
          <p:cNvSpPr/>
          <p:nvPr/>
        </p:nvSpPr>
        <p:spPr>
          <a:xfrm>
            <a:off x="2811273" y="6224078"/>
            <a:ext cx="3310522" cy="430887"/>
          </a:xfrm>
          <a:prstGeom prst="rect">
            <a:avLst/>
          </a:prstGeom>
        </p:spPr>
        <p:txBody>
          <a:bodyPr wrap="none">
            <a:spAutoFit/>
          </a:bodyPr>
          <a:lstStyle/>
          <a:p>
            <a:r>
              <a:rPr lang="en-US" sz="2200" dirty="0">
                <a:latin typeface="Candara" panose="020E0502030303020204" pitchFamily="34" charset="0"/>
              </a:rPr>
              <a:t>v</a:t>
            </a:r>
            <a:r>
              <a:rPr lang="en-US" sz="2200" dirty="0" smtClean="0">
                <a:latin typeface="Candara" panose="020E0502030303020204" pitchFamily="34" charset="0"/>
              </a:rPr>
              <a:t>oid </a:t>
            </a:r>
            <a:r>
              <a:rPr lang="en-US" sz="2200" dirty="0" err="1" smtClean="0">
                <a:latin typeface="Candara" panose="020E0502030303020204" pitchFamily="34" charset="0"/>
              </a:rPr>
              <a:t>myfunc</a:t>
            </a:r>
            <a:r>
              <a:rPr lang="en-US" sz="2200" dirty="0" smtClean="0">
                <a:latin typeface="Candara" panose="020E0502030303020204" pitchFamily="34" charset="0"/>
              </a:rPr>
              <a:t>(</a:t>
            </a:r>
            <a:r>
              <a:rPr lang="en-US" sz="2200" dirty="0" err="1" smtClean="0">
                <a:latin typeface="Candara" panose="020E0502030303020204" pitchFamily="34" charset="0"/>
              </a:rPr>
              <a:t>int</a:t>
            </a:r>
            <a:r>
              <a:rPr lang="en-US" sz="2200" dirty="0" smtClean="0">
                <a:latin typeface="Candara" panose="020E0502030303020204" pitchFamily="34" charset="0"/>
              </a:rPr>
              <a:t> x, float y)</a:t>
            </a:r>
            <a:endParaRPr lang="en-US" sz="2200" dirty="0">
              <a:latin typeface="Candara" panose="020E0502030303020204" pitchFamily="34" charset="0"/>
            </a:endParaRPr>
          </a:p>
        </p:txBody>
      </p:sp>
    </p:spTree>
    <p:extLst>
      <p:ext uri="{BB962C8B-B14F-4D97-AF65-F5344CB8AC3E}">
        <p14:creationId xmlns:p14="http://schemas.microsoft.com/office/powerpoint/2010/main" val="110937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fade">
                                      <p:cBhvr>
                                        <p:cTn id="30" dur="500"/>
                                        <p:tgtEl>
                                          <p:spTgt spid="4"/>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Overloading </a:t>
            </a:r>
            <a:r>
              <a:rPr lang="en-GB" dirty="0" smtClean="0">
                <a:sym typeface="Wingdings" panose="05000000000000000000" pitchFamily="2" charset="2"/>
              </a:rPr>
              <a:t> Different signature</a:t>
            </a:r>
            <a:endParaRPr lang="en-US" dirty="0"/>
          </a:p>
        </p:txBody>
      </p:sp>
      <p:sp>
        <p:nvSpPr>
          <p:cNvPr id="3" name="Content Placeholder 2"/>
          <p:cNvSpPr>
            <a:spLocks noGrp="1"/>
          </p:cNvSpPr>
          <p:nvPr>
            <p:ph idx="1"/>
          </p:nvPr>
        </p:nvSpPr>
        <p:spPr>
          <a:xfrm>
            <a:off x="628650" y="1825625"/>
            <a:ext cx="7886700" cy="2269857"/>
          </a:xfrm>
        </p:spPr>
        <p:txBody>
          <a:bodyPr>
            <a:normAutofit/>
          </a:bodyPr>
          <a:lstStyle/>
          <a:p>
            <a:r>
              <a:rPr lang="en-GB" sz="2200" dirty="0"/>
              <a:t>To overload a function </a:t>
            </a:r>
            <a:r>
              <a:rPr lang="en-GB" sz="2200" dirty="0" smtClean="0"/>
              <a:t>name</a:t>
            </a:r>
          </a:p>
          <a:p>
            <a:pPr lvl="1"/>
            <a:r>
              <a:rPr lang="en-GB" sz="2200" dirty="0" smtClean="0"/>
              <a:t>Declared and defined with </a:t>
            </a:r>
            <a:r>
              <a:rPr lang="en-GB" sz="2200" dirty="0"/>
              <a:t>the </a:t>
            </a:r>
            <a:r>
              <a:rPr lang="en-GB" sz="2200" b="1" dirty="0">
                <a:solidFill>
                  <a:srgbClr val="0000FF"/>
                </a:solidFill>
              </a:rPr>
              <a:t>same name </a:t>
            </a:r>
            <a:endParaRPr lang="en-GB" sz="2200" b="1" dirty="0" smtClean="0">
              <a:solidFill>
                <a:srgbClr val="0000FF"/>
              </a:solidFill>
            </a:endParaRPr>
          </a:p>
          <a:p>
            <a:pPr lvl="1"/>
            <a:r>
              <a:rPr lang="en-GB" sz="2200" dirty="0" smtClean="0"/>
              <a:t>Characterized by </a:t>
            </a:r>
            <a:r>
              <a:rPr lang="en-GB" sz="2200" b="1" dirty="0" smtClean="0">
                <a:solidFill>
                  <a:srgbClr val="C00000"/>
                </a:solidFill>
              </a:rPr>
              <a:t>different signatures</a:t>
            </a:r>
            <a:r>
              <a:rPr lang="en-GB" sz="2200" dirty="0" smtClean="0"/>
              <a:t>. </a:t>
            </a:r>
          </a:p>
          <a:p>
            <a:endParaRPr lang="en-GB" sz="2200" dirty="0"/>
          </a:p>
          <a:p>
            <a:r>
              <a:rPr lang="en-GB" sz="2200" dirty="0" smtClean="0"/>
              <a:t>For </a:t>
            </a:r>
            <a:r>
              <a:rPr lang="en-GB" sz="2200" dirty="0"/>
              <a:t>instance, following code fragment overloads a function name </a:t>
            </a:r>
            <a:r>
              <a:rPr lang="en-GB" sz="2200" dirty="0" smtClean="0"/>
              <a:t>add( ).</a:t>
            </a:r>
            <a:endParaRPr lang="en-GB" sz="2200" dirty="0"/>
          </a:p>
        </p:txBody>
      </p:sp>
      <p:grpSp>
        <p:nvGrpSpPr>
          <p:cNvPr id="8" name="Group 7"/>
          <p:cNvGrpSpPr/>
          <p:nvPr/>
        </p:nvGrpSpPr>
        <p:grpSpPr>
          <a:xfrm>
            <a:off x="628650" y="4372086"/>
            <a:ext cx="4801314" cy="1508106"/>
            <a:chOff x="628650" y="4372086"/>
            <a:chExt cx="4801314" cy="1508106"/>
          </a:xfrm>
        </p:grpSpPr>
        <p:sp>
          <p:nvSpPr>
            <p:cNvPr id="4" name="TextBox 3"/>
            <p:cNvSpPr txBox="1"/>
            <p:nvPr/>
          </p:nvSpPr>
          <p:spPr>
            <a:xfrm>
              <a:off x="628650" y="4372086"/>
              <a:ext cx="3416320" cy="400110"/>
            </a:xfrm>
            <a:prstGeom prst="rect">
              <a:avLst/>
            </a:prstGeom>
            <a:noFill/>
          </p:spPr>
          <p:txBody>
            <a:bodyPr wrap="none" rtlCol="0">
              <a:spAutoFit/>
            </a:bodyPr>
            <a:lstStyle/>
            <a:p>
              <a:r>
                <a:rPr lang="en-GB" sz="2000" b="1" dirty="0" err="1" smtClean="0">
                  <a:solidFill>
                    <a:srgbClr val="0000FF"/>
                  </a:solidFill>
                  <a:latin typeface="Courier"/>
                </a:rPr>
                <a:t>int</a:t>
              </a:r>
              <a:r>
                <a:rPr lang="en-GB" sz="2000" b="1" dirty="0" smtClean="0">
                  <a:solidFill>
                    <a:srgbClr val="0000FF"/>
                  </a:solidFill>
                  <a:latin typeface="Courier"/>
                </a:rPr>
                <a:t> add(</a:t>
              </a:r>
              <a:r>
                <a:rPr lang="en-GB" sz="2000" b="1" dirty="0" err="1" smtClean="0">
                  <a:solidFill>
                    <a:srgbClr val="0000FF"/>
                  </a:solidFill>
                  <a:latin typeface="Courier"/>
                </a:rPr>
                <a:t>int</a:t>
              </a:r>
              <a:r>
                <a:rPr lang="en-GB" sz="2000" b="1" dirty="0" smtClean="0">
                  <a:solidFill>
                    <a:srgbClr val="0000FF"/>
                  </a:solidFill>
                  <a:latin typeface="Courier"/>
                </a:rPr>
                <a:t> a, </a:t>
              </a:r>
              <a:r>
                <a:rPr lang="en-GB" sz="2000" b="1" dirty="0" err="1" smtClean="0">
                  <a:solidFill>
                    <a:srgbClr val="0000FF"/>
                  </a:solidFill>
                  <a:latin typeface="Courier"/>
                </a:rPr>
                <a:t>int</a:t>
              </a:r>
              <a:r>
                <a:rPr lang="en-GB" sz="2000" b="1" dirty="0" smtClean="0">
                  <a:solidFill>
                    <a:srgbClr val="0000FF"/>
                  </a:solidFill>
                  <a:latin typeface="Courier"/>
                </a:rPr>
                <a:t> b)</a:t>
              </a:r>
              <a:endParaRPr lang="en-US" sz="2000" b="1" dirty="0">
                <a:solidFill>
                  <a:srgbClr val="0000FF"/>
                </a:solidFill>
                <a:latin typeface="Courier"/>
              </a:endParaRPr>
            </a:p>
          </p:txBody>
        </p:sp>
        <p:sp>
          <p:nvSpPr>
            <p:cNvPr id="5" name="TextBox 4"/>
            <p:cNvSpPr txBox="1"/>
            <p:nvPr/>
          </p:nvSpPr>
          <p:spPr>
            <a:xfrm>
              <a:off x="628650" y="4741418"/>
              <a:ext cx="4493538" cy="400110"/>
            </a:xfrm>
            <a:prstGeom prst="rect">
              <a:avLst/>
            </a:prstGeom>
            <a:noFill/>
          </p:spPr>
          <p:txBody>
            <a:bodyPr wrap="none" rtlCol="0">
              <a:spAutoFit/>
            </a:bodyPr>
            <a:lstStyle/>
            <a:p>
              <a:r>
                <a:rPr lang="en-GB" sz="2000" b="1" dirty="0" err="1" smtClean="0">
                  <a:solidFill>
                    <a:srgbClr val="0000FF"/>
                  </a:solidFill>
                  <a:latin typeface="Courier"/>
                </a:rPr>
                <a:t>int</a:t>
              </a:r>
              <a:r>
                <a:rPr lang="en-GB" sz="2000" b="1" dirty="0" smtClean="0">
                  <a:solidFill>
                    <a:srgbClr val="0000FF"/>
                  </a:solidFill>
                  <a:latin typeface="Courier"/>
                </a:rPr>
                <a:t> add(</a:t>
              </a:r>
              <a:r>
                <a:rPr lang="en-GB" sz="2000" b="1" dirty="0" err="1" smtClean="0">
                  <a:solidFill>
                    <a:srgbClr val="0000FF"/>
                  </a:solidFill>
                  <a:latin typeface="Courier"/>
                </a:rPr>
                <a:t>int</a:t>
              </a:r>
              <a:r>
                <a:rPr lang="en-GB" sz="2000" b="1" dirty="0" smtClean="0">
                  <a:solidFill>
                    <a:srgbClr val="0000FF"/>
                  </a:solidFill>
                  <a:latin typeface="Courier"/>
                </a:rPr>
                <a:t> a, </a:t>
              </a:r>
              <a:r>
                <a:rPr lang="en-GB" sz="2000" b="1" dirty="0" err="1" smtClean="0">
                  <a:solidFill>
                    <a:srgbClr val="0000FF"/>
                  </a:solidFill>
                  <a:latin typeface="Courier"/>
                </a:rPr>
                <a:t>int</a:t>
              </a:r>
              <a:r>
                <a:rPr lang="en-GB" sz="2000" b="1" dirty="0" smtClean="0">
                  <a:solidFill>
                    <a:srgbClr val="0000FF"/>
                  </a:solidFill>
                  <a:latin typeface="Courier"/>
                </a:rPr>
                <a:t> b, </a:t>
              </a:r>
              <a:r>
                <a:rPr lang="en-GB" sz="2000" b="1" dirty="0" err="1" smtClean="0">
                  <a:solidFill>
                    <a:srgbClr val="0000FF"/>
                  </a:solidFill>
                  <a:latin typeface="Courier"/>
                </a:rPr>
                <a:t>int</a:t>
              </a:r>
              <a:r>
                <a:rPr lang="en-GB" sz="2000" b="1" dirty="0" smtClean="0">
                  <a:solidFill>
                    <a:srgbClr val="0000FF"/>
                  </a:solidFill>
                  <a:latin typeface="Courier"/>
                </a:rPr>
                <a:t> c)</a:t>
              </a:r>
              <a:endParaRPr lang="en-US" sz="2000" b="1" dirty="0">
                <a:solidFill>
                  <a:srgbClr val="0000FF"/>
                </a:solidFill>
                <a:latin typeface="Courier"/>
              </a:endParaRPr>
            </a:p>
          </p:txBody>
        </p:sp>
        <p:sp>
          <p:nvSpPr>
            <p:cNvPr id="6" name="TextBox 5"/>
            <p:cNvSpPr txBox="1"/>
            <p:nvPr/>
          </p:nvSpPr>
          <p:spPr>
            <a:xfrm>
              <a:off x="628650" y="5110750"/>
              <a:ext cx="4801314" cy="400110"/>
            </a:xfrm>
            <a:prstGeom prst="rect">
              <a:avLst/>
            </a:prstGeom>
            <a:noFill/>
          </p:spPr>
          <p:txBody>
            <a:bodyPr wrap="none" rtlCol="0">
              <a:spAutoFit/>
            </a:bodyPr>
            <a:lstStyle/>
            <a:p>
              <a:r>
                <a:rPr lang="en-GB" sz="2000" b="1" dirty="0" smtClean="0">
                  <a:solidFill>
                    <a:srgbClr val="0000FF"/>
                  </a:solidFill>
                  <a:latin typeface="Courier"/>
                </a:rPr>
                <a:t>double add(double </a:t>
              </a:r>
              <a:r>
                <a:rPr lang="en-GB" sz="2000" b="1" dirty="0">
                  <a:solidFill>
                    <a:srgbClr val="0000FF"/>
                  </a:solidFill>
                  <a:latin typeface="Courier"/>
                </a:rPr>
                <a:t>x</a:t>
              </a:r>
              <a:r>
                <a:rPr lang="en-GB" sz="2000" b="1" dirty="0" smtClean="0">
                  <a:solidFill>
                    <a:srgbClr val="0000FF"/>
                  </a:solidFill>
                  <a:latin typeface="Courier"/>
                </a:rPr>
                <a:t>, double y)</a:t>
              </a:r>
              <a:endParaRPr lang="en-US" sz="2000" b="1" dirty="0">
                <a:solidFill>
                  <a:srgbClr val="0000FF"/>
                </a:solidFill>
                <a:latin typeface="Courier"/>
              </a:endParaRPr>
            </a:p>
          </p:txBody>
        </p:sp>
        <p:sp>
          <p:nvSpPr>
            <p:cNvPr id="7" name="TextBox 6"/>
            <p:cNvSpPr txBox="1"/>
            <p:nvPr/>
          </p:nvSpPr>
          <p:spPr>
            <a:xfrm>
              <a:off x="628650" y="5480082"/>
              <a:ext cx="4339650" cy="400110"/>
            </a:xfrm>
            <a:prstGeom prst="rect">
              <a:avLst/>
            </a:prstGeom>
            <a:noFill/>
          </p:spPr>
          <p:txBody>
            <a:bodyPr wrap="none" rtlCol="0">
              <a:spAutoFit/>
            </a:bodyPr>
            <a:lstStyle/>
            <a:p>
              <a:r>
                <a:rPr lang="en-GB" sz="2000" b="1" dirty="0" smtClean="0">
                  <a:solidFill>
                    <a:srgbClr val="0000FF"/>
                  </a:solidFill>
                  <a:latin typeface="Courier"/>
                </a:rPr>
                <a:t>double add(double p, </a:t>
              </a:r>
              <a:r>
                <a:rPr lang="en-GB" sz="2000" b="1" dirty="0" err="1" smtClean="0">
                  <a:solidFill>
                    <a:srgbClr val="0000FF"/>
                  </a:solidFill>
                  <a:latin typeface="Courier"/>
                </a:rPr>
                <a:t>int</a:t>
              </a:r>
              <a:r>
                <a:rPr lang="en-GB" sz="2000" b="1" dirty="0" smtClean="0">
                  <a:solidFill>
                    <a:srgbClr val="0000FF"/>
                  </a:solidFill>
                  <a:latin typeface="Courier"/>
                </a:rPr>
                <a:t> q)</a:t>
              </a:r>
              <a:endParaRPr lang="en-US" sz="2000" b="1" dirty="0">
                <a:solidFill>
                  <a:srgbClr val="0000FF"/>
                </a:solidFill>
                <a:latin typeface="Courier"/>
              </a:endParaRPr>
            </a:p>
          </p:txBody>
        </p:sp>
      </p:grpSp>
    </p:spTree>
    <p:extLst>
      <p:ext uri="{BB962C8B-B14F-4D97-AF65-F5344CB8AC3E}">
        <p14:creationId xmlns:p14="http://schemas.microsoft.com/office/powerpoint/2010/main" val="27938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fade">
                                      <p:cBhvr>
                                        <p:cTn id="18" dur="500"/>
                                        <p:tgtEl>
                                          <p:spTgt spid="3">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Task of a compiler</a:t>
            </a:r>
            <a:endParaRPr lang="en-US" dirty="0"/>
          </a:p>
        </p:txBody>
      </p:sp>
      <p:sp>
        <p:nvSpPr>
          <p:cNvPr id="3" name="Content Placeholder 2"/>
          <p:cNvSpPr>
            <a:spLocks noGrp="1"/>
          </p:cNvSpPr>
          <p:nvPr>
            <p:ph idx="1"/>
          </p:nvPr>
        </p:nvSpPr>
        <p:spPr/>
        <p:txBody>
          <a:bodyPr>
            <a:normAutofit/>
          </a:bodyPr>
          <a:lstStyle/>
          <a:p>
            <a:r>
              <a:rPr lang="en-GB" sz="2200" b="1" i="1" dirty="0"/>
              <a:t>S</a:t>
            </a:r>
            <a:r>
              <a:rPr lang="en-GB" sz="2200" b="1" i="1" dirty="0" smtClean="0"/>
              <a:t>ignatures</a:t>
            </a:r>
            <a:r>
              <a:rPr lang="en-GB" sz="2200" dirty="0" smtClean="0"/>
              <a:t> of two functions are </a:t>
            </a:r>
            <a:r>
              <a:rPr lang="en-GB" sz="2200" b="1" i="1" dirty="0" smtClean="0"/>
              <a:t>identical</a:t>
            </a:r>
            <a:r>
              <a:rPr lang="en-GB" sz="2200" dirty="0" smtClean="0"/>
              <a:t>, and the </a:t>
            </a:r>
            <a:r>
              <a:rPr lang="en-GB" sz="2200" b="1" i="1" dirty="0" smtClean="0"/>
              <a:t>return types </a:t>
            </a:r>
            <a:r>
              <a:rPr lang="en-GB" sz="2200" dirty="0" smtClean="0"/>
              <a:t>are </a:t>
            </a:r>
            <a:r>
              <a:rPr lang="en-GB" sz="2200" b="1" i="1" dirty="0" smtClean="0"/>
              <a:t>same,</a:t>
            </a:r>
            <a:r>
              <a:rPr lang="en-GB" sz="2200" dirty="0" smtClean="0"/>
              <a:t> then </a:t>
            </a:r>
            <a:r>
              <a:rPr lang="en-GB" sz="2200" dirty="0"/>
              <a:t>the second is treated as a </a:t>
            </a:r>
            <a:r>
              <a:rPr lang="en-GB" sz="2200" b="1" dirty="0">
                <a:solidFill>
                  <a:srgbClr val="0000FF"/>
                </a:solidFill>
              </a:rPr>
              <a:t>re-declaration</a:t>
            </a:r>
            <a:r>
              <a:rPr lang="en-GB" sz="2200" dirty="0"/>
              <a:t> of the first</a:t>
            </a:r>
            <a:r>
              <a:rPr lang="en-GB" sz="2200" dirty="0" smtClean="0"/>
              <a:t>.</a:t>
            </a:r>
          </a:p>
          <a:p>
            <a:endParaRPr lang="en-GB" sz="2200" dirty="0"/>
          </a:p>
          <a:p>
            <a:r>
              <a:rPr lang="en-GB" sz="2200" b="1" i="1" dirty="0"/>
              <a:t>S</a:t>
            </a:r>
            <a:r>
              <a:rPr lang="en-GB" sz="2200" b="1" i="1" dirty="0" smtClean="0"/>
              <a:t>ignatures</a:t>
            </a:r>
            <a:r>
              <a:rPr lang="en-GB" sz="2200" dirty="0" smtClean="0"/>
              <a:t> </a:t>
            </a:r>
            <a:r>
              <a:rPr lang="en-GB" sz="2200" dirty="0"/>
              <a:t>of two functions </a:t>
            </a:r>
            <a:r>
              <a:rPr lang="en-GB" sz="2200" dirty="0" smtClean="0"/>
              <a:t>are </a:t>
            </a:r>
            <a:r>
              <a:rPr lang="en-GB" sz="2200" b="1" i="1" dirty="0" smtClean="0"/>
              <a:t>identical</a:t>
            </a:r>
            <a:r>
              <a:rPr lang="en-GB" sz="2200" dirty="0" smtClean="0"/>
              <a:t>, however the </a:t>
            </a:r>
            <a:r>
              <a:rPr lang="en-GB" sz="2200" b="1" i="1" dirty="0" smtClean="0">
                <a:solidFill>
                  <a:srgbClr val="0070C0"/>
                </a:solidFill>
              </a:rPr>
              <a:t>return type </a:t>
            </a:r>
            <a:r>
              <a:rPr lang="en-GB" sz="2200" b="1" i="1" dirty="0">
                <a:solidFill>
                  <a:srgbClr val="0070C0"/>
                </a:solidFill>
              </a:rPr>
              <a:t>differ</a:t>
            </a:r>
            <a:r>
              <a:rPr lang="en-GB" sz="2200" dirty="0"/>
              <a:t>, the second </a:t>
            </a:r>
            <a:r>
              <a:rPr lang="en-GB" sz="2200" dirty="0" smtClean="0"/>
              <a:t>is an </a:t>
            </a:r>
            <a:r>
              <a:rPr lang="en-GB" sz="2200" b="1" dirty="0">
                <a:solidFill>
                  <a:srgbClr val="C00000"/>
                </a:solidFill>
              </a:rPr>
              <a:t>erroneous re-declaration </a:t>
            </a:r>
          </a:p>
          <a:p>
            <a:endParaRPr lang="en-GB" sz="2200" dirty="0" smtClean="0"/>
          </a:p>
          <a:p>
            <a:r>
              <a:rPr lang="en-GB" sz="2200" b="1" i="1" dirty="0"/>
              <a:t>S</a:t>
            </a:r>
            <a:r>
              <a:rPr lang="en-GB" sz="2200" b="1" i="1" dirty="0" smtClean="0"/>
              <a:t>ignature</a:t>
            </a:r>
            <a:r>
              <a:rPr lang="en-GB" sz="2200" dirty="0" smtClean="0"/>
              <a:t> </a:t>
            </a:r>
            <a:r>
              <a:rPr lang="en-GB" sz="2200" dirty="0"/>
              <a:t>of the two functions </a:t>
            </a:r>
            <a:r>
              <a:rPr lang="en-GB" sz="2200" b="1" dirty="0">
                <a:solidFill>
                  <a:srgbClr val="C00000"/>
                </a:solidFill>
              </a:rPr>
              <a:t>differ</a:t>
            </a:r>
            <a:r>
              <a:rPr lang="en-GB" sz="2200" dirty="0">
                <a:solidFill>
                  <a:srgbClr val="C00000"/>
                </a:solidFill>
              </a:rPr>
              <a:t> </a:t>
            </a:r>
            <a:r>
              <a:rPr lang="en-GB" sz="2200" dirty="0"/>
              <a:t>in either the number or type of their arguments, the </a:t>
            </a:r>
            <a:r>
              <a:rPr lang="en-GB" sz="2200" b="1" dirty="0">
                <a:solidFill>
                  <a:srgbClr val="C00000"/>
                </a:solidFill>
              </a:rPr>
              <a:t>two functions are </a:t>
            </a:r>
            <a:r>
              <a:rPr lang="en-GB" sz="2200" dirty="0"/>
              <a:t>considered to be </a:t>
            </a:r>
            <a:r>
              <a:rPr lang="en-GB" sz="2200" b="1" dirty="0">
                <a:solidFill>
                  <a:srgbClr val="0000FF"/>
                </a:solidFill>
              </a:rPr>
              <a:t>overloaded</a:t>
            </a:r>
            <a:endParaRPr lang="en-US" sz="2200" b="1" dirty="0">
              <a:solidFill>
                <a:srgbClr val="0000FF"/>
              </a:solidFill>
            </a:endParaRPr>
          </a:p>
        </p:txBody>
      </p:sp>
    </p:spTree>
    <p:extLst>
      <p:ext uri="{BB962C8B-B14F-4D97-AF65-F5344CB8AC3E}">
        <p14:creationId xmlns:p14="http://schemas.microsoft.com/office/powerpoint/2010/main" val="124837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 compiler model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44919815"/>
              </p:ext>
            </p:extLst>
          </p:nvPr>
        </p:nvGraphicFramePr>
        <p:xfrm>
          <a:off x="521073" y="1690689"/>
          <a:ext cx="8386561"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142166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Mangling/ Name Decoration</a:t>
            </a:r>
            <a:endParaRPr lang="en-US" dirty="0"/>
          </a:p>
        </p:txBody>
      </p:sp>
      <p:sp>
        <p:nvSpPr>
          <p:cNvPr id="3" name="Content Placeholder 2"/>
          <p:cNvSpPr>
            <a:spLocks noGrp="1"/>
          </p:cNvSpPr>
          <p:nvPr>
            <p:ph idx="1"/>
          </p:nvPr>
        </p:nvSpPr>
        <p:spPr/>
        <p:txBody>
          <a:bodyPr>
            <a:normAutofit/>
          </a:bodyPr>
          <a:lstStyle/>
          <a:p>
            <a:r>
              <a:rPr lang="en-US" sz="2200" dirty="0" smtClean="0"/>
              <a:t>Technique </a:t>
            </a:r>
            <a:r>
              <a:rPr lang="en-US" sz="2200" dirty="0"/>
              <a:t>used to </a:t>
            </a:r>
            <a:r>
              <a:rPr lang="en-US" sz="2200" dirty="0" smtClean="0"/>
              <a:t>resolve </a:t>
            </a:r>
            <a:r>
              <a:rPr lang="en-US" sz="2200" b="1" dirty="0">
                <a:solidFill>
                  <a:srgbClr val="0000FF"/>
                </a:solidFill>
              </a:rPr>
              <a:t>unique names </a:t>
            </a:r>
            <a:r>
              <a:rPr lang="en-US" sz="2200" dirty="0"/>
              <a:t>for programming </a:t>
            </a:r>
            <a:r>
              <a:rPr lang="en-US" sz="2200" dirty="0" smtClean="0"/>
              <a:t>entities</a:t>
            </a:r>
          </a:p>
          <a:p>
            <a:endParaRPr lang="en-US" sz="2200" dirty="0" smtClean="0"/>
          </a:p>
          <a:p>
            <a:r>
              <a:rPr lang="en-US" sz="2200" dirty="0"/>
              <a:t>It provides a way of </a:t>
            </a:r>
            <a:r>
              <a:rPr lang="en-US" sz="2200" b="1" dirty="0">
                <a:solidFill>
                  <a:srgbClr val="C00000"/>
                </a:solidFill>
              </a:rPr>
              <a:t>encoding additional </a:t>
            </a:r>
            <a:r>
              <a:rPr lang="en-US" sz="2200" b="1" dirty="0" smtClean="0">
                <a:solidFill>
                  <a:srgbClr val="C00000"/>
                </a:solidFill>
              </a:rPr>
              <a:t>information </a:t>
            </a:r>
            <a:r>
              <a:rPr lang="en-US" sz="2200" dirty="0" smtClean="0"/>
              <a:t>– function, structure, class, and other data type</a:t>
            </a:r>
          </a:p>
          <a:p>
            <a:endParaRPr lang="en-US" sz="2200" dirty="0" smtClean="0"/>
          </a:p>
          <a:p>
            <a:r>
              <a:rPr lang="en-US" sz="2200" dirty="0"/>
              <a:t>The need arises where the </a:t>
            </a:r>
            <a:r>
              <a:rPr lang="en-US" sz="2200" b="1" dirty="0">
                <a:solidFill>
                  <a:srgbClr val="0000FF"/>
                </a:solidFill>
              </a:rPr>
              <a:t>language</a:t>
            </a:r>
            <a:r>
              <a:rPr lang="en-US" sz="2200" dirty="0">
                <a:solidFill>
                  <a:srgbClr val="0000FF"/>
                </a:solidFill>
              </a:rPr>
              <a:t> </a:t>
            </a:r>
            <a:r>
              <a:rPr lang="en-US" sz="2200" dirty="0"/>
              <a:t>allows different entities to be named with the same </a:t>
            </a:r>
            <a:endParaRPr lang="en-US" sz="2200" dirty="0" smtClean="0"/>
          </a:p>
          <a:p>
            <a:endParaRPr lang="en-US" sz="2200" dirty="0" smtClean="0"/>
          </a:p>
          <a:p>
            <a:r>
              <a:rPr lang="en-US" sz="2200" dirty="0" smtClean="0"/>
              <a:t>To </a:t>
            </a:r>
            <a:r>
              <a:rPr lang="en-US" sz="2200" dirty="0"/>
              <a:t>correctly link a function it needs its name, the number of arguments and their types</a:t>
            </a:r>
          </a:p>
        </p:txBody>
      </p:sp>
    </p:spTree>
    <p:extLst>
      <p:ext uri="{BB962C8B-B14F-4D97-AF65-F5344CB8AC3E}">
        <p14:creationId xmlns:p14="http://schemas.microsoft.com/office/powerpoint/2010/main" val="270445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Name mangling in C++</a:t>
            </a:r>
            <a:endParaRPr lang="en-US" dirty="0"/>
          </a:p>
        </p:txBody>
      </p:sp>
      <p:sp>
        <p:nvSpPr>
          <p:cNvPr id="3" name="Content Placeholder 2"/>
          <p:cNvSpPr>
            <a:spLocks noGrp="1"/>
          </p:cNvSpPr>
          <p:nvPr>
            <p:ph idx="1"/>
          </p:nvPr>
        </p:nvSpPr>
        <p:spPr>
          <a:xfrm>
            <a:off x="628650" y="1825625"/>
            <a:ext cx="8172450" cy="4351338"/>
          </a:xfrm>
        </p:spPr>
        <p:txBody>
          <a:bodyPr>
            <a:noAutofit/>
          </a:bodyPr>
          <a:lstStyle/>
          <a:p>
            <a:r>
              <a:rPr lang="en-GB" sz="2200" dirty="0" smtClean="0"/>
              <a:t>C++ allows overloading, </a:t>
            </a:r>
            <a:r>
              <a:rPr lang="en-GB" sz="2200" b="1" dirty="0" smtClean="0">
                <a:solidFill>
                  <a:srgbClr val="00B050"/>
                </a:solidFill>
              </a:rPr>
              <a:t>however linker does not</a:t>
            </a:r>
          </a:p>
          <a:p>
            <a:r>
              <a:rPr lang="en-GB" sz="2200" b="1" i="1" dirty="0" smtClean="0"/>
              <a:t>Each </a:t>
            </a:r>
            <a:r>
              <a:rPr lang="en-GB" sz="2200" b="1" i="1" dirty="0"/>
              <a:t>function name must be </a:t>
            </a:r>
            <a:r>
              <a:rPr lang="en-GB" sz="2200" b="1" i="1" dirty="0" smtClean="0"/>
              <a:t>unique</a:t>
            </a:r>
          </a:p>
          <a:p>
            <a:r>
              <a:rPr lang="en-GB" sz="2200" dirty="0" smtClean="0">
                <a:solidFill>
                  <a:srgbClr val="0000FF"/>
                </a:solidFill>
              </a:rPr>
              <a:t>Generates </a:t>
            </a:r>
            <a:r>
              <a:rPr lang="en-GB" sz="2200" dirty="0">
                <a:solidFill>
                  <a:srgbClr val="0000FF"/>
                </a:solidFill>
              </a:rPr>
              <a:t>a new name for each </a:t>
            </a:r>
            <a:r>
              <a:rPr lang="en-GB" sz="2200" dirty="0" smtClean="0">
                <a:solidFill>
                  <a:srgbClr val="0000FF"/>
                </a:solidFill>
              </a:rPr>
              <a:t>function – mangling/ decoration</a:t>
            </a:r>
          </a:p>
          <a:p>
            <a:r>
              <a:rPr lang="en-GB" sz="2200" dirty="0" smtClean="0"/>
              <a:t>The </a:t>
            </a:r>
            <a:r>
              <a:rPr lang="en-GB" sz="2200" dirty="0"/>
              <a:t>process of name mangling is </a:t>
            </a:r>
            <a:r>
              <a:rPr lang="en-GB" sz="2200" dirty="0">
                <a:solidFill>
                  <a:srgbClr val="EF2564"/>
                </a:solidFill>
              </a:rPr>
              <a:t>compiler dependent</a:t>
            </a:r>
            <a:r>
              <a:rPr lang="en-GB" sz="2200" dirty="0"/>
              <a:t>. </a:t>
            </a:r>
            <a:endParaRPr lang="en-GB" sz="2200" dirty="0" smtClean="0"/>
          </a:p>
          <a:p>
            <a:r>
              <a:rPr lang="en-GB" sz="2200" dirty="0" smtClean="0"/>
              <a:t>The </a:t>
            </a:r>
            <a:r>
              <a:rPr lang="en-GB" sz="2200" dirty="0"/>
              <a:t>name mangled by a compiler may not be same as mangled by other compilers</a:t>
            </a:r>
            <a:r>
              <a:rPr lang="en-GB" sz="2200" dirty="0" smtClean="0"/>
              <a:t>.</a:t>
            </a:r>
          </a:p>
          <a:p>
            <a:r>
              <a:rPr lang="en-GB" sz="2200" dirty="0" smtClean="0"/>
              <a:t>The </a:t>
            </a:r>
            <a:r>
              <a:rPr lang="en-GB" sz="2200" dirty="0"/>
              <a:t>mangled name contains all the necessary information that the linker </a:t>
            </a:r>
            <a:r>
              <a:rPr lang="en-GB" sz="2200" dirty="0" smtClean="0"/>
              <a:t>needs</a:t>
            </a:r>
          </a:p>
          <a:p>
            <a:pPr lvl="1"/>
            <a:r>
              <a:rPr lang="en-GB" sz="2200" dirty="0" smtClean="0"/>
              <a:t>Linkage </a:t>
            </a:r>
            <a:r>
              <a:rPr lang="en-GB" sz="2200" dirty="0"/>
              <a:t>type, scope, calling convention, number of arguments, type of </a:t>
            </a:r>
            <a:r>
              <a:rPr lang="en-GB" sz="2200" dirty="0" smtClean="0"/>
              <a:t>arguments.</a:t>
            </a:r>
            <a:endParaRPr lang="en-US" sz="2200" dirty="0"/>
          </a:p>
        </p:txBody>
      </p:sp>
    </p:spTree>
    <p:extLst>
      <p:ext uri="{BB962C8B-B14F-4D97-AF65-F5344CB8AC3E}">
        <p14:creationId xmlns:p14="http://schemas.microsoft.com/office/powerpoint/2010/main" val="2330576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
            </a:r>
            <a:r>
              <a:rPr lang="en-US" dirty="0" smtClean="0"/>
              <a:t>angled </a:t>
            </a:r>
            <a:r>
              <a:rPr lang="en-US" dirty="0"/>
              <a:t>name for g++ compiler</a:t>
            </a:r>
          </a:p>
        </p:txBody>
      </p:sp>
      <p:sp>
        <p:nvSpPr>
          <p:cNvPr id="3" name="Content Placeholder 2"/>
          <p:cNvSpPr>
            <a:spLocks noGrp="1"/>
          </p:cNvSpPr>
          <p:nvPr>
            <p:ph idx="1"/>
          </p:nvPr>
        </p:nvSpPr>
        <p:spPr>
          <a:xfrm>
            <a:off x="628650" y="1825625"/>
            <a:ext cx="7886700" cy="494494"/>
          </a:xfrm>
        </p:spPr>
        <p:txBody>
          <a:bodyPr/>
          <a:lstStyle/>
          <a:p>
            <a:r>
              <a:rPr lang="en-GB" dirty="0" smtClean="0"/>
              <a:t>Mangling pattern</a:t>
            </a:r>
            <a:endParaRPr lang="en-US" dirty="0"/>
          </a:p>
        </p:txBody>
      </p:sp>
      <p:sp>
        <p:nvSpPr>
          <p:cNvPr id="4" name="Rectangle 3"/>
          <p:cNvSpPr/>
          <p:nvPr/>
        </p:nvSpPr>
        <p:spPr>
          <a:xfrm>
            <a:off x="457200" y="2455055"/>
            <a:ext cx="8229600" cy="461665"/>
          </a:xfrm>
          <a:prstGeom prst="rect">
            <a:avLst/>
          </a:prstGeom>
        </p:spPr>
        <p:txBody>
          <a:bodyPr wrap="square">
            <a:spAutoFit/>
          </a:bodyPr>
          <a:lstStyle/>
          <a:p>
            <a:r>
              <a:rPr lang="en-US" sz="2400" b="1" dirty="0">
                <a:solidFill>
                  <a:srgbClr val="0000FF"/>
                </a:solidFill>
                <a:latin typeface="Trebuchet MS" panose="020B0603020202020204" pitchFamily="34" charset="0"/>
              </a:rPr>
              <a:t>_</a:t>
            </a:r>
            <a:r>
              <a:rPr lang="en-US" sz="2400" b="1" dirty="0" smtClean="0">
                <a:solidFill>
                  <a:srgbClr val="0000FF"/>
                </a:solidFill>
                <a:latin typeface="Trebuchet MS" panose="020B0603020202020204" pitchFamily="34" charset="0"/>
              </a:rPr>
              <a:t>Z</a:t>
            </a:r>
            <a:r>
              <a:rPr lang="en-US" sz="2400" b="1" dirty="0">
                <a:solidFill>
                  <a:srgbClr val="030712"/>
                </a:solidFill>
                <a:latin typeface="Trebuchet MS" panose="020B0603020202020204" pitchFamily="34" charset="0"/>
              </a:rPr>
              <a:t> </a:t>
            </a:r>
            <a:r>
              <a:rPr lang="en-US" sz="2400" b="1" dirty="0" smtClean="0">
                <a:solidFill>
                  <a:srgbClr val="FF0000"/>
                </a:solidFill>
                <a:latin typeface="Trebuchet MS" panose="020B0603020202020204" pitchFamily="34" charset="0"/>
              </a:rPr>
              <a:t>N</a:t>
            </a:r>
            <a:r>
              <a:rPr lang="en-US" sz="2400" b="1" dirty="0">
                <a:solidFill>
                  <a:srgbClr val="030712"/>
                </a:solidFill>
                <a:latin typeface="Trebuchet MS" panose="020B0603020202020204" pitchFamily="34" charset="0"/>
              </a:rPr>
              <a:t> </a:t>
            </a:r>
            <a:r>
              <a:rPr lang="en-US" sz="2400" b="1" dirty="0" err="1" smtClean="0">
                <a:solidFill>
                  <a:srgbClr val="00B050"/>
                </a:solidFill>
                <a:latin typeface="Trebuchet MS" panose="020B0603020202020204" pitchFamily="34" charset="0"/>
              </a:rPr>
              <a:t>OriginalFunctionName</a:t>
            </a:r>
            <a:r>
              <a:rPr lang="en-US" sz="2400" b="1" dirty="0">
                <a:solidFill>
                  <a:srgbClr val="030712"/>
                </a:solidFill>
                <a:latin typeface="Trebuchet MS" panose="020B0603020202020204" pitchFamily="34" charset="0"/>
              </a:rPr>
              <a:t> </a:t>
            </a:r>
            <a:r>
              <a:rPr lang="en-US" sz="2400" b="1" dirty="0" smtClean="0">
                <a:solidFill>
                  <a:srgbClr val="7030A0"/>
                </a:solidFill>
                <a:latin typeface="Trebuchet MS" panose="020B0603020202020204" pitchFamily="34" charset="0"/>
              </a:rPr>
              <a:t>parameter-names-encoded</a:t>
            </a:r>
            <a:endParaRPr lang="en-US" sz="2400" dirty="0">
              <a:solidFill>
                <a:srgbClr val="7030A0"/>
              </a:solidFill>
            </a:endParaRPr>
          </a:p>
        </p:txBody>
      </p:sp>
      <p:sp>
        <p:nvSpPr>
          <p:cNvPr id="5" name="Rectangle 4"/>
          <p:cNvSpPr/>
          <p:nvPr/>
        </p:nvSpPr>
        <p:spPr>
          <a:xfrm>
            <a:off x="1565407" y="3084485"/>
            <a:ext cx="6013185" cy="400110"/>
          </a:xfrm>
          <a:prstGeom prst="rect">
            <a:avLst/>
          </a:prstGeom>
        </p:spPr>
        <p:txBody>
          <a:bodyPr wrap="none">
            <a:spAutoFit/>
          </a:bodyPr>
          <a:lstStyle/>
          <a:p>
            <a:r>
              <a:rPr lang="en-US" sz="2000" b="1" dirty="0" smtClean="0">
                <a:solidFill>
                  <a:srgbClr val="FF0000"/>
                </a:solidFill>
                <a:latin typeface="Trebuchet MS" panose="020B0603020202020204" pitchFamily="34" charset="0"/>
              </a:rPr>
              <a:t>N = </a:t>
            </a:r>
            <a:r>
              <a:rPr lang="en-US" sz="2000" b="1" dirty="0"/>
              <a:t>N</a:t>
            </a:r>
            <a:r>
              <a:rPr lang="en-US" sz="2000" b="1" dirty="0" smtClean="0"/>
              <a:t>umber Of Chars In Original Function Name</a:t>
            </a:r>
            <a:endParaRPr lang="en-US" sz="2000" dirty="0"/>
          </a:p>
        </p:txBody>
      </p:sp>
      <p:graphicFrame>
        <p:nvGraphicFramePr>
          <p:cNvPr id="6" name="Table 5"/>
          <p:cNvGraphicFramePr>
            <a:graphicFrameLocks noGrp="1"/>
          </p:cNvGraphicFramePr>
          <p:nvPr>
            <p:extLst/>
          </p:nvPr>
        </p:nvGraphicFramePr>
        <p:xfrm>
          <a:off x="628650" y="3949131"/>
          <a:ext cx="7716860" cy="1188720"/>
        </p:xfrm>
        <a:graphic>
          <a:graphicData uri="http://schemas.openxmlformats.org/drawingml/2006/table">
            <a:tbl>
              <a:tblPr firstRow="1" bandRow="1">
                <a:tableStyleId>{5940675A-B579-460E-94D1-54222C63F5DA}</a:tableStyleId>
              </a:tblPr>
              <a:tblGrid>
                <a:gridCol w="3858430"/>
                <a:gridCol w="3858430"/>
              </a:tblGrid>
              <a:tr h="370840">
                <a:tc>
                  <a:txBody>
                    <a:bodyPr/>
                    <a:lstStyle/>
                    <a:p>
                      <a:pPr algn="ctr"/>
                      <a:r>
                        <a:rPr lang="en-GB" sz="2000" dirty="0" smtClean="0"/>
                        <a:t>Original Name</a:t>
                      </a:r>
                      <a:endParaRPr lang="en-US" sz="2000" dirty="0"/>
                    </a:p>
                  </a:txBody>
                  <a:tcPr>
                    <a:solidFill>
                      <a:schemeClr val="accent1">
                        <a:lumMod val="40000"/>
                        <a:lumOff val="60000"/>
                      </a:schemeClr>
                    </a:solidFill>
                  </a:tcPr>
                </a:tc>
                <a:tc>
                  <a:txBody>
                    <a:bodyPr/>
                    <a:lstStyle/>
                    <a:p>
                      <a:pPr algn="ctr"/>
                      <a:r>
                        <a:rPr lang="en-GB" sz="2000" dirty="0" smtClean="0"/>
                        <a:t>Mangled</a:t>
                      </a:r>
                      <a:r>
                        <a:rPr lang="en-GB" sz="2000" baseline="0" dirty="0" smtClean="0"/>
                        <a:t> Name</a:t>
                      </a:r>
                      <a:endParaRPr lang="en-US" sz="2000" dirty="0"/>
                    </a:p>
                  </a:txBody>
                  <a:tcPr>
                    <a:solidFill>
                      <a:schemeClr val="accent1">
                        <a:lumMod val="40000"/>
                        <a:lumOff val="60000"/>
                      </a:schemeClr>
                    </a:solidFill>
                  </a:tcPr>
                </a:tc>
              </a:tr>
              <a:tr h="370840">
                <a:tc>
                  <a:txBody>
                    <a:bodyPr/>
                    <a:lstStyle/>
                    <a:p>
                      <a:pPr algn="ctr"/>
                      <a:r>
                        <a:rPr lang="en-US" sz="2000" kern="1200" dirty="0" smtClean="0">
                          <a:effectLst/>
                        </a:rPr>
                        <a:t>void </a:t>
                      </a:r>
                      <a:r>
                        <a:rPr lang="en-US" sz="2000" kern="1200" dirty="0" err="1" smtClean="0">
                          <a:effectLst/>
                        </a:rPr>
                        <a:t>myFun</a:t>
                      </a:r>
                      <a:r>
                        <a:rPr lang="en-US" sz="2000" kern="1200" dirty="0" smtClean="0">
                          <a:effectLst/>
                        </a:rPr>
                        <a:t>();</a:t>
                      </a:r>
                      <a:endParaRPr lang="en-US" sz="2000" dirty="0"/>
                    </a:p>
                  </a:txBody>
                  <a:tcPr/>
                </a:tc>
                <a:tc>
                  <a:txBody>
                    <a:bodyPr/>
                    <a:lstStyle/>
                    <a:p>
                      <a:pPr algn="ctr"/>
                      <a:r>
                        <a:rPr lang="en-US" sz="2000" kern="1200" dirty="0" smtClean="0">
                          <a:effectLst/>
                        </a:rPr>
                        <a:t>_Z5myFunv</a:t>
                      </a:r>
                      <a:endParaRPr lang="en-US" sz="2000" dirty="0"/>
                    </a:p>
                  </a:txBody>
                  <a:tcPr/>
                </a:tc>
              </a:tr>
              <a:tr h="370840">
                <a:tc>
                  <a:txBody>
                    <a:bodyPr/>
                    <a:lstStyle/>
                    <a:p>
                      <a:pPr algn="ctr"/>
                      <a:r>
                        <a:rPr lang="en-US" sz="2000" kern="1200" dirty="0" smtClean="0">
                          <a:effectLst/>
                        </a:rPr>
                        <a:t>void </a:t>
                      </a:r>
                      <a:r>
                        <a:rPr lang="en-US" sz="2000" kern="1200" dirty="0" err="1" smtClean="0">
                          <a:effectLst/>
                        </a:rPr>
                        <a:t>myFun</a:t>
                      </a:r>
                      <a:r>
                        <a:rPr lang="en-US" sz="2000" kern="1200" dirty="0" smtClean="0">
                          <a:effectLst/>
                        </a:rPr>
                        <a:t>(</a:t>
                      </a:r>
                      <a:r>
                        <a:rPr lang="en-US" sz="2000" kern="1200" dirty="0" err="1" smtClean="0">
                          <a:effectLst/>
                        </a:rPr>
                        <a:t>int</a:t>
                      </a:r>
                      <a:r>
                        <a:rPr lang="en-US" sz="2000" kern="1200" dirty="0" smtClean="0">
                          <a:effectLst/>
                        </a:rPr>
                        <a:t> a, char c);</a:t>
                      </a:r>
                      <a:endParaRPr lang="en-US" sz="2000" dirty="0"/>
                    </a:p>
                  </a:txBody>
                  <a:tcPr/>
                </a:tc>
                <a:tc>
                  <a:txBody>
                    <a:bodyPr/>
                    <a:lstStyle/>
                    <a:p>
                      <a:pPr algn="ctr"/>
                      <a:r>
                        <a:rPr lang="en-US" sz="2000" kern="1200" dirty="0" smtClean="0">
                          <a:effectLst/>
                        </a:rPr>
                        <a:t>_Z5myFunic</a:t>
                      </a:r>
                      <a:endParaRPr lang="en-US" sz="2000" dirty="0"/>
                    </a:p>
                  </a:txBody>
                  <a:tcPr/>
                </a:tc>
              </a:tr>
            </a:tbl>
          </a:graphicData>
        </a:graphic>
      </p:graphicFrame>
    </p:spTree>
    <p:extLst>
      <p:ext uri="{BB962C8B-B14F-4D97-AF65-F5344CB8AC3E}">
        <p14:creationId xmlns:p14="http://schemas.microsoft.com/office/powerpoint/2010/main" val="1275509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a:t>
            </a:r>
            <a:endParaRPr lang="en-US" dirty="0"/>
          </a:p>
        </p:txBody>
      </p:sp>
      <p:sp>
        <p:nvSpPr>
          <p:cNvPr id="3" name="Content Placeholder 2"/>
          <p:cNvSpPr>
            <a:spLocks noGrp="1"/>
          </p:cNvSpPr>
          <p:nvPr>
            <p:ph idx="1"/>
          </p:nvPr>
        </p:nvSpPr>
        <p:spPr/>
        <p:txBody>
          <a:bodyPr>
            <a:normAutofit/>
          </a:bodyPr>
          <a:lstStyle/>
          <a:p>
            <a:pPr>
              <a:lnSpc>
                <a:spcPct val="110000"/>
              </a:lnSpc>
            </a:pPr>
            <a:r>
              <a:rPr lang="en-US" sz="2200" dirty="0"/>
              <a:t> </a:t>
            </a:r>
            <a:r>
              <a:rPr lang="en-US" sz="2200" dirty="0" smtClean="0"/>
              <a:t>Class and Objects</a:t>
            </a:r>
          </a:p>
          <a:p>
            <a:pPr lvl="1">
              <a:lnSpc>
                <a:spcPct val="110000"/>
              </a:lnSpc>
            </a:pPr>
            <a:r>
              <a:rPr lang="en-US" sz="2200" dirty="0"/>
              <a:t> </a:t>
            </a:r>
            <a:r>
              <a:rPr lang="en-US" sz="2200" dirty="0" smtClean="0"/>
              <a:t>Identification</a:t>
            </a:r>
          </a:p>
          <a:p>
            <a:pPr lvl="1">
              <a:lnSpc>
                <a:spcPct val="110000"/>
              </a:lnSpc>
            </a:pPr>
            <a:r>
              <a:rPr lang="en-US" sz="2200" dirty="0"/>
              <a:t> </a:t>
            </a:r>
            <a:r>
              <a:rPr lang="en-US" sz="2200" dirty="0" smtClean="0"/>
              <a:t>Design of attributes and functionalities</a:t>
            </a:r>
          </a:p>
          <a:p>
            <a:pPr lvl="1">
              <a:lnSpc>
                <a:spcPct val="110000"/>
              </a:lnSpc>
            </a:pPr>
            <a:r>
              <a:rPr lang="en-US" sz="2200" dirty="0"/>
              <a:t> </a:t>
            </a:r>
            <a:r>
              <a:rPr lang="en-US" sz="2200" dirty="0" smtClean="0"/>
              <a:t>Getter and Setters</a:t>
            </a:r>
          </a:p>
          <a:p>
            <a:pPr>
              <a:lnSpc>
                <a:spcPct val="110000"/>
              </a:lnSpc>
            </a:pPr>
            <a:r>
              <a:rPr lang="en-US" sz="2200" dirty="0" smtClean="0"/>
              <a:t> Class Interface</a:t>
            </a:r>
          </a:p>
          <a:p>
            <a:pPr>
              <a:lnSpc>
                <a:spcPct val="110000"/>
              </a:lnSpc>
            </a:pPr>
            <a:r>
              <a:rPr lang="en-US" sz="2200" dirty="0"/>
              <a:t> </a:t>
            </a:r>
            <a:r>
              <a:rPr lang="en-US" sz="2200" dirty="0" smtClean="0"/>
              <a:t>Constructor and Destructor</a:t>
            </a:r>
          </a:p>
        </p:txBody>
      </p:sp>
      <p:sp>
        <p:nvSpPr>
          <p:cNvPr id="4" name="Footer Placeholder 3"/>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39156833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Restrictions</a:t>
            </a:r>
            <a:endParaRPr lang="en-US" dirty="0"/>
          </a:p>
        </p:txBody>
      </p:sp>
      <p:sp>
        <p:nvSpPr>
          <p:cNvPr id="3" name="Content Placeholder 2"/>
          <p:cNvSpPr>
            <a:spLocks noGrp="1"/>
          </p:cNvSpPr>
          <p:nvPr>
            <p:ph idx="1"/>
          </p:nvPr>
        </p:nvSpPr>
        <p:spPr/>
        <p:txBody>
          <a:bodyPr>
            <a:normAutofit/>
          </a:bodyPr>
          <a:lstStyle/>
          <a:p>
            <a:r>
              <a:rPr lang="en-GB" sz="2200" dirty="0"/>
              <a:t>Any two functions in a set of overloaded functions must have </a:t>
            </a:r>
            <a:r>
              <a:rPr lang="en-GB" sz="2200" b="1" dirty="0">
                <a:solidFill>
                  <a:srgbClr val="C00000"/>
                </a:solidFill>
              </a:rPr>
              <a:t>different argument lists</a:t>
            </a:r>
            <a:r>
              <a:rPr lang="en-GB" sz="2200" dirty="0" smtClean="0"/>
              <a:t>.</a:t>
            </a:r>
          </a:p>
          <a:p>
            <a:endParaRPr lang="en-GB" sz="2200" dirty="0"/>
          </a:p>
          <a:p>
            <a:r>
              <a:rPr lang="en-GB" sz="2200" dirty="0"/>
              <a:t>Overloading functions with argument lists of the same types, based on </a:t>
            </a:r>
            <a:r>
              <a:rPr lang="en-GB" sz="2200" b="1" dirty="0">
                <a:solidFill>
                  <a:srgbClr val="0000FF"/>
                </a:solidFill>
              </a:rPr>
              <a:t>return type alone</a:t>
            </a:r>
            <a:r>
              <a:rPr lang="en-GB" sz="2200" dirty="0"/>
              <a:t>, is an error</a:t>
            </a:r>
            <a:r>
              <a:rPr lang="en-GB" sz="2200" dirty="0" smtClean="0"/>
              <a:t>.</a:t>
            </a:r>
          </a:p>
          <a:p>
            <a:endParaRPr lang="en-GB" sz="2200" dirty="0"/>
          </a:p>
          <a:p>
            <a:r>
              <a:rPr lang="en-GB" sz="2200" dirty="0"/>
              <a:t>Member functions cannot be overloaded solely on the basis of one being </a:t>
            </a:r>
            <a:r>
              <a:rPr lang="en-GB" sz="2200" b="1" dirty="0">
                <a:solidFill>
                  <a:srgbClr val="0000FF"/>
                </a:solidFill>
              </a:rPr>
              <a:t>static</a:t>
            </a:r>
            <a:r>
              <a:rPr lang="en-GB" sz="2200" dirty="0">
                <a:solidFill>
                  <a:srgbClr val="0000FF"/>
                </a:solidFill>
              </a:rPr>
              <a:t> </a:t>
            </a:r>
            <a:r>
              <a:rPr lang="en-GB" sz="2200" dirty="0"/>
              <a:t>and the other </a:t>
            </a:r>
            <a:r>
              <a:rPr lang="en-GB" sz="2200" b="1" dirty="0" smtClean="0">
                <a:solidFill>
                  <a:srgbClr val="0000FF"/>
                </a:solidFill>
              </a:rPr>
              <a:t>non-static</a:t>
            </a:r>
            <a:r>
              <a:rPr lang="en-GB" sz="2200" dirty="0" smtClean="0"/>
              <a:t>.</a:t>
            </a:r>
          </a:p>
          <a:p>
            <a:endParaRPr lang="en-GB" sz="2200" dirty="0"/>
          </a:p>
          <a:p>
            <a:r>
              <a:rPr lang="en-GB" sz="2200" b="1" dirty="0" err="1">
                <a:solidFill>
                  <a:srgbClr val="C00000"/>
                </a:solidFill>
              </a:rPr>
              <a:t>Typedef</a:t>
            </a:r>
            <a:r>
              <a:rPr lang="en-GB" sz="2200" dirty="0">
                <a:solidFill>
                  <a:srgbClr val="C00000"/>
                </a:solidFill>
              </a:rPr>
              <a:t> </a:t>
            </a:r>
            <a:r>
              <a:rPr lang="en-GB" sz="2200" dirty="0"/>
              <a:t>declaration do not define new types; they introduces synonyms for existing types. </a:t>
            </a:r>
            <a:endParaRPr lang="en-US" sz="2200" dirty="0"/>
          </a:p>
        </p:txBody>
      </p:sp>
    </p:spTree>
    <p:extLst>
      <p:ext uri="{BB962C8B-B14F-4D97-AF65-F5344CB8AC3E}">
        <p14:creationId xmlns:p14="http://schemas.microsoft.com/office/powerpoint/2010/main" val="4211019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Steps involved in finding match</a:t>
            </a:r>
            <a:endParaRPr lang="en-US" dirty="0"/>
          </a:p>
        </p:txBody>
      </p:sp>
      <p:sp>
        <p:nvSpPr>
          <p:cNvPr id="3" name="Content Placeholder 2"/>
          <p:cNvSpPr>
            <a:spLocks noGrp="1"/>
          </p:cNvSpPr>
          <p:nvPr>
            <p:ph idx="1"/>
          </p:nvPr>
        </p:nvSpPr>
        <p:spPr/>
        <p:txBody>
          <a:bodyPr>
            <a:normAutofit/>
          </a:bodyPr>
          <a:lstStyle/>
          <a:p>
            <a:r>
              <a:rPr lang="en-GB" sz="2200" dirty="0" smtClean="0"/>
              <a:t>Argument matching</a:t>
            </a:r>
          </a:p>
          <a:p>
            <a:endParaRPr lang="en-GB" sz="2200" dirty="0" smtClean="0"/>
          </a:p>
          <a:p>
            <a:r>
              <a:rPr lang="en-GB" sz="2200" dirty="0" smtClean="0"/>
              <a:t>A match</a:t>
            </a:r>
            <a:r>
              <a:rPr lang="en-GB" sz="2200" dirty="0"/>
              <a:t>: A match is found for the function </a:t>
            </a:r>
            <a:r>
              <a:rPr lang="en-GB" sz="2200" dirty="0" smtClean="0"/>
              <a:t>call</a:t>
            </a:r>
          </a:p>
          <a:p>
            <a:endParaRPr lang="en-GB" sz="2200" dirty="0" smtClean="0"/>
          </a:p>
          <a:p>
            <a:r>
              <a:rPr lang="en-GB" sz="2200" dirty="0" smtClean="0"/>
              <a:t>No match</a:t>
            </a:r>
            <a:r>
              <a:rPr lang="en-GB" sz="2200" dirty="0"/>
              <a:t>: No match is found for the function </a:t>
            </a:r>
            <a:r>
              <a:rPr lang="en-GB" sz="2200" dirty="0" smtClean="0"/>
              <a:t>call</a:t>
            </a:r>
          </a:p>
          <a:p>
            <a:endParaRPr lang="en-GB" sz="2200" dirty="0" smtClean="0"/>
          </a:p>
          <a:p>
            <a:r>
              <a:rPr lang="en-GB" sz="2200" dirty="0" smtClean="0"/>
              <a:t>Ambiguous match</a:t>
            </a:r>
            <a:r>
              <a:rPr lang="en-GB" sz="2200" dirty="0"/>
              <a:t>: More than one </a:t>
            </a:r>
            <a:r>
              <a:rPr lang="en-GB" sz="2200" dirty="0" smtClean="0"/>
              <a:t>defined instance </a:t>
            </a:r>
            <a:r>
              <a:rPr lang="en-GB" sz="2200" dirty="0"/>
              <a:t>for the function call</a:t>
            </a:r>
            <a:endParaRPr lang="en-GB" sz="2200" dirty="0" smtClean="0"/>
          </a:p>
          <a:p>
            <a:endParaRPr lang="en-US" sz="2200" dirty="0"/>
          </a:p>
        </p:txBody>
      </p:sp>
    </p:spTree>
    <p:extLst>
      <p:ext uri="{BB962C8B-B14F-4D97-AF65-F5344CB8AC3E}">
        <p14:creationId xmlns:p14="http://schemas.microsoft.com/office/powerpoint/2010/main" val="27752167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dirty="0"/>
              <a:t>Function selection flow-chart</a:t>
            </a:r>
            <a:endParaRPr lang="en-US" dirty="0"/>
          </a:p>
        </p:txBody>
      </p:sp>
      <p:sp>
        <p:nvSpPr>
          <p:cNvPr id="4" name="Flowchart: Terminator 3"/>
          <p:cNvSpPr/>
          <p:nvPr/>
        </p:nvSpPr>
        <p:spPr>
          <a:xfrm>
            <a:off x="628650" y="1650511"/>
            <a:ext cx="1790164" cy="498719"/>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smtClean="0">
                <a:latin typeface="Candara" panose="020E0502030303020204" pitchFamily="34" charset="0"/>
              </a:rPr>
              <a:t>Start</a:t>
            </a:r>
            <a:endParaRPr lang="en-US" sz="1600" dirty="0">
              <a:latin typeface="Candara" panose="020E0502030303020204" pitchFamily="34" charset="0"/>
            </a:endParaRPr>
          </a:p>
        </p:txBody>
      </p:sp>
      <p:sp>
        <p:nvSpPr>
          <p:cNvPr id="5" name="Flowchart: Decision 4"/>
          <p:cNvSpPr/>
          <p:nvPr/>
        </p:nvSpPr>
        <p:spPr>
          <a:xfrm>
            <a:off x="628650" y="2434403"/>
            <a:ext cx="1787345" cy="1025056"/>
          </a:xfrm>
          <a:prstGeom prst="flowChartDecision">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1600" dirty="0" smtClean="0">
                <a:latin typeface="Candara" panose="020E0502030303020204" pitchFamily="34" charset="0"/>
              </a:rPr>
              <a:t> </a:t>
            </a:r>
            <a:r>
              <a:rPr lang="en-GB" sz="1600" dirty="0">
                <a:latin typeface="Candara" panose="020E0502030303020204" pitchFamily="34" charset="0"/>
              </a:rPr>
              <a:t>E</a:t>
            </a:r>
            <a:r>
              <a:rPr lang="en-GB" sz="1600" dirty="0" smtClean="0">
                <a:latin typeface="Candara" panose="020E0502030303020204" pitchFamily="34" charset="0"/>
              </a:rPr>
              <a:t>xact match?</a:t>
            </a:r>
            <a:endParaRPr lang="en-US" sz="1600" dirty="0">
              <a:latin typeface="Candara" panose="020E0502030303020204" pitchFamily="34" charset="0"/>
            </a:endParaRPr>
          </a:p>
        </p:txBody>
      </p:sp>
      <p:cxnSp>
        <p:nvCxnSpPr>
          <p:cNvPr id="7" name="Straight Arrow Connector 6"/>
          <p:cNvCxnSpPr>
            <a:stCxn id="4" idx="2"/>
            <a:endCxn id="5" idx="0"/>
          </p:cNvCxnSpPr>
          <p:nvPr/>
        </p:nvCxnSpPr>
        <p:spPr>
          <a:xfrm flipH="1">
            <a:off x="1522323" y="2149230"/>
            <a:ext cx="1409" cy="2851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Flowchart: Process 8"/>
          <p:cNvSpPr/>
          <p:nvPr/>
        </p:nvSpPr>
        <p:spPr>
          <a:xfrm>
            <a:off x="426409" y="5390195"/>
            <a:ext cx="2191823" cy="612648"/>
          </a:xfrm>
          <a:prstGeom prst="flowChartProcess">
            <a:avLst/>
          </a:prstGeom>
          <a:solidFill>
            <a:srgbClr val="00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Candara" panose="020E0502030303020204" pitchFamily="34" charset="0"/>
              </a:rPr>
              <a:t>Call that function</a:t>
            </a:r>
            <a:endParaRPr lang="en-US" b="1" dirty="0">
              <a:solidFill>
                <a:schemeClr val="tx1"/>
              </a:solidFill>
              <a:latin typeface="Candara" panose="020E0502030303020204" pitchFamily="34" charset="0"/>
            </a:endParaRPr>
          </a:p>
        </p:txBody>
      </p:sp>
      <p:cxnSp>
        <p:nvCxnSpPr>
          <p:cNvPr id="11" name="Elbow Connector 10"/>
          <p:cNvCxnSpPr>
            <a:stCxn id="5" idx="3"/>
            <a:endCxn id="19" idx="0"/>
          </p:cNvCxnSpPr>
          <p:nvPr/>
        </p:nvCxnSpPr>
        <p:spPr>
          <a:xfrm>
            <a:off x="2415995" y="2946931"/>
            <a:ext cx="1142397" cy="4070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2" name="Flowchart: Terminator 11"/>
          <p:cNvSpPr/>
          <p:nvPr/>
        </p:nvSpPr>
        <p:spPr>
          <a:xfrm>
            <a:off x="4505995" y="5977305"/>
            <a:ext cx="1790164" cy="498719"/>
          </a:xfrm>
          <a:prstGeom prst="flowChartTerminator">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GB" sz="1600" dirty="0">
                <a:solidFill>
                  <a:schemeClr val="dk1"/>
                </a:solidFill>
                <a:latin typeface="Candara" panose="020E0502030303020204" pitchFamily="34" charset="0"/>
              </a:rPr>
              <a:t>Stop</a:t>
            </a:r>
            <a:endParaRPr lang="en-US" sz="1600" dirty="0">
              <a:solidFill>
                <a:schemeClr val="dk1"/>
              </a:solidFill>
              <a:latin typeface="Candara" panose="020E0502030303020204" pitchFamily="34" charset="0"/>
            </a:endParaRPr>
          </a:p>
        </p:txBody>
      </p:sp>
      <p:sp>
        <p:nvSpPr>
          <p:cNvPr id="19" name="Flowchart: Decision 18"/>
          <p:cNvSpPr/>
          <p:nvPr/>
        </p:nvSpPr>
        <p:spPr>
          <a:xfrm>
            <a:off x="2415994" y="3353955"/>
            <a:ext cx="2284795" cy="1042977"/>
          </a:xfrm>
          <a:prstGeom prst="flowChartDecision">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GB" sz="1600" dirty="0" smtClean="0">
                <a:latin typeface="Candara" panose="020E0502030303020204" pitchFamily="34" charset="0"/>
              </a:rPr>
              <a:t>Match by promotion?</a:t>
            </a:r>
            <a:endParaRPr lang="en-US" sz="1600" dirty="0">
              <a:latin typeface="Candara" panose="020E0502030303020204" pitchFamily="34" charset="0"/>
            </a:endParaRPr>
          </a:p>
        </p:txBody>
      </p:sp>
      <p:cxnSp>
        <p:nvCxnSpPr>
          <p:cNvPr id="40" name="Straight Arrow Connector 39"/>
          <p:cNvCxnSpPr>
            <a:stCxn id="5" idx="2"/>
            <a:endCxn id="9" idx="0"/>
          </p:cNvCxnSpPr>
          <p:nvPr/>
        </p:nvCxnSpPr>
        <p:spPr>
          <a:xfrm flipH="1">
            <a:off x="1522321" y="3459459"/>
            <a:ext cx="2" cy="19307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2" name="Elbow Connector 41"/>
          <p:cNvCxnSpPr>
            <a:stCxn id="19" idx="1"/>
            <a:endCxn id="9" idx="0"/>
          </p:cNvCxnSpPr>
          <p:nvPr/>
        </p:nvCxnSpPr>
        <p:spPr>
          <a:xfrm rot="10800000" flipV="1">
            <a:off x="1522322" y="3875443"/>
            <a:ext cx="893673" cy="1514751"/>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43" name="TextBox 42"/>
          <p:cNvSpPr txBox="1"/>
          <p:nvPr/>
        </p:nvSpPr>
        <p:spPr>
          <a:xfrm>
            <a:off x="2618233" y="2536287"/>
            <a:ext cx="437940" cy="338554"/>
          </a:xfrm>
          <a:prstGeom prst="rect">
            <a:avLst/>
          </a:prstGeom>
          <a:noFill/>
        </p:spPr>
        <p:txBody>
          <a:bodyPr wrap="none" rtlCol="0">
            <a:spAutoFit/>
          </a:bodyPr>
          <a:lstStyle/>
          <a:p>
            <a:r>
              <a:rPr lang="en-GB" sz="1600" dirty="0" smtClean="0">
                <a:latin typeface="Candara" panose="020E0502030303020204" pitchFamily="34" charset="0"/>
              </a:rPr>
              <a:t>No</a:t>
            </a:r>
            <a:endParaRPr lang="en-US" sz="1600" dirty="0">
              <a:latin typeface="Candara" panose="020E0502030303020204" pitchFamily="34" charset="0"/>
            </a:endParaRPr>
          </a:p>
        </p:txBody>
      </p:sp>
      <p:sp>
        <p:nvSpPr>
          <p:cNvPr id="44" name="TextBox 43"/>
          <p:cNvSpPr txBox="1"/>
          <p:nvPr/>
        </p:nvSpPr>
        <p:spPr>
          <a:xfrm>
            <a:off x="1565757" y="4504612"/>
            <a:ext cx="483337" cy="338554"/>
          </a:xfrm>
          <a:prstGeom prst="rect">
            <a:avLst/>
          </a:prstGeom>
          <a:noFill/>
        </p:spPr>
        <p:txBody>
          <a:bodyPr wrap="none" rtlCol="0">
            <a:spAutoFit/>
          </a:bodyPr>
          <a:lstStyle/>
          <a:p>
            <a:r>
              <a:rPr lang="en-GB" sz="1600" dirty="0" smtClean="0">
                <a:latin typeface="Candara" panose="020E0502030303020204" pitchFamily="34" charset="0"/>
              </a:rPr>
              <a:t>Yes</a:t>
            </a:r>
            <a:endParaRPr lang="en-US" sz="1600" dirty="0">
              <a:latin typeface="Candara" panose="020E0502030303020204" pitchFamily="34" charset="0"/>
            </a:endParaRPr>
          </a:p>
        </p:txBody>
      </p:sp>
      <p:sp>
        <p:nvSpPr>
          <p:cNvPr id="49" name="Flowchart: Decision 48"/>
          <p:cNvSpPr/>
          <p:nvPr/>
        </p:nvSpPr>
        <p:spPr>
          <a:xfrm>
            <a:off x="4233929" y="4396932"/>
            <a:ext cx="2334296" cy="1042977"/>
          </a:xfrm>
          <a:prstGeom prst="flowChartDecision">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GB" sz="1600" dirty="0" smtClean="0">
                <a:latin typeface="Candara" panose="020E0502030303020204" pitchFamily="34" charset="0"/>
              </a:rPr>
              <a:t>Match by </a:t>
            </a:r>
            <a:r>
              <a:rPr lang="en-GB" sz="1600" dirty="0">
                <a:latin typeface="Candara" panose="020E0502030303020204" pitchFamily="34" charset="0"/>
              </a:rPr>
              <a:t>c</a:t>
            </a:r>
            <a:r>
              <a:rPr lang="en-GB" sz="1600" dirty="0" smtClean="0">
                <a:latin typeface="Candara" panose="020E0502030303020204" pitchFamily="34" charset="0"/>
              </a:rPr>
              <a:t>onversion?</a:t>
            </a:r>
            <a:endParaRPr lang="en-US" sz="1600" dirty="0">
              <a:latin typeface="Candara" panose="020E0502030303020204" pitchFamily="34" charset="0"/>
            </a:endParaRPr>
          </a:p>
        </p:txBody>
      </p:sp>
      <p:cxnSp>
        <p:nvCxnSpPr>
          <p:cNvPr id="51" name="Elbow Connector 50"/>
          <p:cNvCxnSpPr>
            <a:stCxn id="19" idx="3"/>
            <a:endCxn id="49" idx="0"/>
          </p:cNvCxnSpPr>
          <p:nvPr/>
        </p:nvCxnSpPr>
        <p:spPr>
          <a:xfrm>
            <a:off x="4700789" y="3875444"/>
            <a:ext cx="700288" cy="52148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53" name="Elbow Connector 52"/>
          <p:cNvCxnSpPr>
            <a:stCxn id="49" idx="1"/>
            <a:endCxn id="9" idx="0"/>
          </p:cNvCxnSpPr>
          <p:nvPr/>
        </p:nvCxnSpPr>
        <p:spPr>
          <a:xfrm rot="10800000" flipV="1">
            <a:off x="1522321" y="4918421"/>
            <a:ext cx="2711608" cy="4717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p:cNvSpPr txBox="1"/>
          <p:nvPr/>
        </p:nvSpPr>
        <p:spPr>
          <a:xfrm>
            <a:off x="4811124" y="3520422"/>
            <a:ext cx="437940" cy="338554"/>
          </a:xfrm>
          <a:prstGeom prst="rect">
            <a:avLst/>
          </a:prstGeom>
          <a:noFill/>
        </p:spPr>
        <p:txBody>
          <a:bodyPr wrap="none" rtlCol="0">
            <a:spAutoFit/>
          </a:bodyPr>
          <a:lstStyle/>
          <a:p>
            <a:r>
              <a:rPr lang="en-GB" sz="1600" dirty="0" smtClean="0">
                <a:latin typeface="Candara" panose="020E0502030303020204" pitchFamily="34" charset="0"/>
              </a:rPr>
              <a:t>No</a:t>
            </a:r>
            <a:endParaRPr lang="en-US" sz="1600" dirty="0">
              <a:latin typeface="Candara" panose="020E0502030303020204" pitchFamily="34" charset="0"/>
            </a:endParaRPr>
          </a:p>
        </p:txBody>
      </p:sp>
      <p:cxnSp>
        <p:nvCxnSpPr>
          <p:cNvPr id="59" name="Elbow Connector 58"/>
          <p:cNvCxnSpPr>
            <a:stCxn id="9" idx="2"/>
            <a:endCxn id="12" idx="1"/>
          </p:cNvCxnSpPr>
          <p:nvPr/>
        </p:nvCxnSpPr>
        <p:spPr>
          <a:xfrm rot="16200000" flipH="1">
            <a:off x="2902247" y="4622917"/>
            <a:ext cx="223822" cy="298367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60" name="Flowchart: Process 59"/>
          <p:cNvSpPr/>
          <p:nvPr/>
        </p:nvSpPr>
        <p:spPr>
          <a:xfrm>
            <a:off x="6568225" y="5334439"/>
            <a:ext cx="2191823" cy="612648"/>
          </a:xfrm>
          <a:prstGeom prst="flowChartProcess">
            <a:avLst/>
          </a:prstGeom>
          <a:solidFill>
            <a:srgbClr val="FF99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smtClean="0">
                <a:solidFill>
                  <a:schemeClr val="tx1"/>
                </a:solidFill>
                <a:latin typeface="Candara" panose="020E0502030303020204" pitchFamily="34" charset="0"/>
              </a:rPr>
              <a:t>Error!!</a:t>
            </a:r>
            <a:endParaRPr lang="en-US" b="1" dirty="0">
              <a:solidFill>
                <a:schemeClr val="tx1"/>
              </a:solidFill>
              <a:latin typeface="Candara" panose="020E0502030303020204" pitchFamily="34" charset="0"/>
            </a:endParaRPr>
          </a:p>
        </p:txBody>
      </p:sp>
      <p:cxnSp>
        <p:nvCxnSpPr>
          <p:cNvPr id="62" name="Elbow Connector 61"/>
          <p:cNvCxnSpPr>
            <a:stCxn id="49" idx="3"/>
            <a:endCxn id="60" idx="0"/>
          </p:cNvCxnSpPr>
          <p:nvPr/>
        </p:nvCxnSpPr>
        <p:spPr>
          <a:xfrm>
            <a:off x="6568225" y="4918421"/>
            <a:ext cx="1095912" cy="41601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64" name="Elbow Connector 63"/>
          <p:cNvCxnSpPr>
            <a:stCxn id="60" idx="2"/>
            <a:endCxn id="12" idx="3"/>
          </p:cNvCxnSpPr>
          <p:nvPr/>
        </p:nvCxnSpPr>
        <p:spPr>
          <a:xfrm rot="5400000">
            <a:off x="6840359" y="5402887"/>
            <a:ext cx="279578" cy="1367978"/>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34870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Search for an Exact Match</a:t>
            </a:r>
            <a:endParaRPr lang="en-US" dirty="0"/>
          </a:p>
        </p:txBody>
      </p:sp>
      <p:sp>
        <p:nvSpPr>
          <p:cNvPr id="3" name="Content Placeholder 2"/>
          <p:cNvSpPr>
            <a:spLocks noGrp="1"/>
          </p:cNvSpPr>
          <p:nvPr>
            <p:ph idx="1"/>
          </p:nvPr>
        </p:nvSpPr>
        <p:spPr/>
        <p:txBody>
          <a:bodyPr/>
          <a:lstStyle/>
          <a:p>
            <a:r>
              <a:rPr lang="en-GB" sz="2200" dirty="0" smtClean="0"/>
              <a:t>The compiler first tries to find an exact match</a:t>
            </a:r>
          </a:p>
          <a:p>
            <a:endParaRPr lang="en-GB" sz="2200" dirty="0"/>
          </a:p>
          <a:p>
            <a:r>
              <a:rPr lang="en-GB" sz="2200" dirty="0" smtClean="0"/>
              <a:t>Types of actual arguments are exactly same</a:t>
            </a:r>
            <a:endParaRPr lang="en-US" sz="2200" dirty="0"/>
          </a:p>
        </p:txBody>
      </p:sp>
      <p:grpSp>
        <p:nvGrpSpPr>
          <p:cNvPr id="4" name="Group 3"/>
          <p:cNvGrpSpPr/>
          <p:nvPr/>
        </p:nvGrpSpPr>
        <p:grpSpPr>
          <a:xfrm>
            <a:off x="628650" y="3247241"/>
            <a:ext cx="4209807" cy="1538883"/>
            <a:chOff x="628650" y="4372086"/>
            <a:chExt cx="4209807" cy="1538883"/>
          </a:xfrm>
        </p:grpSpPr>
        <p:sp>
          <p:nvSpPr>
            <p:cNvPr id="5" name="TextBox 4"/>
            <p:cNvSpPr txBox="1"/>
            <p:nvPr/>
          </p:nvSpPr>
          <p:spPr>
            <a:xfrm>
              <a:off x="628650" y="4372086"/>
              <a:ext cx="2653290" cy="430887"/>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1.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add(</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b)</a:t>
              </a:r>
              <a:endParaRPr lang="en-US" sz="2200" b="1" dirty="0">
                <a:solidFill>
                  <a:srgbClr val="0000FF"/>
                </a:solidFill>
                <a:latin typeface="Candara" panose="020E0502030303020204" pitchFamily="34" charset="0"/>
              </a:endParaRPr>
            </a:p>
          </p:txBody>
        </p:sp>
        <p:sp>
          <p:nvSpPr>
            <p:cNvPr id="6" name="TextBox 5"/>
            <p:cNvSpPr txBox="1"/>
            <p:nvPr/>
          </p:nvSpPr>
          <p:spPr>
            <a:xfrm>
              <a:off x="628650" y="4741418"/>
              <a:ext cx="3339376" cy="430887"/>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2.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add(</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b,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c)</a:t>
              </a:r>
              <a:endParaRPr lang="en-US" sz="2200" b="1" dirty="0">
                <a:solidFill>
                  <a:srgbClr val="0000FF"/>
                </a:solidFill>
                <a:latin typeface="Candara" panose="020E0502030303020204" pitchFamily="34" charset="0"/>
              </a:endParaRPr>
            </a:p>
          </p:txBody>
        </p:sp>
        <p:sp>
          <p:nvSpPr>
            <p:cNvPr id="7" name="TextBox 6"/>
            <p:cNvSpPr txBox="1"/>
            <p:nvPr/>
          </p:nvSpPr>
          <p:spPr>
            <a:xfrm>
              <a:off x="628650" y="5110750"/>
              <a:ext cx="4209807" cy="430887"/>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3. double add(double </a:t>
              </a:r>
              <a:r>
                <a:rPr lang="en-GB" sz="2200" b="1" dirty="0">
                  <a:solidFill>
                    <a:srgbClr val="0000FF"/>
                  </a:solidFill>
                  <a:latin typeface="Candara" panose="020E0502030303020204" pitchFamily="34" charset="0"/>
                </a:rPr>
                <a:t>x</a:t>
              </a:r>
              <a:r>
                <a:rPr lang="en-GB" sz="2200" b="1" dirty="0" smtClean="0">
                  <a:solidFill>
                    <a:srgbClr val="0000FF"/>
                  </a:solidFill>
                  <a:latin typeface="Candara" panose="020E0502030303020204" pitchFamily="34" charset="0"/>
                </a:rPr>
                <a:t>, double y)</a:t>
              </a:r>
              <a:endParaRPr lang="en-US" sz="2200" b="1" dirty="0">
                <a:solidFill>
                  <a:srgbClr val="0000FF"/>
                </a:solidFill>
                <a:latin typeface="Candara" panose="020E0502030303020204" pitchFamily="34" charset="0"/>
              </a:endParaRPr>
            </a:p>
          </p:txBody>
        </p:sp>
        <p:sp>
          <p:nvSpPr>
            <p:cNvPr id="8" name="TextBox 7"/>
            <p:cNvSpPr txBox="1"/>
            <p:nvPr/>
          </p:nvSpPr>
          <p:spPr>
            <a:xfrm>
              <a:off x="628650" y="5480082"/>
              <a:ext cx="3748142" cy="430887"/>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4. double add(double p,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q)</a:t>
              </a:r>
              <a:endParaRPr lang="en-US" sz="2200" b="1" dirty="0">
                <a:solidFill>
                  <a:srgbClr val="0000FF"/>
                </a:solidFill>
                <a:latin typeface="Candara" panose="020E0502030303020204" pitchFamily="34" charset="0"/>
              </a:endParaRPr>
            </a:p>
          </p:txBody>
        </p:sp>
      </p:grpSp>
      <p:grpSp>
        <p:nvGrpSpPr>
          <p:cNvPr id="9" name="Group 8"/>
          <p:cNvGrpSpPr/>
          <p:nvPr/>
        </p:nvGrpSpPr>
        <p:grpSpPr>
          <a:xfrm>
            <a:off x="4415039" y="5093901"/>
            <a:ext cx="2924198" cy="1538883"/>
            <a:chOff x="628650" y="4372086"/>
            <a:chExt cx="2924198" cy="1538883"/>
          </a:xfrm>
        </p:grpSpPr>
        <p:sp>
          <p:nvSpPr>
            <p:cNvPr id="10" name="TextBox 9"/>
            <p:cNvSpPr txBox="1"/>
            <p:nvPr/>
          </p:nvSpPr>
          <p:spPr>
            <a:xfrm>
              <a:off x="628650" y="4372086"/>
              <a:ext cx="2451312" cy="430887"/>
            </a:xfrm>
            <a:prstGeom prst="rect">
              <a:avLst/>
            </a:prstGeom>
            <a:noFill/>
          </p:spPr>
          <p:txBody>
            <a:bodyPr wrap="none" rtlCol="0">
              <a:spAutoFit/>
            </a:bodyPr>
            <a:lstStyle/>
            <a:p>
              <a:r>
                <a:rPr lang="en-GB" sz="2200" b="1" dirty="0" smtClean="0">
                  <a:solidFill>
                    <a:srgbClr val="00B050"/>
                  </a:solidFill>
                  <a:latin typeface="Candara" panose="020E0502030303020204" pitchFamily="34" charset="0"/>
                </a:rPr>
                <a:t>1. </a:t>
              </a:r>
              <a:r>
                <a:rPr lang="en-GB" sz="2200" b="1" dirty="0" err="1" smtClean="0">
                  <a:solidFill>
                    <a:srgbClr val="00B050"/>
                  </a:solidFill>
                  <a:latin typeface="Candara" panose="020E0502030303020204" pitchFamily="34" charset="0"/>
                </a:rPr>
                <a:t>cout</a:t>
              </a:r>
              <a:r>
                <a:rPr lang="en-GB" sz="2200" b="1" dirty="0" smtClean="0">
                  <a:solidFill>
                    <a:srgbClr val="00B050"/>
                  </a:solidFill>
                  <a:latin typeface="Candara" panose="020E0502030303020204" pitchFamily="34" charset="0"/>
                </a:rPr>
                <a:t> &lt;&lt; add(5,10)</a:t>
              </a:r>
              <a:endParaRPr lang="en-US" sz="2200" b="1" dirty="0">
                <a:solidFill>
                  <a:srgbClr val="00B050"/>
                </a:solidFill>
                <a:latin typeface="Candara" panose="020E0502030303020204" pitchFamily="34" charset="0"/>
              </a:endParaRPr>
            </a:p>
          </p:txBody>
        </p:sp>
        <p:sp>
          <p:nvSpPr>
            <p:cNvPr id="11" name="TextBox 10"/>
            <p:cNvSpPr txBox="1"/>
            <p:nvPr/>
          </p:nvSpPr>
          <p:spPr>
            <a:xfrm>
              <a:off x="628650" y="4741418"/>
              <a:ext cx="2763898" cy="430887"/>
            </a:xfrm>
            <a:prstGeom prst="rect">
              <a:avLst/>
            </a:prstGeom>
            <a:noFill/>
          </p:spPr>
          <p:txBody>
            <a:bodyPr wrap="none" rtlCol="0">
              <a:spAutoFit/>
            </a:bodyPr>
            <a:lstStyle/>
            <a:p>
              <a:r>
                <a:rPr lang="en-GB" sz="2200" b="1" dirty="0" smtClean="0">
                  <a:solidFill>
                    <a:srgbClr val="00B050"/>
                  </a:solidFill>
                  <a:latin typeface="Candara" panose="020E0502030303020204" pitchFamily="34" charset="0"/>
                </a:rPr>
                <a:t>2. </a:t>
              </a:r>
              <a:r>
                <a:rPr lang="en-GB" sz="2200" b="1" dirty="0" err="1" smtClean="0">
                  <a:solidFill>
                    <a:srgbClr val="00B050"/>
                  </a:solidFill>
                  <a:latin typeface="Candara" panose="020E0502030303020204" pitchFamily="34" charset="0"/>
                </a:rPr>
                <a:t>cout</a:t>
              </a:r>
              <a:r>
                <a:rPr lang="en-GB" sz="2200" b="1" dirty="0" smtClean="0">
                  <a:solidFill>
                    <a:srgbClr val="00B050"/>
                  </a:solidFill>
                  <a:latin typeface="Candara" panose="020E0502030303020204" pitchFamily="34" charset="0"/>
                </a:rPr>
                <a:t> &lt;&lt; add(6,-5,15)</a:t>
              </a:r>
              <a:endParaRPr lang="en-US" sz="2200" b="1" dirty="0">
                <a:solidFill>
                  <a:srgbClr val="00B050"/>
                </a:solidFill>
                <a:latin typeface="Candara" panose="020E0502030303020204" pitchFamily="34" charset="0"/>
              </a:endParaRPr>
            </a:p>
          </p:txBody>
        </p:sp>
        <p:sp>
          <p:nvSpPr>
            <p:cNvPr id="12" name="TextBox 11"/>
            <p:cNvSpPr txBox="1"/>
            <p:nvPr/>
          </p:nvSpPr>
          <p:spPr>
            <a:xfrm>
              <a:off x="628650" y="5110750"/>
              <a:ext cx="2879314" cy="430887"/>
            </a:xfrm>
            <a:prstGeom prst="rect">
              <a:avLst/>
            </a:prstGeom>
            <a:noFill/>
          </p:spPr>
          <p:txBody>
            <a:bodyPr wrap="none" rtlCol="0">
              <a:spAutoFit/>
            </a:bodyPr>
            <a:lstStyle/>
            <a:p>
              <a:r>
                <a:rPr lang="en-GB" sz="2200" b="1" dirty="0" smtClean="0">
                  <a:solidFill>
                    <a:srgbClr val="00B050"/>
                  </a:solidFill>
                  <a:latin typeface="Candara" panose="020E0502030303020204" pitchFamily="34" charset="0"/>
                </a:rPr>
                <a:t>3. </a:t>
              </a:r>
              <a:r>
                <a:rPr lang="en-GB" sz="2200" b="1" dirty="0" err="1" smtClean="0">
                  <a:solidFill>
                    <a:srgbClr val="00B050"/>
                  </a:solidFill>
                  <a:latin typeface="Candara" panose="020E0502030303020204" pitchFamily="34" charset="0"/>
                </a:rPr>
                <a:t>cout</a:t>
              </a:r>
              <a:r>
                <a:rPr lang="en-GB" sz="2200" b="1" dirty="0" smtClean="0">
                  <a:solidFill>
                    <a:srgbClr val="00B050"/>
                  </a:solidFill>
                  <a:latin typeface="Candara" panose="020E0502030303020204" pitchFamily="34" charset="0"/>
                </a:rPr>
                <a:t> &lt;&lt; add(12.5,7.5)</a:t>
              </a:r>
              <a:endParaRPr lang="en-US" sz="2200" b="1" dirty="0">
                <a:solidFill>
                  <a:srgbClr val="00B050"/>
                </a:solidFill>
                <a:latin typeface="Candara" panose="020E0502030303020204" pitchFamily="34" charset="0"/>
              </a:endParaRPr>
            </a:p>
          </p:txBody>
        </p:sp>
        <p:sp>
          <p:nvSpPr>
            <p:cNvPr id="13" name="TextBox 12"/>
            <p:cNvSpPr txBox="1"/>
            <p:nvPr/>
          </p:nvSpPr>
          <p:spPr>
            <a:xfrm>
              <a:off x="628650" y="5480082"/>
              <a:ext cx="2924198" cy="430887"/>
            </a:xfrm>
            <a:prstGeom prst="rect">
              <a:avLst/>
            </a:prstGeom>
            <a:noFill/>
          </p:spPr>
          <p:txBody>
            <a:bodyPr wrap="none" rtlCol="0">
              <a:spAutoFit/>
            </a:bodyPr>
            <a:lstStyle/>
            <a:p>
              <a:r>
                <a:rPr lang="en-GB" sz="2200" b="1" dirty="0" smtClean="0">
                  <a:solidFill>
                    <a:srgbClr val="00B050"/>
                  </a:solidFill>
                  <a:latin typeface="Candara" panose="020E0502030303020204" pitchFamily="34" charset="0"/>
                </a:rPr>
                <a:t>4. </a:t>
              </a:r>
              <a:r>
                <a:rPr lang="en-GB" sz="2200" b="1" dirty="0" err="1" smtClean="0">
                  <a:solidFill>
                    <a:srgbClr val="00B050"/>
                  </a:solidFill>
                  <a:latin typeface="Candara" panose="020E0502030303020204" pitchFamily="34" charset="0"/>
                </a:rPr>
                <a:t>cout</a:t>
              </a:r>
              <a:r>
                <a:rPr lang="en-GB" sz="2200" b="1" dirty="0" smtClean="0">
                  <a:solidFill>
                    <a:srgbClr val="00B050"/>
                  </a:solidFill>
                  <a:latin typeface="Candara" panose="020E0502030303020204" pitchFamily="34" charset="0"/>
                </a:rPr>
                <a:t> &lt;&lt; add(0.145, </a:t>
              </a:r>
              <a:r>
                <a:rPr lang="en-GB" sz="2200" b="1" dirty="0">
                  <a:solidFill>
                    <a:srgbClr val="00B050"/>
                  </a:solidFill>
                  <a:latin typeface="Candara" panose="020E0502030303020204" pitchFamily="34" charset="0"/>
                </a:rPr>
                <a:t>2</a:t>
              </a:r>
              <a:r>
                <a:rPr lang="en-GB" sz="2200" b="1" dirty="0" smtClean="0">
                  <a:solidFill>
                    <a:srgbClr val="00B050"/>
                  </a:solidFill>
                  <a:latin typeface="Candara" panose="020E0502030303020204" pitchFamily="34" charset="0"/>
                </a:rPr>
                <a:t>)</a:t>
              </a:r>
              <a:endParaRPr lang="en-US" sz="2200" b="1" dirty="0">
                <a:solidFill>
                  <a:srgbClr val="00B050"/>
                </a:solidFill>
                <a:latin typeface="Candara" panose="020E0502030303020204" pitchFamily="34" charset="0"/>
              </a:endParaRPr>
            </a:p>
          </p:txBody>
        </p:sp>
      </p:grpSp>
    </p:spTree>
    <p:extLst>
      <p:ext uri="{BB962C8B-B14F-4D97-AF65-F5344CB8AC3E}">
        <p14:creationId xmlns:p14="http://schemas.microsoft.com/office/powerpoint/2010/main" val="1624827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match through promotion</a:t>
            </a:r>
          </a:p>
        </p:txBody>
      </p:sp>
      <p:sp>
        <p:nvSpPr>
          <p:cNvPr id="3" name="Content Placeholder 2"/>
          <p:cNvSpPr>
            <a:spLocks noGrp="1"/>
          </p:cNvSpPr>
          <p:nvPr>
            <p:ph idx="1"/>
          </p:nvPr>
        </p:nvSpPr>
        <p:spPr/>
        <p:txBody>
          <a:bodyPr/>
          <a:lstStyle/>
          <a:p>
            <a:r>
              <a:rPr lang="en-GB" sz="2200" dirty="0" smtClean="0"/>
              <a:t>If exact match is not found</a:t>
            </a:r>
          </a:p>
          <a:p>
            <a:endParaRPr lang="en-GB" sz="2200" dirty="0" smtClean="0"/>
          </a:p>
          <a:p>
            <a:r>
              <a:rPr lang="en-GB" sz="2200" dirty="0" smtClean="0"/>
              <a:t>Compiler uses integral promotion</a:t>
            </a:r>
            <a:r>
              <a:rPr lang="en-US" sz="2200" dirty="0"/>
              <a:t> </a:t>
            </a:r>
            <a:r>
              <a:rPr lang="en-US" sz="2200" dirty="0" smtClean="0"/>
              <a:t>to the actual arguments</a:t>
            </a:r>
          </a:p>
          <a:p>
            <a:endParaRPr lang="en-GB" sz="2200" dirty="0"/>
          </a:p>
          <a:p>
            <a:endParaRPr lang="en-US" sz="2200" dirty="0" smtClean="0"/>
          </a:p>
          <a:p>
            <a:endParaRPr lang="en-GB" sz="2200" dirty="0" smtClean="0"/>
          </a:p>
        </p:txBody>
      </p:sp>
      <p:sp>
        <p:nvSpPr>
          <p:cNvPr id="4" name="TextBox 3"/>
          <p:cNvSpPr txBox="1"/>
          <p:nvPr/>
        </p:nvSpPr>
        <p:spPr>
          <a:xfrm>
            <a:off x="628650" y="3285878"/>
            <a:ext cx="2427268" cy="430887"/>
          </a:xfrm>
          <a:prstGeom prst="rect">
            <a:avLst/>
          </a:prstGeom>
          <a:noFill/>
        </p:spPr>
        <p:txBody>
          <a:bodyPr wrap="none" rtlCol="0">
            <a:spAutoFit/>
          </a:bodyPr>
          <a:lstStyle/>
          <a:p>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add(</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a, </a:t>
            </a:r>
            <a:r>
              <a:rPr lang="en-GB" sz="2200" b="1" dirty="0" err="1" smtClean="0">
                <a:solidFill>
                  <a:srgbClr val="0000FF"/>
                </a:solidFill>
                <a:latin typeface="Candara" panose="020E0502030303020204" pitchFamily="34" charset="0"/>
              </a:rPr>
              <a:t>int</a:t>
            </a:r>
            <a:r>
              <a:rPr lang="en-GB" sz="2200" b="1" dirty="0" smtClean="0">
                <a:solidFill>
                  <a:srgbClr val="0000FF"/>
                </a:solidFill>
                <a:latin typeface="Candara" panose="020E0502030303020204" pitchFamily="34" charset="0"/>
              </a:rPr>
              <a:t> b)</a:t>
            </a:r>
            <a:endParaRPr lang="en-US" sz="2200" b="1" dirty="0">
              <a:solidFill>
                <a:srgbClr val="0000FF"/>
              </a:solidFill>
              <a:latin typeface="Candara" panose="020E0502030303020204" pitchFamily="34" charset="0"/>
            </a:endParaRPr>
          </a:p>
        </p:txBody>
      </p:sp>
      <p:sp>
        <p:nvSpPr>
          <p:cNvPr id="5" name="TextBox 4"/>
          <p:cNvSpPr txBox="1"/>
          <p:nvPr/>
        </p:nvSpPr>
        <p:spPr>
          <a:xfrm>
            <a:off x="628650" y="4001294"/>
            <a:ext cx="2512226" cy="430887"/>
          </a:xfrm>
          <a:prstGeom prst="rect">
            <a:avLst/>
          </a:prstGeom>
          <a:noFill/>
        </p:spPr>
        <p:txBody>
          <a:bodyPr wrap="none" rtlCol="0">
            <a:spAutoFit/>
          </a:bodyPr>
          <a:lstStyle/>
          <a:p>
            <a:r>
              <a:rPr lang="en-GB" sz="2200" b="1" dirty="0" err="1">
                <a:solidFill>
                  <a:srgbClr val="00B050"/>
                </a:solidFill>
                <a:latin typeface="Candara" panose="020E0502030303020204" pitchFamily="34" charset="0"/>
              </a:rPr>
              <a:t>c</a:t>
            </a:r>
            <a:r>
              <a:rPr lang="en-GB" sz="2200" b="1" dirty="0" err="1" smtClean="0">
                <a:solidFill>
                  <a:srgbClr val="00B050"/>
                </a:solidFill>
                <a:latin typeface="Candara" panose="020E0502030303020204" pitchFamily="34" charset="0"/>
              </a:rPr>
              <a:t>out</a:t>
            </a:r>
            <a:r>
              <a:rPr lang="en-GB" sz="2200" b="1" dirty="0" smtClean="0">
                <a:solidFill>
                  <a:srgbClr val="00B050"/>
                </a:solidFill>
                <a:latin typeface="Candara" panose="020E0502030303020204" pitchFamily="34" charset="0"/>
              </a:rPr>
              <a:t> &lt;&lt; add(10, ‘A’);</a:t>
            </a:r>
            <a:endParaRPr lang="en-US" sz="2200" b="1" dirty="0">
              <a:solidFill>
                <a:srgbClr val="00B050"/>
              </a:solidFill>
              <a:latin typeface="Candara" panose="020E0502030303020204" pitchFamily="34" charset="0"/>
            </a:endParaRPr>
          </a:p>
        </p:txBody>
      </p:sp>
    </p:spTree>
    <p:extLst>
      <p:ext uri="{BB962C8B-B14F-4D97-AF65-F5344CB8AC3E}">
        <p14:creationId xmlns:p14="http://schemas.microsoft.com/office/powerpoint/2010/main" val="2722858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match through application of standard C++ conversion rules</a:t>
            </a:r>
            <a:endParaRPr lang="en-US" dirty="0"/>
          </a:p>
        </p:txBody>
      </p:sp>
      <p:sp>
        <p:nvSpPr>
          <p:cNvPr id="3" name="Content Placeholder 2"/>
          <p:cNvSpPr>
            <a:spLocks noGrp="1"/>
          </p:cNvSpPr>
          <p:nvPr>
            <p:ph idx="1"/>
          </p:nvPr>
        </p:nvSpPr>
        <p:spPr>
          <a:xfrm>
            <a:off x="628650" y="1825625"/>
            <a:ext cx="7886700" cy="2360009"/>
          </a:xfrm>
        </p:spPr>
        <p:txBody>
          <a:bodyPr>
            <a:normAutofit lnSpcReduction="10000"/>
          </a:bodyPr>
          <a:lstStyle/>
          <a:p>
            <a:pPr>
              <a:lnSpc>
                <a:spcPct val="150000"/>
              </a:lnSpc>
            </a:pPr>
            <a:r>
              <a:rPr lang="en-GB" sz="2200" dirty="0" smtClean="0"/>
              <a:t>Compiler attempts built-in conversion</a:t>
            </a:r>
          </a:p>
          <a:p>
            <a:pPr>
              <a:lnSpc>
                <a:spcPct val="150000"/>
              </a:lnSpc>
            </a:pPr>
            <a:r>
              <a:rPr lang="en-GB" sz="2200" dirty="0" smtClean="0"/>
              <a:t>Implicit assignment conversion</a:t>
            </a:r>
          </a:p>
          <a:p>
            <a:pPr>
              <a:lnSpc>
                <a:spcPct val="150000"/>
              </a:lnSpc>
            </a:pPr>
            <a:r>
              <a:rPr lang="en-GB" sz="2200" dirty="0" smtClean="0"/>
              <a:t>Then finds a unique match for the function</a:t>
            </a:r>
          </a:p>
          <a:p>
            <a:pPr>
              <a:lnSpc>
                <a:spcPct val="150000"/>
              </a:lnSpc>
            </a:pPr>
            <a:r>
              <a:rPr lang="en-GB" sz="2200" dirty="0" smtClean="0"/>
              <a:t>If conversion results multiple match – </a:t>
            </a:r>
            <a:r>
              <a:rPr lang="en-GB" sz="2200" b="1" dirty="0" smtClean="0">
                <a:solidFill>
                  <a:srgbClr val="FF0000"/>
                </a:solidFill>
              </a:rPr>
              <a:t>compiler error !!</a:t>
            </a:r>
          </a:p>
          <a:p>
            <a:pPr>
              <a:lnSpc>
                <a:spcPct val="150000"/>
              </a:lnSpc>
            </a:pPr>
            <a:endParaRPr lang="en-US" sz="2200" dirty="0"/>
          </a:p>
        </p:txBody>
      </p:sp>
      <p:sp>
        <p:nvSpPr>
          <p:cNvPr id="4" name="TextBox 3"/>
          <p:cNvSpPr txBox="1"/>
          <p:nvPr/>
        </p:nvSpPr>
        <p:spPr>
          <a:xfrm>
            <a:off x="628650" y="4320570"/>
            <a:ext cx="2582758" cy="769441"/>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void </a:t>
            </a:r>
            <a:r>
              <a:rPr lang="en-GB" sz="2200" b="1" dirty="0" err="1" smtClean="0">
                <a:solidFill>
                  <a:srgbClr val="0000FF"/>
                </a:solidFill>
                <a:latin typeface="Candara" panose="020E0502030303020204" pitchFamily="34" charset="0"/>
              </a:rPr>
              <a:t>aFunc</a:t>
            </a:r>
            <a:r>
              <a:rPr lang="en-GB" sz="2200" b="1" dirty="0" smtClean="0">
                <a:solidFill>
                  <a:srgbClr val="0000FF"/>
                </a:solidFill>
                <a:latin typeface="Candara" panose="020E0502030303020204" pitchFamily="34" charset="0"/>
              </a:rPr>
              <a:t>(char);</a:t>
            </a:r>
          </a:p>
          <a:p>
            <a:r>
              <a:rPr lang="en-GB" sz="2200" b="1" dirty="0" smtClean="0">
                <a:solidFill>
                  <a:srgbClr val="0000FF"/>
                </a:solidFill>
                <a:latin typeface="Candara" panose="020E0502030303020204" pitchFamily="34" charset="0"/>
              </a:rPr>
              <a:t>void </a:t>
            </a:r>
            <a:r>
              <a:rPr lang="en-GB" sz="2200" b="1" dirty="0" err="1" smtClean="0">
                <a:solidFill>
                  <a:srgbClr val="0000FF"/>
                </a:solidFill>
                <a:latin typeface="Candara" panose="020E0502030303020204" pitchFamily="34" charset="0"/>
              </a:rPr>
              <a:t>aFunc</a:t>
            </a:r>
            <a:r>
              <a:rPr lang="en-GB" sz="2200" b="1" dirty="0" smtClean="0">
                <a:solidFill>
                  <a:srgbClr val="0000FF"/>
                </a:solidFill>
                <a:latin typeface="Candara" panose="020E0502030303020204" pitchFamily="34" charset="0"/>
              </a:rPr>
              <a:t>(double);</a:t>
            </a:r>
            <a:endParaRPr lang="en-US" sz="2200" b="1" dirty="0">
              <a:solidFill>
                <a:srgbClr val="0000FF"/>
              </a:solidFill>
              <a:latin typeface="Candara" panose="020E0502030303020204" pitchFamily="34" charset="0"/>
            </a:endParaRPr>
          </a:p>
        </p:txBody>
      </p:sp>
      <p:sp>
        <p:nvSpPr>
          <p:cNvPr id="5" name="TextBox 4"/>
          <p:cNvSpPr txBox="1"/>
          <p:nvPr/>
        </p:nvSpPr>
        <p:spPr>
          <a:xfrm>
            <a:off x="628650" y="5163392"/>
            <a:ext cx="1407758" cy="430887"/>
          </a:xfrm>
          <a:prstGeom prst="rect">
            <a:avLst/>
          </a:prstGeom>
          <a:noFill/>
        </p:spPr>
        <p:txBody>
          <a:bodyPr wrap="none" rtlCol="0">
            <a:spAutoFit/>
          </a:bodyPr>
          <a:lstStyle/>
          <a:p>
            <a:r>
              <a:rPr lang="en-GB" sz="2200" b="1" dirty="0" err="1" smtClean="0">
                <a:solidFill>
                  <a:srgbClr val="00B050"/>
                </a:solidFill>
                <a:latin typeface="Candara" panose="020E0502030303020204" pitchFamily="34" charset="0"/>
              </a:rPr>
              <a:t>aFunc</a:t>
            </a:r>
            <a:r>
              <a:rPr lang="en-GB" sz="2200" b="1" dirty="0" smtClean="0">
                <a:solidFill>
                  <a:srgbClr val="00B050"/>
                </a:solidFill>
                <a:latin typeface="Candara" panose="020E0502030303020204" pitchFamily="34" charset="0"/>
              </a:rPr>
              <a:t>(10);</a:t>
            </a:r>
            <a:endParaRPr lang="en-US" sz="2200" b="1" dirty="0">
              <a:solidFill>
                <a:srgbClr val="00B050"/>
              </a:solidFill>
              <a:latin typeface="Candara" panose="020E0502030303020204" pitchFamily="34" charset="0"/>
            </a:endParaRPr>
          </a:p>
        </p:txBody>
      </p:sp>
      <p:sp>
        <p:nvSpPr>
          <p:cNvPr id="7" name="Rectangle 6"/>
          <p:cNvSpPr/>
          <p:nvPr/>
        </p:nvSpPr>
        <p:spPr>
          <a:xfrm>
            <a:off x="628650" y="5698438"/>
            <a:ext cx="3108543" cy="769441"/>
          </a:xfrm>
          <a:prstGeom prst="rect">
            <a:avLst/>
          </a:prstGeom>
        </p:spPr>
        <p:txBody>
          <a:bodyPr wrap="square">
            <a:spAutoFit/>
          </a:bodyPr>
          <a:lstStyle/>
          <a:p>
            <a:r>
              <a:rPr lang="en-US" sz="2200" b="1" dirty="0">
                <a:solidFill>
                  <a:srgbClr val="7030A0"/>
                </a:solidFill>
                <a:latin typeface="Candara" panose="020E0502030303020204" pitchFamily="34" charset="0"/>
              </a:rPr>
              <a:t>C++ standard conversion rules</a:t>
            </a:r>
          </a:p>
        </p:txBody>
      </p:sp>
      <p:cxnSp>
        <p:nvCxnSpPr>
          <p:cNvPr id="9" name="Straight Connector 8"/>
          <p:cNvCxnSpPr/>
          <p:nvPr/>
        </p:nvCxnSpPr>
        <p:spPr>
          <a:xfrm>
            <a:off x="4262907" y="4320570"/>
            <a:ext cx="0" cy="1950234"/>
          </a:xfrm>
          <a:prstGeom prst="line">
            <a:avLst/>
          </a:prstGeom>
          <a:ln w="38100">
            <a:prstDash val="dash"/>
          </a:ln>
        </p:spPr>
        <p:style>
          <a:lnRef idx="1">
            <a:schemeClr val="dk1"/>
          </a:lnRef>
          <a:fillRef idx="0">
            <a:schemeClr val="dk1"/>
          </a:fillRef>
          <a:effectRef idx="0">
            <a:schemeClr val="dk1"/>
          </a:effectRef>
          <a:fontRef idx="minor">
            <a:schemeClr val="tx1"/>
          </a:fontRef>
        </p:style>
      </p:cxnSp>
      <p:sp>
        <p:nvSpPr>
          <p:cNvPr id="10" name="TextBox 9"/>
          <p:cNvSpPr txBox="1"/>
          <p:nvPr/>
        </p:nvSpPr>
        <p:spPr>
          <a:xfrm>
            <a:off x="4788622" y="4320570"/>
            <a:ext cx="2582758" cy="769441"/>
          </a:xfrm>
          <a:prstGeom prst="rect">
            <a:avLst/>
          </a:prstGeom>
          <a:noFill/>
        </p:spPr>
        <p:txBody>
          <a:bodyPr wrap="none" rtlCol="0">
            <a:spAutoFit/>
          </a:bodyPr>
          <a:lstStyle/>
          <a:p>
            <a:r>
              <a:rPr lang="en-GB" sz="2200" b="1" dirty="0" smtClean="0">
                <a:solidFill>
                  <a:srgbClr val="0000FF"/>
                </a:solidFill>
                <a:latin typeface="Candara" panose="020E0502030303020204" pitchFamily="34" charset="0"/>
              </a:rPr>
              <a:t>void </a:t>
            </a:r>
            <a:r>
              <a:rPr lang="en-GB" sz="2200" b="1" dirty="0" err="1" smtClean="0">
                <a:solidFill>
                  <a:srgbClr val="0000FF"/>
                </a:solidFill>
                <a:latin typeface="Candara" panose="020E0502030303020204" pitchFamily="34" charset="0"/>
              </a:rPr>
              <a:t>aFunc</a:t>
            </a:r>
            <a:r>
              <a:rPr lang="en-GB" sz="2200" b="1" dirty="0" smtClean="0">
                <a:solidFill>
                  <a:srgbClr val="0000FF"/>
                </a:solidFill>
                <a:latin typeface="Candara" panose="020E0502030303020204" pitchFamily="34" charset="0"/>
              </a:rPr>
              <a:t>(long);</a:t>
            </a:r>
          </a:p>
          <a:p>
            <a:r>
              <a:rPr lang="en-GB" sz="2200" b="1" dirty="0" smtClean="0">
                <a:solidFill>
                  <a:srgbClr val="0000FF"/>
                </a:solidFill>
                <a:latin typeface="Candara" panose="020E0502030303020204" pitchFamily="34" charset="0"/>
              </a:rPr>
              <a:t>void </a:t>
            </a:r>
            <a:r>
              <a:rPr lang="en-GB" sz="2200" b="1" dirty="0" err="1" smtClean="0">
                <a:solidFill>
                  <a:srgbClr val="0000FF"/>
                </a:solidFill>
                <a:latin typeface="Candara" panose="020E0502030303020204" pitchFamily="34" charset="0"/>
              </a:rPr>
              <a:t>aFunc</a:t>
            </a:r>
            <a:r>
              <a:rPr lang="en-GB" sz="2200" b="1" dirty="0" smtClean="0">
                <a:solidFill>
                  <a:srgbClr val="0000FF"/>
                </a:solidFill>
                <a:latin typeface="Candara" panose="020E0502030303020204" pitchFamily="34" charset="0"/>
              </a:rPr>
              <a:t>(double);</a:t>
            </a:r>
            <a:endParaRPr lang="en-US" sz="2200" b="1" dirty="0">
              <a:solidFill>
                <a:srgbClr val="0000FF"/>
              </a:solidFill>
              <a:latin typeface="Candara" panose="020E0502030303020204" pitchFamily="34" charset="0"/>
            </a:endParaRPr>
          </a:p>
        </p:txBody>
      </p:sp>
      <p:sp>
        <p:nvSpPr>
          <p:cNvPr id="11" name="TextBox 10"/>
          <p:cNvSpPr txBox="1"/>
          <p:nvPr/>
        </p:nvSpPr>
        <p:spPr>
          <a:xfrm>
            <a:off x="4788622" y="5163392"/>
            <a:ext cx="1407758" cy="430887"/>
          </a:xfrm>
          <a:prstGeom prst="rect">
            <a:avLst/>
          </a:prstGeom>
          <a:noFill/>
        </p:spPr>
        <p:txBody>
          <a:bodyPr wrap="none" rtlCol="0">
            <a:spAutoFit/>
          </a:bodyPr>
          <a:lstStyle/>
          <a:p>
            <a:r>
              <a:rPr lang="en-GB" sz="2200" b="1" dirty="0" err="1" smtClean="0">
                <a:solidFill>
                  <a:srgbClr val="00B050"/>
                </a:solidFill>
                <a:latin typeface="Candara" panose="020E0502030303020204" pitchFamily="34" charset="0"/>
              </a:rPr>
              <a:t>aFunc</a:t>
            </a:r>
            <a:r>
              <a:rPr lang="en-GB" sz="2200" b="1" dirty="0" smtClean="0">
                <a:solidFill>
                  <a:srgbClr val="00B050"/>
                </a:solidFill>
                <a:latin typeface="Candara" panose="020E0502030303020204" pitchFamily="34" charset="0"/>
              </a:rPr>
              <a:t>(10);</a:t>
            </a:r>
            <a:endParaRPr lang="en-US" sz="2200" b="1" dirty="0">
              <a:solidFill>
                <a:srgbClr val="00B050"/>
              </a:solidFill>
              <a:latin typeface="Candara" panose="020E0502030303020204" pitchFamily="34" charset="0"/>
            </a:endParaRPr>
          </a:p>
        </p:txBody>
      </p:sp>
      <p:sp>
        <p:nvSpPr>
          <p:cNvPr id="12" name="Rectangle 11"/>
          <p:cNvSpPr/>
          <p:nvPr/>
        </p:nvSpPr>
        <p:spPr>
          <a:xfrm>
            <a:off x="4788621" y="5697230"/>
            <a:ext cx="3959594" cy="430887"/>
          </a:xfrm>
          <a:prstGeom prst="rect">
            <a:avLst/>
          </a:prstGeom>
        </p:spPr>
        <p:txBody>
          <a:bodyPr wrap="square">
            <a:spAutoFit/>
          </a:bodyPr>
          <a:lstStyle/>
          <a:p>
            <a:r>
              <a:rPr lang="en-US" sz="2200" b="1" dirty="0" smtClean="0">
                <a:solidFill>
                  <a:srgbClr val="FF0000"/>
                </a:solidFill>
                <a:latin typeface="Candara" panose="020E0502030303020204" pitchFamily="34" charset="0"/>
              </a:rPr>
              <a:t>Error !! Ambiguous match</a:t>
            </a:r>
            <a:endParaRPr lang="en-US" sz="2200" b="1" dirty="0">
              <a:solidFill>
                <a:srgbClr val="FF0000"/>
              </a:solidFill>
              <a:latin typeface="Candara" panose="020E0502030303020204" pitchFamily="34" charset="0"/>
            </a:endParaRPr>
          </a:p>
        </p:txBody>
      </p:sp>
    </p:spTree>
    <p:extLst>
      <p:ext uri="{BB962C8B-B14F-4D97-AF65-F5344CB8AC3E}">
        <p14:creationId xmlns:p14="http://schemas.microsoft.com/office/powerpoint/2010/main" val="7059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fade">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animEffect transition="in" filter="fade">
                                      <p:cBhvr>
                                        <p:cTn id="5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P spid="7" grpId="0"/>
      <p:bldP spid="10" grpId="0"/>
      <p:bldP spid="11" grpId="0"/>
      <p:bldP spid="1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 match through application of a user-defined conversion</a:t>
            </a:r>
            <a:endParaRPr lang="en-US" dirty="0"/>
          </a:p>
        </p:txBody>
      </p:sp>
      <p:sp>
        <p:nvSpPr>
          <p:cNvPr id="3" name="Content Placeholder 2"/>
          <p:cNvSpPr>
            <a:spLocks noGrp="1"/>
          </p:cNvSpPr>
          <p:nvPr>
            <p:ph idx="1"/>
          </p:nvPr>
        </p:nvSpPr>
        <p:spPr/>
        <p:txBody>
          <a:bodyPr>
            <a:normAutofit/>
          </a:bodyPr>
          <a:lstStyle/>
          <a:p>
            <a:r>
              <a:rPr lang="en-GB" sz="2200" dirty="0"/>
              <a:t>If all the </a:t>
            </a:r>
            <a:r>
              <a:rPr lang="en-GB" sz="2200" dirty="0" smtClean="0"/>
              <a:t>three methods fails</a:t>
            </a:r>
          </a:p>
          <a:p>
            <a:endParaRPr lang="en-GB" sz="2200" dirty="0" smtClean="0"/>
          </a:p>
          <a:p>
            <a:r>
              <a:rPr lang="en-GB" sz="2200" dirty="0" smtClean="0"/>
              <a:t>Then </a:t>
            </a:r>
            <a:r>
              <a:rPr lang="en-GB" sz="2200" dirty="0"/>
              <a:t>the compiler will try the user-defined conversion in the combinations to find a unique match</a:t>
            </a:r>
            <a:r>
              <a:rPr lang="en-GB" sz="2200" dirty="0" smtClean="0"/>
              <a:t>.</a:t>
            </a:r>
          </a:p>
          <a:p>
            <a:endParaRPr lang="en-GB" sz="2200" dirty="0"/>
          </a:p>
          <a:p>
            <a:r>
              <a:rPr lang="en-GB" sz="2200" dirty="0" smtClean="0"/>
              <a:t>This technique is used to handle class objects</a:t>
            </a:r>
            <a:endParaRPr lang="en-US" sz="2200" dirty="0"/>
          </a:p>
        </p:txBody>
      </p:sp>
    </p:spTree>
    <p:extLst>
      <p:ext uri="{BB962C8B-B14F-4D97-AF65-F5344CB8AC3E}">
        <p14:creationId xmlns:p14="http://schemas.microsoft.com/office/powerpoint/2010/main" val="37175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Constructors</a:t>
            </a:r>
          </a:p>
        </p:txBody>
      </p:sp>
      <p:sp>
        <p:nvSpPr>
          <p:cNvPr id="3" name="Content Placeholder 2"/>
          <p:cNvSpPr>
            <a:spLocks noGrp="1"/>
          </p:cNvSpPr>
          <p:nvPr>
            <p:ph idx="1"/>
          </p:nvPr>
        </p:nvSpPr>
        <p:spPr/>
        <p:txBody>
          <a:bodyPr>
            <a:noAutofit/>
          </a:bodyPr>
          <a:lstStyle/>
          <a:p>
            <a:r>
              <a:rPr lang="en-GB" sz="2200" dirty="0"/>
              <a:t>One of the more important forms of an overloaded constructor is the </a:t>
            </a:r>
            <a:r>
              <a:rPr lang="en-GB" sz="2200" b="1" i="1" dirty="0">
                <a:solidFill>
                  <a:srgbClr val="00B050"/>
                </a:solidFill>
              </a:rPr>
              <a:t>copy constructor</a:t>
            </a:r>
            <a:r>
              <a:rPr lang="en-GB" sz="2200" dirty="0" smtClean="0"/>
              <a:t>.</a:t>
            </a:r>
          </a:p>
          <a:p>
            <a:endParaRPr lang="en-GB" sz="2200" dirty="0"/>
          </a:p>
          <a:p>
            <a:r>
              <a:rPr lang="en-GB" sz="2200" dirty="0"/>
              <a:t>Defining a copy constructor can help you prevent problems that might occur when </a:t>
            </a:r>
            <a:r>
              <a:rPr lang="en-GB" sz="2200" b="1" dirty="0" smtClean="0">
                <a:solidFill>
                  <a:srgbClr val="0000FF"/>
                </a:solidFill>
              </a:rPr>
              <a:t>one object </a:t>
            </a:r>
            <a:r>
              <a:rPr lang="en-GB" sz="2200" b="1" dirty="0">
                <a:solidFill>
                  <a:srgbClr val="0000FF"/>
                </a:solidFill>
              </a:rPr>
              <a:t>is used to initialize </a:t>
            </a:r>
            <a:r>
              <a:rPr lang="en-GB" sz="2200" b="1" dirty="0" smtClean="0">
                <a:solidFill>
                  <a:srgbClr val="0000FF"/>
                </a:solidFill>
              </a:rPr>
              <a:t>another</a:t>
            </a:r>
            <a:r>
              <a:rPr lang="en-GB" sz="2200" dirty="0" smtClean="0"/>
              <a:t>.</a:t>
            </a:r>
          </a:p>
          <a:p>
            <a:endParaRPr lang="en-US" sz="2200" dirty="0" smtClean="0"/>
          </a:p>
          <a:p>
            <a:r>
              <a:rPr lang="en-US" sz="2200" b="1" dirty="0" smtClean="0">
                <a:solidFill>
                  <a:srgbClr val="EF2564"/>
                </a:solidFill>
              </a:rPr>
              <a:t>When we copy?</a:t>
            </a:r>
          </a:p>
          <a:p>
            <a:pPr>
              <a:lnSpc>
                <a:spcPct val="150000"/>
              </a:lnSpc>
            </a:pPr>
            <a:r>
              <a:rPr lang="en-US" sz="2200" dirty="0" smtClean="0"/>
              <a:t>Initialize</a:t>
            </a:r>
          </a:p>
          <a:p>
            <a:pPr>
              <a:lnSpc>
                <a:spcPct val="150000"/>
              </a:lnSpc>
            </a:pPr>
            <a:r>
              <a:rPr lang="en-US" sz="2200" dirty="0" smtClean="0"/>
              <a:t>Pass as argument</a:t>
            </a:r>
          </a:p>
          <a:p>
            <a:pPr>
              <a:lnSpc>
                <a:spcPct val="150000"/>
              </a:lnSpc>
            </a:pPr>
            <a:r>
              <a:rPr lang="en-US" sz="2200" dirty="0" smtClean="0"/>
              <a:t>Return as parameter</a:t>
            </a:r>
            <a:endParaRPr lang="en-US" sz="2200" dirty="0"/>
          </a:p>
        </p:txBody>
      </p:sp>
    </p:spTree>
    <p:extLst>
      <p:ext uri="{BB962C8B-B14F-4D97-AF65-F5344CB8AC3E}">
        <p14:creationId xmlns:p14="http://schemas.microsoft.com/office/powerpoint/2010/main" val="269811443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Pointers in C++</a:t>
            </a:r>
            <a:endParaRPr lang="en-US" dirty="0"/>
          </a:p>
        </p:txBody>
      </p:sp>
      <p:sp>
        <p:nvSpPr>
          <p:cNvPr id="3" name="Content Placeholder 2"/>
          <p:cNvSpPr>
            <a:spLocks noGrp="1"/>
          </p:cNvSpPr>
          <p:nvPr>
            <p:ph idx="1"/>
          </p:nvPr>
        </p:nvSpPr>
        <p:spPr>
          <a:xfrm>
            <a:off x="628650" y="1825625"/>
            <a:ext cx="7886700" cy="2463040"/>
          </a:xfrm>
        </p:spPr>
        <p:txBody>
          <a:bodyPr>
            <a:noAutofit/>
          </a:bodyPr>
          <a:lstStyle/>
          <a:p>
            <a:r>
              <a:rPr lang="en-GB" sz="2000" dirty="0"/>
              <a:t>P</a:t>
            </a:r>
            <a:r>
              <a:rPr lang="en-GB" sz="2000" dirty="0" smtClean="0"/>
              <a:t>ointers in</a:t>
            </a:r>
            <a:r>
              <a:rPr lang="en-GB" sz="2000" dirty="0"/>
              <a:t> </a:t>
            </a:r>
            <a:r>
              <a:rPr lang="en-GB" sz="2000" dirty="0" smtClean="0"/>
              <a:t>C</a:t>
            </a:r>
            <a:r>
              <a:rPr lang="en-GB" sz="2000" dirty="0"/>
              <a:t>++ is a more strongly typed </a:t>
            </a:r>
            <a:r>
              <a:rPr lang="en-GB" sz="2000" dirty="0" smtClean="0"/>
              <a:t>language</a:t>
            </a:r>
          </a:p>
          <a:p>
            <a:endParaRPr lang="en-GB" sz="2000" dirty="0"/>
          </a:p>
          <a:p>
            <a:r>
              <a:rPr lang="en-GB" sz="2000" dirty="0"/>
              <a:t>C doesn’t let you casually assign </a:t>
            </a:r>
            <a:r>
              <a:rPr lang="en-GB" sz="2000" dirty="0" smtClean="0"/>
              <a:t>a pointer </a:t>
            </a:r>
            <a:r>
              <a:rPr lang="en-GB" sz="2000" dirty="0"/>
              <a:t>of one type to </a:t>
            </a:r>
            <a:r>
              <a:rPr lang="en-GB" sz="2000" dirty="0" smtClean="0"/>
              <a:t>another</a:t>
            </a:r>
          </a:p>
          <a:p>
            <a:endParaRPr lang="en-GB" sz="2000" dirty="0"/>
          </a:p>
          <a:p>
            <a:r>
              <a:rPr lang="en-GB" sz="2000" dirty="0"/>
              <a:t>I</a:t>
            </a:r>
            <a:r>
              <a:rPr lang="en-GB" sz="2000" dirty="0" smtClean="0"/>
              <a:t>t </a:t>
            </a:r>
            <a:r>
              <a:rPr lang="en-GB" sz="2000" i="1" dirty="0"/>
              <a:t>does </a:t>
            </a:r>
            <a:r>
              <a:rPr lang="en-GB" sz="2000" dirty="0"/>
              <a:t>allow you to </a:t>
            </a:r>
            <a:r>
              <a:rPr lang="en-GB" sz="2000" dirty="0" smtClean="0"/>
              <a:t>accomplish </a:t>
            </a:r>
            <a:r>
              <a:rPr lang="en-US" sz="2000" dirty="0" smtClean="0"/>
              <a:t>this </a:t>
            </a:r>
            <a:r>
              <a:rPr lang="en-US" sz="2000" dirty="0"/>
              <a:t>through a </a:t>
            </a:r>
            <a:r>
              <a:rPr lang="en-US" sz="2000" b="1" dirty="0"/>
              <a:t>void*</a:t>
            </a:r>
            <a:endParaRPr lang="en-US" sz="2000" dirty="0"/>
          </a:p>
        </p:txBody>
      </p:sp>
      <p:sp>
        <p:nvSpPr>
          <p:cNvPr id="4" name="Rectangle 3"/>
          <p:cNvSpPr/>
          <p:nvPr/>
        </p:nvSpPr>
        <p:spPr>
          <a:xfrm>
            <a:off x="1667814" y="4108360"/>
            <a:ext cx="4572000" cy="2361096"/>
          </a:xfrm>
          <a:prstGeom prst="rect">
            <a:avLst/>
          </a:prstGeom>
        </p:spPr>
        <p:txBody>
          <a:bodyPr>
            <a:spAutoFit/>
          </a:bodyPr>
          <a:lstStyle/>
          <a:p>
            <a:pPr algn="ctr">
              <a:lnSpc>
                <a:spcPct val="150000"/>
              </a:lnSpc>
            </a:pPr>
            <a:r>
              <a:rPr lang="en-US" sz="2000" b="1" dirty="0">
                <a:solidFill>
                  <a:srgbClr val="00B050"/>
                </a:solidFill>
                <a:latin typeface="Courier"/>
              </a:rPr>
              <a:t>bird* b;</a:t>
            </a:r>
          </a:p>
          <a:p>
            <a:pPr algn="ctr">
              <a:lnSpc>
                <a:spcPct val="150000"/>
              </a:lnSpc>
            </a:pPr>
            <a:r>
              <a:rPr lang="en-US" sz="2000" b="1" dirty="0">
                <a:solidFill>
                  <a:srgbClr val="00B050"/>
                </a:solidFill>
                <a:latin typeface="Courier"/>
              </a:rPr>
              <a:t>rock* r;</a:t>
            </a:r>
          </a:p>
          <a:p>
            <a:pPr algn="ctr">
              <a:lnSpc>
                <a:spcPct val="150000"/>
              </a:lnSpc>
            </a:pPr>
            <a:r>
              <a:rPr lang="en-US" sz="2000" b="1" dirty="0">
                <a:solidFill>
                  <a:srgbClr val="00B050"/>
                </a:solidFill>
                <a:latin typeface="Courier"/>
              </a:rPr>
              <a:t>void* v;</a:t>
            </a:r>
          </a:p>
          <a:p>
            <a:pPr algn="ctr">
              <a:lnSpc>
                <a:spcPct val="150000"/>
              </a:lnSpc>
            </a:pPr>
            <a:r>
              <a:rPr lang="en-US" sz="2000" b="1" dirty="0">
                <a:solidFill>
                  <a:srgbClr val="00B050"/>
                </a:solidFill>
                <a:latin typeface="Courier"/>
              </a:rPr>
              <a:t>v = r;</a:t>
            </a:r>
          </a:p>
          <a:p>
            <a:pPr algn="ctr">
              <a:lnSpc>
                <a:spcPct val="150000"/>
              </a:lnSpc>
            </a:pPr>
            <a:r>
              <a:rPr lang="en-US" sz="2000" b="1" dirty="0">
                <a:solidFill>
                  <a:srgbClr val="00B050"/>
                </a:solidFill>
                <a:latin typeface="Courier"/>
              </a:rPr>
              <a:t>b = v;</a:t>
            </a:r>
            <a:endParaRPr lang="en-US" sz="2000" b="1" dirty="0">
              <a:solidFill>
                <a:srgbClr val="00B050"/>
              </a:solidFill>
            </a:endParaRPr>
          </a:p>
        </p:txBody>
      </p:sp>
    </p:spTree>
    <p:extLst>
      <p:ext uri="{BB962C8B-B14F-4D97-AF65-F5344CB8AC3E}">
        <p14:creationId xmlns:p14="http://schemas.microsoft.com/office/powerpoint/2010/main" val="4102183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of reference</a:t>
            </a:r>
            <a:endParaRPr lang="en-US" dirty="0"/>
          </a:p>
        </p:txBody>
      </p:sp>
      <p:sp>
        <p:nvSpPr>
          <p:cNvPr id="3" name="Content Placeholder 2"/>
          <p:cNvSpPr>
            <a:spLocks noGrp="1"/>
          </p:cNvSpPr>
          <p:nvPr>
            <p:ph idx="1"/>
          </p:nvPr>
        </p:nvSpPr>
        <p:spPr>
          <a:xfrm>
            <a:off x="628650" y="1825625"/>
            <a:ext cx="7886700" cy="2269857"/>
          </a:xfrm>
        </p:spPr>
        <p:txBody>
          <a:bodyPr>
            <a:noAutofit/>
          </a:bodyPr>
          <a:lstStyle/>
          <a:p>
            <a:r>
              <a:rPr lang="en-GB" sz="2000" dirty="0"/>
              <a:t>A reference must be initialized when it is created. </a:t>
            </a:r>
            <a:endParaRPr lang="en-GB" sz="2000" dirty="0" smtClean="0"/>
          </a:p>
          <a:p>
            <a:endParaRPr lang="en-GB" sz="2000" dirty="0" smtClean="0"/>
          </a:p>
          <a:p>
            <a:r>
              <a:rPr lang="en-GB" sz="2000" dirty="0" smtClean="0"/>
              <a:t>Once </a:t>
            </a:r>
            <a:r>
              <a:rPr lang="en-GB" sz="2000" dirty="0"/>
              <a:t>a reference is initialized to an object, it cannot </a:t>
            </a:r>
            <a:r>
              <a:rPr lang="en-GB" sz="2000" dirty="0" smtClean="0"/>
              <a:t>be changed </a:t>
            </a:r>
            <a:r>
              <a:rPr lang="en-GB" sz="2000" dirty="0"/>
              <a:t>to refer to another object. </a:t>
            </a:r>
            <a:endParaRPr lang="en-GB" sz="2000" dirty="0" smtClean="0"/>
          </a:p>
          <a:p>
            <a:endParaRPr lang="en-GB" sz="2000" dirty="0" smtClean="0"/>
          </a:p>
          <a:p>
            <a:r>
              <a:rPr lang="en-GB" sz="2000" dirty="0" smtClean="0"/>
              <a:t>You </a:t>
            </a:r>
            <a:r>
              <a:rPr lang="en-GB" sz="2000" dirty="0"/>
              <a:t>cannot have NULL references. </a:t>
            </a:r>
            <a:endParaRPr lang="en-GB" sz="2000" dirty="0" smtClean="0"/>
          </a:p>
          <a:p>
            <a:endParaRPr lang="en-GB" sz="2000" dirty="0"/>
          </a:p>
          <a:p>
            <a:endParaRPr lang="en-US" sz="2000" dirty="0"/>
          </a:p>
        </p:txBody>
      </p:sp>
      <p:sp>
        <p:nvSpPr>
          <p:cNvPr id="4" name="Rectangle 3"/>
          <p:cNvSpPr/>
          <p:nvPr/>
        </p:nvSpPr>
        <p:spPr>
          <a:xfrm rot="21600000">
            <a:off x="628650" y="4679698"/>
            <a:ext cx="7774814" cy="1061829"/>
          </a:xfrm>
          <a:prstGeom prst="rect">
            <a:avLst/>
          </a:prstGeom>
        </p:spPr>
        <p:txBody>
          <a:bodyPr wrap="square">
            <a:spAutoFit/>
          </a:bodyPr>
          <a:lstStyle/>
          <a:p>
            <a:pPr algn="ctr"/>
            <a:r>
              <a:rPr lang="en-GB" sz="2100" dirty="0">
                <a:latin typeface="Candara" pitchFamily="34" charset="0"/>
              </a:rPr>
              <a:t>Must be careful while returning reference from a function !!</a:t>
            </a:r>
          </a:p>
          <a:p>
            <a:pPr algn="ctr"/>
            <a:endParaRPr lang="en-GB" sz="2100" dirty="0">
              <a:latin typeface="Candara" pitchFamily="34" charset="0"/>
            </a:endParaRPr>
          </a:p>
          <a:p>
            <a:pPr algn="ctr"/>
            <a:r>
              <a:rPr lang="en-GB" sz="2100" dirty="0">
                <a:latin typeface="Candara" pitchFamily="34" charset="0"/>
              </a:rPr>
              <a:t>Should not refer to unknown memory.</a:t>
            </a:r>
            <a:endParaRPr lang="en-US" sz="2100" dirty="0">
              <a:latin typeface="Candara" pitchFamily="34" charset="0"/>
            </a:endParaRPr>
          </a:p>
        </p:txBody>
      </p:sp>
    </p:spTree>
    <p:extLst>
      <p:ext uri="{BB962C8B-B14F-4D97-AF65-F5344CB8AC3E}">
        <p14:creationId xmlns:p14="http://schemas.microsoft.com/office/powerpoint/2010/main" val="233382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154984"/>
          </a:xfrm>
          <a:prstGeom prst="rect">
            <a:avLst/>
          </a:prstGeom>
        </p:spPr>
        <p:txBody>
          <a:bodyPr wrap="square">
            <a:spAutoFit/>
          </a:bodyPr>
          <a:lstStyle/>
          <a:p>
            <a:r>
              <a:rPr lang="en-GB" sz="2400" dirty="0">
                <a:latin typeface="Times-Roman"/>
              </a:rPr>
              <a:t>On a hydroponics farm, plants are grown in a nutrient solution, without sand, gravel, or other soils. Maintaining the proper greenhouse environment is a delicate job and depends on the kind of plant being grown and its age. One must control diverse factors such as temperature, humidity, light, pH, and nutrient concentrations. On a large farm, it is not unusual to have an automated system that constantly monitors and adjusts these elements. Simply stated, the purpose of an automated gardener is to efficiently carry out, with minimal human intervention, growing plans for the healthy production of multiple crops.</a:t>
            </a:r>
            <a:endParaRPr lang="en-US" sz="2400" dirty="0">
              <a:latin typeface="Times-Roman"/>
            </a:endParaRPr>
          </a:p>
        </p:txBody>
      </p:sp>
      <p:sp>
        <p:nvSpPr>
          <p:cNvPr id="3" name="Footer Placeholder 2"/>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34270159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Constant Reference</a:t>
            </a:r>
            <a:endParaRPr lang="en-US" dirty="0"/>
          </a:p>
        </p:txBody>
      </p:sp>
      <p:sp>
        <p:nvSpPr>
          <p:cNvPr id="3" name="Content Placeholder 2"/>
          <p:cNvSpPr>
            <a:spLocks noGrp="1"/>
          </p:cNvSpPr>
          <p:nvPr>
            <p:ph idx="1"/>
          </p:nvPr>
        </p:nvSpPr>
        <p:spPr/>
        <p:txBody>
          <a:bodyPr>
            <a:normAutofit/>
          </a:bodyPr>
          <a:lstStyle/>
          <a:p>
            <a:r>
              <a:rPr lang="en-GB" sz="2200" dirty="0"/>
              <a:t>T</a:t>
            </a:r>
            <a:r>
              <a:rPr lang="en-GB" sz="2200" dirty="0" smtClean="0"/>
              <a:t>he </a:t>
            </a:r>
            <a:r>
              <a:rPr lang="en-GB" sz="2200" dirty="0"/>
              <a:t>function </a:t>
            </a:r>
            <a:r>
              <a:rPr lang="en-GB" sz="2200" b="1" i="1" dirty="0">
                <a:solidFill>
                  <a:srgbClr val="0000FF"/>
                </a:solidFill>
              </a:rPr>
              <a:t>does </a:t>
            </a:r>
            <a:r>
              <a:rPr lang="en-GB" sz="2200" b="1" dirty="0">
                <a:solidFill>
                  <a:srgbClr val="0000FF"/>
                </a:solidFill>
              </a:rPr>
              <a:t>modify </a:t>
            </a:r>
            <a:r>
              <a:rPr lang="en-GB" sz="2200" dirty="0"/>
              <a:t>the outside argument</a:t>
            </a:r>
            <a:r>
              <a:rPr lang="en-GB" sz="2200" dirty="0" smtClean="0"/>
              <a:t>.</a:t>
            </a:r>
          </a:p>
          <a:p>
            <a:endParaRPr lang="en-GB" sz="2200" dirty="0"/>
          </a:p>
          <a:p>
            <a:r>
              <a:rPr lang="en-US" sz="2200" dirty="0" smtClean="0"/>
              <a:t>Making </a:t>
            </a:r>
            <a:r>
              <a:rPr lang="en-GB" sz="2200" dirty="0" smtClean="0"/>
              <a:t>the </a:t>
            </a:r>
            <a:r>
              <a:rPr lang="en-GB" sz="2200" dirty="0"/>
              <a:t>argument a </a:t>
            </a:r>
            <a:r>
              <a:rPr lang="en-GB" sz="2200" b="1" dirty="0" err="1">
                <a:solidFill>
                  <a:srgbClr val="C00000"/>
                </a:solidFill>
              </a:rPr>
              <a:t>const</a:t>
            </a:r>
            <a:r>
              <a:rPr lang="en-GB" sz="2200" b="1" dirty="0">
                <a:solidFill>
                  <a:srgbClr val="C00000"/>
                </a:solidFill>
              </a:rPr>
              <a:t> </a:t>
            </a:r>
            <a:r>
              <a:rPr lang="en-GB" sz="2200" dirty="0"/>
              <a:t>reference will allow the function to be used </a:t>
            </a:r>
            <a:r>
              <a:rPr lang="en-GB" sz="2200" dirty="0" smtClean="0"/>
              <a:t>in </a:t>
            </a:r>
            <a:r>
              <a:rPr lang="en-US" sz="2200" dirty="0" smtClean="0"/>
              <a:t>all </a:t>
            </a:r>
            <a:r>
              <a:rPr lang="en-US" sz="2200" dirty="0"/>
              <a:t>situations</a:t>
            </a:r>
            <a:r>
              <a:rPr lang="en-US" sz="2200" dirty="0" smtClean="0"/>
              <a:t>.</a:t>
            </a:r>
          </a:p>
          <a:p>
            <a:endParaRPr lang="en-US" sz="2200" dirty="0"/>
          </a:p>
          <a:p>
            <a:r>
              <a:rPr lang="en-GB" sz="2200" dirty="0"/>
              <a:t>F</a:t>
            </a:r>
            <a:r>
              <a:rPr lang="en-GB" sz="2200" dirty="0" smtClean="0"/>
              <a:t>or </a:t>
            </a:r>
            <a:r>
              <a:rPr lang="en-GB" sz="2200" dirty="0"/>
              <a:t>built-in types, the function </a:t>
            </a:r>
            <a:r>
              <a:rPr lang="en-GB" sz="2200" dirty="0" smtClean="0"/>
              <a:t>will </a:t>
            </a:r>
            <a:r>
              <a:rPr lang="en-US" sz="2200" dirty="0" smtClean="0"/>
              <a:t>not </a:t>
            </a:r>
            <a:r>
              <a:rPr lang="en-US" sz="2200" dirty="0"/>
              <a:t>modify the </a:t>
            </a:r>
            <a:r>
              <a:rPr lang="en-US" sz="2200" dirty="0" smtClean="0"/>
              <a:t>argument</a:t>
            </a:r>
          </a:p>
          <a:p>
            <a:endParaRPr lang="en-US" sz="2200" dirty="0"/>
          </a:p>
          <a:p>
            <a:r>
              <a:rPr lang="en-GB" sz="2200" dirty="0"/>
              <a:t>F</a:t>
            </a:r>
            <a:r>
              <a:rPr lang="en-GB" sz="2200" dirty="0" smtClean="0"/>
              <a:t>or </a:t>
            </a:r>
            <a:r>
              <a:rPr lang="en-GB" sz="2200" dirty="0"/>
              <a:t>user-defined types, the </a:t>
            </a:r>
            <a:r>
              <a:rPr lang="en-GB" sz="2200" dirty="0" smtClean="0"/>
              <a:t>function will </a:t>
            </a:r>
            <a:r>
              <a:rPr lang="en-GB" sz="2200" dirty="0"/>
              <a:t>call only </a:t>
            </a:r>
            <a:r>
              <a:rPr lang="en-GB" sz="2200" b="1" dirty="0" err="1"/>
              <a:t>const</a:t>
            </a:r>
            <a:r>
              <a:rPr lang="en-GB" sz="2200" b="1" dirty="0"/>
              <a:t> </a:t>
            </a:r>
            <a:r>
              <a:rPr lang="en-GB" sz="2200" dirty="0"/>
              <a:t>member </a:t>
            </a:r>
            <a:r>
              <a:rPr lang="en-GB" sz="2200" dirty="0" smtClean="0"/>
              <a:t>functions, w</a:t>
            </a:r>
            <a:r>
              <a:rPr lang="en-US" sz="2200" dirty="0" err="1" smtClean="0"/>
              <a:t>on’t</a:t>
            </a:r>
            <a:r>
              <a:rPr lang="en-US" sz="2200" dirty="0" smtClean="0"/>
              <a:t> </a:t>
            </a:r>
            <a:r>
              <a:rPr lang="en-US" sz="2200" dirty="0"/>
              <a:t>modify </a:t>
            </a:r>
            <a:r>
              <a:rPr lang="en-US" sz="2200" dirty="0" smtClean="0"/>
              <a:t>any </a:t>
            </a:r>
            <a:r>
              <a:rPr lang="en-US" sz="2200" b="1" dirty="0" smtClean="0"/>
              <a:t>public </a:t>
            </a:r>
            <a:r>
              <a:rPr lang="en-US" sz="2200" dirty="0"/>
              <a:t>data members</a:t>
            </a:r>
            <a:r>
              <a:rPr lang="en-US" sz="2200" dirty="0" smtClean="0"/>
              <a:t>.</a:t>
            </a:r>
          </a:p>
          <a:p>
            <a:endParaRPr lang="en-US" sz="2200" dirty="0"/>
          </a:p>
          <a:p>
            <a:r>
              <a:rPr lang="en-US" sz="2200" dirty="0" smtClean="0"/>
              <a:t>Temporary objects are always constant</a:t>
            </a:r>
            <a:endParaRPr lang="en-US" sz="2200" dirty="0"/>
          </a:p>
        </p:txBody>
      </p:sp>
    </p:spTree>
    <p:extLst>
      <p:ext uri="{BB962C8B-B14F-4D97-AF65-F5344CB8AC3E}">
        <p14:creationId xmlns:p14="http://schemas.microsoft.com/office/powerpoint/2010/main" val="569973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Argument-passing guidelines</a:t>
            </a:r>
            <a:endParaRPr lang="en-US" dirty="0"/>
          </a:p>
        </p:txBody>
      </p:sp>
      <p:sp>
        <p:nvSpPr>
          <p:cNvPr id="3" name="Content Placeholder 2"/>
          <p:cNvSpPr>
            <a:spLocks noGrp="1"/>
          </p:cNvSpPr>
          <p:nvPr>
            <p:ph idx="1"/>
          </p:nvPr>
        </p:nvSpPr>
        <p:spPr/>
        <p:txBody>
          <a:bodyPr>
            <a:normAutofit/>
          </a:bodyPr>
          <a:lstStyle/>
          <a:p>
            <a:r>
              <a:rPr lang="en-GB" sz="2200" dirty="0"/>
              <a:t>N</a:t>
            </a:r>
            <a:r>
              <a:rPr lang="en-GB" sz="2200" dirty="0" smtClean="0"/>
              <a:t>ormal </a:t>
            </a:r>
            <a:r>
              <a:rPr lang="en-GB" sz="2200" dirty="0"/>
              <a:t>habit when passing an argument to a function </a:t>
            </a:r>
            <a:r>
              <a:rPr lang="en-GB" sz="2200" dirty="0" smtClean="0"/>
              <a:t>should be </a:t>
            </a:r>
            <a:r>
              <a:rPr lang="en-GB" sz="2200" dirty="0"/>
              <a:t>to pass by </a:t>
            </a:r>
            <a:r>
              <a:rPr lang="en-GB" sz="2200" b="1" dirty="0" err="1">
                <a:solidFill>
                  <a:srgbClr val="0000FF"/>
                </a:solidFill>
              </a:rPr>
              <a:t>const</a:t>
            </a:r>
            <a:r>
              <a:rPr lang="en-GB" sz="2200" b="1" dirty="0">
                <a:solidFill>
                  <a:srgbClr val="0000FF"/>
                </a:solidFill>
              </a:rPr>
              <a:t> </a:t>
            </a:r>
            <a:r>
              <a:rPr lang="en-GB" sz="2200" dirty="0"/>
              <a:t>reference</a:t>
            </a:r>
            <a:r>
              <a:rPr lang="en-GB" sz="2200" dirty="0" smtClean="0"/>
              <a:t>.</a:t>
            </a:r>
          </a:p>
          <a:p>
            <a:endParaRPr lang="en-GB" sz="2200" dirty="0"/>
          </a:p>
          <a:p>
            <a:r>
              <a:rPr lang="en-GB" sz="2200" dirty="0" smtClean="0"/>
              <a:t>There are concerns other than efficiency</a:t>
            </a:r>
          </a:p>
          <a:p>
            <a:endParaRPr lang="en-GB" sz="2200" dirty="0"/>
          </a:p>
          <a:p>
            <a:r>
              <a:rPr lang="en-US" sz="2200" dirty="0" smtClean="0"/>
              <a:t>To </a:t>
            </a:r>
            <a:r>
              <a:rPr lang="en-GB" sz="2200" dirty="0" smtClean="0"/>
              <a:t>pass </a:t>
            </a:r>
            <a:r>
              <a:rPr lang="en-GB" sz="2200" dirty="0"/>
              <a:t>an argument by value requires a constructor and </a:t>
            </a:r>
            <a:r>
              <a:rPr lang="en-GB" sz="2200" dirty="0" smtClean="0"/>
              <a:t>destructor </a:t>
            </a:r>
            <a:r>
              <a:rPr lang="en-US" sz="2200" dirty="0" smtClean="0"/>
              <a:t>call</a:t>
            </a:r>
          </a:p>
          <a:p>
            <a:endParaRPr lang="en-US" sz="2200" dirty="0"/>
          </a:p>
          <a:p>
            <a:r>
              <a:rPr lang="en-GB" sz="2200" dirty="0" smtClean="0"/>
              <a:t>If the arguments are not </a:t>
            </a:r>
            <a:r>
              <a:rPr lang="en-GB" sz="2200" dirty="0"/>
              <a:t>going to </a:t>
            </a:r>
            <a:r>
              <a:rPr lang="en-GB" sz="2200" dirty="0" smtClean="0"/>
              <a:t>be modified : pass by </a:t>
            </a:r>
            <a:r>
              <a:rPr lang="en-US" sz="2200" b="1" dirty="0" err="1" smtClean="0"/>
              <a:t>const</a:t>
            </a:r>
            <a:r>
              <a:rPr lang="en-US" sz="2200" b="1" dirty="0" smtClean="0"/>
              <a:t> </a:t>
            </a:r>
            <a:r>
              <a:rPr lang="en-US" sz="2200" dirty="0" smtClean="0"/>
              <a:t>reference</a:t>
            </a:r>
          </a:p>
        </p:txBody>
      </p:sp>
    </p:spTree>
    <p:extLst>
      <p:ext uri="{BB962C8B-B14F-4D97-AF65-F5344CB8AC3E}">
        <p14:creationId xmlns:p14="http://schemas.microsoft.com/office/powerpoint/2010/main" val="2761726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a:t>
            </a:r>
            <a:r>
              <a:rPr lang="en-US" b="1" dirty="0" smtClean="0"/>
              <a:t>and </a:t>
            </a:r>
            <a:r>
              <a:rPr lang="en-US" b="1" dirty="0"/>
              <a:t>returning by value</a:t>
            </a:r>
            <a:endParaRPr lang="en-US" dirty="0"/>
          </a:p>
        </p:txBody>
      </p:sp>
      <p:sp>
        <p:nvSpPr>
          <p:cNvPr id="8" name="Content Placeholder 7"/>
          <p:cNvSpPr>
            <a:spLocks noGrp="1"/>
          </p:cNvSpPr>
          <p:nvPr>
            <p:ph sz="half" idx="1"/>
          </p:nvPr>
        </p:nvSpPr>
        <p:spPr>
          <a:xfrm>
            <a:off x="628650" y="1825625"/>
            <a:ext cx="3886200" cy="672876"/>
          </a:xfrm>
        </p:spPr>
        <p:txBody>
          <a:bodyPr>
            <a:normAutofit lnSpcReduction="10000"/>
          </a:bodyPr>
          <a:lstStyle/>
          <a:p>
            <a:r>
              <a:rPr lang="en-GB" sz="2200" dirty="0"/>
              <a:t>D</a:t>
            </a:r>
            <a:r>
              <a:rPr lang="en-GB" sz="2200" dirty="0" smtClean="0"/>
              <a:t>eclare </a:t>
            </a:r>
            <a:r>
              <a:rPr lang="en-GB" sz="2200" dirty="0"/>
              <a:t>a function and make a function call,</a:t>
            </a:r>
            <a:endParaRPr lang="en-US" sz="2200" dirty="0"/>
          </a:p>
        </p:txBody>
      </p:sp>
      <p:sp>
        <p:nvSpPr>
          <p:cNvPr id="9" name="Content Placeholder 8"/>
          <p:cNvSpPr>
            <a:spLocks noGrp="1"/>
          </p:cNvSpPr>
          <p:nvPr>
            <p:ph sz="half" idx="2"/>
          </p:nvPr>
        </p:nvSpPr>
        <p:spPr>
          <a:xfrm>
            <a:off x="4629150" y="1825625"/>
            <a:ext cx="3886200" cy="1973643"/>
          </a:xfrm>
        </p:spPr>
        <p:txBody>
          <a:bodyPr>
            <a:normAutofit lnSpcReduction="10000"/>
          </a:bodyPr>
          <a:lstStyle/>
          <a:p>
            <a:r>
              <a:rPr lang="en-GB" sz="2200" dirty="0"/>
              <a:t>how does the compiler know how to pass and return </a:t>
            </a:r>
            <a:r>
              <a:rPr lang="en-GB" sz="2200" dirty="0" smtClean="0"/>
              <a:t>those </a:t>
            </a:r>
            <a:r>
              <a:rPr lang="en-US" sz="2200" dirty="0" smtClean="0"/>
              <a:t>variables?</a:t>
            </a:r>
          </a:p>
          <a:p>
            <a:endParaRPr lang="en-US" sz="2200" dirty="0"/>
          </a:p>
          <a:p>
            <a:r>
              <a:rPr lang="en-US" sz="2200" dirty="0" smtClean="0"/>
              <a:t>Equivalent assembly code</a:t>
            </a:r>
            <a:endParaRPr lang="en-US" sz="2200" dirty="0"/>
          </a:p>
        </p:txBody>
      </p:sp>
      <p:sp>
        <p:nvSpPr>
          <p:cNvPr id="10" name="Rectangle 9"/>
          <p:cNvSpPr/>
          <p:nvPr/>
        </p:nvSpPr>
        <p:spPr>
          <a:xfrm>
            <a:off x="804124" y="2985631"/>
            <a:ext cx="3535251" cy="1055545"/>
          </a:xfrm>
          <a:prstGeom prst="rect">
            <a:avLst/>
          </a:prstGeom>
        </p:spPr>
        <p:txBody>
          <a:bodyPr wrap="square">
            <a:spAutoFit/>
          </a:bodyPr>
          <a:lstStyle/>
          <a:p>
            <a:pPr>
              <a:lnSpc>
                <a:spcPct val="150000"/>
              </a:lnSpc>
            </a:pPr>
            <a:r>
              <a:rPr lang="en-US" sz="2200" b="1" dirty="0" err="1">
                <a:solidFill>
                  <a:srgbClr val="00B050"/>
                </a:solidFill>
                <a:latin typeface="Candara" pitchFamily="34" charset="0"/>
              </a:rPr>
              <a:t>int</a:t>
            </a:r>
            <a:r>
              <a:rPr lang="en-US" sz="2200" b="1" dirty="0">
                <a:solidFill>
                  <a:srgbClr val="00B050"/>
                </a:solidFill>
                <a:latin typeface="Candara" pitchFamily="34" charset="0"/>
              </a:rPr>
              <a:t> f(</a:t>
            </a:r>
            <a:r>
              <a:rPr lang="en-US" sz="2200" b="1" dirty="0" err="1">
                <a:solidFill>
                  <a:srgbClr val="00B050"/>
                </a:solidFill>
                <a:latin typeface="Candara" pitchFamily="34" charset="0"/>
              </a:rPr>
              <a:t>int</a:t>
            </a:r>
            <a:r>
              <a:rPr lang="en-US" sz="2200" b="1" dirty="0">
                <a:solidFill>
                  <a:srgbClr val="00B050"/>
                </a:solidFill>
                <a:latin typeface="Candara" pitchFamily="34" charset="0"/>
              </a:rPr>
              <a:t> x, char c);</a:t>
            </a:r>
          </a:p>
          <a:p>
            <a:pPr>
              <a:lnSpc>
                <a:spcPct val="150000"/>
              </a:lnSpc>
            </a:pPr>
            <a:r>
              <a:rPr lang="en-US" sz="2200" b="1" dirty="0" err="1">
                <a:solidFill>
                  <a:srgbClr val="00B050"/>
                </a:solidFill>
                <a:latin typeface="Candara" pitchFamily="34" charset="0"/>
              </a:rPr>
              <a:t>int</a:t>
            </a:r>
            <a:r>
              <a:rPr lang="en-US" sz="2200" b="1" dirty="0">
                <a:solidFill>
                  <a:srgbClr val="00B050"/>
                </a:solidFill>
                <a:latin typeface="Candara" pitchFamily="34" charset="0"/>
              </a:rPr>
              <a:t> g = f(a, b);</a:t>
            </a:r>
          </a:p>
        </p:txBody>
      </p:sp>
      <p:sp>
        <p:nvSpPr>
          <p:cNvPr id="11" name="Rectangle 10"/>
          <p:cNvSpPr/>
          <p:nvPr/>
        </p:nvSpPr>
        <p:spPr>
          <a:xfrm>
            <a:off x="4720108" y="3799268"/>
            <a:ext cx="3354946" cy="1785104"/>
          </a:xfrm>
          <a:prstGeom prst="rect">
            <a:avLst/>
          </a:prstGeom>
        </p:spPr>
        <p:txBody>
          <a:bodyPr wrap="square">
            <a:spAutoFit/>
          </a:bodyPr>
          <a:lstStyle/>
          <a:p>
            <a:r>
              <a:rPr lang="en-US" sz="2200" b="1" dirty="0">
                <a:solidFill>
                  <a:srgbClr val="0000FF"/>
                </a:solidFill>
                <a:latin typeface="Candara" pitchFamily="34" charset="0"/>
              </a:rPr>
              <a:t>push b</a:t>
            </a:r>
          </a:p>
          <a:p>
            <a:r>
              <a:rPr lang="en-US" sz="2200" b="1" dirty="0">
                <a:solidFill>
                  <a:srgbClr val="0000FF"/>
                </a:solidFill>
                <a:latin typeface="Candara" pitchFamily="34" charset="0"/>
              </a:rPr>
              <a:t>push a</a:t>
            </a:r>
          </a:p>
          <a:p>
            <a:r>
              <a:rPr lang="en-US" sz="2200" b="1" dirty="0">
                <a:solidFill>
                  <a:srgbClr val="0000FF"/>
                </a:solidFill>
                <a:latin typeface="Candara" pitchFamily="34" charset="0"/>
              </a:rPr>
              <a:t>call f()</a:t>
            </a:r>
          </a:p>
          <a:p>
            <a:r>
              <a:rPr lang="en-US" sz="2200" b="1" dirty="0">
                <a:solidFill>
                  <a:srgbClr val="0000FF"/>
                </a:solidFill>
                <a:latin typeface="Candara" pitchFamily="34" charset="0"/>
              </a:rPr>
              <a:t>add sp,4</a:t>
            </a:r>
          </a:p>
          <a:p>
            <a:r>
              <a:rPr lang="en-US" sz="2200" b="1" dirty="0" err="1">
                <a:solidFill>
                  <a:srgbClr val="0000FF"/>
                </a:solidFill>
                <a:latin typeface="Candara" pitchFamily="34" charset="0"/>
              </a:rPr>
              <a:t>mov</a:t>
            </a:r>
            <a:r>
              <a:rPr lang="en-US" sz="2200" b="1" dirty="0">
                <a:solidFill>
                  <a:srgbClr val="0000FF"/>
                </a:solidFill>
                <a:latin typeface="Candara" pitchFamily="34" charset="0"/>
              </a:rPr>
              <a:t> g, register a</a:t>
            </a:r>
          </a:p>
        </p:txBody>
      </p:sp>
    </p:spTree>
    <p:extLst>
      <p:ext uri="{BB962C8B-B14F-4D97-AF65-F5344CB8AC3E}">
        <p14:creationId xmlns:p14="http://schemas.microsoft.com/office/powerpoint/2010/main" val="415607496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Passing </a:t>
            </a:r>
            <a:r>
              <a:rPr lang="en-US" b="1" dirty="0" smtClean="0"/>
              <a:t>and </a:t>
            </a:r>
            <a:r>
              <a:rPr lang="en-US" b="1" dirty="0"/>
              <a:t>returning large objects</a:t>
            </a:r>
            <a:endParaRPr lang="en-US" dirty="0"/>
          </a:p>
        </p:txBody>
      </p:sp>
      <p:sp>
        <p:nvSpPr>
          <p:cNvPr id="4" name="Content Placeholder 3"/>
          <p:cNvSpPr>
            <a:spLocks noGrp="1"/>
          </p:cNvSpPr>
          <p:nvPr>
            <p:ph sz="half" idx="2"/>
          </p:nvPr>
        </p:nvSpPr>
        <p:spPr/>
        <p:txBody>
          <a:bodyPr>
            <a:normAutofit/>
          </a:bodyPr>
          <a:lstStyle/>
          <a:p>
            <a:r>
              <a:rPr lang="en-GB" sz="2400" dirty="0"/>
              <a:t>T</a:t>
            </a:r>
            <a:r>
              <a:rPr lang="en-GB" sz="2400" dirty="0" smtClean="0"/>
              <a:t>he </a:t>
            </a:r>
            <a:r>
              <a:rPr lang="en-GB" sz="2400" dirty="0"/>
              <a:t>entire contents of </a:t>
            </a:r>
            <a:r>
              <a:rPr lang="en-GB" sz="2400" b="1" dirty="0"/>
              <a:t>B </a:t>
            </a:r>
            <a:r>
              <a:rPr lang="en-GB" sz="2400" dirty="0"/>
              <a:t>is pushed on the </a:t>
            </a:r>
            <a:r>
              <a:rPr lang="en-GB" sz="2400" dirty="0" smtClean="0"/>
              <a:t>stack</a:t>
            </a:r>
          </a:p>
          <a:p>
            <a:endParaRPr lang="en-GB" sz="2400" dirty="0"/>
          </a:p>
          <a:p>
            <a:r>
              <a:rPr lang="en-GB" sz="2400" b="1" dirty="0">
                <a:solidFill>
                  <a:srgbClr val="0000FF"/>
                </a:solidFill>
              </a:rPr>
              <a:t>T</a:t>
            </a:r>
            <a:r>
              <a:rPr lang="en-GB" sz="2400" b="1" dirty="0" smtClean="0">
                <a:solidFill>
                  <a:srgbClr val="0000FF"/>
                </a:solidFill>
              </a:rPr>
              <a:t>he </a:t>
            </a:r>
            <a:r>
              <a:rPr lang="en-GB" sz="2400" b="1" dirty="0">
                <a:solidFill>
                  <a:srgbClr val="0000FF"/>
                </a:solidFill>
              </a:rPr>
              <a:t>address of B2 is pushed before making the </a:t>
            </a:r>
            <a:r>
              <a:rPr lang="en-GB" sz="2400" b="1" dirty="0" smtClean="0">
                <a:solidFill>
                  <a:srgbClr val="0000FF"/>
                </a:solidFill>
              </a:rPr>
              <a:t>call</a:t>
            </a:r>
          </a:p>
          <a:p>
            <a:endParaRPr lang="en-GB" sz="2400" dirty="0"/>
          </a:p>
          <a:p>
            <a:r>
              <a:rPr lang="en-US" sz="2400" dirty="0"/>
              <a:t>C</a:t>
            </a:r>
            <a:r>
              <a:rPr lang="en-US" sz="2400" dirty="0" smtClean="0"/>
              <a:t>onstraints </a:t>
            </a:r>
            <a:r>
              <a:rPr lang="en-US" sz="2400" dirty="0"/>
              <a:t>on </a:t>
            </a:r>
            <a:r>
              <a:rPr lang="en-US" sz="2400" dirty="0" smtClean="0"/>
              <a:t>the </a:t>
            </a:r>
            <a:r>
              <a:rPr lang="en-GB" sz="2400" dirty="0" smtClean="0"/>
              <a:t>compiler </a:t>
            </a:r>
            <a:r>
              <a:rPr lang="en-GB" sz="2400" dirty="0"/>
              <a:t>when it’s making a function call.</a:t>
            </a:r>
            <a:endParaRPr lang="en-US" sz="2400" dirty="0"/>
          </a:p>
        </p:txBody>
      </p:sp>
      <p:sp>
        <p:nvSpPr>
          <p:cNvPr id="6" name="Rectangle 5"/>
          <p:cNvSpPr/>
          <p:nvPr/>
        </p:nvSpPr>
        <p:spPr>
          <a:xfrm>
            <a:off x="628650" y="1825625"/>
            <a:ext cx="2343150" cy="1754326"/>
          </a:xfrm>
          <a:prstGeom prst="rect">
            <a:avLst/>
          </a:prstGeom>
        </p:spPr>
        <p:txBody>
          <a:bodyPr wrap="square">
            <a:spAutoFit/>
          </a:bodyPr>
          <a:lstStyle/>
          <a:p>
            <a:r>
              <a:rPr lang="en-US" b="1" dirty="0" err="1">
                <a:solidFill>
                  <a:srgbClr val="00B050"/>
                </a:solidFill>
                <a:latin typeface="Courier"/>
              </a:rPr>
              <a:t>struct</a:t>
            </a:r>
            <a:r>
              <a:rPr lang="en-US" b="1" dirty="0">
                <a:solidFill>
                  <a:srgbClr val="00B050"/>
                </a:solidFill>
                <a:latin typeface="Courier"/>
              </a:rPr>
              <a:t> Big {</a:t>
            </a:r>
          </a:p>
          <a:p>
            <a:pPr lvl="1"/>
            <a:r>
              <a:rPr lang="en-US" b="1" dirty="0">
                <a:solidFill>
                  <a:srgbClr val="00B050"/>
                </a:solidFill>
                <a:latin typeface="Courier"/>
              </a:rPr>
              <a:t>char </a:t>
            </a:r>
            <a:r>
              <a:rPr lang="en-US" b="1" dirty="0" err="1">
                <a:solidFill>
                  <a:srgbClr val="00B050"/>
                </a:solidFill>
                <a:latin typeface="Courier"/>
              </a:rPr>
              <a:t>buf</a:t>
            </a:r>
            <a:r>
              <a:rPr lang="en-US" b="1" dirty="0">
                <a:solidFill>
                  <a:srgbClr val="00B050"/>
                </a:solidFill>
                <a:latin typeface="Courier"/>
              </a:rPr>
              <a:t>[100];</a:t>
            </a:r>
          </a:p>
          <a:p>
            <a:pPr lvl="1"/>
            <a:r>
              <a:rPr lang="en-US" b="1" dirty="0" err="1">
                <a:solidFill>
                  <a:srgbClr val="00B050"/>
                </a:solidFill>
                <a:latin typeface="Courier"/>
              </a:rPr>
              <a:t>int</a:t>
            </a:r>
            <a:r>
              <a:rPr lang="en-US" b="1" dirty="0">
                <a:solidFill>
                  <a:srgbClr val="00B050"/>
                </a:solidFill>
                <a:latin typeface="Courier"/>
              </a:rPr>
              <a:t> </a:t>
            </a:r>
            <a:r>
              <a:rPr lang="en-US" b="1" dirty="0" err="1">
                <a:solidFill>
                  <a:srgbClr val="00B050"/>
                </a:solidFill>
                <a:latin typeface="Courier"/>
              </a:rPr>
              <a:t>i</a:t>
            </a:r>
            <a:r>
              <a:rPr lang="en-US" b="1" dirty="0">
                <a:solidFill>
                  <a:srgbClr val="00B050"/>
                </a:solidFill>
                <a:latin typeface="Courier"/>
              </a:rPr>
              <a:t>;</a:t>
            </a:r>
          </a:p>
          <a:p>
            <a:pPr lvl="1"/>
            <a:r>
              <a:rPr lang="en-US" b="1" dirty="0">
                <a:solidFill>
                  <a:srgbClr val="00B050"/>
                </a:solidFill>
                <a:latin typeface="Courier"/>
              </a:rPr>
              <a:t>long d;</a:t>
            </a:r>
          </a:p>
          <a:p>
            <a:r>
              <a:rPr lang="en-US" b="1" dirty="0">
                <a:solidFill>
                  <a:srgbClr val="00B050"/>
                </a:solidFill>
                <a:latin typeface="Courier"/>
              </a:rPr>
              <a:t>} B, B2;</a:t>
            </a:r>
            <a:endParaRPr lang="en-US" b="1" dirty="0">
              <a:solidFill>
                <a:srgbClr val="00B050"/>
              </a:solidFill>
            </a:endParaRPr>
          </a:p>
        </p:txBody>
      </p:sp>
      <p:sp>
        <p:nvSpPr>
          <p:cNvPr id="7" name="Rectangle 6"/>
          <p:cNvSpPr/>
          <p:nvPr/>
        </p:nvSpPr>
        <p:spPr>
          <a:xfrm>
            <a:off x="358194" y="4132770"/>
            <a:ext cx="4213806" cy="1200329"/>
          </a:xfrm>
          <a:prstGeom prst="rect">
            <a:avLst/>
          </a:prstGeom>
        </p:spPr>
        <p:txBody>
          <a:bodyPr wrap="square">
            <a:spAutoFit/>
          </a:bodyPr>
          <a:lstStyle/>
          <a:p>
            <a:r>
              <a:rPr lang="en-US" b="1" dirty="0">
                <a:solidFill>
                  <a:srgbClr val="00B050"/>
                </a:solidFill>
                <a:latin typeface="Courier"/>
              </a:rPr>
              <a:t>Big </a:t>
            </a:r>
            <a:r>
              <a:rPr lang="en-US" b="1" dirty="0" err="1">
                <a:solidFill>
                  <a:srgbClr val="00B050"/>
                </a:solidFill>
                <a:latin typeface="Courier"/>
              </a:rPr>
              <a:t>bigfun</a:t>
            </a:r>
            <a:r>
              <a:rPr lang="en-US" b="1" dirty="0">
                <a:solidFill>
                  <a:srgbClr val="00B050"/>
                </a:solidFill>
                <a:latin typeface="Courier"/>
              </a:rPr>
              <a:t>(Big b) {</a:t>
            </a:r>
          </a:p>
          <a:p>
            <a:r>
              <a:rPr lang="en-GB" b="1" dirty="0" smtClean="0">
                <a:solidFill>
                  <a:srgbClr val="00B050"/>
                </a:solidFill>
                <a:latin typeface="Courier"/>
              </a:rPr>
              <a:t>	</a:t>
            </a:r>
            <a:r>
              <a:rPr lang="en-GB" b="1" dirty="0" err="1" smtClean="0">
                <a:solidFill>
                  <a:srgbClr val="00B050"/>
                </a:solidFill>
                <a:latin typeface="Courier"/>
              </a:rPr>
              <a:t>b.i</a:t>
            </a:r>
            <a:r>
              <a:rPr lang="en-GB" b="1" dirty="0" smtClean="0">
                <a:solidFill>
                  <a:srgbClr val="00B050"/>
                </a:solidFill>
                <a:latin typeface="Courier"/>
              </a:rPr>
              <a:t> </a:t>
            </a:r>
            <a:r>
              <a:rPr lang="en-GB" b="1" dirty="0">
                <a:solidFill>
                  <a:srgbClr val="00B050"/>
                </a:solidFill>
                <a:latin typeface="Courier"/>
              </a:rPr>
              <a:t>= 100; </a:t>
            </a:r>
            <a:r>
              <a:rPr lang="en-GB" b="1" dirty="0">
                <a:solidFill>
                  <a:srgbClr val="0000FF"/>
                </a:solidFill>
                <a:latin typeface="Courier"/>
              </a:rPr>
              <a:t>// Do something </a:t>
            </a:r>
            <a:endParaRPr lang="en-GB" b="1" dirty="0" smtClean="0">
              <a:solidFill>
                <a:srgbClr val="0000FF"/>
              </a:solidFill>
              <a:latin typeface="Courier"/>
            </a:endParaRPr>
          </a:p>
          <a:p>
            <a:r>
              <a:rPr lang="en-US" b="1" dirty="0" smtClean="0">
                <a:solidFill>
                  <a:srgbClr val="00B050"/>
                </a:solidFill>
                <a:latin typeface="Courier"/>
              </a:rPr>
              <a:t>       return </a:t>
            </a:r>
            <a:r>
              <a:rPr lang="en-US" b="1" dirty="0">
                <a:solidFill>
                  <a:srgbClr val="00B050"/>
                </a:solidFill>
                <a:latin typeface="Courier"/>
              </a:rPr>
              <a:t>b;</a:t>
            </a:r>
          </a:p>
          <a:p>
            <a:r>
              <a:rPr lang="en-US" b="1" dirty="0">
                <a:solidFill>
                  <a:srgbClr val="00B050"/>
                </a:solidFill>
                <a:latin typeface="Courier"/>
              </a:rPr>
              <a:t>}</a:t>
            </a:r>
          </a:p>
        </p:txBody>
      </p:sp>
      <p:sp>
        <p:nvSpPr>
          <p:cNvPr id="8" name="Rectangle 7"/>
          <p:cNvSpPr/>
          <p:nvPr/>
        </p:nvSpPr>
        <p:spPr>
          <a:xfrm>
            <a:off x="521594" y="5424253"/>
            <a:ext cx="3432220" cy="923330"/>
          </a:xfrm>
          <a:prstGeom prst="rect">
            <a:avLst/>
          </a:prstGeom>
        </p:spPr>
        <p:txBody>
          <a:bodyPr wrap="square">
            <a:spAutoFit/>
          </a:bodyPr>
          <a:lstStyle/>
          <a:p>
            <a:r>
              <a:rPr lang="en-US" b="1" dirty="0" err="1">
                <a:solidFill>
                  <a:srgbClr val="00B050"/>
                </a:solidFill>
                <a:latin typeface="Courier"/>
              </a:rPr>
              <a:t>int</a:t>
            </a:r>
            <a:r>
              <a:rPr lang="en-US" b="1" dirty="0">
                <a:solidFill>
                  <a:srgbClr val="00B050"/>
                </a:solidFill>
                <a:latin typeface="Courier"/>
              </a:rPr>
              <a:t> main() {</a:t>
            </a:r>
          </a:p>
          <a:p>
            <a:r>
              <a:rPr lang="en-US" b="1" dirty="0" smtClean="0">
                <a:solidFill>
                  <a:srgbClr val="00B050"/>
                </a:solidFill>
                <a:latin typeface="Courier"/>
              </a:rPr>
              <a:t>	B2 </a:t>
            </a:r>
            <a:r>
              <a:rPr lang="en-US" b="1" dirty="0">
                <a:solidFill>
                  <a:srgbClr val="00B050"/>
                </a:solidFill>
                <a:latin typeface="Courier"/>
              </a:rPr>
              <a:t>= </a:t>
            </a:r>
            <a:r>
              <a:rPr lang="en-US" b="1" dirty="0" err="1">
                <a:solidFill>
                  <a:srgbClr val="00B050"/>
                </a:solidFill>
                <a:latin typeface="Courier"/>
              </a:rPr>
              <a:t>bigfun</a:t>
            </a:r>
            <a:r>
              <a:rPr lang="en-US" b="1" dirty="0">
                <a:solidFill>
                  <a:srgbClr val="00B050"/>
                </a:solidFill>
                <a:latin typeface="Courier"/>
              </a:rPr>
              <a:t>(B);</a:t>
            </a:r>
          </a:p>
          <a:p>
            <a:r>
              <a:rPr lang="en-US" b="1" dirty="0">
                <a:solidFill>
                  <a:srgbClr val="00B050"/>
                </a:solidFill>
                <a:latin typeface="Courier"/>
              </a:rPr>
              <a:t>}</a:t>
            </a:r>
          </a:p>
        </p:txBody>
      </p:sp>
    </p:spTree>
    <p:extLst>
      <p:ext uri="{BB962C8B-B14F-4D97-AF65-F5344CB8AC3E}">
        <p14:creationId xmlns:p14="http://schemas.microsoft.com/office/powerpoint/2010/main" val="139192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Function-call stack frame</a:t>
            </a:r>
            <a:endParaRPr lang="en-US" dirty="0"/>
          </a:p>
        </p:txBody>
      </p:sp>
      <p:sp>
        <p:nvSpPr>
          <p:cNvPr id="3" name="Content Placeholder 2"/>
          <p:cNvSpPr>
            <a:spLocks noGrp="1"/>
          </p:cNvSpPr>
          <p:nvPr>
            <p:ph sz="half" idx="1"/>
          </p:nvPr>
        </p:nvSpPr>
        <p:spPr/>
        <p:txBody>
          <a:bodyPr>
            <a:normAutofit/>
          </a:bodyPr>
          <a:lstStyle/>
          <a:p>
            <a:pPr marL="457200" indent="-457200">
              <a:buFont typeface="+mj-lt"/>
              <a:buAutoNum type="arabicPeriod"/>
            </a:pPr>
            <a:r>
              <a:rPr lang="en-GB" sz="2200" dirty="0" smtClean="0"/>
              <a:t>Pushes all </a:t>
            </a:r>
            <a:r>
              <a:rPr lang="en-GB" sz="2200" dirty="0"/>
              <a:t>the arguments on the </a:t>
            </a:r>
            <a:r>
              <a:rPr lang="en-GB" sz="2200" dirty="0" smtClean="0"/>
              <a:t>stack</a:t>
            </a:r>
          </a:p>
          <a:p>
            <a:pPr marL="457200" indent="-457200">
              <a:buFont typeface="+mj-lt"/>
              <a:buAutoNum type="arabicPeriod"/>
            </a:pPr>
            <a:endParaRPr lang="en-GB" sz="2200" dirty="0" smtClean="0"/>
          </a:p>
          <a:p>
            <a:pPr marL="457200" indent="-457200">
              <a:buFont typeface="+mj-lt"/>
              <a:buAutoNum type="arabicPeriod"/>
            </a:pPr>
            <a:r>
              <a:rPr lang="en-US" sz="2200" dirty="0"/>
              <a:t>M</a:t>
            </a:r>
            <a:r>
              <a:rPr lang="en-US" sz="2200" dirty="0" smtClean="0"/>
              <a:t>akes </a:t>
            </a:r>
            <a:r>
              <a:rPr lang="en-US" sz="2200" dirty="0"/>
              <a:t>the </a:t>
            </a:r>
            <a:r>
              <a:rPr lang="en-US" sz="2200" dirty="0" smtClean="0"/>
              <a:t>call</a:t>
            </a:r>
          </a:p>
          <a:p>
            <a:pPr marL="457200" indent="-457200">
              <a:buFont typeface="+mj-lt"/>
              <a:buAutoNum type="arabicPeriod"/>
            </a:pPr>
            <a:endParaRPr lang="en-US" sz="2200" dirty="0" smtClean="0"/>
          </a:p>
          <a:p>
            <a:pPr marL="457200" indent="-457200">
              <a:buFont typeface="+mj-lt"/>
              <a:buAutoNum type="arabicPeriod"/>
            </a:pPr>
            <a:r>
              <a:rPr lang="en-GB" sz="2200" dirty="0" smtClean="0"/>
              <a:t>Provide </a:t>
            </a:r>
            <a:r>
              <a:rPr lang="en-GB" sz="2200" dirty="0"/>
              <a:t>storage for the function’s local </a:t>
            </a:r>
            <a:r>
              <a:rPr lang="en-GB" sz="2200" dirty="0" smtClean="0"/>
              <a:t>variables</a:t>
            </a:r>
          </a:p>
          <a:p>
            <a:pPr marL="457200" indent="-457200">
              <a:buFont typeface="+mj-lt"/>
              <a:buAutoNum type="arabicPeriod"/>
            </a:pPr>
            <a:endParaRPr lang="en-US" sz="22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195621454"/>
              </p:ext>
            </p:extLst>
          </p:nvPr>
        </p:nvGraphicFramePr>
        <p:xfrm>
          <a:off x="4848091" y="2611236"/>
          <a:ext cx="3886200" cy="2103120"/>
        </p:xfrm>
        <a:graphic>
          <a:graphicData uri="http://schemas.openxmlformats.org/drawingml/2006/table">
            <a:tbl>
              <a:tblPr firstRow="1" bandRow="1">
                <a:tableStyleId>{5940675A-B579-460E-94D1-54222C63F5DA}</a:tableStyleId>
              </a:tblPr>
              <a:tblGrid>
                <a:gridCol w="3886200"/>
              </a:tblGrid>
              <a:tr h="370840">
                <a:tc>
                  <a:txBody>
                    <a:bodyPr/>
                    <a:lstStyle/>
                    <a:p>
                      <a:pPr algn="ctr">
                        <a:lnSpc>
                          <a:spcPct val="200000"/>
                        </a:lnSpc>
                      </a:pPr>
                      <a:r>
                        <a:rPr lang="en-US" sz="2000" dirty="0" smtClean="0"/>
                        <a:t>Function arguments</a:t>
                      </a:r>
                      <a:endParaRPr lang="en-US" sz="2000" dirty="0"/>
                    </a:p>
                  </a:txBody>
                  <a:tcPr anchor="ctr"/>
                </a:tc>
              </a:tr>
              <a:tr h="370840">
                <a:tc>
                  <a:txBody>
                    <a:bodyPr/>
                    <a:lstStyle/>
                    <a:p>
                      <a:pPr algn="ctr">
                        <a:lnSpc>
                          <a:spcPct val="200000"/>
                        </a:lnSpc>
                      </a:pPr>
                      <a:r>
                        <a:rPr lang="en-US" sz="2000" u="none" strike="noStrike" kern="1200" baseline="0" dirty="0" smtClean="0"/>
                        <a:t>Return address</a:t>
                      </a:r>
                      <a:endParaRPr lang="en-US" sz="2000" dirty="0"/>
                    </a:p>
                  </a:txBody>
                  <a:tcPr anchor="ctr"/>
                </a:tc>
              </a:tr>
              <a:tr h="370840">
                <a:tc>
                  <a:txBody>
                    <a:bodyPr/>
                    <a:lstStyle/>
                    <a:p>
                      <a:pPr algn="ctr">
                        <a:lnSpc>
                          <a:spcPct val="200000"/>
                        </a:lnSpc>
                      </a:pPr>
                      <a:r>
                        <a:rPr lang="en-US" sz="2000" u="none" strike="noStrike" kern="1200" baseline="0" dirty="0" smtClean="0"/>
                        <a:t>Local variables</a:t>
                      </a:r>
                      <a:endParaRPr lang="en-US" sz="2000" dirty="0"/>
                    </a:p>
                  </a:txBody>
                  <a:tcPr anchor="ctr"/>
                </a:tc>
              </a:tr>
            </a:tbl>
          </a:graphicData>
        </a:graphic>
      </p:graphicFrame>
      <p:sp>
        <p:nvSpPr>
          <p:cNvPr id="6" name="Rectangle 5"/>
          <p:cNvSpPr/>
          <p:nvPr/>
        </p:nvSpPr>
        <p:spPr>
          <a:xfrm>
            <a:off x="783196" y="4872696"/>
            <a:ext cx="1947969" cy="400110"/>
          </a:xfrm>
          <a:prstGeom prst="rect">
            <a:avLst/>
          </a:prstGeom>
        </p:spPr>
        <p:txBody>
          <a:bodyPr wrap="none">
            <a:spAutoFit/>
          </a:bodyPr>
          <a:lstStyle/>
          <a:p>
            <a:r>
              <a:rPr lang="en-US" sz="2000" b="1" dirty="0">
                <a:solidFill>
                  <a:srgbClr val="C00000"/>
                </a:solidFill>
                <a:latin typeface="Verdana" panose="020B0604030504040204" pitchFamily="34" charset="0"/>
              </a:rPr>
              <a:t>Re-</a:t>
            </a:r>
            <a:r>
              <a:rPr lang="en-US" sz="2000" b="1" dirty="0" err="1">
                <a:solidFill>
                  <a:srgbClr val="C00000"/>
                </a:solidFill>
                <a:latin typeface="Verdana" panose="020B0604030504040204" pitchFamily="34" charset="0"/>
              </a:rPr>
              <a:t>entrancy</a:t>
            </a:r>
            <a:endParaRPr lang="en-US" sz="2000" dirty="0">
              <a:solidFill>
                <a:srgbClr val="C00000"/>
              </a:solidFill>
            </a:endParaRPr>
          </a:p>
        </p:txBody>
      </p:sp>
    </p:spTree>
    <p:extLst>
      <p:ext uri="{BB962C8B-B14F-4D97-AF65-F5344CB8AC3E}">
        <p14:creationId xmlns:p14="http://schemas.microsoft.com/office/powerpoint/2010/main" val="459328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t>Re-</a:t>
            </a:r>
            <a:r>
              <a:rPr lang="en-US" b="1" dirty="0" err="1"/>
              <a:t>entrancy</a:t>
            </a:r>
            <a:endParaRPr lang="en-US" dirty="0"/>
          </a:p>
        </p:txBody>
      </p:sp>
      <p:sp>
        <p:nvSpPr>
          <p:cNvPr id="6" name="Content Placeholder 5"/>
          <p:cNvSpPr>
            <a:spLocks noGrp="1"/>
          </p:cNvSpPr>
          <p:nvPr>
            <p:ph idx="1"/>
          </p:nvPr>
        </p:nvSpPr>
        <p:spPr>
          <a:xfrm>
            <a:off x="628650" y="1629682"/>
            <a:ext cx="7886700" cy="2166826"/>
          </a:xfrm>
        </p:spPr>
        <p:txBody>
          <a:bodyPr>
            <a:normAutofit/>
          </a:bodyPr>
          <a:lstStyle/>
          <a:p>
            <a:r>
              <a:rPr lang="en-GB" sz="2200" dirty="0"/>
              <a:t>F</a:t>
            </a:r>
            <a:r>
              <a:rPr lang="en-GB" sz="2200" dirty="0" smtClean="0"/>
              <a:t>unctions </a:t>
            </a:r>
            <a:r>
              <a:rPr lang="en-GB" sz="2200" dirty="0"/>
              <a:t>in C and C++ </a:t>
            </a:r>
            <a:r>
              <a:rPr lang="en-GB" sz="2200" dirty="0" smtClean="0"/>
              <a:t>support </a:t>
            </a:r>
            <a:r>
              <a:rPr lang="en-US" sz="2200" dirty="0" smtClean="0"/>
              <a:t>interrupts: </a:t>
            </a:r>
            <a:r>
              <a:rPr lang="en-US" sz="2200" b="1" dirty="0" smtClean="0">
                <a:solidFill>
                  <a:srgbClr val="C00000"/>
                </a:solidFill>
              </a:rPr>
              <a:t>re-entrant</a:t>
            </a:r>
          </a:p>
          <a:p>
            <a:endParaRPr lang="en-US" sz="2200" b="1" dirty="0">
              <a:solidFill>
                <a:srgbClr val="C00000"/>
              </a:solidFill>
            </a:endParaRPr>
          </a:p>
          <a:p>
            <a:r>
              <a:rPr lang="en-US" sz="2200" dirty="0"/>
              <a:t>They also support </a:t>
            </a:r>
            <a:r>
              <a:rPr lang="en-US" sz="2200" b="1" dirty="0">
                <a:solidFill>
                  <a:srgbClr val="0000FF"/>
                </a:solidFill>
              </a:rPr>
              <a:t>recursive </a:t>
            </a:r>
            <a:r>
              <a:rPr lang="en-US" sz="2200" b="1" dirty="0" smtClean="0">
                <a:solidFill>
                  <a:srgbClr val="0000FF"/>
                </a:solidFill>
              </a:rPr>
              <a:t>calls</a:t>
            </a:r>
          </a:p>
          <a:p>
            <a:endParaRPr lang="en-US" sz="2200" b="1" dirty="0">
              <a:solidFill>
                <a:srgbClr val="0000FF"/>
              </a:solidFill>
            </a:endParaRPr>
          </a:p>
          <a:p>
            <a:r>
              <a:rPr lang="en-GB" sz="2200" dirty="0"/>
              <a:t>R</a:t>
            </a:r>
            <a:r>
              <a:rPr lang="en-GB" sz="2200" dirty="0" smtClean="0"/>
              <a:t>eturn </a:t>
            </a:r>
            <a:r>
              <a:rPr lang="en-GB" sz="2200" dirty="0"/>
              <a:t>values on the </a:t>
            </a:r>
            <a:r>
              <a:rPr lang="en-GB" sz="2200" dirty="0" smtClean="0"/>
              <a:t>stack??</a:t>
            </a:r>
            <a:endParaRPr lang="en-US" sz="2200" b="1" dirty="0">
              <a:solidFill>
                <a:srgbClr val="0000FF"/>
              </a:solidFill>
            </a:endParaRPr>
          </a:p>
          <a:p>
            <a:endParaRPr lang="en-US" sz="2200" b="1" dirty="0">
              <a:solidFill>
                <a:srgbClr val="C00000"/>
              </a:solidFill>
            </a:endParaRPr>
          </a:p>
        </p:txBody>
      </p:sp>
      <p:sp>
        <p:nvSpPr>
          <p:cNvPr id="7" name="Rectangle 6"/>
          <p:cNvSpPr/>
          <p:nvPr/>
        </p:nvSpPr>
        <p:spPr>
          <a:xfrm>
            <a:off x="628650" y="3808976"/>
            <a:ext cx="7665344" cy="769441"/>
          </a:xfrm>
          <a:prstGeom prst="rect">
            <a:avLst/>
          </a:prstGeom>
        </p:spPr>
        <p:txBody>
          <a:bodyPr wrap="square">
            <a:spAutoFit/>
          </a:bodyPr>
          <a:lstStyle/>
          <a:p>
            <a:r>
              <a:rPr lang="en-US" sz="2200" dirty="0" smtClean="0">
                <a:latin typeface="Candara" pitchFamily="34" charset="0"/>
              </a:rPr>
              <a:t>Allocating </a:t>
            </a:r>
            <a:r>
              <a:rPr lang="en-GB" sz="2200" dirty="0" smtClean="0">
                <a:latin typeface="Candara" pitchFamily="34" charset="0"/>
              </a:rPr>
              <a:t>the </a:t>
            </a:r>
            <a:r>
              <a:rPr lang="en-GB" sz="2200" b="1" dirty="0">
                <a:solidFill>
                  <a:srgbClr val="0000FF"/>
                </a:solidFill>
                <a:latin typeface="Candara" pitchFamily="34" charset="0"/>
              </a:rPr>
              <a:t>extra storage on the stack </a:t>
            </a:r>
            <a:r>
              <a:rPr lang="en-GB" sz="2200" dirty="0">
                <a:latin typeface="Candara" pitchFamily="34" charset="0"/>
              </a:rPr>
              <a:t>for the </a:t>
            </a:r>
            <a:r>
              <a:rPr lang="en-GB" sz="2200" b="1" dirty="0">
                <a:solidFill>
                  <a:srgbClr val="C00000"/>
                </a:solidFill>
                <a:latin typeface="Candara" pitchFamily="34" charset="0"/>
              </a:rPr>
              <a:t>return values </a:t>
            </a:r>
            <a:r>
              <a:rPr lang="en-GB" sz="2200" dirty="0">
                <a:latin typeface="Candara" pitchFamily="34" charset="0"/>
              </a:rPr>
              <a:t>before </a:t>
            </a:r>
            <a:r>
              <a:rPr lang="en-GB" sz="2200" dirty="0" smtClean="0">
                <a:latin typeface="Candara" pitchFamily="34" charset="0"/>
              </a:rPr>
              <a:t>calling </a:t>
            </a:r>
            <a:r>
              <a:rPr lang="en-US" sz="2200" dirty="0" smtClean="0">
                <a:latin typeface="Candara" pitchFamily="34" charset="0"/>
              </a:rPr>
              <a:t>the </a:t>
            </a:r>
            <a:r>
              <a:rPr lang="en-US" sz="2200" dirty="0">
                <a:latin typeface="Candara" pitchFamily="34" charset="0"/>
              </a:rPr>
              <a:t>function.</a:t>
            </a:r>
          </a:p>
        </p:txBody>
      </p:sp>
      <p:sp>
        <p:nvSpPr>
          <p:cNvPr id="9" name="Rectangle 8"/>
          <p:cNvSpPr/>
          <p:nvPr/>
        </p:nvSpPr>
        <p:spPr>
          <a:xfrm>
            <a:off x="291384" y="4811294"/>
            <a:ext cx="8561231" cy="1785104"/>
          </a:xfrm>
          <a:prstGeom prst="rect">
            <a:avLst/>
          </a:prstGeom>
        </p:spPr>
        <p:txBody>
          <a:bodyPr wrap="square">
            <a:spAutoFit/>
          </a:bodyPr>
          <a:lstStyle/>
          <a:p>
            <a:pPr marL="342900" indent="-342900">
              <a:buFont typeface="Arial" panose="020B0604020202020204" pitchFamily="34" charset="0"/>
              <a:buChar char="•"/>
            </a:pPr>
            <a:r>
              <a:rPr lang="en-GB" sz="2200" dirty="0" smtClean="0">
                <a:latin typeface="Candara" pitchFamily="34" charset="0"/>
              </a:rPr>
              <a:t>Push the address of </a:t>
            </a:r>
            <a:r>
              <a:rPr lang="en-GB" sz="2200" dirty="0">
                <a:latin typeface="Candara" pitchFamily="34" charset="0"/>
              </a:rPr>
              <a:t>the return value’s destination on the stack as one of the </a:t>
            </a:r>
            <a:r>
              <a:rPr lang="en-GB" sz="2200" b="1" dirty="0" smtClean="0">
                <a:solidFill>
                  <a:srgbClr val="C00000"/>
                </a:solidFill>
                <a:latin typeface="Candara" pitchFamily="34" charset="0"/>
              </a:rPr>
              <a:t>function arguments</a:t>
            </a:r>
            <a:r>
              <a:rPr lang="en-GB" sz="2200" dirty="0">
                <a:latin typeface="Candara" pitchFamily="34" charset="0"/>
              </a:rPr>
              <a:t>, </a:t>
            </a:r>
          </a:p>
          <a:p>
            <a:pPr marL="342900" indent="-342900">
              <a:buFont typeface="Arial" panose="020B0604020202020204" pitchFamily="34" charset="0"/>
              <a:buChar char="•"/>
            </a:pPr>
            <a:endParaRPr lang="en-GB" sz="2200" dirty="0" smtClean="0">
              <a:latin typeface="Candara" pitchFamily="34" charset="0"/>
            </a:endParaRPr>
          </a:p>
          <a:p>
            <a:pPr marL="342900" indent="-342900">
              <a:buFont typeface="Arial" panose="020B0604020202020204" pitchFamily="34" charset="0"/>
              <a:buChar char="•"/>
            </a:pPr>
            <a:r>
              <a:rPr lang="en-GB" sz="2200" dirty="0">
                <a:latin typeface="Candara" pitchFamily="34" charset="0"/>
              </a:rPr>
              <a:t>T</a:t>
            </a:r>
            <a:r>
              <a:rPr lang="en-GB" sz="2200" dirty="0" smtClean="0">
                <a:latin typeface="Candara" pitchFamily="34" charset="0"/>
              </a:rPr>
              <a:t>he </a:t>
            </a:r>
            <a:r>
              <a:rPr lang="en-GB" sz="2200" dirty="0">
                <a:latin typeface="Candara" pitchFamily="34" charset="0"/>
              </a:rPr>
              <a:t>function copy the </a:t>
            </a:r>
            <a:r>
              <a:rPr lang="en-GB" sz="2200" b="1" dirty="0">
                <a:solidFill>
                  <a:srgbClr val="0000FF"/>
                </a:solidFill>
                <a:latin typeface="Candara" pitchFamily="34" charset="0"/>
              </a:rPr>
              <a:t>return </a:t>
            </a:r>
            <a:r>
              <a:rPr lang="en-GB" sz="2200" b="1" dirty="0" smtClean="0">
                <a:solidFill>
                  <a:srgbClr val="0000FF"/>
                </a:solidFill>
                <a:latin typeface="Candara" pitchFamily="34" charset="0"/>
              </a:rPr>
              <a:t>information directly </a:t>
            </a:r>
            <a:r>
              <a:rPr lang="en-GB" sz="2200" dirty="0">
                <a:latin typeface="Candara" pitchFamily="34" charset="0"/>
              </a:rPr>
              <a:t>into the destination.</a:t>
            </a:r>
            <a:endParaRPr lang="en-US" sz="2200" dirty="0">
              <a:latin typeface="Candara" pitchFamily="34" charset="0"/>
            </a:endParaRPr>
          </a:p>
        </p:txBody>
      </p:sp>
    </p:spTree>
    <p:extLst>
      <p:ext uri="{BB962C8B-B14F-4D97-AF65-F5344CB8AC3E}">
        <p14:creationId xmlns:p14="http://schemas.microsoft.com/office/powerpoint/2010/main" val="12276784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fade">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fade">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copy and its issue</a:t>
            </a:r>
            <a:endParaRPr lang="en-US" dirty="0"/>
          </a:p>
        </p:txBody>
      </p:sp>
      <p:graphicFrame>
        <p:nvGraphicFramePr>
          <p:cNvPr id="4" name="Table 3"/>
          <p:cNvGraphicFramePr>
            <a:graphicFrameLocks noGrp="1"/>
          </p:cNvGraphicFramePr>
          <p:nvPr>
            <p:extLst/>
          </p:nvPr>
        </p:nvGraphicFramePr>
        <p:xfrm>
          <a:off x="1524000" y="2442120"/>
          <a:ext cx="6096000" cy="1188720"/>
        </p:xfrm>
        <a:graphic>
          <a:graphicData uri="http://schemas.openxmlformats.org/drawingml/2006/table">
            <a:tbl>
              <a:tblPr firstRow="1" bandRow="1">
                <a:tableStyleId>{5C22544A-7EE6-4342-B048-85BDC9FD1C3A}</a:tableStyleId>
              </a:tblPr>
              <a:tblGrid>
                <a:gridCol w="2032000"/>
                <a:gridCol w="2032000"/>
                <a:gridCol w="2032000"/>
              </a:tblGrid>
              <a:tr h="370840">
                <a:tc gridSpan="3">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Marks</a:t>
                      </a:r>
                      <a:endParaRPr lang="en-US" sz="2000" dirty="0"/>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25</a:t>
                      </a:r>
                      <a:endParaRPr lang="en-US" sz="2000" dirty="0"/>
                    </a:p>
                  </a:txBody>
                  <a:tcPr/>
                </a:tc>
              </a:tr>
            </a:tbl>
          </a:graphicData>
        </a:graphic>
      </p:graphicFrame>
      <p:graphicFrame>
        <p:nvGraphicFramePr>
          <p:cNvPr id="5" name="Table 4"/>
          <p:cNvGraphicFramePr>
            <a:graphicFrameLocks noGrp="1"/>
          </p:cNvGraphicFramePr>
          <p:nvPr>
            <p:extLst/>
          </p:nvPr>
        </p:nvGraphicFramePr>
        <p:xfrm>
          <a:off x="1523999" y="4794876"/>
          <a:ext cx="6096000" cy="1188720"/>
        </p:xfrm>
        <a:graphic>
          <a:graphicData uri="http://schemas.openxmlformats.org/drawingml/2006/table">
            <a:tbl>
              <a:tblPr firstRow="1" bandRow="1">
                <a:tableStyleId>{5C22544A-7EE6-4342-B048-85BDC9FD1C3A}</a:tableStyleId>
              </a:tblPr>
              <a:tblGrid>
                <a:gridCol w="2032000"/>
                <a:gridCol w="2032000"/>
                <a:gridCol w="2032000"/>
              </a:tblGrid>
              <a:tr h="370840">
                <a:tc gridSpan="3">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Marks</a:t>
                      </a:r>
                      <a:endParaRPr lang="en-US" sz="2000" dirty="0"/>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25</a:t>
                      </a:r>
                      <a:endParaRPr lang="en-US" sz="2000" dirty="0"/>
                    </a:p>
                  </a:txBody>
                  <a:tcPr/>
                </a:tc>
              </a:tr>
            </a:tbl>
          </a:graphicData>
        </a:graphic>
      </p:graphicFrame>
      <p:sp>
        <p:nvSpPr>
          <p:cNvPr id="6" name="Rectangle 5"/>
          <p:cNvSpPr/>
          <p:nvPr/>
        </p:nvSpPr>
        <p:spPr>
          <a:xfrm>
            <a:off x="4248834" y="1518790"/>
            <a:ext cx="64633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738950" y="3871546"/>
            <a:ext cx="166609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 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2839173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copy and its issue</a:t>
            </a:r>
            <a:endParaRPr lang="en-US" dirty="0"/>
          </a:p>
        </p:txBody>
      </p:sp>
      <p:graphicFrame>
        <p:nvGraphicFramePr>
          <p:cNvPr id="5" name="Table 4"/>
          <p:cNvGraphicFramePr>
            <a:graphicFrameLocks noGrp="1"/>
          </p:cNvGraphicFramePr>
          <p:nvPr>
            <p:extLst/>
          </p:nvPr>
        </p:nvGraphicFramePr>
        <p:xfrm>
          <a:off x="1523999" y="4794876"/>
          <a:ext cx="6096000" cy="1188720"/>
        </p:xfrm>
        <a:graphic>
          <a:graphicData uri="http://schemas.openxmlformats.org/drawingml/2006/table">
            <a:tbl>
              <a:tblPr firstRow="1" bandRow="1">
                <a:tableStyleId>{5C22544A-7EE6-4342-B048-85BDC9FD1C3A}</a:tableStyleId>
              </a:tblPr>
              <a:tblGrid>
                <a:gridCol w="1451021"/>
                <a:gridCol w="1159098"/>
                <a:gridCol w="991674"/>
                <a:gridCol w="950889"/>
                <a:gridCol w="771659"/>
                <a:gridCol w="771659"/>
              </a:tblGrid>
              <a:tr h="370840">
                <a:tc gridSpan="6">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M1</a:t>
                      </a:r>
                      <a:endParaRPr lang="en-US" sz="2000" dirty="0"/>
                    </a:p>
                  </a:txBody>
                  <a:tcPr/>
                </a:tc>
                <a:tc>
                  <a:txBody>
                    <a:bodyPr/>
                    <a:lstStyle/>
                    <a:p>
                      <a:r>
                        <a:rPr lang="en-US" sz="2000" dirty="0" smtClean="0"/>
                        <a:t>M2</a:t>
                      </a:r>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M3</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M4</a:t>
                      </a:r>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25</a:t>
                      </a:r>
                      <a:endParaRPr lang="en-US" sz="2000" dirty="0"/>
                    </a:p>
                  </a:txBody>
                  <a:tcPr/>
                </a:tc>
                <a:tc>
                  <a:txBody>
                    <a:bodyPr/>
                    <a:lstStyle/>
                    <a:p>
                      <a:r>
                        <a:rPr lang="en-US" sz="2000" dirty="0" smtClean="0"/>
                        <a:t>35</a:t>
                      </a:r>
                      <a:endParaRPr lang="en-US" sz="2000" dirty="0"/>
                    </a:p>
                  </a:txBody>
                  <a:tcPr/>
                </a:tc>
                <a:tc>
                  <a:txBody>
                    <a:bodyPr/>
                    <a:lstStyle/>
                    <a:p>
                      <a:r>
                        <a:rPr lang="en-US" sz="2000" dirty="0" smtClean="0"/>
                        <a:t>40</a:t>
                      </a:r>
                      <a:endParaRPr lang="en-US" sz="2000" dirty="0"/>
                    </a:p>
                  </a:txBody>
                  <a:tcPr/>
                </a:tc>
                <a:tc>
                  <a:txBody>
                    <a:bodyPr/>
                    <a:lstStyle/>
                    <a:p>
                      <a:r>
                        <a:rPr lang="en-US" sz="2000" dirty="0" smtClean="0"/>
                        <a:t>38</a:t>
                      </a:r>
                      <a:endParaRPr lang="en-US" sz="2000" dirty="0"/>
                    </a:p>
                  </a:txBody>
                  <a:tcPr/>
                </a:tc>
              </a:tr>
            </a:tbl>
          </a:graphicData>
        </a:graphic>
      </p:graphicFrame>
      <p:sp>
        <p:nvSpPr>
          <p:cNvPr id="6" name="Rectangle 5"/>
          <p:cNvSpPr/>
          <p:nvPr/>
        </p:nvSpPr>
        <p:spPr>
          <a:xfrm>
            <a:off x="4248834" y="1518790"/>
            <a:ext cx="64633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738950" y="3871546"/>
            <a:ext cx="166609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 A</a:t>
            </a:r>
            <a:endParaRPr lang="en-US" sz="5400" b="0" cap="none" spc="0" dirty="0">
              <a:ln w="0"/>
              <a:solidFill>
                <a:schemeClr val="tx1"/>
              </a:solidFill>
              <a:effectLst>
                <a:outerShdw blurRad="38100" dist="19050" dir="2700000" algn="tl" rotWithShape="0">
                  <a:schemeClr val="dk1">
                    <a:alpha val="40000"/>
                  </a:schemeClr>
                </a:outerShdw>
              </a:effectLst>
            </a:endParaRPr>
          </a:p>
        </p:txBody>
      </p:sp>
      <p:graphicFrame>
        <p:nvGraphicFramePr>
          <p:cNvPr id="10" name="Table 9"/>
          <p:cNvGraphicFramePr>
            <a:graphicFrameLocks noGrp="1"/>
          </p:cNvGraphicFramePr>
          <p:nvPr>
            <p:extLst/>
          </p:nvPr>
        </p:nvGraphicFramePr>
        <p:xfrm>
          <a:off x="1523999" y="2550131"/>
          <a:ext cx="6096000" cy="1188720"/>
        </p:xfrm>
        <a:graphic>
          <a:graphicData uri="http://schemas.openxmlformats.org/drawingml/2006/table">
            <a:tbl>
              <a:tblPr firstRow="1" bandRow="1">
                <a:tableStyleId>{5C22544A-7EE6-4342-B048-85BDC9FD1C3A}</a:tableStyleId>
              </a:tblPr>
              <a:tblGrid>
                <a:gridCol w="1451021"/>
                <a:gridCol w="1159098"/>
                <a:gridCol w="991674"/>
                <a:gridCol w="950889"/>
                <a:gridCol w="771659"/>
                <a:gridCol w="771659"/>
              </a:tblGrid>
              <a:tr h="370840">
                <a:tc gridSpan="6">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c hMerge="1">
                  <a:txBody>
                    <a:bodyPr/>
                    <a:lstStyle/>
                    <a:p>
                      <a:endParaRPr lang="en-US"/>
                    </a:p>
                  </a:txBody>
                  <a:tcPr/>
                </a:tc>
                <a:tc hMerge="1">
                  <a:txBody>
                    <a:bodyPr/>
                    <a:lstStyle/>
                    <a:p>
                      <a:endParaRPr lang="en-US"/>
                    </a:p>
                  </a:txBody>
                  <a:tcPr/>
                </a:tc>
                <a:tc hMerge="1">
                  <a:txBody>
                    <a:bodyPr/>
                    <a:lstStyle/>
                    <a:p>
                      <a:endParaRPr lang="en-US"/>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M1</a:t>
                      </a:r>
                      <a:endParaRPr lang="en-US" sz="2000" dirty="0"/>
                    </a:p>
                  </a:txBody>
                  <a:tcPr/>
                </a:tc>
                <a:tc>
                  <a:txBody>
                    <a:bodyPr/>
                    <a:lstStyle/>
                    <a:p>
                      <a:r>
                        <a:rPr lang="en-US" sz="2000" dirty="0" smtClean="0"/>
                        <a:t>M2</a:t>
                      </a:r>
                      <a:endParaRPr lang="en-US" sz="2000" dirty="0"/>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M3</a:t>
                      </a:r>
                    </a:p>
                  </a:txBody>
                  <a:tcPr/>
                </a:tc>
                <a:tc>
                  <a:txBody>
                    <a:bodyPr/>
                    <a:lstStyle/>
                    <a:p>
                      <a:pPr marL="0" marR="0" indent="0" algn="l" defTabSz="685800" rtl="0" eaLnBrk="1" fontAlgn="auto" latinLnBrk="0" hangingPunct="1">
                        <a:lnSpc>
                          <a:spcPct val="100000"/>
                        </a:lnSpc>
                        <a:spcBef>
                          <a:spcPts val="0"/>
                        </a:spcBef>
                        <a:spcAft>
                          <a:spcPts val="0"/>
                        </a:spcAft>
                        <a:buClrTx/>
                        <a:buSzTx/>
                        <a:buFontTx/>
                        <a:buNone/>
                        <a:tabLst/>
                        <a:defRPr/>
                      </a:pPr>
                      <a:r>
                        <a:rPr lang="en-US" sz="2000" dirty="0" smtClean="0"/>
                        <a:t>M4</a:t>
                      </a:r>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25</a:t>
                      </a:r>
                      <a:endParaRPr lang="en-US" sz="2000" dirty="0"/>
                    </a:p>
                  </a:txBody>
                  <a:tcPr/>
                </a:tc>
                <a:tc>
                  <a:txBody>
                    <a:bodyPr/>
                    <a:lstStyle/>
                    <a:p>
                      <a:r>
                        <a:rPr lang="en-US" sz="2000" dirty="0" smtClean="0"/>
                        <a:t>35</a:t>
                      </a:r>
                      <a:endParaRPr lang="en-US" sz="2000" dirty="0"/>
                    </a:p>
                  </a:txBody>
                  <a:tcPr/>
                </a:tc>
                <a:tc>
                  <a:txBody>
                    <a:bodyPr/>
                    <a:lstStyle/>
                    <a:p>
                      <a:r>
                        <a:rPr lang="en-US" sz="2000" dirty="0" smtClean="0"/>
                        <a:t>40</a:t>
                      </a:r>
                      <a:endParaRPr lang="en-US" sz="2000" dirty="0"/>
                    </a:p>
                  </a:txBody>
                  <a:tcPr/>
                </a:tc>
                <a:tc>
                  <a:txBody>
                    <a:bodyPr/>
                    <a:lstStyle/>
                    <a:p>
                      <a:r>
                        <a:rPr lang="en-US" sz="2000" dirty="0" smtClean="0"/>
                        <a:t>38</a:t>
                      </a:r>
                      <a:endParaRPr lang="en-US" sz="2000" dirty="0"/>
                    </a:p>
                  </a:txBody>
                  <a:tcPr/>
                </a:tc>
              </a:tr>
            </a:tbl>
          </a:graphicData>
        </a:graphic>
      </p:graphicFrame>
    </p:spTree>
    <p:extLst>
      <p:ext uri="{BB962C8B-B14F-4D97-AF65-F5344CB8AC3E}">
        <p14:creationId xmlns:p14="http://schemas.microsoft.com/office/powerpoint/2010/main" val="5183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copy and its issue</a:t>
            </a:r>
            <a:endParaRPr lang="en-US" dirty="0"/>
          </a:p>
        </p:txBody>
      </p:sp>
      <p:graphicFrame>
        <p:nvGraphicFramePr>
          <p:cNvPr id="4" name="Table 3"/>
          <p:cNvGraphicFramePr>
            <a:graphicFrameLocks noGrp="1"/>
          </p:cNvGraphicFramePr>
          <p:nvPr>
            <p:extLst/>
          </p:nvPr>
        </p:nvGraphicFramePr>
        <p:xfrm>
          <a:off x="1524000" y="2442120"/>
          <a:ext cx="6096000" cy="1188720"/>
        </p:xfrm>
        <a:graphic>
          <a:graphicData uri="http://schemas.openxmlformats.org/drawingml/2006/table">
            <a:tbl>
              <a:tblPr firstRow="1" bandRow="1">
                <a:tableStyleId>{5C22544A-7EE6-4342-B048-85BDC9FD1C3A}</a:tableStyleId>
              </a:tblPr>
              <a:tblGrid>
                <a:gridCol w="2032000"/>
                <a:gridCol w="2032000"/>
                <a:gridCol w="2032000"/>
              </a:tblGrid>
              <a:tr h="370840">
                <a:tc gridSpan="3">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*Marks</a:t>
                      </a:r>
                      <a:endParaRPr lang="en-US" sz="2000" dirty="0"/>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0xABC</a:t>
                      </a:r>
                      <a:endParaRPr lang="en-US" sz="2000" dirty="0"/>
                    </a:p>
                  </a:txBody>
                  <a:tcPr/>
                </a:tc>
              </a:tr>
            </a:tbl>
          </a:graphicData>
        </a:graphic>
      </p:graphicFrame>
      <p:graphicFrame>
        <p:nvGraphicFramePr>
          <p:cNvPr id="5" name="Table 4"/>
          <p:cNvGraphicFramePr>
            <a:graphicFrameLocks noGrp="1"/>
          </p:cNvGraphicFramePr>
          <p:nvPr>
            <p:extLst/>
          </p:nvPr>
        </p:nvGraphicFramePr>
        <p:xfrm>
          <a:off x="1523999" y="4794876"/>
          <a:ext cx="6096000" cy="1188720"/>
        </p:xfrm>
        <a:graphic>
          <a:graphicData uri="http://schemas.openxmlformats.org/drawingml/2006/table">
            <a:tbl>
              <a:tblPr firstRow="1" bandRow="1">
                <a:tableStyleId>{5C22544A-7EE6-4342-B048-85BDC9FD1C3A}</a:tableStyleId>
              </a:tblPr>
              <a:tblGrid>
                <a:gridCol w="2032000"/>
                <a:gridCol w="2032000"/>
                <a:gridCol w="2032000"/>
              </a:tblGrid>
              <a:tr h="370840">
                <a:tc gridSpan="3">
                  <a:txBody>
                    <a:bodyPr/>
                    <a:lstStyle/>
                    <a:p>
                      <a:r>
                        <a:rPr lang="en-US" sz="2000" dirty="0" smtClean="0"/>
                        <a:t>Class: Student</a:t>
                      </a:r>
                      <a:endParaRPr lang="en-US" sz="2000" dirty="0"/>
                    </a:p>
                  </a:txBody>
                  <a:tcPr/>
                </a:tc>
                <a:tc hMerge="1">
                  <a:txBody>
                    <a:bodyPr/>
                    <a:lstStyle/>
                    <a:p>
                      <a:endParaRPr lang="en-US" dirty="0"/>
                    </a:p>
                  </a:txBody>
                  <a:tcPr/>
                </a:tc>
                <a:tc hMerge="1">
                  <a:txBody>
                    <a:bodyPr/>
                    <a:lstStyle/>
                    <a:p>
                      <a:endParaRPr lang="en-US" dirty="0"/>
                    </a:p>
                  </a:txBody>
                  <a:tcPr/>
                </a:tc>
              </a:tr>
              <a:tr h="370840">
                <a:tc>
                  <a:txBody>
                    <a:bodyPr/>
                    <a:lstStyle/>
                    <a:p>
                      <a:r>
                        <a:rPr lang="en-US" sz="2000" dirty="0" smtClean="0"/>
                        <a:t>Name</a:t>
                      </a:r>
                      <a:endParaRPr lang="en-US" sz="2000" dirty="0"/>
                    </a:p>
                  </a:txBody>
                  <a:tcPr/>
                </a:tc>
                <a:tc>
                  <a:txBody>
                    <a:bodyPr/>
                    <a:lstStyle/>
                    <a:p>
                      <a:r>
                        <a:rPr lang="en-US" sz="2000" dirty="0" smtClean="0"/>
                        <a:t>Roll</a:t>
                      </a:r>
                      <a:endParaRPr lang="en-US" sz="2000" dirty="0"/>
                    </a:p>
                  </a:txBody>
                  <a:tcPr/>
                </a:tc>
                <a:tc>
                  <a:txBody>
                    <a:bodyPr/>
                    <a:lstStyle/>
                    <a:p>
                      <a:r>
                        <a:rPr lang="en-US" sz="2000" dirty="0" smtClean="0"/>
                        <a:t>*Marks</a:t>
                      </a:r>
                      <a:endParaRPr lang="en-US" sz="2000" dirty="0"/>
                    </a:p>
                  </a:txBody>
                  <a:tcPr/>
                </a:tc>
              </a:tr>
              <a:tr h="370840">
                <a:tc>
                  <a:txBody>
                    <a:bodyPr/>
                    <a:lstStyle/>
                    <a:p>
                      <a:r>
                        <a:rPr lang="en-US" sz="2000" dirty="0" err="1" smtClean="0"/>
                        <a:t>Sumit</a:t>
                      </a:r>
                      <a:endParaRPr lang="en-US" sz="2000" dirty="0"/>
                    </a:p>
                  </a:txBody>
                  <a:tcPr/>
                </a:tc>
                <a:tc>
                  <a:txBody>
                    <a:bodyPr/>
                    <a:lstStyle/>
                    <a:p>
                      <a:r>
                        <a:rPr lang="en-US" sz="2000" dirty="0" smtClean="0"/>
                        <a:t>9</a:t>
                      </a:r>
                      <a:endParaRPr lang="en-US" sz="2000" dirty="0"/>
                    </a:p>
                  </a:txBody>
                  <a:tcPr/>
                </a:tc>
                <a:tc>
                  <a:txBody>
                    <a:bodyPr/>
                    <a:lstStyle/>
                    <a:p>
                      <a:r>
                        <a:rPr lang="en-US" sz="2000" dirty="0" smtClean="0"/>
                        <a:t>0xABC</a:t>
                      </a:r>
                      <a:endParaRPr lang="en-US" sz="2000" dirty="0"/>
                    </a:p>
                  </a:txBody>
                  <a:tcPr/>
                </a:tc>
              </a:tr>
            </a:tbl>
          </a:graphicData>
        </a:graphic>
      </p:graphicFrame>
      <p:sp>
        <p:nvSpPr>
          <p:cNvPr id="6" name="Rectangle 5"/>
          <p:cNvSpPr/>
          <p:nvPr/>
        </p:nvSpPr>
        <p:spPr>
          <a:xfrm>
            <a:off x="4248834" y="1518790"/>
            <a:ext cx="646331"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A</a:t>
            </a:r>
            <a:endParaRPr lang="en-US" sz="5400" b="0" cap="none" spc="0" dirty="0">
              <a:ln w="0"/>
              <a:solidFill>
                <a:schemeClr val="tx1"/>
              </a:solidFill>
              <a:effectLst>
                <a:outerShdw blurRad="38100" dist="19050" dir="2700000" algn="tl" rotWithShape="0">
                  <a:schemeClr val="dk1">
                    <a:alpha val="40000"/>
                  </a:schemeClr>
                </a:outerShdw>
              </a:effectLst>
            </a:endParaRPr>
          </a:p>
        </p:txBody>
      </p:sp>
      <p:sp>
        <p:nvSpPr>
          <p:cNvPr id="7" name="Rectangle 6"/>
          <p:cNvSpPr/>
          <p:nvPr/>
        </p:nvSpPr>
        <p:spPr>
          <a:xfrm>
            <a:off x="3738950" y="3871546"/>
            <a:ext cx="1666098" cy="923330"/>
          </a:xfrm>
          <a:prstGeom prst="rect">
            <a:avLst/>
          </a:prstGeom>
          <a:noFill/>
        </p:spPr>
        <p:txBody>
          <a:bodyPr wrap="none" lIns="91440" tIns="45720" rIns="91440" bIns="45720">
            <a:spAutoFit/>
          </a:bodyPr>
          <a:lstStyle/>
          <a:p>
            <a:pPr algn="ctr"/>
            <a:r>
              <a:rPr lang="en-US" sz="5400" b="0" cap="none" spc="0" dirty="0" smtClean="0">
                <a:ln w="0"/>
                <a:solidFill>
                  <a:schemeClr val="tx1"/>
                </a:solidFill>
                <a:effectLst>
                  <a:outerShdw blurRad="38100" dist="19050" dir="2700000" algn="tl" rotWithShape="0">
                    <a:schemeClr val="dk1">
                      <a:alpha val="40000"/>
                    </a:schemeClr>
                  </a:outerShdw>
                </a:effectLst>
              </a:rPr>
              <a:t>B= A</a:t>
            </a:r>
            <a:endParaRPr lang="en-US" sz="5400" b="0" cap="none" spc="0" dirty="0">
              <a:ln w="0"/>
              <a:solidFill>
                <a:schemeClr val="tx1"/>
              </a:solidFill>
              <a:effectLst>
                <a:outerShdw blurRad="38100" dist="19050" dir="2700000" algn="tl" rotWithShape="0">
                  <a:schemeClr val="dk1">
                    <a:alpha val="40000"/>
                  </a:schemeClr>
                </a:outerShdw>
              </a:effectLst>
            </a:endParaRPr>
          </a:p>
        </p:txBody>
      </p:sp>
    </p:spTree>
    <p:extLst>
      <p:ext uri="{BB962C8B-B14F-4D97-AF65-F5344CB8AC3E}">
        <p14:creationId xmlns:p14="http://schemas.microsoft.com/office/powerpoint/2010/main" val="1076959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Create object from an existing object</a:t>
            </a:r>
            <a:endParaRPr lang="en-US" b="1" dirty="0"/>
          </a:p>
        </p:txBody>
      </p:sp>
      <p:sp>
        <p:nvSpPr>
          <p:cNvPr id="3" name="Content Placeholder 2"/>
          <p:cNvSpPr>
            <a:spLocks noGrp="1"/>
          </p:cNvSpPr>
          <p:nvPr>
            <p:ph idx="1"/>
          </p:nvPr>
        </p:nvSpPr>
        <p:spPr/>
        <p:txBody>
          <a:bodyPr>
            <a:noAutofit/>
          </a:bodyPr>
          <a:lstStyle/>
          <a:p>
            <a:r>
              <a:rPr lang="en-GB" sz="2200" dirty="0"/>
              <a:t>One of the more important forms of an overloaded constructor is the </a:t>
            </a:r>
            <a:r>
              <a:rPr lang="en-GB" sz="2200" b="1" i="1" dirty="0">
                <a:solidFill>
                  <a:srgbClr val="C00000"/>
                </a:solidFill>
              </a:rPr>
              <a:t>copy constructor</a:t>
            </a:r>
            <a:r>
              <a:rPr lang="en-GB" sz="2200" dirty="0" smtClean="0"/>
              <a:t>.</a:t>
            </a:r>
          </a:p>
          <a:p>
            <a:endParaRPr lang="en-GB" sz="2200" dirty="0"/>
          </a:p>
          <a:p>
            <a:r>
              <a:rPr lang="en-GB" sz="2200" dirty="0"/>
              <a:t>Defining a copy constructor can help you prevent problems that might occur when </a:t>
            </a:r>
            <a:r>
              <a:rPr lang="en-GB" sz="2200" b="1" dirty="0" smtClean="0">
                <a:solidFill>
                  <a:srgbClr val="0000FF"/>
                </a:solidFill>
              </a:rPr>
              <a:t>one object </a:t>
            </a:r>
            <a:r>
              <a:rPr lang="en-GB" sz="2200" b="1" dirty="0">
                <a:solidFill>
                  <a:srgbClr val="0000FF"/>
                </a:solidFill>
              </a:rPr>
              <a:t>is used to initialize </a:t>
            </a:r>
            <a:r>
              <a:rPr lang="en-GB" sz="2200" b="1" dirty="0" smtClean="0">
                <a:solidFill>
                  <a:srgbClr val="0000FF"/>
                </a:solidFill>
              </a:rPr>
              <a:t>another</a:t>
            </a:r>
            <a:r>
              <a:rPr lang="en-GB" sz="2200" dirty="0" smtClean="0"/>
              <a:t>.</a:t>
            </a:r>
          </a:p>
          <a:p>
            <a:endParaRPr lang="en-US" sz="2200" dirty="0" smtClean="0"/>
          </a:p>
          <a:p>
            <a:r>
              <a:rPr lang="en-US" sz="2200" b="1" dirty="0" smtClean="0">
                <a:solidFill>
                  <a:srgbClr val="C00000"/>
                </a:solidFill>
              </a:rPr>
              <a:t>When we copy?</a:t>
            </a:r>
          </a:p>
          <a:p>
            <a:pPr>
              <a:lnSpc>
                <a:spcPct val="150000"/>
              </a:lnSpc>
            </a:pPr>
            <a:r>
              <a:rPr lang="en-US" sz="2200" dirty="0" smtClean="0"/>
              <a:t>Initialize</a:t>
            </a:r>
          </a:p>
          <a:p>
            <a:pPr>
              <a:lnSpc>
                <a:spcPct val="150000"/>
              </a:lnSpc>
            </a:pPr>
            <a:r>
              <a:rPr lang="en-US" sz="2200" dirty="0" smtClean="0"/>
              <a:t>Pass as argument</a:t>
            </a:r>
          </a:p>
          <a:p>
            <a:pPr>
              <a:lnSpc>
                <a:spcPct val="150000"/>
              </a:lnSpc>
            </a:pPr>
            <a:r>
              <a:rPr lang="en-US" sz="2200" dirty="0" smtClean="0"/>
              <a:t>Return as parameter</a:t>
            </a:r>
            <a:endParaRPr lang="en-US" sz="2200" dirty="0"/>
          </a:p>
        </p:txBody>
      </p:sp>
    </p:spTree>
    <p:extLst>
      <p:ext uri="{BB962C8B-B14F-4D97-AF65-F5344CB8AC3E}">
        <p14:creationId xmlns:p14="http://schemas.microsoft.com/office/powerpoint/2010/main" val="217337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524315"/>
          </a:xfrm>
          <a:prstGeom prst="rect">
            <a:avLst/>
          </a:prstGeom>
        </p:spPr>
        <p:txBody>
          <a:bodyPr wrap="square">
            <a:spAutoFit/>
          </a:bodyPr>
          <a:lstStyle/>
          <a:p>
            <a:r>
              <a:rPr lang="en-GB" sz="2400" dirty="0">
                <a:latin typeface="Times-Roman"/>
              </a:rPr>
              <a:t>On a hydroponics </a:t>
            </a:r>
            <a:r>
              <a:rPr lang="en-GB" sz="2400" b="1" i="1" dirty="0">
                <a:solidFill>
                  <a:srgbClr val="C00000"/>
                </a:solidFill>
                <a:latin typeface="Times-Roman"/>
              </a:rPr>
              <a:t>farm</a:t>
            </a:r>
            <a:r>
              <a:rPr lang="en-GB" sz="2400" dirty="0">
                <a:latin typeface="Times-Roman"/>
              </a:rPr>
              <a:t>, plants are grown in a </a:t>
            </a:r>
            <a:r>
              <a:rPr lang="en-GB" sz="2400" b="1" i="1" dirty="0">
                <a:solidFill>
                  <a:srgbClr val="7030A0"/>
                </a:solidFill>
                <a:latin typeface="Times-Roman"/>
              </a:rPr>
              <a:t>nutrient solution, without </a:t>
            </a:r>
            <a:r>
              <a:rPr lang="en-GB" sz="2400" b="1" i="1" dirty="0" smtClean="0">
                <a:solidFill>
                  <a:srgbClr val="7030A0"/>
                </a:solidFill>
                <a:latin typeface="Times-Roman"/>
              </a:rPr>
              <a:t>sand, gravel</a:t>
            </a:r>
            <a:r>
              <a:rPr lang="en-GB" sz="2400" b="1" i="1" dirty="0">
                <a:solidFill>
                  <a:srgbClr val="7030A0"/>
                </a:solidFill>
                <a:latin typeface="Times-Roman"/>
              </a:rPr>
              <a:t>, or other soils</a:t>
            </a:r>
            <a:r>
              <a:rPr lang="en-GB" sz="2400" dirty="0">
                <a:latin typeface="Times-Roman"/>
              </a:rPr>
              <a:t>. </a:t>
            </a:r>
            <a:r>
              <a:rPr lang="en-GB" sz="2400" b="1" dirty="0">
                <a:solidFill>
                  <a:srgbClr val="0000FF"/>
                </a:solidFill>
                <a:latin typeface="Times-Roman"/>
              </a:rPr>
              <a:t>Maintain</a:t>
            </a:r>
            <a:r>
              <a:rPr lang="en-GB" sz="2400" dirty="0">
                <a:latin typeface="Times-Roman"/>
              </a:rPr>
              <a:t>ing the proper greenhouse environment is a </a:t>
            </a:r>
            <a:r>
              <a:rPr lang="en-GB" sz="2400" dirty="0" smtClean="0">
                <a:latin typeface="Times-Roman"/>
              </a:rPr>
              <a:t>delicate job </a:t>
            </a:r>
            <a:r>
              <a:rPr lang="en-GB" sz="2400" dirty="0">
                <a:latin typeface="Times-Roman"/>
              </a:rPr>
              <a:t>and depends on the </a:t>
            </a:r>
            <a:r>
              <a:rPr lang="en-GB" sz="2400" b="1" i="1" dirty="0">
                <a:solidFill>
                  <a:srgbClr val="00B050"/>
                </a:solidFill>
                <a:latin typeface="Times-Roman"/>
              </a:rPr>
              <a:t>kind of plant </a:t>
            </a:r>
            <a:r>
              <a:rPr lang="en-GB" sz="2400" dirty="0">
                <a:latin typeface="Times-Roman"/>
              </a:rPr>
              <a:t>being grown and its </a:t>
            </a:r>
            <a:r>
              <a:rPr lang="en-GB" sz="2400" b="1" i="1" dirty="0">
                <a:solidFill>
                  <a:srgbClr val="00B050"/>
                </a:solidFill>
                <a:latin typeface="Times-Roman"/>
              </a:rPr>
              <a:t>age</a:t>
            </a:r>
            <a:r>
              <a:rPr lang="en-GB" sz="2400" dirty="0">
                <a:latin typeface="Times-Roman"/>
              </a:rPr>
              <a:t>. One </a:t>
            </a:r>
            <a:r>
              <a:rPr lang="en-GB" sz="2400" dirty="0" smtClean="0">
                <a:latin typeface="Times-Roman"/>
              </a:rPr>
              <a:t>must control </a:t>
            </a:r>
            <a:r>
              <a:rPr lang="en-GB" sz="2400" b="1" i="1" dirty="0">
                <a:solidFill>
                  <a:srgbClr val="0000FF"/>
                </a:solidFill>
                <a:latin typeface="Times-Roman"/>
              </a:rPr>
              <a:t>diverse factors </a:t>
            </a:r>
            <a:r>
              <a:rPr lang="en-GB" sz="2400" dirty="0">
                <a:latin typeface="Times-Roman"/>
              </a:rPr>
              <a:t>such as </a:t>
            </a:r>
            <a:r>
              <a:rPr lang="en-GB" sz="2400" b="1" i="1" dirty="0">
                <a:solidFill>
                  <a:srgbClr val="C00000"/>
                </a:solidFill>
                <a:latin typeface="Times-Roman"/>
              </a:rPr>
              <a:t>temperature, humidity, light, pH, and nutrient </a:t>
            </a:r>
            <a:r>
              <a:rPr lang="en-GB" sz="2400" b="1" i="1" dirty="0" smtClean="0">
                <a:solidFill>
                  <a:srgbClr val="C00000"/>
                </a:solidFill>
                <a:latin typeface="Times-Roman"/>
              </a:rPr>
              <a:t>concentrations</a:t>
            </a:r>
            <a:r>
              <a:rPr lang="en-GB" sz="2400" dirty="0" smtClean="0">
                <a:latin typeface="Times-Roman"/>
              </a:rPr>
              <a:t>. On </a:t>
            </a:r>
            <a:r>
              <a:rPr lang="en-GB" sz="2400" dirty="0">
                <a:latin typeface="Times-Roman"/>
              </a:rPr>
              <a:t>a large farm, it is not unusual to have an automated system </a:t>
            </a:r>
            <a:r>
              <a:rPr lang="en-GB" sz="2400" dirty="0" smtClean="0">
                <a:latin typeface="Times-Roman"/>
              </a:rPr>
              <a:t>that constantly </a:t>
            </a:r>
            <a:r>
              <a:rPr lang="en-GB" sz="2400" dirty="0">
                <a:latin typeface="Times-Roman"/>
              </a:rPr>
              <a:t>monitors and </a:t>
            </a:r>
            <a:r>
              <a:rPr lang="en-GB" sz="2400" b="1" i="1" dirty="0">
                <a:solidFill>
                  <a:srgbClr val="C00000"/>
                </a:solidFill>
                <a:latin typeface="Times-Roman"/>
              </a:rPr>
              <a:t>adjusts these elements</a:t>
            </a:r>
            <a:r>
              <a:rPr lang="en-GB" sz="2400" dirty="0">
                <a:latin typeface="Times-Roman"/>
              </a:rPr>
              <a:t>. Simply stated, the </a:t>
            </a:r>
            <a:r>
              <a:rPr lang="en-GB" sz="2400" b="1" i="1" u="sng" dirty="0">
                <a:latin typeface="Times-Roman"/>
              </a:rPr>
              <a:t>purpose of </a:t>
            </a:r>
            <a:r>
              <a:rPr lang="en-GB" sz="2400" b="1" i="1" u="sng" dirty="0" smtClean="0">
                <a:latin typeface="Times-Roman"/>
              </a:rPr>
              <a:t>an automated </a:t>
            </a:r>
            <a:r>
              <a:rPr lang="en-GB" sz="2400" b="1" i="1" u="sng" dirty="0">
                <a:latin typeface="Times-Roman"/>
              </a:rPr>
              <a:t>gardener is to efficiently carry out, with minimal human intervention</a:t>
            </a:r>
            <a:r>
              <a:rPr lang="en-GB" sz="2400" b="1" i="1" u="sng" dirty="0" smtClean="0">
                <a:latin typeface="Times-Roman"/>
              </a:rPr>
              <a:t>, growing </a:t>
            </a:r>
            <a:r>
              <a:rPr lang="en-GB" sz="2400" b="1" i="1" u="sng" dirty="0">
                <a:latin typeface="Times-Roman"/>
              </a:rPr>
              <a:t>plans for the healthy production of multiple crops</a:t>
            </a:r>
            <a:r>
              <a:rPr lang="en-GB" sz="2400" dirty="0">
                <a:latin typeface="Times-Roman"/>
              </a:rPr>
              <a:t>.</a:t>
            </a:r>
            <a:endParaRPr lang="en-US" sz="2400" dirty="0"/>
          </a:p>
        </p:txBody>
      </p:sp>
      <p:sp>
        <p:nvSpPr>
          <p:cNvPr id="3" name="Footer Placeholder 2"/>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36194131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vs Shallow copy</a:t>
            </a:r>
            <a:endParaRPr lang="en-US" dirty="0"/>
          </a:p>
        </p:txBody>
      </p:sp>
      <p:sp>
        <p:nvSpPr>
          <p:cNvPr id="3" name="Content Placeholder 2"/>
          <p:cNvSpPr>
            <a:spLocks noGrp="1"/>
          </p:cNvSpPr>
          <p:nvPr>
            <p:ph idx="1"/>
          </p:nvPr>
        </p:nvSpPr>
        <p:spPr/>
        <p:txBody>
          <a:bodyPr>
            <a:normAutofit/>
          </a:bodyPr>
          <a:lstStyle/>
          <a:p>
            <a:r>
              <a:rPr lang="en-GB" sz="2200" dirty="0"/>
              <a:t>C</a:t>
            </a:r>
            <a:r>
              <a:rPr lang="en-GB" sz="2200" dirty="0" smtClean="0"/>
              <a:t>opy </a:t>
            </a:r>
            <a:r>
              <a:rPr lang="en-GB" sz="2200" dirty="0"/>
              <a:t>constructor is called only for </a:t>
            </a:r>
            <a:r>
              <a:rPr lang="en-GB" sz="2200" dirty="0" smtClean="0"/>
              <a:t>initializations</a:t>
            </a:r>
          </a:p>
          <a:p>
            <a:endParaRPr lang="en-GB" sz="2200" dirty="0"/>
          </a:p>
          <a:p>
            <a:endParaRPr lang="en-GB" sz="2200" dirty="0" smtClean="0"/>
          </a:p>
          <a:p>
            <a:endParaRPr lang="en-GB" sz="2200" dirty="0"/>
          </a:p>
          <a:p>
            <a:endParaRPr lang="en-GB" sz="2200" dirty="0" smtClean="0"/>
          </a:p>
          <a:p>
            <a:endParaRPr lang="en-GB" sz="2200" dirty="0"/>
          </a:p>
          <a:p>
            <a:endParaRPr lang="en-GB" sz="2200" dirty="0" smtClean="0"/>
          </a:p>
          <a:p>
            <a:endParaRPr lang="en-GB" sz="2200" dirty="0" smtClean="0"/>
          </a:p>
          <a:p>
            <a:r>
              <a:rPr lang="en-GB" sz="2200" dirty="0" smtClean="0"/>
              <a:t>For assignment ? Operator overload ??</a:t>
            </a:r>
            <a:endParaRPr lang="en-US" sz="22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2299213"/>
            <a:ext cx="6229350" cy="2105025"/>
          </a:xfrm>
          <a:prstGeom prst="rect">
            <a:avLst/>
          </a:prstGeom>
        </p:spPr>
      </p:pic>
    </p:spTree>
    <p:extLst>
      <p:ext uri="{BB962C8B-B14F-4D97-AF65-F5344CB8AC3E}">
        <p14:creationId xmlns:p14="http://schemas.microsoft.com/office/powerpoint/2010/main" val="174713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fade">
                                      <p:cBhvr>
                                        <p:cTn id="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Operator overloading</a:t>
            </a:r>
            <a:endParaRPr lang="en-US" dirty="0"/>
          </a:p>
        </p:txBody>
      </p:sp>
      <p:sp>
        <p:nvSpPr>
          <p:cNvPr id="4" name="Rectangle 3"/>
          <p:cNvSpPr/>
          <p:nvPr/>
        </p:nvSpPr>
        <p:spPr>
          <a:xfrm>
            <a:off x="814594" y="1690689"/>
            <a:ext cx="7514811" cy="707886"/>
          </a:xfrm>
          <a:prstGeom prst="rect">
            <a:avLst/>
          </a:prstGeom>
        </p:spPr>
        <p:txBody>
          <a:bodyPr wrap="square">
            <a:spAutoFit/>
          </a:bodyPr>
          <a:lstStyle/>
          <a:p>
            <a:r>
              <a:rPr lang="en-GB" sz="2000" dirty="0" smtClean="0">
                <a:latin typeface="Candara" pitchFamily="34" charset="0"/>
              </a:rPr>
              <a:t>Compiler </a:t>
            </a:r>
            <a:r>
              <a:rPr lang="en-GB" sz="2000" dirty="0">
                <a:latin typeface="Candara" pitchFamily="34" charset="0"/>
              </a:rPr>
              <a:t>sees an </a:t>
            </a:r>
            <a:r>
              <a:rPr lang="en-GB" sz="2000" dirty="0" smtClean="0">
                <a:latin typeface="Candara" pitchFamily="34" charset="0"/>
              </a:rPr>
              <a:t>expression consisting </a:t>
            </a:r>
            <a:r>
              <a:rPr lang="en-GB" sz="2000" dirty="0">
                <a:latin typeface="Candara" pitchFamily="34" charset="0"/>
              </a:rPr>
              <a:t>of an argument followed by an operator followed by an argument, it simply </a:t>
            </a:r>
            <a:r>
              <a:rPr lang="en-GB" sz="2000" b="1" i="1" dirty="0">
                <a:solidFill>
                  <a:srgbClr val="C00000"/>
                </a:solidFill>
                <a:latin typeface="Candara" pitchFamily="34" charset="0"/>
              </a:rPr>
              <a:t>calls </a:t>
            </a:r>
            <a:r>
              <a:rPr lang="en-GB" sz="2000" b="1" i="1" dirty="0" smtClean="0">
                <a:solidFill>
                  <a:srgbClr val="C00000"/>
                </a:solidFill>
                <a:latin typeface="Candara" pitchFamily="34" charset="0"/>
              </a:rPr>
              <a:t>a function</a:t>
            </a:r>
            <a:r>
              <a:rPr lang="en-GB" sz="2000" dirty="0">
                <a:latin typeface="Candara" pitchFamily="34" charset="0"/>
              </a:rPr>
              <a:t>.</a:t>
            </a:r>
            <a:endParaRPr lang="en-US" sz="2000" dirty="0">
              <a:latin typeface="Candara" pitchFamily="34" charset="0"/>
            </a:endParaRPr>
          </a:p>
        </p:txBody>
      </p:sp>
      <p:sp>
        <p:nvSpPr>
          <p:cNvPr id="6" name="Rectangle 5"/>
          <p:cNvSpPr/>
          <p:nvPr/>
        </p:nvSpPr>
        <p:spPr>
          <a:xfrm>
            <a:off x="814594" y="3016252"/>
            <a:ext cx="7361997" cy="400110"/>
          </a:xfrm>
          <a:prstGeom prst="rect">
            <a:avLst/>
          </a:prstGeom>
        </p:spPr>
        <p:txBody>
          <a:bodyPr wrap="square">
            <a:spAutoFit/>
          </a:bodyPr>
          <a:lstStyle/>
          <a:p>
            <a:r>
              <a:rPr lang="en-GB" sz="2000" dirty="0" smtClean="0">
                <a:latin typeface="Candara" pitchFamily="34" charset="0"/>
              </a:rPr>
              <a:t>An </a:t>
            </a:r>
            <a:r>
              <a:rPr lang="en-GB" sz="2000" dirty="0">
                <a:latin typeface="Candara" pitchFamily="34" charset="0"/>
              </a:rPr>
              <a:t>operator is simply a function call with a different syntax.</a:t>
            </a:r>
            <a:endParaRPr lang="en-US" sz="2000" dirty="0">
              <a:latin typeface="Candara" pitchFamily="34" charset="0"/>
            </a:endParaRPr>
          </a:p>
        </p:txBody>
      </p:sp>
      <p:sp>
        <p:nvSpPr>
          <p:cNvPr id="8" name="Rectangle 7"/>
          <p:cNvSpPr/>
          <p:nvPr/>
        </p:nvSpPr>
        <p:spPr>
          <a:xfrm>
            <a:off x="814594" y="3742768"/>
            <a:ext cx="7700756" cy="400110"/>
          </a:xfrm>
          <a:prstGeom prst="rect">
            <a:avLst/>
          </a:prstGeom>
        </p:spPr>
        <p:txBody>
          <a:bodyPr wrap="square">
            <a:spAutoFit/>
          </a:bodyPr>
          <a:lstStyle/>
          <a:p>
            <a:r>
              <a:rPr lang="en-GB" dirty="0" smtClean="0">
                <a:latin typeface="Candara" pitchFamily="34" charset="0"/>
              </a:rPr>
              <a:t>There </a:t>
            </a:r>
            <a:r>
              <a:rPr lang="en-GB" dirty="0">
                <a:latin typeface="Candara" pitchFamily="34" charset="0"/>
              </a:rPr>
              <a:t>must be </a:t>
            </a:r>
            <a:r>
              <a:rPr lang="en-GB" dirty="0" smtClean="0">
                <a:latin typeface="Candara" pitchFamily="34" charset="0"/>
              </a:rPr>
              <a:t>a </a:t>
            </a:r>
            <a:r>
              <a:rPr lang="en-GB" sz="2000" b="1" dirty="0" smtClean="0">
                <a:solidFill>
                  <a:srgbClr val="0000FF"/>
                </a:solidFill>
                <a:latin typeface="Candara" pitchFamily="34" charset="0"/>
              </a:rPr>
              <a:t>previously </a:t>
            </a:r>
            <a:r>
              <a:rPr lang="en-GB" sz="2000" b="1" dirty="0">
                <a:solidFill>
                  <a:srgbClr val="0000FF"/>
                </a:solidFill>
                <a:latin typeface="Candara" pitchFamily="34" charset="0"/>
              </a:rPr>
              <a:t>declared function </a:t>
            </a:r>
            <a:r>
              <a:rPr lang="en-GB" dirty="0">
                <a:latin typeface="Candara" pitchFamily="34" charset="0"/>
              </a:rPr>
              <a:t>to match that operator</a:t>
            </a:r>
            <a:endParaRPr lang="en-US" dirty="0">
              <a:latin typeface="Candara" pitchFamily="34" charset="0"/>
            </a:endParaRPr>
          </a:p>
        </p:txBody>
      </p:sp>
      <p:sp>
        <p:nvSpPr>
          <p:cNvPr id="9" name="Rectangle 8"/>
          <p:cNvSpPr/>
          <p:nvPr/>
        </p:nvSpPr>
        <p:spPr>
          <a:xfrm>
            <a:off x="641589" y="4856128"/>
            <a:ext cx="7708006" cy="707886"/>
          </a:xfrm>
          <a:prstGeom prst="rect">
            <a:avLst/>
          </a:prstGeom>
        </p:spPr>
        <p:txBody>
          <a:bodyPr wrap="square">
            <a:spAutoFit/>
          </a:bodyPr>
          <a:lstStyle/>
          <a:p>
            <a:r>
              <a:rPr lang="en-GB" sz="2000" b="1" i="1" dirty="0">
                <a:solidFill>
                  <a:srgbClr val="00B050"/>
                </a:solidFill>
                <a:latin typeface="Candara" pitchFamily="34" charset="0"/>
              </a:rPr>
              <a:t>Operator overloading is just </a:t>
            </a:r>
            <a:r>
              <a:rPr lang="en-GB" sz="2000" b="1" i="1" dirty="0">
                <a:solidFill>
                  <a:srgbClr val="C00000"/>
                </a:solidFill>
                <a:latin typeface="Candara" pitchFamily="34" charset="0"/>
              </a:rPr>
              <a:t>“syntactic sugar,” </a:t>
            </a:r>
            <a:r>
              <a:rPr lang="en-GB" sz="2000" b="1" i="1" dirty="0" smtClean="0">
                <a:solidFill>
                  <a:srgbClr val="00B050"/>
                </a:solidFill>
                <a:latin typeface="Candara" pitchFamily="34" charset="0"/>
              </a:rPr>
              <a:t>which means </a:t>
            </a:r>
            <a:r>
              <a:rPr lang="en-GB" sz="2000" b="1" i="1" dirty="0">
                <a:solidFill>
                  <a:srgbClr val="00B050"/>
                </a:solidFill>
                <a:latin typeface="Candara" pitchFamily="34" charset="0"/>
              </a:rPr>
              <a:t>it is simply another way for you to make </a:t>
            </a:r>
            <a:r>
              <a:rPr lang="en-GB" sz="2000" b="1" i="1" dirty="0" smtClean="0">
                <a:solidFill>
                  <a:srgbClr val="00B050"/>
                </a:solidFill>
                <a:latin typeface="Candara" pitchFamily="34" charset="0"/>
              </a:rPr>
              <a:t>a </a:t>
            </a:r>
            <a:r>
              <a:rPr lang="en-US" sz="2000" b="1" i="1" dirty="0" smtClean="0">
                <a:solidFill>
                  <a:srgbClr val="00B050"/>
                </a:solidFill>
                <a:latin typeface="Candara" pitchFamily="34" charset="0"/>
              </a:rPr>
              <a:t>function </a:t>
            </a:r>
            <a:r>
              <a:rPr lang="en-US" sz="2000" b="1" i="1" dirty="0">
                <a:solidFill>
                  <a:srgbClr val="00B050"/>
                </a:solidFill>
                <a:latin typeface="Candara" pitchFamily="34" charset="0"/>
              </a:rPr>
              <a:t>call.</a:t>
            </a:r>
          </a:p>
        </p:txBody>
      </p:sp>
    </p:spTree>
    <p:extLst>
      <p:ext uri="{BB962C8B-B14F-4D97-AF65-F5344CB8AC3E}">
        <p14:creationId xmlns:p14="http://schemas.microsoft.com/office/powerpoint/2010/main" val="257607031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 the knowledge about operator wrong ?</a:t>
            </a:r>
            <a:endParaRPr lang="en-US" dirty="0"/>
          </a:p>
        </p:txBody>
      </p:sp>
      <p:sp>
        <p:nvSpPr>
          <p:cNvPr id="3" name="Content Placeholder 2"/>
          <p:cNvSpPr>
            <a:spLocks noGrp="1"/>
          </p:cNvSpPr>
          <p:nvPr>
            <p:ph idx="1"/>
          </p:nvPr>
        </p:nvSpPr>
        <p:spPr>
          <a:xfrm>
            <a:off x="628650" y="1825625"/>
            <a:ext cx="7886700" cy="3106983"/>
          </a:xfrm>
        </p:spPr>
        <p:txBody>
          <a:bodyPr>
            <a:normAutofit/>
          </a:bodyPr>
          <a:lstStyle/>
          <a:p>
            <a:r>
              <a:rPr lang="en-GB" sz="2200" dirty="0"/>
              <a:t>M</a:t>
            </a:r>
            <a:r>
              <a:rPr lang="en-GB" sz="2200" dirty="0" smtClean="0"/>
              <a:t>aybe </a:t>
            </a:r>
            <a:r>
              <a:rPr lang="en-GB" sz="2200" dirty="0"/>
              <a:t>everything they know about operators in C is suddenly </a:t>
            </a:r>
            <a:r>
              <a:rPr lang="en-GB" sz="2200" dirty="0" smtClean="0"/>
              <a:t>wrong</a:t>
            </a:r>
          </a:p>
          <a:p>
            <a:endParaRPr lang="en-GB" sz="2200" dirty="0"/>
          </a:p>
          <a:p>
            <a:r>
              <a:rPr lang="en-GB" sz="2200" dirty="0"/>
              <a:t>O</a:t>
            </a:r>
            <a:r>
              <a:rPr lang="en-GB" sz="2200" dirty="0" smtClean="0"/>
              <a:t>perators </a:t>
            </a:r>
            <a:r>
              <a:rPr lang="en-GB" sz="2200" dirty="0"/>
              <a:t>for </a:t>
            </a:r>
            <a:r>
              <a:rPr lang="en-GB" sz="2200" b="1" dirty="0">
                <a:solidFill>
                  <a:srgbClr val="0000FF"/>
                </a:solidFill>
              </a:rPr>
              <a:t>built-in types </a:t>
            </a:r>
            <a:r>
              <a:rPr lang="en-GB" sz="2200" dirty="0"/>
              <a:t>won’t suddenly start working </a:t>
            </a:r>
            <a:r>
              <a:rPr lang="en-GB" sz="2200" dirty="0" smtClean="0"/>
              <a:t>differently</a:t>
            </a:r>
          </a:p>
          <a:p>
            <a:endParaRPr lang="en-GB" sz="2200" dirty="0"/>
          </a:p>
          <a:p>
            <a:r>
              <a:rPr lang="en-GB" sz="2200" dirty="0"/>
              <a:t>Overloaded operators can be </a:t>
            </a:r>
            <a:r>
              <a:rPr lang="en-GB" sz="2200" b="1" dirty="0">
                <a:solidFill>
                  <a:srgbClr val="C00000"/>
                </a:solidFill>
              </a:rPr>
              <a:t>created only </a:t>
            </a:r>
            <a:r>
              <a:rPr lang="en-GB" sz="2200" dirty="0"/>
              <a:t>where new data types are </a:t>
            </a:r>
            <a:r>
              <a:rPr lang="en-GB" sz="2200" dirty="0" smtClean="0"/>
              <a:t>involved</a:t>
            </a:r>
          </a:p>
          <a:p>
            <a:endParaRPr lang="en-GB" sz="2200" dirty="0"/>
          </a:p>
          <a:p>
            <a:endParaRPr lang="en-US" sz="2200" dirty="0"/>
          </a:p>
        </p:txBody>
      </p:sp>
      <p:sp>
        <p:nvSpPr>
          <p:cNvPr id="4" name="Rectangle 3"/>
          <p:cNvSpPr/>
          <p:nvPr/>
        </p:nvSpPr>
        <p:spPr>
          <a:xfrm>
            <a:off x="2838064" y="4932608"/>
            <a:ext cx="907621" cy="430887"/>
          </a:xfrm>
          <a:prstGeom prst="rect">
            <a:avLst/>
          </a:prstGeom>
        </p:spPr>
        <p:txBody>
          <a:bodyPr wrap="none">
            <a:spAutoFit/>
          </a:bodyPr>
          <a:lstStyle/>
          <a:p>
            <a:r>
              <a:rPr lang="en-US" sz="2200" b="1" dirty="0">
                <a:solidFill>
                  <a:srgbClr val="00B050"/>
                </a:solidFill>
                <a:latin typeface="Candara" pitchFamily="34" charset="0"/>
              </a:rPr>
              <a:t>1 &lt;&lt; 4;</a:t>
            </a:r>
          </a:p>
        </p:txBody>
      </p:sp>
      <p:sp>
        <p:nvSpPr>
          <p:cNvPr id="5" name="Rectangle 4"/>
          <p:cNvSpPr/>
          <p:nvPr/>
        </p:nvSpPr>
        <p:spPr>
          <a:xfrm>
            <a:off x="2446986" y="5611240"/>
            <a:ext cx="2846231" cy="430887"/>
          </a:xfrm>
          <a:prstGeom prst="rect">
            <a:avLst/>
          </a:prstGeom>
        </p:spPr>
        <p:txBody>
          <a:bodyPr wrap="square">
            <a:spAutoFit/>
          </a:bodyPr>
          <a:lstStyle/>
          <a:p>
            <a:r>
              <a:rPr lang="en-US" sz="2200" b="1" dirty="0" smtClean="0">
                <a:solidFill>
                  <a:srgbClr val="00B050"/>
                </a:solidFill>
                <a:latin typeface="Candara" pitchFamily="34" charset="0"/>
              </a:rPr>
              <a:t>1.414 </a:t>
            </a:r>
            <a:r>
              <a:rPr lang="en-US" sz="2200" b="1" dirty="0">
                <a:solidFill>
                  <a:srgbClr val="00B050"/>
                </a:solidFill>
                <a:latin typeface="Candara" pitchFamily="34" charset="0"/>
              </a:rPr>
              <a:t>&lt;&lt; 1</a:t>
            </a:r>
            <a:r>
              <a:rPr lang="en-US" sz="2200" b="1" dirty="0" smtClean="0">
                <a:solidFill>
                  <a:srgbClr val="00B050"/>
                </a:solidFill>
                <a:latin typeface="Candara" pitchFamily="34" charset="0"/>
              </a:rPr>
              <a:t>;</a:t>
            </a:r>
            <a:endParaRPr lang="en-US" sz="2200" b="1" dirty="0">
              <a:solidFill>
                <a:srgbClr val="00B050"/>
              </a:solidFill>
              <a:latin typeface="Candara" pitchFamily="34" charset="0"/>
            </a:endParaRPr>
          </a:p>
        </p:txBody>
      </p:sp>
      <p:sp>
        <p:nvSpPr>
          <p:cNvPr id="6" name="Rectangle 5"/>
          <p:cNvSpPr/>
          <p:nvPr/>
        </p:nvSpPr>
        <p:spPr>
          <a:xfrm>
            <a:off x="4313148" y="4948971"/>
            <a:ext cx="4435830" cy="430887"/>
          </a:xfrm>
          <a:prstGeom prst="rect">
            <a:avLst/>
          </a:prstGeom>
        </p:spPr>
        <p:txBody>
          <a:bodyPr wrap="none">
            <a:spAutoFit/>
          </a:bodyPr>
          <a:lstStyle/>
          <a:p>
            <a:r>
              <a:rPr lang="en-GB" sz="2200" dirty="0">
                <a:latin typeface="Candara" pitchFamily="34" charset="0"/>
              </a:rPr>
              <a:t>won’t suddenly change its meaning </a:t>
            </a:r>
          </a:p>
        </p:txBody>
      </p:sp>
      <p:sp>
        <p:nvSpPr>
          <p:cNvPr id="8" name="Rectangle 7"/>
          <p:cNvSpPr/>
          <p:nvPr/>
        </p:nvSpPr>
        <p:spPr>
          <a:xfrm>
            <a:off x="4291415" y="5622802"/>
            <a:ext cx="3741730" cy="430887"/>
          </a:xfrm>
          <a:prstGeom prst="rect">
            <a:avLst/>
          </a:prstGeom>
        </p:spPr>
        <p:txBody>
          <a:bodyPr wrap="none">
            <a:spAutoFit/>
          </a:bodyPr>
          <a:lstStyle/>
          <a:p>
            <a:r>
              <a:rPr lang="en-US" sz="2200" dirty="0">
                <a:latin typeface="Candara" pitchFamily="34" charset="0"/>
              </a:rPr>
              <a:t>won’t suddenly start working.</a:t>
            </a:r>
          </a:p>
        </p:txBody>
      </p:sp>
    </p:spTree>
    <p:extLst>
      <p:ext uri="{BB962C8B-B14F-4D97-AF65-F5344CB8AC3E}">
        <p14:creationId xmlns:p14="http://schemas.microsoft.com/office/powerpoint/2010/main" val="340009489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Thank you</a:t>
            </a:r>
            <a:endParaRPr lang="en-US" dirty="0"/>
          </a:p>
        </p:txBody>
      </p:sp>
      <p:sp>
        <p:nvSpPr>
          <p:cNvPr id="5" name="Text Placeholder 4"/>
          <p:cNvSpPr>
            <a:spLocks noGrp="1"/>
          </p:cNvSpPr>
          <p:nvPr>
            <p:ph type="body" idx="1"/>
          </p:nvPr>
        </p:nvSpPr>
        <p:spPr/>
        <p:txBody>
          <a:bodyPr>
            <a:normAutofit/>
          </a:bodyPr>
          <a:lstStyle/>
          <a:p>
            <a:r>
              <a:rPr lang="en-US" sz="2400" b="1" dirty="0">
                <a:solidFill>
                  <a:schemeClr val="tx1"/>
                </a:solidFill>
              </a:rPr>
              <a:t>Next Lecture</a:t>
            </a:r>
            <a:r>
              <a:rPr lang="en-US" sz="2400" b="1" dirty="0" smtClean="0">
                <a:solidFill>
                  <a:schemeClr val="tx1"/>
                </a:solidFill>
              </a:rPr>
              <a:t>: </a:t>
            </a:r>
            <a:r>
              <a:rPr lang="en-US" sz="2400" b="1" dirty="0" smtClean="0">
                <a:solidFill>
                  <a:srgbClr val="0000FF"/>
                </a:solidFill>
              </a:rPr>
              <a:t>Polymorphism</a:t>
            </a:r>
            <a:endParaRPr lang="en-US" sz="2400" b="1" dirty="0">
              <a:solidFill>
                <a:srgbClr val="0000FF"/>
              </a:solidFill>
            </a:endParaRPr>
          </a:p>
        </p:txBody>
      </p:sp>
      <p:sp>
        <p:nvSpPr>
          <p:cNvPr id="2" name="Footer Placeholder 1"/>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38809959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Automated Gardner</a:t>
            </a:r>
            <a:endParaRPr lang="en-US" dirty="0"/>
          </a:p>
        </p:txBody>
      </p:sp>
      <p:sp>
        <p:nvSpPr>
          <p:cNvPr id="4" name="Rectangle 3"/>
          <p:cNvSpPr/>
          <p:nvPr/>
        </p:nvSpPr>
        <p:spPr>
          <a:xfrm>
            <a:off x="378725" y="1845187"/>
            <a:ext cx="8386550" cy="4339650"/>
          </a:xfrm>
          <a:prstGeom prst="rect">
            <a:avLst/>
          </a:prstGeom>
        </p:spPr>
        <p:txBody>
          <a:bodyPr wrap="square">
            <a:spAutoFit/>
          </a:bodyPr>
          <a:lstStyle/>
          <a:p>
            <a:r>
              <a:rPr lang="en-GB" sz="2400" dirty="0">
                <a:latin typeface="Times-Roman"/>
              </a:rPr>
              <a:t>On a hydroponics farm, plants are grown in a nutrient solution, without sand, gravel, or other soils. Maintaining the proper greenhouse environment is a delicate job and depends on the kind of plant being grown and its age. One must control diverse factors such as </a:t>
            </a:r>
            <a:r>
              <a:rPr lang="en-GB" sz="3600" b="1" dirty="0">
                <a:solidFill>
                  <a:srgbClr val="C00000"/>
                </a:solidFill>
                <a:latin typeface="Times-Roman"/>
              </a:rPr>
              <a:t>temperature</a:t>
            </a:r>
            <a:r>
              <a:rPr lang="en-GB" sz="2400" dirty="0">
                <a:latin typeface="Times-Roman"/>
              </a:rPr>
              <a:t>, humidity, light, pH, and nutrient concentrations. On a large farm, it is not unusual to have an automated system that constantly monitors and adjusts these elements. Simply stated, the purpose of an automated gardener is to efficiently carry out, with minimal human intervention, growing plans for the healthy production of multiple crops.</a:t>
            </a:r>
            <a:endParaRPr lang="en-US" sz="2400" dirty="0">
              <a:latin typeface="Times-Roman"/>
            </a:endParaRPr>
          </a:p>
        </p:txBody>
      </p:sp>
      <p:sp>
        <p:nvSpPr>
          <p:cNvPr id="3" name="Footer Placeholder 2"/>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45795153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107564" y="347729"/>
            <a:ext cx="6954626" cy="4743716"/>
          </a:xfrm>
          <a:prstGeom prst="rect">
            <a:avLst/>
          </a:prstGeom>
          <a:ln>
            <a:noFill/>
          </a:ln>
          <a:effectLst>
            <a:outerShdw blurRad="190500" algn="tl" rotWithShape="0">
              <a:srgbClr val="000000">
                <a:alpha val="70000"/>
              </a:srgbClr>
            </a:outerShdw>
          </a:effectLst>
        </p:spPr>
      </p:pic>
      <p:sp>
        <p:nvSpPr>
          <p:cNvPr id="6" name="TextBox 5"/>
          <p:cNvSpPr txBox="1"/>
          <p:nvPr/>
        </p:nvSpPr>
        <p:spPr>
          <a:xfrm>
            <a:off x="1305171" y="5267460"/>
            <a:ext cx="6276077" cy="369332"/>
          </a:xfrm>
          <a:prstGeom prst="rect">
            <a:avLst/>
          </a:prstGeom>
          <a:noFill/>
        </p:spPr>
        <p:txBody>
          <a:bodyPr wrap="none" rtlCol="0">
            <a:spAutoFit/>
          </a:bodyPr>
          <a:lstStyle/>
          <a:p>
            <a:r>
              <a:rPr lang="en-GB" b="1" dirty="0" smtClean="0">
                <a:solidFill>
                  <a:srgbClr val="0000FF"/>
                </a:solidFill>
              </a:rPr>
              <a:t>Objects collaborate with other objects to achieve a task</a:t>
            </a:r>
            <a:endParaRPr lang="en-US" b="1" dirty="0">
              <a:solidFill>
                <a:srgbClr val="0000FF"/>
              </a:solidFill>
            </a:endParaRPr>
          </a:p>
        </p:txBody>
      </p:sp>
      <p:sp>
        <p:nvSpPr>
          <p:cNvPr id="7" name="Rectangle 6"/>
          <p:cNvSpPr/>
          <p:nvPr/>
        </p:nvSpPr>
        <p:spPr>
          <a:xfrm>
            <a:off x="343704" y="5812807"/>
            <a:ext cx="8482345" cy="738664"/>
          </a:xfrm>
          <a:prstGeom prst="rect">
            <a:avLst/>
          </a:prstGeom>
        </p:spPr>
        <p:txBody>
          <a:bodyPr wrap="square">
            <a:spAutoFit/>
          </a:bodyPr>
          <a:lstStyle/>
          <a:p>
            <a:r>
              <a:rPr lang="en-GB" b="1" i="1" dirty="0" smtClean="0">
                <a:solidFill>
                  <a:srgbClr val="C00000"/>
                </a:solidFill>
                <a:latin typeface="Times-Roman"/>
              </a:rPr>
              <a:t>How objects </a:t>
            </a:r>
            <a:r>
              <a:rPr lang="en-GB" b="1" i="1" dirty="0">
                <a:solidFill>
                  <a:srgbClr val="C00000"/>
                </a:solidFill>
                <a:latin typeface="Times-Roman"/>
              </a:rPr>
              <a:t>cooperate with one another define the </a:t>
            </a:r>
            <a:r>
              <a:rPr lang="en-GB" sz="2400" b="1" i="1" dirty="0">
                <a:latin typeface="Times-Roman"/>
              </a:rPr>
              <a:t>boundaries</a:t>
            </a:r>
            <a:r>
              <a:rPr lang="en-GB" b="1" i="1" dirty="0">
                <a:solidFill>
                  <a:srgbClr val="C00000"/>
                </a:solidFill>
                <a:latin typeface="Times-Roman"/>
              </a:rPr>
              <a:t> of each abstraction </a:t>
            </a:r>
            <a:r>
              <a:rPr lang="en-GB" b="1" i="1" dirty="0" smtClean="0">
                <a:solidFill>
                  <a:srgbClr val="C00000"/>
                </a:solidFill>
                <a:latin typeface="Times-Roman"/>
              </a:rPr>
              <a:t>and thus </a:t>
            </a:r>
            <a:r>
              <a:rPr lang="en-GB" b="1" i="1" dirty="0">
                <a:solidFill>
                  <a:srgbClr val="C00000"/>
                </a:solidFill>
                <a:latin typeface="Times-Roman"/>
              </a:rPr>
              <a:t>the responsibilities and protocol of each object.</a:t>
            </a:r>
            <a:endParaRPr lang="en-US" b="1" i="1" dirty="0">
              <a:solidFill>
                <a:srgbClr val="C00000"/>
              </a:solidFill>
            </a:endParaRPr>
          </a:p>
        </p:txBody>
      </p:sp>
      <p:sp>
        <p:nvSpPr>
          <p:cNvPr id="2" name="Footer Placeholder 1"/>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173270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Meaning of Modularity</a:t>
            </a:r>
            <a:endParaRPr lang="en-US" dirty="0"/>
          </a:p>
        </p:txBody>
      </p:sp>
      <p:sp>
        <p:nvSpPr>
          <p:cNvPr id="3" name="Content Placeholder 2"/>
          <p:cNvSpPr>
            <a:spLocks noGrp="1"/>
          </p:cNvSpPr>
          <p:nvPr>
            <p:ph idx="1"/>
          </p:nvPr>
        </p:nvSpPr>
        <p:spPr/>
        <p:txBody>
          <a:bodyPr>
            <a:normAutofit/>
          </a:bodyPr>
          <a:lstStyle/>
          <a:p>
            <a:r>
              <a:rPr lang="en-GB" sz="2200" dirty="0"/>
              <a:t>The act of </a:t>
            </a:r>
            <a:r>
              <a:rPr lang="en-GB" sz="2200" b="1" dirty="0">
                <a:solidFill>
                  <a:srgbClr val="00B050"/>
                </a:solidFill>
              </a:rPr>
              <a:t>partitioning</a:t>
            </a:r>
            <a:r>
              <a:rPr lang="en-GB" sz="2200" dirty="0">
                <a:solidFill>
                  <a:srgbClr val="00B050"/>
                </a:solidFill>
              </a:rPr>
              <a:t> </a:t>
            </a:r>
            <a:r>
              <a:rPr lang="en-GB" sz="2200" dirty="0"/>
              <a:t>a program into individual components can reduce </a:t>
            </a:r>
            <a:r>
              <a:rPr lang="en-GB" sz="2200" dirty="0" smtClean="0"/>
              <a:t>its </a:t>
            </a:r>
            <a:r>
              <a:rPr lang="en-US" sz="2200" dirty="0" smtClean="0"/>
              <a:t>complexity </a:t>
            </a:r>
            <a:r>
              <a:rPr lang="en-US" sz="2200" dirty="0"/>
              <a:t>to some </a:t>
            </a:r>
            <a:r>
              <a:rPr lang="en-US" sz="2200" dirty="0" smtClean="0"/>
              <a:t>degree</a:t>
            </a:r>
          </a:p>
          <a:p>
            <a:endParaRPr lang="en-GB" sz="2200" dirty="0"/>
          </a:p>
          <a:p>
            <a:r>
              <a:rPr lang="en-US" sz="2200" dirty="0"/>
              <a:t>I</a:t>
            </a:r>
            <a:r>
              <a:rPr lang="en-US" sz="2200" dirty="0" smtClean="0"/>
              <a:t>t </a:t>
            </a:r>
            <a:r>
              <a:rPr lang="en-US" sz="2200" dirty="0"/>
              <a:t>creates </a:t>
            </a:r>
            <a:r>
              <a:rPr lang="en-US" sz="2200" dirty="0" smtClean="0"/>
              <a:t>a </a:t>
            </a:r>
            <a:r>
              <a:rPr lang="en-GB" sz="2200" dirty="0" smtClean="0"/>
              <a:t>number </a:t>
            </a:r>
            <a:r>
              <a:rPr lang="en-GB" sz="2200" dirty="0"/>
              <a:t>of well-defined, </a:t>
            </a:r>
            <a:r>
              <a:rPr lang="en-GB" sz="2200" b="1" i="1" dirty="0"/>
              <a:t>documented</a:t>
            </a:r>
            <a:r>
              <a:rPr lang="en-GB" sz="2200" dirty="0"/>
              <a:t> </a:t>
            </a:r>
            <a:r>
              <a:rPr lang="en-GB" sz="2200" b="1" dirty="0">
                <a:solidFill>
                  <a:srgbClr val="00B050"/>
                </a:solidFill>
              </a:rPr>
              <a:t>boundaries</a:t>
            </a:r>
            <a:r>
              <a:rPr lang="en-GB" sz="2200" dirty="0">
                <a:solidFill>
                  <a:srgbClr val="C00000"/>
                </a:solidFill>
              </a:rPr>
              <a:t> </a:t>
            </a:r>
            <a:r>
              <a:rPr lang="en-GB" sz="2200" dirty="0"/>
              <a:t>within the program. </a:t>
            </a:r>
            <a:endParaRPr lang="en-GB" sz="2200" dirty="0" smtClean="0"/>
          </a:p>
          <a:p>
            <a:endParaRPr lang="en-GB" sz="2200" dirty="0"/>
          </a:p>
          <a:p>
            <a:r>
              <a:rPr lang="en-GB" sz="2200" dirty="0"/>
              <a:t>C</a:t>
            </a:r>
            <a:r>
              <a:rPr lang="en-GB" sz="2200" dirty="0" smtClean="0"/>
              <a:t>lasses </a:t>
            </a:r>
            <a:r>
              <a:rPr lang="en-GB" sz="2200" dirty="0"/>
              <a:t>and objects form the </a:t>
            </a:r>
            <a:r>
              <a:rPr lang="en-GB" sz="2200" b="1" dirty="0">
                <a:solidFill>
                  <a:srgbClr val="0000FF"/>
                </a:solidFill>
              </a:rPr>
              <a:t>logical </a:t>
            </a:r>
            <a:r>
              <a:rPr lang="en-GB" sz="2200" b="1" dirty="0" smtClean="0">
                <a:solidFill>
                  <a:srgbClr val="0000FF"/>
                </a:solidFill>
              </a:rPr>
              <a:t>structure </a:t>
            </a:r>
            <a:r>
              <a:rPr lang="en-US" sz="2200" dirty="0" smtClean="0"/>
              <a:t>of </a:t>
            </a:r>
            <a:r>
              <a:rPr lang="en-US" sz="2200" dirty="0"/>
              <a:t>a </a:t>
            </a:r>
            <a:r>
              <a:rPr lang="en-US" sz="2200" dirty="0" smtClean="0"/>
              <a:t>system</a:t>
            </a:r>
          </a:p>
          <a:p>
            <a:endParaRPr lang="en-GB" sz="2200" dirty="0"/>
          </a:p>
          <a:p>
            <a:r>
              <a:rPr lang="en-GB" sz="2200" dirty="0"/>
              <a:t>A</a:t>
            </a:r>
            <a:r>
              <a:rPr lang="en-GB" sz="2200" dirty="0" smtClean="0"/>
              <a:t>bstractions are kept in </a:t>
            </a:r>
            <a:r>
              <a:rPr lang="en-GB" sz="2200" dirty="0"/>
              <a:t>modules to produce the system’s </a:t>
            </a:r>
            <a:r>
              <a:rPr lang="en-GB" sz="2200" b="1" dirty="0">
                <a:solidFill>
                  <a:srgbClr val="0000FF"/>
                </a:solidFill>
              </a:rPr>
              <a:t>physical </a:t>
            </a:r>
            <a:r>
              <a:rPr lang="en-US" sz="2200" b="1" dirty="0">
                <a:solidFill>
                  <a:srgbClr val="0000FF"/>
                </a:solidFill>
              </a:rPr>
              <a:t>architecture</a:t>
            </a:r>
            <a:r>
              <a:rPr lang="en-US" sz="2200" dirty="0"/>
              <a:t>.</a:t>
            </a:r>
          </a:p>
        </p:txBody>
      </p:sp>
      <p:sp>
        <p:nvSpPr>
          <p:cNvPr id="4" name="Footer Placeholder 3"/>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2816200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223315" y="399567"/>
            <a:ext cx="7439025" cy="4791075"/>
          </a:xfrm>
          <a:prstGeom prst="rect">
            <a:avLst/>
          </a:prstGeom>
        </p:spPr>
      </p:pic>
      <p:sp>
        <p:nvSpPr>
          <p:cNvPr id="5" name="Rectangle 4"/>
          <p:cNvSpPr/>
          <p:nvPr/>
        </p:nvSpPr>
        <p:spPr>
          <a:xfrm>
            <a:off x="5120109" y="117349"/>
            <a:ext cx="3916314" cy="1785104"/>
          </a:xfrm>
          <a:prstGeom prst="rect">
            <a:avLst/>
          </a:prstGeom>
        </p:spPr>
        <p:txBody>
          <a:bodyPr wrap="square">
            <a:spAutoFit/>
          </a:bodyPr>
          <a:lstStyle/>
          <a:p>
            <a:r>
              <a:rPr lang="en-GB" sz="2200" dirty="0">
                <a:solidFill>
                  <a:srgbClr val="0000FF"/>
                </a:solidFill>
                <a:latin typeface="Candara" panose="020E0502030303020204" pitchFamily="34" charset="0"/>
              </a:rPr>
              <a:t>Deciding on the </a:t>
            </a:r>
            <a:r>
              <a:rPr lang="en-GB" sz="2200" i="1" dirty="0">
                <a:solidFill>
                  <a:srgbClr val="EF2564"/>
                </a:solidFill>
                <a:latin typeface="Candara" panose="020E0502030303020204" pitchFamily="34" charset="0"/>
              </a:rPr>
              <a:t>right set of modules </a:t>
            </a:r>
            <a:r>
              <a:rPr lang="en-GB" sz="2200" dirty="0">
                <a:solidFill>
                  <a:srgbClr val="0000FF"/>
                </a:solidFill>
                <a:latin typeface="Candara" panose="020E0502030303020204" pitchFamily="34" charset="0"/>
              </a:rPr>
              <a:t>for a given problem is almost as hard a </a:t>
            </a:r>
            <a:r>
              <a:rPr lang="en-GB" sz="2200" dirty="0" smtClean="0">
                <a:solidFill>
                  <a:srgbClr val="0000FF"/>
                </a:solidFill>
                <a:latin typeface="Candara" panose="020E0502030303020204" pitchFamily="34" charset="0"/>
              </a:rPr>
              <a:t>problem as </a:t>
            </a:r>
            <a:r>
              <a:rPr lang="en-GB" sz="2200" dirty="0">
                <a:solidFill>
                  <a:srgbClr val="0000FF"/>
                </a:solidFill>
                <a:latin typeface="Candara" panose="020E0502030303020204" pitchFamily="34" charset="0"/>
              </a:rPr>
              <a:t>deciding on the right set of abstractions.</a:t>
            </a:r>
            <a:endParaRPr lang="en-US" sz="2200" dirty="0">
              <a:solidFill>
                <a:srgbClr val="0000FF"/>
              </a:solidFill>
              <a:latin typeface="Candara" panose="020E0502030303020204" pitchFamily="34" charset="0"/>
            </a:endParaRPr>
          </a:p>
        </p:txBody>
      </p:sp>
      <p:sp>
        <p:nvSpPr>
          <p:cNvPr id="6" name="Rectangle 5"/>
          <p:cNvSpPr/>
          <p:nvPr/>
        </p:nvSpPr>
        <p:spPr>
          <a:xfrm>
            <a:off x="591290" y="5190642"/>
            <a:ext cx="8236040" cy="769441"/>
          </a:xfrm>
          <a:prstGeom prst="rect">
            <a:avLst/>
          </a:prstGeom>
        </p:spPr>
        <p:txBody>
          <a:bodyPr wrap="square">
            <a:spAutoFit/>
          </a:bodyPr>
          <a:lstStyle/>
          <a:p>
            <a:r>
              <a:rPr lang="en-GB" sz="2200" b="1" i="1" dirty="0">
                <a:solidFill>
                  <a:srgbClr val="00B050"/>
                </a:solidFill>
                <a:latin typeface="Candara" panose="020E0502030303020204" pitchFamily="34" charset="0"/>
              </a:rPr>
              <a:t>Modularity is the property of a system that has been decomposed into a set </a:t>
            </a:r>
            <a:r>
              <a:rPr lang="en-GB" sz="2200" b="1" i="1" dirty="0" smtClean="0">
                <a:solidFill>
                  <a:srgbClr val="00B050"/>
                </a:solidFill>
                <a:latin typeface="Candara" panose="020E0502030303020204" pitchFamily="34" charset="0"/>
              </a:rPr>
              <a:t>of </a:t>
            </a:r>
            <a:r>
              <a:rPr lang="en-GB" sz="2200" b="1" i="1" dirty="0" smtClean="0">
                <a:latin typeface="Candara" panose="020E0502030303020204" pitchFamily="34" charset="0"/>
              </a:rPr>
              <a:t>cohesive </a:t>
            </a:r>
            <a:r>
              <a:rPr lang="en-GB" sz="2200" b="1" i="1" dirty="0">
                <a:latin typeface="Candara" panose="020E0502030303020204" pitchFamily="34" charset="0"/>
              </a:rPr>
              <a:t>and loosely coupled</a:t>
            </a:r>
            <a:r>
              <a:rPr lang="en-GB" sz="2200" b="1" i="1" dirty="0">
                <a:solidFill>
                  <a:srgbClr val="00B050"/>
                </a:solidFill>
                <a:latin typeface="Candara" panose="020E0502030303020204" pitchFamily="34" charset="0"/>
              </a:rPr>
              <a:t> modules</a:t>
            </a:r>
            <a:endParaRPr lang="en-US" sz="2200" b="1" i="1" dirty="0">
              <a:solidFill>
                <a:srgbClr val="00B050"/>
              </a:solidFill>
              <a:latin typeface="Candara" panose="020E0502030303020204" pitchFamily="34" charset="0"/>
            </a:endParaRPr>
          </a:p>
        </p:txBody>
      </p:sp>
      <p:sp>
        <p:nvSpPr>
          <p:cNvPr id="2" name="Footer Placeholder 1"/>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2754137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GRASP</a:t>
            </a:r>
            <a:endParaRPr lang="en-US" dirty="0"/>
          </a:p>
        </p:txBody>
      </p:sp>
      <p:sp>
        <p:nvSpPr>
          <p:cNvPr id="3" name="Content Placeholder 2"/>
          <p:cNvSpPr>
            <a:spLocks noGrp="1"/>
          </p:cNvSpPr>
          <p:nvPr>
            <p:ph idx="1"/>
          </p:nvPr>
        </p:nvSpPr>
        <p:spPr/>
        <p:txBody>
          <a:bodyPr>
            <a:normAutofit/>
          </a:bodyPr>
          <a:lstStyle/>
          <a:p>
            <a:r>
              <a:rPr lang="en-GB" sz="2200" dirty="0"/>
              <a:t>Name chosen to suggest the importance of </a:t>
            </a:r>
            <a:r>
              <a:rPr lang="en-GB" sz="2200" b="1" dirty="0">
                <a:solidFill>
                  <a:srgbClr val="C00000"/>
                </a:solidFill>
              </a:rPr>
              <a:t>grasping fundamental principles</a:t>
            </a:r>
            <a:r>
              <a:rPr lang="en-GB" sz="2200" dirty="0"/>
              <a:t> to successfully design object-oriented software </a:t>
            </a:r>
            <a:endParaRPr lang="en-GB" sz="2200" dirty="0" smtClean="0"/>
          </a:p>
          <a:p>
            <a:endParaRPr lang="en-GB" sz="2200" dirty="0" smtClean="0"/>
          </a:p>
          <a:p>
            <a:r>
              <a:rPr lang="en-GB" sz="2200" dirty="0" smtClean="0"/>
              <a:t>Acronym: </a:t>
            </a:r>
            <a:r>
              <a:rPr lang="en-GB" sz="2200" b="1" dirty="0" smtClean="0">
                <a:solidFill>
                  <a:srgbClr val="0000FF"/>
                </a:solidFill>
              </a:rPr>
              <a:t>G</a:t>
            </a:r>
            <a:r>
              <a:rPr lang="en-GB" sz="2200" dirty="0" smtClean="0"/>
              <a:t>eneral </a:t>
            </a:r>
            <a:r>
              <a:rPr lang="en-GB" sz="2200" b="1" dirty="0">
                <a:solidFill>
                  <a:srgbClr val="0000FF"/>
                </a:solidFill>
              </a:rPr>
              <a:t>R</a:t>
            </a:r>
            <a:r>
              <a:rPr lang="en-GB" sz="2200" dirty="0"/>
              <a:t>esponsibility  </a:t>
            </a:r>
            <a:r>
              <a:rPr lang="en-GB" sz="2200" b="1" dirty="0">
                <a:solidFill>
                  <a:srgbClr val="0000FF"/>
                </a:solidFill>
              </a:rPr>
              <a:t>A</a:t>
            </a:r>
            <a:r>
              <a:rPr lang="en-GB" sz="2200" dirty="0"/>
              <a:t>ssignment </a:t>
            </a:r>
            <a:r>
              <a:rPr lang="en-GB" sz="2200" b="1" dirty="0">
                <a:solidFill>
                  <a:srgbClr val="0000FF"/>
                </a:solidFill>
              </a:rPr>
              <a:t>S</a:t>
            </a:r>
            <a:r>
              <a:rPr lang="en-GB" sz="2200" dirty="0"/>
              <a:t>oftware </a:t>
            </a:r>
            <a:r>
              <a:rPr lang="en-GB" sz="2200" b="1" dirty="0">
                <a:solidFill>
                  <a:srgbClr val="0000FF"/>
                </a:solidFill>
              </a:rPr>
              <a:t>P</a:t>
            </a:r>
            <a:r>
              <a:rPr lang="en-GB" sz="2200" dirty="0"/>
              <a:t>atterns </a:t>
            </a:r>
            <a:endParaRPr lang="en-GB" sz="2200" dirty="0" smtClean="0"/>
          </a:p>
          <a:p>
            <a:endParaRPr lang="en-GB" sz="2200" dirty="0" smtClean="0"/>
          </a:p>
          <a:p>
            <a:r>
              <a:rPr lang="en-GB" sz="2200" dirty="0" smtClean="0"/>
              <a:t>Describe </a:t>
            </a:r>
            <a:r>
              <a:rPr lang="en-GB" sz="2200" dirty="0"/>
              <a:t>fundamental principles of  object design and </a:t>
            </a:r>
            <a:r>
              <a:rPr lang="en-GB" sz="2200" dirty="0" smtClean="0"/>
              <a:t>responsibility</a:t>
            </a:r>
          </a:p>
          <a:p>
            <a:endParaRPr lang="en-GB" sz="2200" dirty="0" smtClean="0"/>
          </a:p>
          <a:p>
            <a:r>
              <a:rPr lang="en-GB" sz="2200" dirty="0" smtClean="0"/>
              <a:t>General </a:t>
            </a:r>
            <a:r>
              <a:rPr lang="en-GB" sz="2200" dirty="0"/>
              <a:t>principles, may be overruled by others</a:t>
            </a:r>
            <a:endParaRPr lang="en-US" sz="2200" dirty="0"/>
          </a:p>
        </p:txBody>
      </p:sp>
      <p:sp>
        <p:nvSpPr>
          <p:cNvPr id="4" name="Footer Placeholder 3"/>
          <p:cNvSpPr>
            <a:spLocks noGrp="1"/>
          </p:cNvSpPr>
          <p:nvPr>
            <p:ph type="ftr" sz="quarter" idx="11"/>
          </p:nvPr>
        </p:nvSpPr>
        <p:spPr/>
        <p:txBody>
          <a:bodyPr/>
          <a:lstStyle/>
          <a:p>
            <a:r>
              <a:rPr lang="en-GB" smtClean="0"/>
              <a:t>Object Oriented Analysis and Design (CS 212)</a:t>
            </a:r>
            <a:endParaRPr lang="en-US" dirty="0"/>
          </a:p>
        </p:txBody>
      </p:sp>
    </p:spTree>
    <p:extLst>
      <p:ext uri="{BB962C8B-B14F-4D97-AF65-F5344CB8AC3E}">
        <p14:creationId xmlns:p14="http://schemas.microsoft.com/office/powerpoint/2010/main" val="82559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8409</TotalTime>
  <Words>2367</Words>
  <Application>Microsoft Office PowerPoint</Application>
  <PresentationFormat>On-screen Show (4:3)</PresentationFormat>
  <Paragraphs>409</Paragraphs>
  <Slides>43</Slides>
  <Notes>2</Notes>
  <HiddenSlides>0</HiddenSlides>
  <MMClips>0</MMClips>
  <ScaleCrop>false</ScaleCrop>
  <HeadingPairs>
    <vt:vector size="4" baseType="variant">
      <vt:variant>
        <vt:lpstr>Theme</vt:lpstr>
      </vt:variant>
      <vt:variant>
        <vt:i4>1</vt:i4>
      </vt:variant>
      <vt:variant>
        <vt:lpstr>Slide Titles</vt:lpstr>
      </vt:variant>
      <vt:variant>
        <vt:i4>43</vt:i4>
      </vt:variant>
    </vt:vector>
  </HeadingPairs>
  <TitlesOfParts>
    <vt:vector size="44" baseType="lpstr">
      <vt:lpstr>Office Theme</vt:lpstr>
      <vt:lpstr>CS212: Object Oriented Analysis and Design</vt:lpstr>
      <vt:lpstr>Recap</vt:lpstr>
      <vt:lpstr>Automated Gardner</vt:lpstr>
      <vt:lpstr>Automated Gardner</vt:lpstr>
      <vt:lpstr>Automated Gardner</vt:lpstr>
      <vt:lpstr>PowerPoint Presentation</vt:lpstr>
      <vt:lpstr>Meaning of Modularity</vt:lpstr>
      <vt:lpstr>PowerPoint Presentation</vt:lpstr>
      <vt:lpstr>GRASP</vt:lpstr>
      <vt:lpstr>Nine GRASP Principles</vt:lpstr>
      <vt:lpstr>PowerPoint Presentation</vt:lpstr>
      <vt:lpstr>Function overloading</vt:lpstr>
      <vt:lpstr>Function signature/ Extended name</vt:lpstr>
      <vt:lpstr>Overloading  Different signature</vt:lpstr>
      <vt:lpstr>Task of a compiler</vt:lpstr>
      <vt:lpstr>C++ compiler model</vt:lpstr>
      <vt:lpstr>Name Mangling/ Name Decoration</vt:lpstr>
      <vt:lpstr>Name mangling in C++</vt:lpstr>
      <vt:lpstr>Mangled name for g++ compiler</vt:lpstr>
      <vt:lpstr>Restrictions</vt:lpstr>
      <vt:lpstr>Steps involved in finding match</vt:lpstr>
      <vt:lpstr>Function selection flow-chart</vt:lpstr>
      <vt:lpstr>Search for an Exact Match</vt:lpstr>
      <vt:lpstr>A match through promotion</vt:lpstr>
      <vt:lpstr>A match through application of standard C++ conversion rules</vt:lpstr>
      <vt:lpstr>A match through application of a user-defined conversion</vt:lpstr>
      <vt:lpstr>Copy Constructors</vt:lpstr>
      <vt:lpstr>Pointers in C++</vt:lpstr>
      <vt:lpstr>Recap of reference</vt:lpstr>
      <vt:lpstr>Constant Reference</vt:lpstr>
      <vt:lpstr>Argument-passing guidelines</vt:lpstr>
      <vt:lpstr>Passing and returning by value</vt:lpstr>
      <vt:lpstr>Passing and returning large objects</vt:lpstr>
      <vt:lpstr>Function-call stack frame</vt:lpstr>
      <vt:lpstr>Re-entrancy</vt:lpstr>
      <vt:lpstr>Bitwise copy and its issue</vt:lpstr>
      <vt:lpstr>Bitwise copy and its issue</vt:lpstr>
      <vt:lpstr>Bitwise copy and its issue</vt:lpstr>
      <vt:lpstr>Create object from an existing object</vt:lpstr>
      <vt:lpstr>Deep vs Shallow copy</vt:lpstr>
      <vt:lpstr>Operator overloading</vt:lpstr>
      <vt:lpstr>Is the knowledge about operator wrong ?</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CS654: Digital Image Analysis</dc:title>
  <dc:creator>iit1</dc:creator>
  <cp:lastModifiedBy>iit1</cp:lastModifiedBy>
  <cp:revision>132</cp:revision>
  <dcterms:created xsi:type="dcterms:W3CDTF">2015-07-15T04:13:21Z</dcterms:created>
  <dcterms:modified xsi:type="dcterms:W3CDTF">2016-08-20T00:16:46Z</dcterms:modified>
</cp:coreProperties>
</file>