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4"/>
  </p:notesMasterIdLst>
  <p:sldIdLst>
    <p:sldId id="280" r:id="rId3"/>
    <p:sldId id="335" r:id="rId4"/>
    <p:sldId id="285" r:id="rId5"/>
    <p:sldId id="286" r:id="rId6"/>
    <p:sldId id="334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DD1D-D4C1-4A09-A52C-9404E524918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48D7-130E-4955-893A-B8FABB25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6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ECC9-218A-4A5B-BB68-A187A122A026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DF79-610B-41AF-A005-767EF574F505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89B-2DA7-4A41-B799-8C8D482F0AB3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C2A446-CD07-425C-BB80-C963A127037D}" type="datetime1">
              <a:rPr lang="en-US" altLang="en-US" smtClean="0"/>
              <a:t>2/20/2017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 3 Agile software development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1019EE-9057-4606-8B67-371443639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71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2917-51DE-4DAE-A3F8-DCCF1E99BA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4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5668-3D79-4CA3-840C-B796CA7003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7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944A-20A1-4B7B-8054-05A9800192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2A9-3591-4235-B7EC-AA7229A19D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8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E284-8107-419B-B43B-398469ABC9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1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65C7-1E20-4BB9-9805-11B113ADE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83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6BE0-3C2A-424C-8924-B5E6371B1F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2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spc="0" baseline="0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FA5-BB2C-4E1D-9371-D14FF4234076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4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D1BC-3F95-4908-BA1E-3A940E8AB9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E6CA-9961-4A34-BE48-5BDB72B7FF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6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793C-AABD-4EC9-A490-B8740B376D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99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95A5-4E10-468C-BCB2-82E79730F8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9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C867-5A45-40D5-B150-CF1B3B63EAEA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3A2B-B893-490A-B0DC-A9B27AE11356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77B0-6708-4838-AADE-5FB197D80A4B}" type="datetime1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FC1F-5946-487C-8268-A8F0E2A99945}" type="datetime1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F55E-6F02-4245-A664-6DAEB2200277}" type="datetime1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DCFA-BAC5-4E49-B81E-08A0693C24CF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44E3-46DF-4273-A229-050D96C67F72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AA59-0485-4289-B2A2-89815200427E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7684BCA-C883-4336-AA3F-53E97B3BA4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smtClean="0"/>
              <a:t> </a:t>
            </a:r>
            <a:r>
              <a:rPr lang="en-GB" sz="3200" dirty="0" smtClean="0"/>
              <a:t>The Agile Methodology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specification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8650" y="2183740"/>
            <a:ext cx="2391508" cy="942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Engineering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67978" y="2183740"/>
            <a:ext cx="2391508" cy="942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07306" y="2183740"/>
            <a:ext cx="2391508" cy="942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and Implementation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7" idx="1"/>
          </p:cNvCxnSpPr>
          <p:nvPr/>
        </p:nvCxnSpPr>
        <p:spPr>
          <a:xfrm>
            <a:off x="3020158" y="2655008"/>
            <a:ext cx="44782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859486" y="2655008"/>
            <a:ext cx="44782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2" idx="0"/>
          </p:cNvCxnSpPr>
          <p:nvPr/>
        </p:nvCxnSpPr>
        <p:spPr>
          <a:xfrm rot="10800000">
            <a:off x="1824404" y="2183740"/>
            <a:ext cx="1195754" cy="12700"/>
          </a:xfrm>
          <a:prstGeom prst="curvedConnector4">
            <a:avLst>
              <a:gd name="adj1" fmla="val -3342"/>
              <a:gd name="adj2" fmla="val 4745457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6905183" y="2183740"/>
            <a:ext cx="1195754" cy="12700"/>
          </a:xfrm>
          <a:prstGeom prst="curvedConnector4">
            <a:avLst>
              <a:gd name="adj1" fmla="val -3342"/>
              <a:gd name="adj2" fmla="val 4745457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2"/>
            <a:endCxn id="2" idx="2"/>
          </p:cNvCxnSpPr>
          <p:nvPr/>
        </p:nvCxnSpPr>
        <p:spPr>
          <a:xfrm rot="5400000">
            <a:off x="4663732" y="286948"/>
            <a:ext cx="12700" cy="5678656"/>
          </a:xfrm>
          <a:prstGeom prst="curvedConnector3">
            <a:avLst>
              <a:gd name="adj1" fmla="val 572727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47467" y="387144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 change request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24403" y="4656430"/>
            <a:ext cx="5900590" cy="1468490"/>
            <a:chOff x="1824403" y="4656430"/>
            <a:chExt cx="5900590" cy="1468490"/>
          </a:xfrm>
        </p:grpSpPr>
        <p:sp>
          <p:nvSpPr>
            <p:cNvPr id="26" name="Rounded Rectangle 25"/>
            <p:cNvSpPr/>
            <p:nvPr/>
          </p:nvSpPr>
          <p:spPr>
            <a:xfrm>
              <a:off x="1824404" y="5182384"/>
              <a:ext cx="2391508" cy="9425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Requirement Engineering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333485" y="5182384"/>
              <a:ext cx="2391508" cy="9425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and Implementation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26" idx="1"/>
              <a:endCxn id="27" idx="0"/>
            </p:cNvCxnSpPr>
            <p:nvPr/>
          </p:nvCxnSpPr>
          <p:spPr>
            <a:xfrm rot="10800000" flipH="1">
              <a:off x="1824403" y="5182384"/>
              <a:ext cx="4704835" cy="471268"/>
            </a:xfrm>
            <a:prstGeom prst="bentConnector4">
              <a:avLst>
                <a:gd name="adj1" fmla="val -4859"/>
                <a:gd name="adj2" fmla="val 227883"/>
              </a:avLst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7" idx="3"/>
              <a:endCxn id="26" idx="2"/>
            </p:cNvCxnSpPr>
            <p:nvPr/>
          </p:nvCxnSpPr>
          <p:spPr>
            <a:xfrm flipH="1">
              <a:off x="3020158" y="5653652"/>
              <a:ext cx="4704835" cy="471268"/>
            </a:xfrm>
            <a:prstGeom prst="bentConnector4">
              <a:avLst>
                <a:gd name="adj1" fmla="val -4859"/>
                <a:gd name="adj2" fmla="val 230823"/>
              </a:avLst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208496" y="4656430"/>
              <a:ext cx="121058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Agile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340848" y="1475447"/>
            <a:ext cx="25186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Plan-driven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7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Technical, human, 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5105400"/>
          </a:xfrm>
        </p:spPr>
        <p:txBody>
          <a:bodyPr>
            <a:normAutofit/>
          </a:bodyPr>
          <a:lstStyle/>
          <a:p>
            <a:r>
              <a:rPr lang="en-US" b="1" dirty="0" smtClean="0"/>
              <a:t>Deciding on the balance depends on:</a:t>
            </a:r>
          </a:p>
          <a:p>
            <a:endParaRPr lang="en-US" dirty="0" smtClean="0"/>
          </a:p>
          <a:p>
            <a:pPr marL="722313" lvl="1" indent="-379413"/>
            <a:r>
              <a:rPr lang="en-GB" dirty="0" smtClean="0"/>
              <a:t>Is it important to have a very </a:t>
            </a:r>
            <a:r>
              <a:rPr lang="en-GB" b="1" dirty="0" smtClean="0">
                <a:solidFill>
                  <a:srgbClr val="0000FF"/>
                </a:solidFill>
              </a:rPr>
              <a:t>detailed specification and design </a:t>
            </a:r>
            <a:r>
              <a:rPr lang="en-GB" b="1" dirty="0" smtClean="0">
                <a:solidFill>
                  <a:srgbClr val="FF3300"/>
                </a:solidFill>
              </a:rPr>
              <a:t>before moving to implementation</a:t>
            </a:r>
            <a:r>
              <a:rPr lang="en-GB" dirty="0" smtClean="0"/>
              <a:t>?</a:t>
            </a:r>
          </a:p>
          <a:p>
            <a:pPr marL="722313" lvl="1" indent="-379413"/>
            <a:endParaRPr lang="en-GB" dirty="0" smtClean="0"/>
          </a:p>
          <a:p>
            <a:pPr marL="722313" lvl="1" indent="-379413"/>
            <a:r>
              <a:rPr lang="en-GB" dirty="0" smtClean="0"/>
              <a:t>Is an </a:t>
            </a:r>
            <a:r>
              <a:rPr lang="en-GB" b="1" dirty="0" smtClean="0">
                <a:solidFill>
                  <a:srgbClr val="C00000"/>
                </a:solidFill>
              </a:rPr>
              <a:t>incremental delivery strategy</a:t>
            </a:r>
            <a:r>
              <a:rPr lang="en-GB" dirty="0" smtClean="0"/>
              <a:t>, where you deliver the software to customers and get rapid feedback from them, realistic? </a:t>
            </a:r>
          </a:p>
          <a:p>
            <a:pPr marL="722313" lvl="1" indent="-379413"/>
            <a:endParaRPr lang="en-GB" dirty="0"/>
          </a:p>
          <a:p>
            <a:pPr marL="722313" lvl="1" indent="-379413"/>
            <a:r>
              <a:rPr lang="en-GB" b="1" u="sng" dirty="0" smtClean="0">
                <a:solidFill>
                  <a:srgbClr val="0000FF"/>
                </a:solidFill>
              </a:rPr>
              <a:t>How large is the system </a:t>
            </a:r>
            <a:r>
              <a:rPr lang="en-GB" dirty="0" smtClean="0"/>
              <a:t>that is being developed? </a:t>
            </a:r>
          </a:p>
          <a:p>
            <a:pPr marL="1065213" lvl="2" indent="-379413">
              <a:lnSpc>
                <a:spcPct val="150000"/>
              </a:lnSpc>
            </a:pPr>
            <a:r>
              <a:rPr lang="en-GB" dirty="0"/>
              <a:t> </a:t>
            </a:r>
            <a:r>
              <a:rPr lang="en-GB" b="1" dirty="0" smtClean="0">
                <a:solidFill>
                  <a:srgbClr val="FF3300"/>
                </a:solidFill>
              </a:rPr>
              <a:t>Agile</a:t>
            </a:r>
            <a:r>
              <a:rPr lang="en-GB" dirty="0" smtClean="0"/>
              <a:t> methods are most effective when the system can be developed with a </a:t>
            </a:r>
            <a:r>
              <a:rPr lang="en-GB" b="1" dirty="0" smtClean="0">
                <a:solidFill>
                  <a:srgbClr val="7030A0"/>
                </a:solidFill>
              </a:rPr>
              <a:t>small co-located team</a:t>
            </a:r>
          </a:p>
          <a:p>
            <a:pPr marL="1065213" lvl="2" indent="-379413">
              <a:lnSpc>
                <a:spcPct val="150000"/>
              </a:lnSpc>
            </a:pPr>
            <a:r>
              <a:rPr lang="en-GB" b="1" dirty="0" smtClean="0">
                <a:solidFill>
                  <a:srgbClr val="C00000"/>
                </a:solidFill>
              </a:rPr>
              <a:t>For large systems </a:t>
            </a:r>
            <a:r>
              <a:rPr lang="en-GB" dirty="0" smtClean="0"/>
              <a:t>that require larger development teams, a </a:t>
            </a:r>
            <a:r>
              <a:rPr lang="en-GB" b="1" dirty="0" smtClean="0">
                <a:solidFill>
                  <a:srgbClr val="0000FF"/>
                </a:solidFill>
              </a:rPr>
              <a:t>plan-driven approach </a:t>
            </a:r>
            <a:r>
              <a:rPr lang="en-GB" dirty="0" smtClean="0"/>
              <a:t>may have to be used.</a:t>
            </a:r>
          </a:p>
        </p:txBody>
      </p:sp>
    </p:spTree>
    <p:extLst>
      <p:ext uri="{BB962C8B-B14F-4D97-AF65-F5344CB8AC3E}">
        <p14:creationId xmlns:p14="http://schemas.microsoft.com/office/powerpoint/2010/main" val="7116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Technical, human, 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54929" cy="4351338"/>
          </a:xfrm>
        </p:spPr>
        <p:txBody>
          <a:bodyPr>
            <a:noAutofit/>
          </a:bodyPr>
          <a:lstStyle/>
          <a:p>
            <a:r>
              <a:rPr lang="en-GB" dirty="0" smtClean="0"/>
              <a:t>What </a:t>
            </a:r>
            <a:r>
              <a:rPr lang="en-GB" b="1" u="sng" dirty="0" smtClean="0"/>
              <a:t>type of system </a:t>
            </a:r>
            <a:r>
              <a:rPr lang="en-GB" dirty="0" smtClean="0"/>
              <a:t>is being developed? </a:t>
            </a:r>
          </a:p>
          <a:p>
            <a:pPr marL="625475" lvl="1" indent="-282575"/>
            <a:r>
              <a:rPr lang="en-GB" b="1" dirty="0" smtClean="0">
                <a:solidFill>
                  <a:srgbClr val="0000FF"/>
                </a:solidFill>
              </a:rPr>
              <a:t>Plan-driven</a:t>
            </a:r>
            <a:r>
              <a:rPr lang="en-GB" dirty="0" smtClean="0"/>
              <a:t> approaches may be required for systems that require a </a:t>
            </a:r>
            <a:r>
              <a:rPr lang="en-GB" b="1" dirty="0" smtClean="0">
                <a:solidFill>
                  <a:srgbClr val="FF3300"/>
                </a:solidFill>
              </a:rPr>
              <a:t>lot of analysis before implementation </a:t>
            </a:r>
          </a:p>
          <a:p>
            <a:pPr marL="282575" indent="-282575"/>
            <a:r>
              <a:rPr lang="en-GB" dirty="0" smtClean="0"/>
              <a:t>What is the </a:t>
            </a:r>
            <a:r>
              <a:rPr lang="en-GB" b="1" dirty="0" smtClean="0">
                <a:solidFill>
                  <a:srgbClr val="00B050"/>
                </a:solidFill>
              </a:rPr>
              <a:t>expected system lifetime? </a:t>
            </a:r>
          </a:p>
          <a:p>
            <a:pPr marL="722313" lvl="1" indent="-369888"/>
            <a:r>
              <a:rPr lang="en-GB" b="1" dirty="0" smtClean="0">
                <a:solidFill>
                  <a:srgbClr val="FF3300"/>
                </a:solidFill>
              </a:rPr>
              <a:t>Long-lifetime systems </a:t>
            </a:r>
            <a:r>
              <a:rPr lang="en-GB" dirty="0" smtClean="0"/>
              <a:t>may require </a:t>
            </a:r>
            <a:r>
              <a:rPr lang="en-GB" b="1" u="sng" dirty="0" smtClean="0">
                <a:solidFill>
                  <a:srgbClr val="0000FF"/>
                </a:solidFill>
              </a:rPr>
              <a:t>more design documentation </a:t>
            </a:r>
            <a:r>
              <a:rPr lang="en-GB" dirty="0" smtClean="0"/>
              <a:t>to communicate the original intentions of the system developers to the support team. </a:t>
            </a:r>
          </a:p>
          <a:p>
            <a:r>
              <a:rPr lang="en-GB" dirty="0" smtClean="0"/>
              <a:t>What </a:t>
            </a:r>
            <a:r>
              <a:rPr lang="en-GB" b="1" i="1" dirty="0" smtClean="0">
                <a:solidFill>
                  <a:srgbClr val="C00000"/>
                </a:solidFill>
              </a:rPr>
              <a:t>technologies are available to support </a:t>
            </a:r>
            <a:r>
              <a:rPr lang="en-GB" dirty="0" smtClean="0"/>
              <a:t>system development? </a:t>
            </a:r>
          </a:p>
          <a:p>
            <a:pPr marL="722313" lvl="1" indent="-379413"/>
            <a:r>
              <a:rPr lang="en-GB" dirty="0" smtClean="0"/>
              <a:t>Agile methods rely on good tools to keep track of an evolving design</a:t>
            </a:r>
          </a:p>
          <a:p>
            <a:r>
              <a:rPr lang="en-GB" dirty="0" smtClean="0"/>
              <a:t>How is the </a:t>
            </a:r>
            <a:r>
              <a:rPr lang="en-GB" b="1" dirty="0" smtClean="0">
                <a:solidFill>
                  <a:srgbClr val="FF3300"/>
                </a:solidFill>
              </a:rPr>
              <a:t>development team </a:t>
            </a:r>
            <a:r>
              <a:rPr lang="en-GB" dirty="0" smtClean="0"/>
              <a:t>organized? </a:t>
            </a:r>
          </a:p>
          <a:p>
            <a:pPr lvl="1"/>
            <a:r>
              <a:rPr lang="en-GB" dirty="0" smtClean="0"/>
              <a:t>If the development team is distributed or if part of the development is being outsourced, </a:t>
            </a:r>
          </a:p>
          <a:p>
            <a:pPr lvl="2"/>
            <a:r>
              <a:rPr lang="en-GB" dirty="0"/>
              <a:t> </a:t>
            </a:r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 smtClean="0"/>
              <a:t>may need to develop design documents to communicate across the development teams.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8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rganizational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5596"/>
          </a:xfrm>
        </p:spPr>
        <p:txBody>
          <a:bodyPr>
            <a:normAutofit/>
          </a:bodyPr>
          <a:lstStyle/>
          <a:p>
            <a:r>
              <a:rPr lang="en-GB" dirty="0" smtClean="0"/>
              <a:t>Are there </a:t>
            </a:r>
            <a:r>
              <a:rPr lang="en-GB" b="1" dirty="0" smtClean="0">
                <a:solidFill>
                  <a:srgbClr val="0000FF"/>
                </a:solidFill>
              </a:rPr>
              <a:t>cultural or organizational issues </a:t>
            </a:r>
            <a:r>
              <a:rPr lang="en-GB" dirty="0" smtClean="0"/>
              <a:t>that may affect the system development? </a:t>
            </a:r>
          </a:p>
          <a:p>
            <a:pPr marL="722313" lvl="1" indent="-369888"/>
            <a:r>
              <a:rPr lang="en-GB" dirty="0" smtClean="0"/>
              <a:t>Traditional engineering organizations have a culture of plan-based development, as this is the norm in engineering.</a:t>
            </a:r>
          </a:p>
          <a:p>
            <a:pPr marL="722313" lvl="1" indent="-369888"/>
            <a:endParaRPr lang="en-GB" dirty="0" smtClean="0"/>
          </a:p>
          <a:p>
            <a:r>
              <a:rPr lang="en-GB" dirty="0" smtClean="0"/>
              <a:t>How good are the </a:t>
            </a:r>
            <a:r>
              <a:rPr lang="en-GB" b="1" dirty="0" smtClean="0">
                <a:solidFill>
                  <a:srgbClr val="C00000"/>
                </a:solidFill>
              </a:rPr>
              <a:t>designers and programmers </a:t>
            </a:r>
            <a:r>
              <a:rPr lang="en-GB" dirty="0" smtClean="0"/>
              <a:t>in the development team?</a:t>
            </a:r>
          </a:p>
          <a:p>
            <a:pPr lvl="1"/>
            <a:r>
              <a:rPr lang="en-GB" dirty="0" smtClean="0"/>
              <a:t> </a:t>
            </a:r>
            <a:r>
              <a:rPr lang="en-GB" i="1" dirty="0" smtClean="0"/>
              <a:t>It is sometimes argued that agile methods require higher skill levels than plan-based approaches in which programmers simply translate a detailed design into code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Is the system subject to </a:t>
            </a:r>
            <a:r>
              <a:rPr lang="en-GB" b="1" dirty="0" smtClean="0">
                <a:solidFill>
                  <a:srgbClr val="FF3300"/>
                </a:solidFill>
              </a:rPr>
              <a:t>external regulation</a:t>
            </a:r>
            <a:r>
              <a:rPr lang="en-GB" dirty="0" smtClean="0"/>
              <a:t>? </a:t>
            </a:r>
          </a:p>
          <a:p>
            <a:pPr lvl="1"/>
            <a:r>
              <a:rPr lang="en-GB" dirty="0" smtClean="0"/>
              <a:t>If a system has to be approved by an external regulator 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Required to produce detailed documentation as part of the </a:t>
            </a:r>
            <a:r>
              <a:rPr lang="en-GB" b="1" i="1" dirty="0" smtClean="0"/>
              <a:t>system safety case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73884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Agile methods are incremental development methods that focus on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Rapid development,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Frequent releases of the software,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Reducing process overheads and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Producing high-quality code.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They involve the customer directly in the development process.</a:t>
            </a:r>
          </a:p>
          <a:p>
            <a:endParaRPr lang="en-GB" dirty="0" smtClean="0"/>
          </a:p>
          <a:p>
            <a:r>
              <a:rPr lang="en-GB" sz="2000" dirty="0" smtClean="0"/>
              <a:t>Choice of an approach depend on </a:t>
            </a:r>
            <a:r>
              <a:rPr lang="en-GB" dirty="0" smtClean="0"/>
              <a:t>the</a:t>
            </a:r>
            <a:endParaRPr lang="en-GB" sz="2000" dirty="0" smtClean="0"/>
          </a:p>
          <a:p>
            <a:pPr lvl="1"/>
            <a:r>
              <a:rPr lang="en-GB" dirty="0"/>
              <a:t> T</a:t>
            </a:r>
            <a:r>
              <a:rPr lang="en-GB" dirty="0" smtClean="0"/>
              <a:t>ype of software being developed, </a:t>
            </a:r>
          </a:p>
          <a:p>
            <a:pPr lvl="1"/>
            <a:r>
              <a:rPr lang="en-GB" dirty="0"/>
              <a:t> C</a:t>
            </a:r>
            <a:r>
              <a:rPr lang="en-GB" dirty="0" smtClean="0"/>
              <a:t>apabilities of the development team and </a:t>
            </a:r>
          </a:p>
          <a:p>
            <a:pPr lvl="1"/>
            <a:r>
              <a:rPr lang="en-GB" dirty="0"/>
              <a:t> C</a:t>
            </a:r>
            <a:r>
              <a:rPr lang="en-GB" dirty="0" smtClean="0"/>
              <a:t>ulture of the company developing the system.</a:t>
            </a:r>
          </a:p>
          <a:p>
            <a:pPr lvl="1"/>
            <a:endParaRPr lang="en-GB" dirty="0" smtClean="0"/>
          </a:p>
          <a:p>
            <a:r>
              <a:rPr lang="en-GB" sz="2000" dirty="0" smtClean="0"/>
              <a:t>XP is a well-known agile method that integrates a range of good programming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Perhaps the best-known and most widely used agile </a:t>
            </a:r>
            <a:r>
              <a:rPr lang="en-US" dirty="0" smtClean="0"/>
              <a:t>method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u="sng" dirty="0"/>
              <a:t>Extreme Programming (XP) </a:t>
            </a:r>
            <a:r>
              <a:rPr lang="en-US" dirty="0"/>
              <a:t>takes an ‘</a:t>
            </a:r>
            <a:r>
              <a:rPr lang="en-US" b="1" dirty="0">
                <a:solidFill>
                  <a:srgbClr val="0000FF"/>
                </a:solidFill>
              </a:rPr>
              <a:t>extreme’ approach </a:t>
            </a:r>
            <a:r>
              <a:rPr lang="en-US" dirty="0"/>
              <a:t>to iterative development.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722313" lvl="1" indent="-379413">
              <a:lnSpc>
                <a:spcPct val="150000"/>
              </a:lnSpc>
            </a:pPr>
            <a:r>
              <a:rPr lang="en-US" dirty="0"/>
              <a:t>New versions may be built several times per day;</a:t>
            </a:r>
          </a:p>
          <a:p>
            <a:pPr marL="722313" lvl="1" indent="-379413">
              <a:lnSpc>
                <a:spcPct val="150000"/>
              </a:lnSpc>
            </a:pPr>
            <a:r>
              <a:rPr lang="en-US" dirty="0"/>
              <a:t>Increments are delivered to customers every 2 weeks;</a:t>
            </a:r>
          </a:p>
          <a:p>
            <a:pPr marL="722313" lvl="1" indent="-379413">
              <a:lnSpc>
                <a:spcPct val="150000"/>
              </a:lnSpc>
            </a:pPr>
            <a:r>
              <a:rPr lang="en-US" dirty="0"/>
              <a:t>All tests must be run for every build and the build is only accepted if tests run successfully.</a:t>
            </a:r>
          </a:p>
        </p:txBody>
      </p:sp>
    </p:spTree>
    <p:extLst>
      <p:ext uri="{BB962C8B-B14F-4D97-AF65-F5344CB8AC3E}">
        <p14:creationId xmlns:p14="http://schemas.microsoft.com/office/powerpoint/2010/main" val="42010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 and agile principles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Incremental development</a:t>
            </a:r>
            <a:r>
              <a:rPr lang="en-US" dirty="0"/>
              <a:t> is supported through small, frequent system releases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Customer involvement </a:t>
            </a:r>
            <a:r>
              <a:rPr lang="en-US" dirty="0"/>
              <a:t>means full-time customer engagement with the team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People not process through </a:t>
            </a:r>
            <a:r>
              <a:rPr lang="en-US" b="1" dirty="0">
                <a:solidFill>
                  <a:srgbClr val="0000FF"/>
                </a:solidFill>
              </a:rPr>
              <a:t>pair programming</a:t>
            </a:r>
            <a:r>
              <a:rPr lang="en-US" dirty="0"/>
              <a:t>, collective ownership and a process that avoids long working hours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Change supported </a:t>
            </a:r>
            <a:r>
              <a:rPr lang="en-US" dirty="0"/>
              <a:t>through regular system releases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Maintaining </a:t>
            </a:r>
            <a:r>
              <a:rPr lang="en-US" dirty="0"/>
              <a:t>simplicity through </a:t>
            </a:r>
            <a:r>
              <a:rPr lang="en-US" b="1" dirty="0">
                <a:solidFill>
                  <a:srgbClr val="0000FF"/>
                </a:solidFill>
              </a:rPr>
              <a:t>constant refactoring of 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4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XP release cycle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2050" name="Picture 2" descr="http://csis.pace.edu/~marchese/SE616_New/L3/L3_files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840915"/>
            <a:ext cx="66770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practices (a)</a:t>
            </a:r>
            <a:r>
              <a:rPr lang="en-GB" dirty="0" smtClean="0"/>
              <a:t>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9318" y="1690689"/>
          <a:ext cx="8325364" cy="4722512"/>
        </p:xfrm>
        <a:graphic>
          <a:graphicData uri="http://schemas.openxmlformats.org/drawingml/2006/table">
            <a:tbl>
              <a:tblPr/>
              <a:tblGrid>
                <a:gridCol w="2359628"/>
                <a:gridCol w="5965736"/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814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Requirements are recorded on </a:t>
                      </a: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story cards 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and the stories to be included in a release are determined by the time available and their relative priority.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82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Small releases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minimal useful set of functionality that provides business value is developed first.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Simple design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Enough design is carried out to meet the current 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requirements and no more.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Test-first development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 automated unit test framework is used to write tests for a new piece of functionality before that functionality itself is implemented.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All developers are expected to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the code continuously as soon as possible code improvements are found. </a:t>
                      </a: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This keeps the code simple and maintainable.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practices (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199" y="1990725"/>
          <a:ext cx="8217271" cy="4324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5663"/>
                <a:gridCol w="5931608"/>
              </a:tblGrid>
              <a:tr h="597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Arial"/>
                          <a:cs typeface="Arial"/>
                        </a:rPr>
                        <a:t>Pair programming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0" dirty="0">
                          <a:latin typeface="Arial"/>
                          <a:cs typeface="Arial"/>
                        </a:rPr>
                        <a:t>Developers work in pairs, checking each other’s work and providing the support to always do a good job.</a:t>
                      </a:r>
                      <a:endParaRPr lang="en-GB" sz="18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>
                    <a:noFill/>
                  </a:tcPr>
                </a:tc>
              </a:tr>
              <a:tr h="810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Arial"/>
                          <a:cs typeface="Arial"/>
                        </a:rPr>
                        <a:t>Collective ownership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The pairs of developers work on all areas of the system, so that no islands of expertise </a:t>
                      </a:r>
                      <a:r>
                        <a:rPr lang="en-GB" sz="1800" dirty="0" smtClean="0">
                          <a:latin typeface="Arial"/>
                          <a:cs typeface="Arial"/>
                        </a:rPr>
                        <a:t>develop.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>
                    <a:noFill/>
                  </a:tcPr>
                </a:tc>
              </a:tr>
              <a:tr h="810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Arial"/>
                          <a:cs typeface="Arial"/>
                        </a:rPr>
                        <a:t>Continuous integration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As soon as the work on a task is complete, it is integrated into the whole system. 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>
                    <a:noFill/>
                  </a:tcPr>
                </a:tc>
              </a:tr>
              <a:tr h="810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Arial"/>
                          <a:cs typeface="Arial"/>
                        </a:rPr>
                        <a:t>Sustainable pace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Large amounts of overtime are not considered </a:t>
                      </a:r>
                      <a:r>
                        <a:rPr lang="en-GB" sz="1800" dirty="0" smtClean="0">
                          <a:latin typeface="Arial"/>
                          <a:cs typeface="Arial"/>
                        </a:rPr>
                        <a:t>acceptable.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>
                    <a:noFill/>
                  </a:tcPr>
                </a:tc>
              </a:tr>
              <a:tr h="12525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Arial"/>
                          <a:cs typeface="Arial"/>
                        </a:rPr>
                        <a:t>On-site customer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cs typeface="Arial"/>
                        </a:rPr>
                        <a:t>A representative of the end-user of the system (the customer) should be available full time for the use of the XP </a:t>
                      </a:r>
                      <a:r>
                        <a:rPr lang="en-GB" sz="1800" dirty="0" smtClean="0">
                          <a:latin typeface="Arial"/>
                          <a:cs typeface="Arial"/>
                        </a:rPr>
                        <a:t>team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4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Programming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task </a:t>
            </a:r>
            <a:r>
              <a:rPr lang="en-US" dirty="0" smtClean="0"/>
              <a:t>cards</a:t>
            </a:r>
            <a:endParaRPr lang="en-US" dirty="0" smtClean="0"/>
          </a:p>
        </p:txBody>
      </p:sp>
      <p:pic>
        <p:nvPicPr>
          <p:cNvPr id="4098" name="Picture 2" descr="http://csis.pace.edu/~marchese/SE616_New/L3/L3_files/image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847493"/>
            <a:ext cx="59150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team look for </a:t>
            </a:r>
            <a:r>
              <a:rPr lang="en-US" b="1" dirty="0" smtClean="0">
                <a:solidFill>
                  <a:srgbClr val="0000FF"/>
                </a:solidFill>
              </a:rPr>
              <a:t>possible software improvements</a:t>
            </a:r>
          </a:p>
          <a:p>
            <a:endParaRPr lang="en-US" dirty="0" smtClean="0"/>
          </a:p>
          <a:p>
            <a:r>
              <a:rPr lang="en-US" dirty="0" smtClean="0"/>
              <a:t>Make these improvements even where there is no immediate need for them.</a:t>
            </a:r>
          </a:p>
          <a:p>
            <a:endParaRPr lang="en-US" dirty="0" smtClean="0"/>
          </a:p>
          <a:p>
            <a:r>
              <a:rPr lang="en-US" dirty="0" smtClean="0"/>
              <a:t>This improves the </a:t>
            </a:r>
            <a:r>
              <a:rPr lang="en-US" b="1" dirty="0" smtClean="0">
                <a:solidFill>
                  <a:srgbClr val="FF3300"/>
                </a:solidFill>
              </a:rPr>
              <a:t>understandability </a:t>
            </a:r>
            <a:r>
              <a:rPr lang="en-US" dirty="0" smtClean="0"/>
              <a:t>of the software</a:t>
            </a:r>
          </a:p>
          <a:p>
            <a:endParaRPr lang="en-US" dirty="0" smtClean="0"/>
          </a:p>
          <a:p>
            <a:r>
              <a:rPr lang="en-US" dirty="0" smtClean="0"/>
              <a:t>Changes are easier to make because the </a:t>
            </a:r>
            <a:r>
              <a:rPr lang="en-US" b="1" dirty="0" smtClean="0">
                <a:solidFill>
                  <a:srgbClr val="0000FF"/>
                </a:solidFill>
              </a:rPr>
              <a:t>code is well-structured and clear.</a:t>
            </a:r>
          </a:p>
          <a:p>
            <a:endParaRPr lang="en-US" dirty="0" smtClean="0"/>
          </a:p>
          <a:p>
            <a:r>
              <a:rPr lang="en-US" dirty="0" smtClean="0"/>
              <a:t>However, some changes requires architecture refactoring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This is much more </a:t>
            </a:r>
            <a:r>
              <a:rPr lang="en-US" b="1" dirty="0" smtClean="0">
                <a:solidFill>
                  <a:srgbClr val="FF3300"/>
                </a:solidFill>
              </a:rPr>
              <a:t>expensive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Re-organization of a class hierarchy to remove duplicate code.</a:t>
            </a:r>
          </a:p>
          <a:p>
            <a:endParaRPr lang="en-US" dirty="0" smtClean="0"/>
          </a:p>
          <a:p>
            <a:r>
              <a:rPr lang="en-US" dirty="0" smtClean="0"/>
              <a:t>Tidying up and renaming attributes and methods to make them easier to understand.</a:t>
            </a:r>
          </a:p>
          <a:p>
            <a:endParaRPr lang="en-US" dirty="0" smtClean="0"/>
          </a:p>
          <a:p>
            <a:r>
              <a:rPr lang="en-US" dirty="0" smtClean="0"/>
              <a:t>The replacement of inline code with calls to methods that have been included in a program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in XP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6161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Testing is central to XP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XP has developed an approach where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program is </a:t>
            </a:r>
            <a:r>
              <a:rPr lang="en-US" b="1" dirty="0" smtClean="0">
                <a:solidFill>
                  <a:srgbClr val="C00000"/>
                </a:solidFill>
              </a:rPr>
              <a:t>tested after every change </a:t>
            </a:r>
            <a:r>
              <a:rPr lang="en-US" dirty="0" smtClean="0"/>
              <a:t>has been made.</a:t>
            </a:r>
          </a:p>
          <a:p>
            <a:endParaRPr lang="en-US" dirty="0" smtClean="0"/>
          </a:p>
          <a:p>
            <a:r>
              <a:rPr lang="en-US" dirty="0" smtClean="0"/>
              <a:t>XP testing features: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Test</a:t>
            </a:r>
            <a:r>
              <a:rPr lang="en-US" b="1" dirty="0">
                <a:solidFill>
                  <a:srgbClr val="0000FF"/>
                </a:solidFill>
              </a:rPr>
              <a:t>-first </a:t>
            </a:r>
            <a:r>
              <a:rPr lang="en-US" dirty="0"/>
              <a:t>development.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b="1" dirty="0">
                <a:solidFill>
                  <a:srgbClr val="FF3300"/>
                </a:solidFill>
              </a:rPr>
              <a:t>Incremental test </a:t>
            </a:r>
            <a:r>
              <a:rPr lang="en-US" dirty="0"/>
              <a:t>development from scenarios.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User involvement </a:t>
            </a:r>
            <a:r>
              <a:rPr lang="en-US" dirty="0"/>
              <a:t>in test development and validation.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b="1" dirty="0">
                <a:solidFill>
                  <a:srgbClr val="FF3300"/>
                </a:solidFill>
              </a:rPr>
              <a:t>Automated test </a:t>
            </a:r>
            <a:r>
              <a:rPr lang="en-US" dirty="0"/>
              <a:t>harnesses are used to run all component tests each time that a new release is built.</a:t>
            </a:r>
          </a:p>
        </p:txBody>
      </p:sp>
    </p:spTree>
    <p:extLst>
      <p:ext uri="{BB962C8B-B14F-4D97-AF65-F5344CB8AC3E}">
        <p14:creationId xmlns:p14="http://schemas.microsoft.com/office/powerpoint/2010/main" val="29127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Test-first development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Writing tests before code </a:t>
            </a:r>
            <a:r>
              <a:rPr lang="en-US" dirty="0"/>
              <a:t>clarifies the requirements to be implemented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3300"/>
                </a:solidFill>
              </a:rPr>
              <a:t>Tests are written as programs </a:t>
            </a:r>
            <a:r>
              <a:rPr lang="en-US" dirty="0"/>
              <a:t>rather than data so that they can be executed automatically.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test includes a check that it has executed correctly</a:t>
            </a:r>
            <a:r>
              <a:rPr lang="en-US" dirty="0" smtClean="0"/>
              <a:t>.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dirty="0" smtClean="0"/>
              <a:t>Usually relies on a testing framework such as Junit.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All previous and new </a:t>
            </a:r>
            <a:r>
              <a:rPr lang="en-US" b="1" dirty="0">
                <a:solidFill>
                  <a:srgbClr val="0000FF"/>
                </a:solidFill>
              </a:rPr>
              <a:t>tests are</a:t>
            </a:r>
            <a:r>
              <a:rPr lang="en-US" b="1" dirty="0" smtClean="0">
                <a:solidFill>
                  <a:srgbClr val="0000FF"/>
                </a:solidFill>
              </a:rPr>
              <a:t> run automatically </a:t>
            </a:r>
            <a:r>
              <a:rPr lang="en-US" dirty="0" smtClean="0"/>
              <a:t>when </a:t>
            </a:r>
            <a:r>
              <a:rPr lang="en-US" dirty="0"/>
              <a:t>new functionality is </a:t>
            </a:r>
            <a:r>
              <a:rPr lang="en-US" dirty="0" smtClean="0"/>
              <a:t>added</a:t>
            </a:r>
          </a:p>
          <a:p>
            <a:pPr marL="712788" lvl="1" indent="-369888"/>
            <a:r>
              <a:rPr lang="en-US" dirty="0"/>
              <a:t> </a:t>
            </a:r>
            <a:r>
              <a:rPr lang="en-US" dirty="0" smtClean="0"/>
              <a:t>Checking </a:t>
            </a:r>
            <a:r>
              <a:rPr lang="en-US" dirty="0"/>
              <a:t>that the new functionality has not introduced errors.</a:t>
            </a:r>
          </a:p>
        </p:txBody>
      </p:sp>
    </p:spTree>
    <p:extLst>
      <p:ext uri="{BB962C8B-B14F-4D97-AF65-F5344CB8AC3E}">
        <p14:creationId xmlns:p14="http://schemas.microsoft.com/office/powerpoint/2010/main" val="40456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ig9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0184"/>
            <a:ext cx="7543800" cy="6643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Fig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0183"/>
            <a:ext cx="7543800" cy="6643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role of the customer in the testing process is to </a:t>
            </a:r>
          </a:p>
          <a:p>
            <a:pPr lvl="1"/>
            <a:r>
              <a:rPr lang="en-GB" dirty="0"/>
              <a:t> </a:t>
            </a:r>
            <a:r>
              <a:rPr lang="en-GB" b="1" dirty="0" smtClean="0">
                <a:solidFill>
                  <a:srgbClr val="0000FF"/>
                </a:solidFill>
              </a:rPr>
              <a:t>Help develop acceptance </a:t>
            </a:r>
            <a:r>
              <a:rPr lang="en-GB" dirty="0" smtClean="0"/>
              <a:t>tests for the stories that are to be implemented in the next release of the system.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customer who is part of the team writes tests as development proceeds. </a:t>
            </a:r>
          </a:p>
          <a:p>
            <a:endParaRPr lang="en-GB" dirty="0"/>
          </a:p>
          <a:p>
            <a:r>
              <a:rPr lang="en-GB" dirty="0" smtClean="0"/>
              <a:t> All new code is validated to ensure that it is what the </a:t>
            </a:r>
            <a:r>
              <a:rPr lang="en-GB" b="1" dirty="0" smtClean="0">
                <a:solidFill>
                  <a:srgbClr val="FF3300"/>
                </a:solidFill>
              </a:rPr>
              <a:t>customer needs. </a:t>
            </a:r>
          </a:p>
          <a:p>
            <a:endParaRPr lang="en-GB" dirty="0" smtClean="0"/>
          </a:p>
          <a:p>
            <a:r>
              <a:rPr lang="en-GB" dirty="0" smtClean="0"/>
              <a:t>However, people adopting the customer role have limited time available and so cannot work full-time with the development team. </a:t>
            </a:r>
          </a:p>
        </p:txBody>
      </p:sp>
    </p:spTree>
    <p:extLst>
      <p:ext uri="{BB962C8B-B14F-4D97-AF65-F5344CB8AC3E}">
        <p14:creationId xmlns:p14="http://schemas.microsoft.com/office/powerpoint/2010/main" val="6703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description example</a:t>
            </a:r>
          </a:p>
        </p:txBody>
      </p:sp>
      <p:pic>
        <p:nvPicPr>
          <p:cNvPr id="5122" name="Picture 2" descr="http://csis.pace.edu/~marchese/SE616_New/L3/L3_files/imag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989090"/>
            <a:ext cx="65246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testing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9766"/>
          </a:xfrm>
        </p:spPr>
        <p:txBody>
          <a:bodyPr>
            <a:normAutofit/>
          </a:bodyPr>
          <a:lstStyle/>
          <a:p>
            <a:r>
              <a:rPr lang="en-GB" dirty="0" smtClean="0"/>
              <a:t>Programmers prefer programming to testing and sometimes they take </a:t>
            </a:r>
            <a:r>
              <a:rPr lang="en-GB" b="1" dirty="0" smtClean="0">
                <a:solidFill>
                  <a:srgbClr val="0000FF"/>
                </a:solidFill>
              </a:rPr>
              <a:t>short cuts when writing tests</a:t>
            </a:r>
            <a:r>
              <a:rPr lang="en-GB" dirty="0" smtClean="0"/>
              <a:t>.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E.g. they may write incomplete tests that do not check for all possible exceptions that may occur.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Some tests can be very </a:t>
            </a:r>
            <a:r>
              <a:rPr lang="en-GB" b="1" dirty="0" smtClean="0">
                <a:solidFill>
                  <a:srgbClr val="FF3300"/>
                </a:solidFill>
              </a:rPr>
              <a:t>difficult to write incrementally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E.g., in a complex user interface, it is often difficult to write unit tests for the code that implements the ‘display logic’ and workflow between screens. </a:t>
            </a:r>
          </a:p>
          <a:p>
            <a:endParaRPr lang="en-GB" dirty="0" smtClean="0"/>
          </a:p>
          <a:p>
            <a:r>
              <a:rPr lang="en-GB" dirty="0" smtClean="0"/>
              <a:t>It difficult to judge the </a:t>
            </a:r>
            <a:r>
              <a:rPr lang="en-GB" b="1" dirty="0" smtClean="0">
                <a:solidFill>
                  <a:srgbClr val="0000FF"/>
                </a:solidFill>
              </a:rPr>
              <a:t>completeness</a:t>
            </a:r>
            <a:r>
              <a:rPr lang="en-GB" dirty="0" smtClean="0"/>
              <a:t> of a set of tests.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FF3300"/>
                </a:solidFill>
              </a:rPr>
              <a:t>Test set may not provide complete coverage</a:t>
            </a:r>
            <a:r>
              <a:rPr lang="en-GB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532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 programming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6434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XP, programmers work in </a:t>
            </a:r>
            <a:r>
              <a:rPr lang="en-US" dirty="0" smtClean="0"/>
              <a:t>pairs.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helps </a:t>
            </a:r>
            <a:r>
              <a:rPr lang="en-US" b="1" dirty="0">
                <a:solidFill>
                  <a:srgbClr val="FF3300"/>
                </a:solidFill>
              </a:rPr>
              <a:t>develop common ownership </a:t>
            </a:r>
            <a:r>
              <a:rPr lang="en-US" dirty="0"/>
              <a:t>of code and spreads knowledge across the team.</a:t>
            </a:r>
          </a:p>
          <a:p>
            <a:pPr>
              <a:lnSpc>
                <a:spcPct val="150000"/>
              </a:lnSpc>
            </a:pPr>
            <a:r>
              <a:rPr lang="en-US" dirty="0"/>
              <a:t>It serves as </a:t>
            </a:r>
            <a:r>
              <a:rPr lang="en-US" b="1" dirty="0">
                <a:solidFill>
                  <a:srgbClr val="0000FF"/>
                </a:solidFill>
              </a:rPr>
              <a:t>an informal review process </a:t>
            </a:r>
            <a:r>
              <a:rPr lang="en-US" dirty="0"/>
              <a:t>as each line of code is looked at by more than 1 person.</a:t>
            </a:r>
          </a:p>
          <a:p>
            <a:pPr>
              <a:lnSpc>
                <a:spcPct val="150000"/>
              </a:lnSpc>
            </a:pPr>
            <a:r>
              <a:rPr lang="en-US" dirty="0"/>
              <a:t>It </a:t>
            </a:r>
            <a:r>
              <a:rPr lang="en-US" b="1" dirty="0">
                <a:solidFill>
                  <a:srgbClr val="FF3300"/>
                </a:solidFill>
              </a:rPr>
              <a:t>encourages refactoring </a:t>
            </a:r>
            <a:r>
              <a:rPr lang="en-US" dirty="0"/>
              <a:t>as the whole team can benefit from this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Development productivity </a:t>
            </a:r>
            <a:r>
              <a:rPr lang="en-US" dirty="0" smtClean="0"/>
              <a:t>with pair programming is similar to that of two people working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After completing this lecture students will be able to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Describe principles of Agile methods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agile development in their term project</a:t>
            </a:r>
          </a:p>
        </p:txBody>
      </p:sp>
    </p:spTree>
    <p:extLst>
      <p:ext uri="{BB962C8B-B14F-4D97-AF65-F5344CB8AC3E}">
        <p14:creationId xmlns:p14="http://schemas.microsoft.com/office/powerpoint/2010/main" val="26490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3775"/>
          </a:xfrm>
        </p:spPr>
        <p:txBody>
          <a:bodyPr>
            <a:normAutofit/>
          </a:bodyPr>
          <a:lstStyle/>
          <a:p>
            <a:r>
              <a:rPr lang="en-GB" dirty="0" smtClean="0"/>
              <a:t>The principal responsibility is to manage the project so that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rgbClr val="FF3300"/>
                </a:solidFill>
              </a:rPr>
              <a:t>software is delivered on time </a:t>
            </a:r>
            <a:r>
              <a:rPr lang="en-GB" dirty="0" smtClean="0"/>
              <a:t>and 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 W</a:t>
            </a:r>
            <a:r>
              <a:rPr lang="en-GB" b="1" dirty="0" smtClean="0">
                <a:solidFill>
                  <a:srgbClr val="0000FF"/>
                </a:solidFill>
              </a:rPr>
              <a:t>ithin the planned budget </a:t>
            </a:r>
            <a:r>
              <a:rPr lang="en-GB" dirty="0" smtClean="0"/>
              <a:t>for the project. </a:t>
            </a:r>
          </a:p>
          <a:p>
            <a:endParaRPr lang="en-GB" dirty="0" smtClean="0"/>
          </a:p>
          <a:p>
            <a:r>
              <a:rPr lang="en-GB" dirty="0" smtClean="0"/>
              <a:t>The standard approach to project management is plan-driven.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Managers draw up a plan for the project showing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what should be delivered, 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when it should be delivered and </a:t>
            </a:r>
          </a:p>
          <a:p>
            <a:pPr lvl="2"/>
            <a:r>
              <a:rPr lang="en-GB" dirty="0" smtClean="0"/>
              <a:t>who will work on the development of the project deliverables. </a:t>
            </a:r>
          </a:p>
          <a:p>
            <a:endParaRPr lang="en-GB" dirty="0" smtClean="0"/>
          </a:p>
          <a:p>
            <a:r>
              <a:rPr lang="en-GB" dirty="0" smtClean="0"/>
              <a:t>Agile project management requires a different approach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adapted to incremental development and the particular strengths of agile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854388"/>
          </a:xfrm>
        </p:spPr>
        <p:txBody>
          <a:bodyPr>
            <a:normAutofit/>
          </a:bodyPr>
          <a:lstStyle/>
          <a:p>
            <a:r>
              <a:rPr lang="en-US" dirty="0" smtClean="0"/>
              <a:t>Rapid development and delivery is now often the most important requirement for software systems</a:t>
            </a:r>
          </a:p>
          <a:p>
            <a:pPr marL="712788" lvl="1" indent="-369888"/>
            <a:r>
              <a:rPr lang="en-US" dirty="0" smtClean="0"/>
              <a:t>Businesses operate in a </a:t>
            </a:r>
            <a:r>
              <a:rPr lang="en-US" b="1" dirty="0" smtClean="0">
                <a:solidFill>
                  <a:srgbClr val="FF0000"/>
                </a:solidFill>
              </a:rPr>
              <a:t>fast –changing requirement </a:t>
            </a:r>
          </a:p>
          <a:p>
            <a:pPr marL="712788" lvl="1" indent="-369888"/>
            <a:r>
              <a:rPr lang="en-US" dirty="0" smtClean="0"/>
              <a:t>Hard to produce a set of stable software requirements</a:t>
            </a:r>
          </a:p>
          <a:p>
            <a:pPr marL="712788" lvl="1" indent="-369888"/>
            <a:r>
              <a:rPr lang="en-US" dirty="0" smtClean="0"/>
              <a:t>Software has to </a:t>
            </a:r>
            <a:r>
              <a:rPr lang="en-US" b="1" dirty="0" smtClean="0">
                <a:solidFill>
                  <a:srgbClr val="0000FF"/>
                </a:solidFill>
              </a:rPr>
              <a:t>evolve quickly to reflect changing business needs.</a:t>
            </a:r>
          </a:p>
          <a:p>
            <a:pPr marL="712788" lvl="1" indent="-369888"/>
            <a:endParaRPr lang="en-US" dirty="0" smtClean="0"/>
          </a:p>
          <a:p>
            <a:r>
              <a:rPr lang="en-US" dirty="0" smtClean="0"/>
              <a:t>Rapid software development</a:t>
            </a:r>
          </a:p>
          <a:p>
            <a:pPr marL="712788" lvl="1" indent="-349250"/>
            <a:r>
              <a:rPr lang="en-US" dirty="0" smtClean="0"/>
              <a:t>Specification, design and implementation are inter-leaved</a:t>
            </a:r>
          </a:p>
          <a:p>
            <a:pPr marL="712788" lvl="1" indent="-349250"/>
            <a:endParaRPr lang="en-US" dirty="0" smtClean="0"/>
          </a:p>
          <a:p>
            <a:pPr marL="712788" lvl="1" indent="-349250"/>
            <a:r>
              <a:rPr lang="en-US" dirty="0" smtClean="0"/>
              <a:t>System is developed as a series of versions with stakeholders involved in version evaluation</a:t>
            </a:r>
          </a:p>
          <a:p>
            <a:pPr marL="712788" lvl="1" indent="-349250"/>
            <a:endParaRPr lang="en-US" dirty="0" smtClean="0"/>
          </a:p>
          <a:p>
            <a:pPr marL="712788" lvl="1" indent="-349250"/>
            <a:r>
              <a:rPr lang="en-US" dirty="0" smtClean="0"/>
              <a:t>User interfaces are often developed using an IDE and graphical toolset.</a:t>
            </a:r>
          </a:p>
        </p:txBody>
      </p:sp>
    </p:spTree>
    <p:extLst>
      <p:ext uri="{BB962C8B-B14F-4D97-AF65-F5344CB8AC3E}">
        <p14:creationId xmlns:p14="http://schemas.microsoft.com/office/powerpoint/2010/main" val="2019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xperience.sap.com/wp-content/uploads/2015/03/agile_manifesto_graphic_Lynne_Cazaly_c_20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14422" r="7037" b="9884"/>
          <a:stretch/>
        </p:blipFill>
        <p:spPr bwMode="auto">
          <a:xfrm>
            <a:off x="95250" y="384364"/>
            <a:ext cx="8915400" cy="62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6409" cy="4351338"/>
          </a:xfrm>
        </p:spPr>
        <p:txBody>
          <a:bodyPr/>
          <a:lstStyle/>
          <a:p>
            <a:r>
              <a:rPr lang="en-GB" dirty="0" smtClean="0"/>
              <a:t>Developing </a:t>
            </a:r>
            <a:r>
              <a:rPr lang="en-GB" dirty="0" smtClean="0"/>
              <a:t>a small or medium-sized product for sale. </a:t>
            </a:r>
          </a:p>
          <a:p>
            <a:endParaRPr lang="en-GB" dirty="0" smtClean="0"/>
          </a:p>
          <a:p>
            <a:r>
              <a:rPr lang="en-GB" dirty="0" smtClean="0"/>
              <a:t>Custom system development within an organization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Not a lot of external rules and regulations that affect the software.</a:t>
            </a:r>
          </a:p>
          <a:p>
            <a:endParaRPr lang="en-GB" dirty="0" smtClean="0"/>
          </a:p>
          <a:p>
            <a:r>
              <a:rPr lang="en-GB" dirty="0" smtClean="0"/>
              <a:t>Because of their focus on small, tightly-integrated </a:t>
            </a:r>
            <a:r>
              <a:rPr lang="en-GB" dirty="0" smtClean="0"/>
              <a:t>teams</a:t>
            </a:r>
          </a:p>
          <a:p>
            <a:endParaRPr lang="en-GB" dirty="0"/>
          </a:p>
          <a:p>
            <a:r>
              <a:rPr lang="en-GB" dirty="0" smtClean="0"/>
              <a:t>There </a:t>
            </a:r>
            <a:r>
              <a:rPr lang="en-GB" dirty="0" smtClean="0"/>
              <a:t>are problems in scaling agile methods to large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agile methods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690689"/>
            <a:ext cx="8380879" cy="4696199"/>
          </a:xfrm>
        </p:spPr>
        <p:txBody>
          <a:bodyPr>
            <a:normAutofit/>
          </a:bodyPr>
          <a:lstStyle/>
          <a:p>
            <a:r>
              <a:rPr lang="en-US" dirty="0" smtClean="0"/>
              <a:t>Engage the customers involved </a:t>
            </a:r>
            <a:r>
              <a:rPr lang="en-US" dirty="0"/>
              <a:t>in the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Team members may </a:t>
            </a:r>
            <a:r>
              <a:rPr lang="en-US" dirty="0" smtClean="0"/>
              <a:t>not be “</a:t>
            </a:r>
            <a:r>
              <a:rPr lang="en-US" dirty="0" smtClean="0">
                <a:solidFill>
                  <a:srgbClr val="FF0000"/>
                </a:solidFill>
              </a:rPr>
              <a:t>agile</a:t>
            </a:r>
            <a:r>
              <a:rPr lang="en-US" dirty="0" smtClean="0"/>
              <a:t>” enough.</a:t>
            </a:r>
          </a:p>
          <a:p>
            <a:endParaRPr lang="en-US" dirty="0"/>
          </a:p>
          <a:p>
            <a:r>
              <a:rPr lang="en-US" dirty="0" smtClean="0"/>
              <a:t>Prioritizing </a:t>
            </a:r>
            <a:r>
              <a:rPr lang="en-US" dirty="0"/>
              <a:t>changes can be </a:t>
            </a:r>
            <a:r>
              <a:rPr lang="en-US" dirty="0" smtClean="0"/>
              <a:t>difficult (?)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Maintaining simplicity requires extra 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Legal issue as compared to other approaches of iterative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 and software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563"/>
          </a:xfrm>
        </p:spPr>
        <p:txBody>
          <a:bodyPr>
            <a:normAutofit/>
          </a:bodyPr>
          <a:lstStyle/>
          <a:p>
            <a:r>
              <a:rPr lang="en-US" dirty="0" smtClean="0"/>
              <a:t>Most organizations spend more on maintaining existing software </a:t>
            </a:r>
          </a:p>
          <a:p>
            <a:r>
              <a:rPr lang="en-US" dirty="0" smtClean="0"/>
              <a:t>If agile methods are to be successful,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upport maintenance </a:t>
            </a:r>
            <a:r>
              <a:rPr lang="en-US" b="1" i="1" dirty="0" smtClean="0">
                <a:solidFill>
                  <a:srgbClr val="0000FF"/>
                </a:solidFill>
              </a:rPr>
              <a:t>as well as </a:t>
            </a:r>
            <a:r>
              <a:rPr lang="en-US" dirty="0" smtClean="0"/>
              <a:t>original development.</a:t>
            </a:r>
          </a:p>
          <a:p>
            <a:endParaRPr lang="en-US" dirty="0" smtClean="0"/>
          </a:p>
          <a:p>
            <a:r>
              <a:rPr lang="en-US" dirty="0" smtClean="0"/>
              <a:t>Two key </a:t>
            </a:r>
            <a:r>
              <a:rPr lang="en-US" dirty="0" smtClean="0"/>
              <a:t>Questions:</a:t>
            </a:r>
            <a:endParaRPr lang="en-US" dirty="0" smtClean="0"/>
          </a:p>
          <a:p>
            <a:pPr marL="712788" lvl="1" indent="-369888"/>
            <a:r>
              <a:rPr lang="en-GB" i="1" dirty="0" smtClean="0"/>
              <a:t>Are systems that are developed using an agile approach </a:t>
            </a:r>
            <a:r>
              <a:rPr lang="en-GB" b="1" i="1" dirty="0" smtClean="0">
                <a:solidFill>
                  <a:srgbClr val="FF3300"/>
                </a:solidFill>
              </a:rPr>
              <a:t>maintainable</a:t>
            </a:r>
            <a:r>
              <a:rPr lang="en-GB" i="1" dirty="0" smtClean="0"/>
              <a:t>, given the emphasis in the development process of minimizing formal documentation?</a:t>
            </a:r>
          </a:p>
          <a:p>
            <a:pPr marL="712788" lvl="1" indent="-369888"/>
            <a:endParaRPr lang="en-GB" dirty="0" smtClean="0"/>
          </a:p>
          <a:p>
            <a:pPr marL="712788" lvl="1" indent="-369888"/>
            <a:r>
              <a:rPr lang="en-GB" i="1" dirty="0" smtClean="0"/>
              <a:t>Can agile methods be used effectively for evolving a system in response to </a:t>
            </a:r>
            <a:r>
              <a:rPr lang="en-GB" b="1" i="1" dirty="0" smtClean="0">
                <a:solidFill>
                  <a:srgbClr val="FF3300"/>
                </a:solidFill>
              </a:rPr>
              <a:t>customer change requests</a:t>
            </a:r>
            <a:r>
              <a:rPr lang="en-GB" i="1" dirty="0" smtClean="0"/>
              <a:t>?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Problems may arise if original development team cannot be maintained.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27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Plan-driven development</a:t>
            </a:r>
          </a:p>
          <a:p>
            <a:pPr marL="712788" lvl="1" indent="-369888"/>
            <a:r>
              <a:rPr lang="en-US" dirty="0" smtClean="0"/>
              <a:t>Separate development stages with the </a:t>
            </a:r>
            <a:r>
              <a:rPr lang="en-US" b="1" u="sng" dirty="0" smtClean="0">
                <a:solidFill>
                  <a:srgbClr val="0000FF"/>
                </a:solidFill>
              </a:rPr>
              <a:t>outputs to be produced at each of these stages</a:t>
            </a:r>
            <a:r>
              <a:rPr lang="en-US" dirty="0" smtClean="0"/>
              <a:t> planned in advance.</a:t>
            </a:r>
          </a:p>
          <a:p>
            <a:pPr marL="712788" lvl="1" indent="-369888"/>
            <a:r>
              <a:rPr lang="en-US" b="1" dirty="0" smtClean="0"/>
              <a:t>Not necessarily </a:t>
            </a:r>
            <a:r>
              <a:rPr lang="en-US" dirty="0" smtClean="0"/>
              <a:t>waterfall model – plan-driven, incremental development is possible</a:t>
            </a:r>
          </a:p>
          <a:p>
            <a:pPr marL="712788" lvl="1" indent="-369888"/>
            <a:r>
              <a:rPr lang="en-US" dirty="0" smtClean="0"/>
              <a:t>Iteration occurs within activities. </a:t>
            </a:r>
          </a:p>
          <a:p>
            <a:pPr marL="712788" lvl="1" indent="-369888"/>
            <a:endParaRPr lang="en-US" dirty="0" smtClean="0"/>
          </a:p>
          <a:p>
            <a:r>
              <a:rPr lang="en-US" b="1" dirty="0" smtClean="0">
                <a:solidFill>
                  <a:srgbClr val="FF3300"/>
                </a:solidFill>
              </a:rPr>
              <a:t>Agile development</a:t>
            </a:r>
          </a:p>
          <a:p>
            <a:pPr marL="712788" lvl="1" indent="-349250"/>
            <a:r>
              <a:rPr lang="en-US" dirty="0" smtClean="0"/>
              <a:t>Specification, design, implementation and testing are </a:t>
            </a:r>
            <a:r>
              <a:rPr lang="en-US" b="1" dirty="0" smtClean="0">
                <a:solidFill>
                  <a:srgbClr val="0000FF"/>
                </a:solidFill>
              </a:rPr>
              <a:t>inter-leaved </a:t>
            </a:r>
          </a:p>
          <a:p>
            <a:pPr marL="712788" lvl="1" indent="-349250"/>
            <a:endParaRPr lang="en-US" dirty="0" smtClean="0"/>
          </a:p>
          <a:p>
            <a:pPr marL="712788" lvl="1" indent="-349250"/>
            <a:r>
              <a:rPr lang="en-US" dirty="0" smtClean="0"/>
              <a:t>Outputs from the development process are decided through a process of </a:t>
            </a:r>
            <a:r>
              <a:rPr lang="en-US" b="1" dirty="0" smtClean="0">
                <a:solidFill>
                  <a:srgbClr val="0000FF"/>
                </a:solidFill>
              </a:rPr>
              <a:t>negotiation </a:t>
            </a:r>
            <a:r>
              <a:rPr lang="en-US" dirty="0" smtClean="0"/>
              <a:t>during the software development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4372</TotalTime>
  <Words>1754</Words>
  <Application>Microsoft Office PowerPoint</Application>
  <PresentationFormat>On-screen Show (4:3)</PresentationFormat>
  <Paragraphs>240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Droid Sans</vt:lpstr>
      <vt:lpstr>Segoe UI</vt:lpstr>
      <vt:lpstr>Times New Roman</vt:lpstr>
      <vt:lpstr>Wingdings</vt:lpstr>
      <vt:lpstr>Wingdings 3</vt:lpstr>
      <vt:lpstr>Office Theme</vt:lpstr>
      <vt:lpstr>1_Office Theme</vt:lpstr>
      <vt:lpstr>CS223: Software Engineering</vt:lpstr>
      <vt:lpstr>Recap</vt:lpstr>
      <vt:lpstr>Objective</vt:lpstr>
      <vt:lpstr>Rapid software development</vt:lpstr>
      <vt:lpstr>PowerPoint Presentation</vt:lpstr>
      <vt:lpstr>Agile method</vt:lpstr>
      <vt:lpstr>Problems with agile methods</vt:lpstr>
      <vt:lpstr>Agile methods and software maintenance</vt:lpstr>
      <vt:lpstr>Plan-driven and agile development</vt:lpstr>
      <vt:lpstr>Plan-driven and agile specification </vt:lpstr>
      <vt:lpstr>Technical, human, organizational issues</vt:lpstr>
      <vt:lpstr>Technical, human, organizational issues</vt:lpstr>
      <vt:lpstr>Organizational issues</vt:lpstr>
      <vt:lpstr>Key points</vt:lpstr>
      <vt:lpstr>Extreme programming</vt:lpstr>
      <vt:lpstr>XP and agile principles</vt:lpstr>
      <vt:lpstr>The XP release cycle </vt:lpstr>
      <vt:lpstr>Extreme programming practices (a) </vt:lpstr>
      <vt:lpstr>Extreme programming practices (b)</vt:lpstr>
      <vt:lpstr>Examples of task cards</vt:lpstr>
      <vt:lpstr>Refactoring</vt:lpstr>
      <vt:lpstr>Examples of refactoring</vt:lpstr>
      <vt:lpstr>Testing in XP</vt:lpstr>
      <vt:lpstr>Test-first development</vt:lpstr>
      <vt:lpstr>PowerPoint Presentation</vt:lpstr>
      <vt:lpstr>Customer involvement</vt:lpstr>
      <vt:lpstr>Test case description example</vt:lpstr>
      <vt:lpstr>XP testing difficulties</vt:lpstr>
      <vt:lpstr>Pair programming</vt:lpstr>
      <vt:lpstr>Agile project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CS223: Software Engineering</dc:title>
  <dc:creator>CHIRANJOY CHATTOPADHYAY</dc:creator>
  <cp:lastModifiedBy>CHIRANJOY CHATTOPADHYAY</cp:lastModifiedBy>
  <cp:revision>136</cp:revision>
  <dcterms:created xsi:type="dcterms:W3CDTF">2016-01-06T05:33:26Z</dcterms:created>
  <dcterms:modified xsi:type="dcterms:W3CDTF">2017-02-20T05:26:42Z</dcterms:modified>
</cp:coreProperties>
</file>