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71"/>
  </p:notesMasterIdLst>
  <p:sldIdLst>
    <p:sldId id="280" r:id="rId3"/>
    <p:sldId id="285" r:id="rId4"/>
    <p:sldId id="286" r:id="rId5"/>
    <p:sldId id="287" r:id="rId6"/>
    <p:sldId id="28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28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957A4-7A0F-44B9-8205-CBF05EE3651F}" type="doc">
      <dgm:prSet loTypeId="urn:diagrams.loki3.com/VaryingWidthList" loCatId="list" qsTypeId="urn:microsoft.com/office/officeart/2005/8/quickstyle/simple1" qsCatId="simple" csTypeId="urn:microsoft.com/office/officeart/2005/8/colors/colorful4" csCatId="colorful" phldr="1"/>
      <dgm:spPr/>
    </dgm:pt>
    <dgm:pt modelId="{C3F14950-0B18-4D54-BA5B-F33DC8FF6C0C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User Interface</a:t>
          </a:r>
          <a:endParaRPr lang="en-US" sz="2000" dirty="0">
            <a:solidFill>
              <a:schemeClr val="tx1"/>
            </a:solidFill>
          </a:endParaRPr>
        </a:p>
      </dgm:t>
    </dgm:pt>
    <dgm:pt modelId="{18B8961D-04E9-4B0A-8FE4-BE895E8C87E9}" type="parTrans" cxnId="{843EAEDA-33F3-4400-A78F-4E34D47D2FC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EB3FBF6B-0090-4CE7-BF9F-D9F4D3A381A2}" type="sibTrans" cxnId="{843EAEDA-33F3-4400-A78F-4E34D47D2FC5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BA8F8D60-7003-4CC1-81EA-C9945AEC96E7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User interface management (Authentication and authorization)</a:t>
          </a:r>
          <a:endParaRPr lang="en-US" sz="2000" dirty="0">
            <a:solidFill>
              <a:schemeClr val="tx1"/>
            </a:solidFill>
          </a:endParaRPr>
        </a:p>
      </dgm:t>
    </dgm:pt>
    <dgm:pt modelId="{A5C2EC19-668D-47A1-9939-5444D5A435D8}" type="parTrans" cxnId="{2F52AAFF-76DC-4430-A9C8-22A26709C42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D2109874-3ACF-46FD-823A-6095D0791E82}" type="sibTrans" cxnId="{2F52AAFF-76DC-4430-A9C8-22A26709C42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84F81E97-3318-44CA-B708-8622488526A8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Business logic/ application utilities</a:t>
          </a:r>
          <a:endParaRPr lang="en-US" sz="2000" dirty="0">
            <a:solidFill>
              <a:schemeClr val="tx1"/>
            </a:solidFill>
          </a:endParaRPr>
        </a:p>
      </dgm:t>
    </dgm:pt>
    <dgm:pt modelId="{6CFC9D6E-B8CD-49DC-B6DA-0D0A09892AE9}" type="parTrans" cxnId="{01382CCA-4EB5-43E5-B67E-42A03F1866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1D9768F-FB3B-4646-BA1A-0C431953AAA1}" type="sibTrans" cxnId="{01382CCA-4EB5-43E5-B67E-42A03F18669C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7644E2D1-3F7B-458F-8333-0DD3F1992BCA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System support </a:t>
          </a:r>
        </a:p>
        <a:p>
          <a:r>
            <a:rPr lang="en-US" sz="2000" dirty="0" smtClean="0">
              <a:solidFill>
                <a:schemeClr val="tx1"/>
              </a:solidFill>
            </a:rPr>
            <a:t>(OS, database, etc.)</a:t>
          </a:r>
          <a:endParaRPr lang="en-US" sz="2000" dirty="0">
            <a:solidFill>
              <a:schemeClr val="tx1"/>
            </a:solidFill>
          </a:endParaRPr>
        </a:p>
      </dgm:t>
    </dgm:pt>
    <dgm:pt modelId="{FEE5F33A-6D34-456B-93B1-FD57D5679468}" type="parTrans" cxnId="{C8BE9EE9-1FFD-4005-8AF8-C6F6DDDFFF7D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CCE0A40A-41F8-4B40-83B6-231AA6BCD012}" type="sibTrans" cxnId="{C8BE9EE9-1FFD-4005-8AF8-C6F6DDDFFF7D}">
      <dgm:prSet/>
      <dgm:spPr/>
      <dgm:t>
        <a:bodyPr/>
        <a:lstStyle/>
        <a:p>
          <a:endParaRPr lang="en-US" sz="2000">
            <a:solidFill>
              <a:schemeClr val="tx1"/>
            </a:solidFill>
          </a:endParaRPr>
        </a:p>
      </dgm:t>
    </dgm:pt>
    <dgm:pt modelId="{5BF830F5-22A0-49E4-BFC0-B446FDB2C29C}" type="pres">
      <dgm:prSet presAssocID="{B51957A4-7A0F-44B9-8205-CBF05EE3651F}" presName="Name0" presStyleCnt="0">
        <dgm:presLayoutVars>
          <dgm:resizeHandles/>
        </dgm:presLayoutVars>
      </dgm:prSet>
      <dgm:spPr/>
    </dgm:pt>
    <dgm:pt modelId="{AAABA73D-8762-4B95-AE5D-D03262CBF126}" type="pres">
      <dgm:prSet presAssocID="{C3F14950-0B18-4D54-BA5B-F33DC8FF6C0C}" presName="text" presStyleLbl="node1" presStyleIdx="0" presStyleCnt="4" custScaleX="487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0680D6-45E5-4342-BEF4-07B954992F5D}" type="pres">
      <dgm:prSet presAssocID="{EB3FBF6B-0090-4CE7-BF9F-D9F4D3A381A2}" presName="space" presStyleCnt="0"/>
      <dgm:spPr/>
    </dgm:pt>
    <dgm:pt modelId="{9CEA6EF0-EAD5-4E5D-BC40-9C08CD14FEF2}" type="pres">
      <dgm:prSet presAssocID="{BA8F8D60-7003-4CC1-81EA-C9945AEC96E7}" presName="text" presStyleLbl="node1" presStyleIdx="1" presStyleCnt="4" custScaleX="1650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4C12-606C-43D0-AF7D-F29500CFEBEA}" type="pres">
      <dgm:prSet presAssocID="{D2109874-3ACF-46FD-823A-6095D0791E82}" presName="space" presStyleCnt="0"/>
      <dgm:spPr/>
    </dgm:pt>
    <dgm:pt modelId="{B053609E-6950-41F9-8181-3C9E2CAE945F}" type="pres">
      <dgm:prSet presAssocID="{84F81E97-3318-44CA-B708-8622488526A8}" presName="text" presStyleLbl="node1" presStyleIdx="2" presStyleCnt="4" custScaleX="2970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1E43B-8D67-495C-BA5A-AC7F3246305C}" type="pres">
      <dgm:prSet presAssocID="{51D9768F-FB3B-4646-BA1A-0C431953AAA1}" presName="space" presStyleCnt="0"/>
      <dgm:spPr/>
    </dgm:pt>
    <dgm:pt modelId="{C0104CA6-611C-4811-80A9-3E6106EF7B62}" type="pres">
      <dgm:prSet presAssocID="{7644E2D1-3F7B-458F-8333-0DD3F1992BCA}" presName="text" presStyleLbl="node1" presStyleIdx="3" presStyleCnt="4" custScaleX="2241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E08B8B-9ED6-42EC-95F8-B26BA94D4490}" type="presOf" srcId="{BA8F8D60-7003-4CC1-81EA-C9945AEC96E7}" destId="{9CEA6EF0-EAD5-4E5D-BC40-9C08CD14FEF2}" srcOrd="0" destOrd="0" presId="urn:diagrams.loki3.com/VaryingWidthList"/>
    <dgm:cxn modelId="{843EAEDA-33F3-4400-A78F-4E34D47D2FC5}" srcId="{B51957A4-7A0F-44B9-8205-CBF05EE3651F}" destId="{C3F14950-0B18-4D54-BA5B-F33DC8FF6C0C}" srcOrd="0" destOrd="0" parTransId="{18B8961D-04E9-4B0A-8FE4-BE895E8C87E9}" sibTransId="{EB3FBF6B-0090-4CE7-BF9F-D9F4D3A381A2}"/>
    <dgm:cxn modelId="{2C8949B5-65CD-444D-AF47-D115A4B2B6E7}" type="presOf" srcId="{B51957A4-7A0F-44B9-8205-CBF05EE3651F}" destId="{5BF830F5-22A0-49E4-BFC0-B446FDB2C29C}" srcOrd="0" destOrd="0" presId="urn:diagrams.loki3.com/VaryingWidthList"/>
    <dgm:cxn modelId="{13FB5AFB-D757-4877-9824-EC815D7F04D6}" type="presOf" srcId="{84F81E97-3318-44CA-B708-8622488526A8}" destId="{B053609E-6950-41F9-8181-3C9E2CAE945F}" srcOrd="0" destOrd="0" presId="urn:diagrams.loki3.com/VaryingWidthList"/>
    <dgm:cxn modelId="{C8BE9EE9-1FFD-4005-8AF8-C6F6DDDFFF7D}" srcId="{B51957A4-7A0F-44B9-8205-CBF05EE3651F}" destId="{7644E2D1-3F7B-458F-8333-0DD3F1992BCA}" srcOrd="3" destOrd="0" parTransId="{FEE5F33A-6D34-456B-93B1-FD57D5679468}" sibTransId="{CCE0A40A-41F8-4B40-83B6-231AA6BCD012}"/>
    <dgm:cxn modelId="{334E6E2A-616F-414C-9B3A-23E3051B893A}" type="presOf" srcId="{C3F14950-0B18-4D54-BA5B-F33DC8FF6C0C}" destId="{AAABA73D-8762-4B95-AE5D-D03262CBF126}" srcOrd="0" destOrd="0" presId="urn:diagrams.loki3.com/VaryingWidthList"/>
    <dgm:cxn modelId="{01382CCA-4EB5-43E5-B67E-42A03F18669C}" srcId="{B51957A4-7A0F-44B9-8205-CBF05EE3651F}" destId="{84F81E97-3318-44CA-B708-8622488526A8}" srcOrd="2" destOrd="0" parTransId="{6CFC9D6E-B8CD-49DC-B6DA-0D0A09892AE9}" sibTransId="{51D9768F-FB3B-4646-BA1A-0C431953AAA1}"/>
    <dgm:cxn modelId="{2BCEE536-F502-4DF7-88E0-27DD59C40A53}" type="presOf" srcId="{7644E2D1-3F7B-458F-8333-0DD3F1992BCA}" destId="{C0104CA6-611C-4811-80A9-3E6106EF7B62}" srcOrd="0" destOrd="0" presId="urn:diagrams.loki3.com/VaryingWidthList"/>
    <dgm:cxn modelId="{2F52AAFF-76DC-4430-A9C8-22A26709C42C}" srcId="{B51957A4-7A0F-44B9-8205-CBF05EE3651F}" destId="{BA8F8D60-7003-4CC1-81EA-C9945AEC96E7}" srcOrd="1" destOrd="0" parTransId="{A5C2EC19-668D-47A1-9939-5444D5A435D8}" sibTransId="{D2109874-3ACF-46FD-823A-6095D0791E82}"/>
    <dgm:cxn modelId="{952B5898-73FC-4A9D-955D-D74E939E9061}" type="presParOf" srcId="{5BF830F5-22A0-49E4-BFC0-B446FDB2C29C}" destId="{AAABA73D-8762-4B95-AE5D-D03262CBF126}" srcOrd="0" destOrd="0" presId="urn:diagrams.loki3.com/VaryingWidthList"/>
    <dgm:cxn modelId="{A7189F50-7D57-4434-9FE8-377656A90ACB}" type="presParOf" srcId="{5BF830F5-22A0-49E4-BFC0-B446FDB2C29C}" destId="{340680D6-45E5-4342-BEF4-07B954992F5D}" srcOrd="1" destOrd="0" presId="urn:diagrams.loki3.com/VaryingWidthList"/>
    <dgm:cxn modelId="{0F47981D-DF70-4A38-B7F1-6CD32C0490FE}" type="presParOf" srcId="{5BF830F5-22A0-49E4-BFC0-B446FDB2C29C}" destId="{9CEA6EF0-EAD5-4E5D-BC40-9C08CD14FEF2}" srcOrd="2" destOrd="0" presId="urn:diagrams.loki3.com/VaryingWidthList"/>
    <dgm:cxn modelId="{1454119F-65EF-423E-B60D-02D7BCCA49D2}" type="presParOf" srcId="{5BF830F5-22A0-49E4-BFC0-B446FDB2C29C}" destId="{0B974C12-606C-43D0-AF7D-F29500CFEBEA}" srcOrd="3" destOrd="0" presId="urn:diagrams.loki3.com/VaryingWidthList"/>
    <dgm:cxn modelId="{CC12A736-972A-4F14-A5D9-52EB64329189}" type="presParOf" srcId="{5BF830F5-22A0-49E4-BFC0-B446FDB2C29C}" destId="{B053609E-6950-41F9-8181-3C9E2CAE945F}" srcOrd="4" destOrd="0" presId="urn:diagrams.loki3.com/VaryingWidthList"/>
    <dgm:cxn modelId="{BF2CB74F-D0D4-4026-B30D-75F9EBD0B1B7}" type="presParOf" srcId="{5BF830F5-22A0-49E4-BFC0-B446FDB2C29C}" destId="{2B41E43B-8D67-495C-BA5A-AC7F3246305C}" srcOrd="5" destOrd="0" presId="urn:diagrams.loki3.com/VaryingWidthList"/>
    <dgm:cxn modelId="{72B85B4D-4C0C-4C2C-8B0C-4AC84461965A}" type="presParOf" srcId="{5BF830F5-22A0-49E4-BFC0-B446FDB2C29C}" destId="{C0104CA6-611C-4811-80A9-3E6106EF7B62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BA73D-8762-4B95-AE5D-D03262CBF126}">
      <dsp:nvSpPr>
        <dsp:cNvPr id="0" name=""/>
        <dsp:cNvSpPr/>
      </dsp:nvSpPr>
      <dsp:spPr>
        <a:xfrm>
          <a:off x="712691" y="2033"/>
          <a:ext cx="5374345" cy="9782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User Interface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12691" y="2033"/>
        <a:ext cx="5374345" cy="978296"/>
      </dsp:txXfrm>
    </dsp:sp>
    <dsp:sp modelId="{9CEA6EF0-EAD5-4E5D-BC40-9C08CD14FEF2}">
      <dsp:nvSpPr>
        <dsp:cNvPr id="0" name=""/>
        <dsp:cNvSpPr/>
      </dsp:nvSpPr>
      <dsp:spPr>
        <a:xfrm>
          <a:off x="726135" y="1029245"/>
          <a:ext cx="5347458" cy="978296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User interface management (Authentication and authorization)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26135" y="1029245"/>
        <a:ext cx="5347458" cy="978296"/>
      </dsp:txXfrm>
    </dsp:sp>
    <dsp:sp modelId="{B053609E-6950-41F9-8181-3C9E2CAE945F}">
      <dsp:nvSpPr>
        <dsp:cNvPr id="0" name=""/>
        <dsp:cNvSpPr/>
      </dsp:nvSpPr>
      <dsp:spPr>
        <a:xfrm>
          <a:off x="726135" y="2056457"/>
          <a:ext cx="5347458" cy="978296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Business logic/ application utilities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26135" y="2056457"/>
        <a:ext cx="5347458" cy="978296"/>
      </dsp:txXfrm>
    </dsp:sp>
    <dsp:sp modelId="{C0104CA6-611C-4811-80A9-3E6106EF7B62}">
      <dsp:nvSpPr>
        <dsp:cNvPr id="0" name=""/>
        <dsp:cNvSpPr/>
      </dsp:nvSpPr>
      <dsp:spPr>
        <a:xfrm>
          <a:off x="727257" y="3083669"/>
          <a:ext cx="5345214" cy="978296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System support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(OS, database, etc.)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27257" y="3083669"/>
        <a:ext cx="5345214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DD1D-D4C1-4A09-A52C-9404E524918A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48D7-130E-4955-893A-B8FABB25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6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8D7-130E-4955-893A-B8FABB257F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2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8D7-130E-4955-893A-B8FABB257F5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3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863B-8B06-4CA0-A5CF-D6AEAF26AEDC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7D8-1913-4346-AF68-BEDEC7ABB0A6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84A4-0DE5-42ED-90C0-DD01FF1738A7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15E4CB8-97D0-450F-8087-DB6C2CBA74EB}" type="datetime1">
              <a:rPr lang="en-US" altLang="en-US" smtClean="0"/>
              <a:t>2/13/2017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Software Architecture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1019EE-9057-4606-8B67-371443639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71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34F5-5BB1-4305-88EA-1239F9C060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4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8185-1CC0-4DCD-BB3D-500466218E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7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78DA-14C7-4A65-B424-5560860DA4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B80B-E746-4CB9-A48F-7F6448FE0B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8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CDE-408C-43DF-8284-5E53580F98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1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7FE3-BAF7-4978-BF26-5D9577AC1C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83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3A7F3-8FE2-4145-AC0F-8A3DFBF2CD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2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spc="0" baseline="0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0F65-836B-4AFC-A8A4-65ECE2ED4F84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4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4A9D-15AE-4C13-8F16-07126FE55E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2071-B26C-475C-9CAC-5D65F40000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6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45B0-D159-4F84-AECB-04A74E6C60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99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97AA-850D-4729-8C4D-7F8D28E8BA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99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6E0168-4DFC-49EF-ACE3-B1BEA07CFE52}" type="datetime1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A625495-3D69-44CC-8AF4-9211B34E80B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DE81-20A1-4F9C-A60F-62C88032BF71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34A7-FDA2-4D49-A7E0-BAE89533FF19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211C-B6DD-4218-BB1D-6463151D56A0}" type="datetime1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8B1D-5A09-45DD-943B-144C172C4FB8}" type="datetime1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B791-435A-4479-B4ED-17BB729BB640}" type="datetime1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785-FC5C-4AD6-B071-091BE675F79C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ECE7-C86C-44D7-B009-0CF79F228833}" type="datetime1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973B4-2228-47D7-AD89-82513986E43F}" type="datetime1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AE50776-3D96-4328-AF71-A4876469464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2/13/2017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Software Architecture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Software Architecture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Uses…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Analysis</a:t>
            </a:r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/>
              <a:t>If properties like </a:t>
            </a:r>
            <a:r>
              <a:rPr lang="en-US" altLang="en-US" dirty="0" smtClean="0"/>
              <a:t>performance, </a:t>
            </a:r>
            <a:r>
              <a:rPr lang="en-US" altLang="en-US" dirty="0"/>
              <a:t>reliability can be determined from </a:t>
            </a:r>
            <a:r>
              <a:rPr lang="en-US" altLang="en-US" dirty="0" smtClean="0"/>
              <a:t>design</a:t>
            </a:r>
            <a:r>
              <a:rPr lang="en-US" altLang="en-US" dirty="0"/>
              <a:t>, alternatives can be considered during design to reach the desired perf </a:t>
            </a:r>
            <a:r>
              <a:rPr lang="en-US" altLang="en-US" dirty="0" smtClean="0"/>
              <a:t>levels</a:t>
            </a:r>
          </a:p>
          <a:p>
            <a:pPr marL="712788" lvl="1" indent="-369888">
              <a:lnSpc>
                <a:spcPct val="90000"/>
              </a:lnSpc>
            </a:pPr>
            <a:endParaRPr lang="en-US" altLang="en-US" dirty="0"/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 smtClean="0"/>
              <a:t>S/w </a:t>
            </a:r>
            <a:r>
              <a:rPr lang="en-US" altLang="en-US" dirty="0"/>
              <a:t>arch opens such possibilities for software (other </a:t>
            </a:r>
            <a:r>
              <a:rPr lang="en-US" altLang="en-US" dirty="0" err="1" smtClean="0"/>
              <a:t>engg</a:t>
            </a:r>
            <a:r>
              <a:rPr lang="en-US" altLang="en-US" dirty="0" smtClean="0"/>
              <a:t>. </a:t>
            </a:r>
            <a:r>
              <a:rPr lang="en-US" altLang="en-US" dirty="0"/>
              <a:t>disciplines usually can do this</a:t>
            </a:r>
            <a:r>
              <a:rPr lang="en-US" altLang="en-US" dirty="0" smtClean="0"/>
              <a:t>)</a:t>
            </a:r>
          </a:p>
          <a:p>
            <a:pPr marL="712788" lvl="1" indent="-369888">
              <a:lnSpc>
                <a:spcPct val="90000"/>
              </a:lnSpc>
            </a:pPr>
            <a:endParaRPr lang="en-US" altLang="en-US" dirty="0"/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/>
              <a:t>E.g. </a:t>
            </a:r>
            <a:r>
              <a:rPr lang="en-US" altLang="en-US" dirty="0" smtClean="0"/>
              <a:t>Performance </a:t>
            </a:r>
            <a:r>
              <a:rPr lang="en-US" altLang="en-US" dirty="0"/>
              <a:t>of a system can be predicted from its arch, if estimates for </a:t>
            </a:r>
            <a:r>
              <a:rPr lang="en-US" altLang="en-US" dirty="0" err="1" smtClean="0"/>
              <a:t>params</a:t>
            </a:r>
            <a:r>
              <a:rPr lang="en-US" altLang="en-US" dirty="0" smtClean="0"/>
              <a:t>. </a:t>
            </a:r>
            <a:r>
              <a:rPr lang="en-US" altLang="en-US" dirty="0"/>
              <a:t>like load </a:t>
            </a:r>
            <a:r>
              <a:rPr lang="en-US" altLang="en-US" dirty="0" smtClean="0"/>
              <a:t>etc. </a:t>
            </a:r>
            <a:r>
              <a:rPr lang="en-US" altLang="en-US" dirty="0"/>
              <a:t>is </a:t>
            </a:r>
            <a:r>
              <a:rPr lang="en-US" altLang="en-US" dirty="0" smtClean="0"/>
              <a:t>provided</a:t>
            </a:r>
          </a:p>
          <a:p>
            <a:pPr marL="712788" lvl="1" indent="-369888">
              <a:lnSpc>
                <a:spcPct val="90000"/>
              </a:lnSpc>
            </a:pPr>
            <a:endParaRPr lang="en-US" altLang="en-US" dirty="0"/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/>
              <a:t> Will require precise description of arch, as well as properties of the elements in the description</a:t>
            </a:r>
          </a:p>
        </p:txBody>
      </p:sp>
    </p:spTree>
    <p:extLst>
      <p:ext uri="{BB962C8B-B14F-4D97-AF65-F5344CB8AC3E}">
        <p14:creationId xmlns:p14="http://schemas.microsoft.com/office/powerpoint/2010/main" val="305365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Architectural Views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There is no unique arch of a sys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There are different </a:t>
            </a:r>
            <a:r>
              <a:rPr lang="en-US" altLang="en-US" i="1" dirty="0"/>
              <a:t>views</a:t>
            </a:r>
            <a:r>
              <a:rPr lang="en-US" altLang="en-US" dirty="0"/>
              <a:t> of a </a:t>
            </a:r>
            <a:r>
              <a:rPr lang="en-US" altLang="en-US" dirty="0" smtClean="0"/>
              <a:t>s/w </a:t>
            </a:r>
            <a:r>
              <a:rPr lang="en-US" altLang="en-US" dirty="0"/>
              <a:t>sys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view consists of </a:t>
            </a:r>
            <a:r>
              <a:rPr lang="en-US" altLang="en-US" i="1" dirty="0"/>
              <a:t>elements</a:t>
            </a:r>
            <a:r>
              <a:rPr lang="en-US" altLang="en-US" dirty="0"/>
              <a:t> and </a:t>
            </a:r>
            <a:r>
              <a:rPr lang="en-US" altLang="en-US" i="1" dirty="0"/>
              <a:t>relationships</a:t>
            </a:r>
            <a:r>
              <a:rPr lang="en-US" altLang="en-US" dirty="0"/>
              <a:t> between them, and describes a </a:t>
            </a:r>
            <a:r>
              <a:rPr lang="en-US" altLang="en-US" i="1" dirty="0"/>
              <a:t>structure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elements of a view depends on what the view wants to highlight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Diff views expose diff properties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 view focusing on some aspects reduces its complexity</a:t>
            </a:r>
          </a:p>
        </p:txBody>
      </p:sp>
    </p:spTree>
    <p:extLst>
      <p:ext uri="{BB962C8B-B14F-4D97-AF65-F5344CB8AC3E}">
        <p14:creationId xmlns:p14="http://schemas.microsoft.com/office/powerpoint/2010/main" val="33433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Views…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Many types of views have been </a:t>
            </a:r>
            <a:r>
              <a:rPr lang="en-US" altLang="en-US" dirty="0" smtClean="0"/>
              <a:t>proposed</a:t>
            </a:r>
          </a:p>
          <a:p>
            <a:endParaRPr lang="en-US" altLang="en-US" dirty="0"/>
          </a:p>
          <a:p>
            <a:r>
              <a:rPr lang="en-US" altLang="en-US" dirty="0"/>
              <a:t>Most belong to one of these three types</a:t>
            </a:r>
          </a:p>
          <a:p>
            <a:pPr marL="712788" lvl="1" indent="-369888"/>
            <a:r>
              <a:rPr lang="en-US" altLang="en-US" dirty="0"/>
              <a:t>Module</a:t>
            </a:r>
          </a:p>
          <a:p>
            <a:pPr marL="712788" lvl="1" indent="-369888"/>
            <a:r>
              <a:rPr lang="en-US" altLang="en-US" dirty="0"/>
              <a:t>Component and Connector</a:t>
            </a:r>
          </a:p>
          <a:p>
            <a:pPr marL="712788" lvl="1" indent="-369888"/>
            <a:r>
              <a:rPr lang="en-US" altLang="en-US" dirty="0" smtClean="0"/>
              <a:t>Allocation</a:t>
            </a:r>
          </a:p>
          <a:p>
            <a:pPr marL="712788" lvl="1" indent="-369888"/>
            <a:endParaRPr lang="en-US" altLang="en-US" dirty="0"/>
          </a:p>
          <a:p>
            <a:r>
              <a:rPr lang="en-US" altLang="en-US" dirty="0"/>
              <a:t>The diff views are not unrelated – they all represent the same system</a:t>
            </a:r>
          </a:p>
          <a:p>
            <a:pPr marL="712788" lvl="1" indent="-369888"/>
            <a:r>
              <a:rPr lang="en-US" altLang="en-US" dirty="0"/>
              <a:t>There are relationships between elements of diff views; this </a:t>
            </a:r>
            <a:r>
              <a:rPr lang="en-US" altLang="en-US" dirty="0" smtClean="0"/>
              <a:t>relation </a:t>
            </a:r>
            <a:r>
              <a:rPr lang="en-US" altLang="en-US" dirty="0"/>
              <a:t>may be complex</a:t>
            </a:r>
          </a:p>
        </p:txBody>
      </p:sp>
    </p:spTree>
    <p:extLst>
      <p:ext uri="{BB962C8B-B14F-4D97-AF65-F5344CB8AC3E}">
        <p14:creationId xmlns:p14="http://schemas.microsoft.com/office/powerpoint/2010/main" val="339967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Views…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Module view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A sys is a collection of code units i.e. they do not represent runtime </a:t>
            </a:r>
            <a:r>
              <a:rPr lang="en-US" altLang="en-US" dirty="0" smtClean="0"/>
              <a:t>entities</a:t>
            </a:r>
            <a:endParaRPr lang="en-US" altLang="en-US" dirty="0"/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I.e. elements are modules, </a:t>
            </a:r>
            <a:r>
              <a:rPr lang="en-US" altLang="en-US" dirty="0" err="1"/>
              <a:t>eg</a:t>
            </a:r>
            <a:r>
              <a:rPr lang="en-US" altLang="en-US" dirty="0"/>
              <a:t>. Class, package, function, procedure,…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Relationship between them is code based, e.g. part of, depends on, calls, generalization-specialization,..</a:t>
            </a:r>
          </a:p>
        </p:txBody>
      </p:sp>
    </p:spTree>
    <p:extLst>
      <p:ext uri="{BB962C8B-B14F-4D97-AF65-F5344CB8AC3E}">
        <p14:creationId xmlns:p14="http://schemas.microsoft.com/office/powerpoint/2010/main" val="210336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Views…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Component and Connector (C&amp;C)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Elements are run time entities called components 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I.e. a component is a unit that has identity in executing sys, e.g. objects, processes, .exe, .</a:t>
            </a:r>
            <a:r>
              <a:rPr lang="en-US" altLang="en-US" dirty="0" err="1"/>
              <a:t>dll</a:t>
            </a:r>
            <a:endParaRPr lang="en-US" altLang="en-US" dirty="0"/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Connectors provide means of interaction between components, e.g. pipes, shared memory, sockets</a:t>
            </a:r>
          </a:p>
        </p:txBody>
      </p:sp>
    </p:spTree>
    <p:extLst>
      <p:ext uri="{BB962C8B-B14F-4D97-AF65-F5344CB8AC3E}">
        <p14:creationId xmlns:p14="http://schemas.microsoft.com/office/powerpoint/2010/main" val="278126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Allocation view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Focuses on how </a:t>
            </a:r>
            <a:r>
              <a:rPr lang="en-US" altLang="en-US" dirty="0" err="1"/>
              <a:t>sw</a:t>
            </a:r>
            <a:r>
              <a:rPr lang="en-US" altLang="en-US" dirty="0"/>
              <a:t> units are allocated to resources like </a:t>
            </a:r>
            <a:r>
              <a:rPr lang="en-US" altLang="en-US" dirty="0" err="1"/>
              <a:t>hw</a:t>
            </a:r>
            <a:r>
              <a:rPr lang="en-US" altLang="en-US" dirty="0"/>
              <a:t>, file system, people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I.e. specifies relationship between </a:t>
            </a:r>
            <a:r>
              <a:rPr lang="en-US" altLang="en-US" dirty="0" err="1"/>
              <a:t>sw</a:t>
            </a:r>
            <a:r>
              <a:rPr lang="en-US" altLang="en-US" dirty="0"/>
              <a:t> elements and execution units in the </a:t>
            </a:r>
            <a:r>
              <a:rPr lang="en-US" altLang="en-US" dirty="0" err="1"/>
              <a:t>env</a:t>
            </a:r>
            <a:endParaRPr lang="en-US" altLang="en-US" dirty="0"/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Expose structural properties like which process runs on which processor, which file resides where, …</a:t>
            </a:r>
          </a:p>
        </p:txBody>
      </p:sp>
    </p:spTree>
    <p:extLst>
      <p:ext uri="{BB962C8B-B14F-4D97-AF65-F5344CB8AC3E}">
        <p14:creationId xmlns:p14="http://schemas.microsoft.com/office/powerpoint/2010/main" val="37445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Views…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An arch description consists of views of diff types, each showing a diff </a:t>
            </a:r>
            <a:r>
              <a:rPr lang="en-US" altLang="en-US" dirty="0" smtClean="0"/>
              <a:t>structure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Diff sys need diff types of views depending on the needs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E.g. for perf analysis, allocation view is necessary; for planning, module view </a:t>
            </a:r>
            <a:r>
              <a:rPr lang="en-US" altLang="en-US" dirty="0" smtClean="0"/>
              <a:t>helps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The C&amp;C view is almost always done, and has become the primary view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We focus primarily on the C&amp;C view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Module view is covered in high level design, whose focus is on identifying modules</a:t>
            </a:r>
          </a:p>
        </p:txBody>
      </p:sp>
    </p:spTree>
    <p:extLst>
      <p:ext uri="{BB962C8B-B14F-4D97-AF65-F5344CB8AC3E}">
        <p14:creationId xmlns:p14="http://schemas.microsoft.com/office/powerpoint/2010/main" val="213694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Component and Connector View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fontScale="92500" lnSpcReduction="10000"/>
          </a:bodyPr>
          <a:lstStyle/>
          <a:p>
            <a:pPr marL="363538" indent="-363538">
              <a:lnSpc>
                <a:spcPct val="150000"/>
              </a:lnSpc>
            </a:pPr>
            <a:r>
              <a:rPr lang="en-US" altLang="en-US" dirty="0"/>
              <a:t>Two main elements – components and connectors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Components: Computational elements or data stores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Connectors: Means of interaction between comps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A C&amp;C view defines the comps, and which comps are connected through which connector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The C&amp;C view describes a runtime structure of the system – what comps exist at runtime and how they interact during execution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Is a graph; often shown as a box-and-line drawing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Most commonly used structure</a:t>
            </a:r>
          </a:p>
        </p:txBody>
      </p:sp>
    </p:spTree>
    <p:extLst>
      <p:ext uri="{BB962C8B-B14F-4D97-AF65-F5344CB8AC3E}">
        <p14:creationId xmlns:p14="http://schemas.microsoft.com/office/powerpoint/2010/main" val="42119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3538" indent="-363538">
              <a:lnSpc>
                <a:spcPct val="150000"/>
              </a:lnSpc>
            </a:pPr>
            <a:r>
              <a:rPr lang="en-US" altLang="en-US" dirty="0"/>
              <a:t>Units of computations or data stores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Has a name, which represents its role, and provides it identity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A comp may have a type; diff types rep by diff symbols in C&amp;C view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Comps use ports (or interfaces) to communicate with others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An arch can use any symbols to rep components; some common ones are shown</a:t>
            </a:r>
          </a:p>
        </p:txBody>
      </p:sp>
    </p:spTree>
    <p:extLst>
      <p:ext uri="{BB962C8B-B14F-4D97-AF65-F5344CB8AC3E}">
        <p14:creationId xmlns:p14="http://schemas.microsoft.com/office/powerpoint/2010/main" val="24315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Component examples…</a:t>
            </a:r>
          </a:p>
        </p:txBody>
      </p:sp>
      <p:pic>
        <p:nvPicPr>
          <p:cNvPr id="83973" name="Picture 5" descr="Fig4-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2017713"/>
            <a:ext cx="3522663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Requirement Engineering</a:t>
            </a:r>
          </a:p>
          <a:p>
            <a:endParaRPr lang="en-US" dirty="0" smtClean="0"/>
          </a:p>
          <a:p>
            <a:r>
              <a:rPr lang="en-US" dirty="0" smtClean="0"/>
              <a:t> Object oriented design</a:t>
            </a:r>
          </a:p>
          <a:p>
            <a:endParaRPr lang="en-US" dirty="0"/>
          </a:p>
          <a:p>
            <a:r>
              <a:rPr lang="en-US" dirty="0" smtClean="0"/>
              <a:t> SRS writing</a:t>
            </a:r>
          </a:p>
          <a:p>
            <a:endParaRPr lang="en-US" dirty="0"/>
          </a:p>
          <a:p>
            <a:r>
              <a:rPr lang="en-US" dirty="0" smtClean="0"/>
              <a:t> UML based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Connectors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3538" indent="-363538">
              <a:lnSpc>
                <a:spcPct val="150000"/>
              </a:lnSpc>
            </a:pPr>
            <a:r>
              <a:rPr lang="en-US" altLang="en-US" dirty="0"/>
              <a:t>Interaction between components happen through connectors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A connector may be provided by the runtime environment, e.g. procedure call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But there may be complex mechanisms for interaction, </a:t>
            </a:r>
            <a:r>
              <a:rPr lang="en-US" altLang="en-US" dirty="0" err="1"/>
              <a:t>e.g</a:t>
            </a:r>
            <a:r>
              <a:rPr lang="en-US" altLang="en-US" dirty="0"/>
              <a:t> http, </a:t>
            </a:r>
            <a:r>
              <a:rPr lang="en-US" altLang="en-US" dirty="0" err="1"/>
              <a:t>tcp</a:t>
            </a:r>
            <a:r>
              <a:rPr lang="en-US" altLang="en-US" dirty="0"/>
              <a:t>/</a:t>
            </a:r>
            <a:r>
              <a:rPr lang="en-US" altLang="en-US" dirty="0" err="1"/>
              <a:t>ip</a:t>
            </a:r>
            <a:r>
              <a:rPr lang="en-US" altLang="en-US" dirty="0"/>
              <a:t>, ports,…; a lot of </a:t>
            </a:r>
            <a:r>
              <a:rPr lang="en-US" altLang="en-US" dirty="0" err="1"/>
              <a:t>sw</a:t>
            </a:r>
            <a:r>
              <a:rPr lang="en-US" altLang="en-US" dirty="0"/>
              <a:t> needed to support them</a:t>
            </a:r>
          </a:p>
          <a:p>
            <a:pPr marL="363538" indent="-363538">
              <a:lnSpc>
                <a:spcPct val="150000"/>
              </a:lnSpc>
            </a:pPr>
            <a:r>
              <a:rPr lang="en-US" altLang="en-US" dirty="0"/>
              <a:t>Important to identify them explicitly; also needed for programming comps properly</a:t>
            </a:r>
          </a:p>
        </p:txBody>
      </p:sp>
    </p:spTree>
    <p:extLst>
      <p:ext uri="{BB962C8B-B14F-4D97-AF65-F5344CB8AC3E}">
        <p14:creationId xmlns:p14="http://schemas.microsoft.com/office/powerpoint/2010/main" val="24929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Connectors…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Connectors need not be binary, e.g. a broadcast bus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Connector has a name (and a type)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Often connectors represented as protocol – i.e. comps need to follow some conventions when using the connector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Best to use diff notation for diff types of connectors; all connectors should not be shown by simple lines</a:t>
            </a:r>
          </a:p>
        </p:txBody>
      </p:sp>
    </p:spTree>
    <p:extLst>
      <p:ext uri="{BB962C8B-B14F-4D97-AF65-F5344CB8AC3E}">
        <p14:creationId xmlns:p14="http://schemas.microsoft.com/office/powerpoint/2010/main" val="327561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Connector examples</a:t>
            </a:r>
          </a:p>
        </p:txBody>
      </p:sp>
      <p:pic>
        <p:nvPicPr>
          <p:cNvPr id="88069" name="Picture 5" descr="Fig4-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017713"/>
            <a:ext cx="489585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5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Design a system for taking online survey of students on campus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Multiple choice questions, students submit online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When a student submits, current result of the survey is shown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Is best built using web; a 3-tier architecture is proposed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Has a client, server, and a database components (each of a diff type)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Connector between them are also of diff types</a:t>
            </a:r>
          </a:p>
        </p:txBody>
      </p:sp>
    </p:spTree>
    <p:extLst>
      <p:ext uri="{BB962C8B-B14F-4D97-AF65-F5344CB8AC3E}">
        <p14:creationId xmlns:p14="http://schemas.microsoft.com/office/powerpoint/2010/main" val="351235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Example…</a:t>
            </a:r>
          </a:p>
        </p:txBody>
      </p:sp>
      <p:pic>
        <p:nvPicPr>
          <p:cNvPr id="91141" name="Picture 5" descr="Fig4-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2688" y="3328988"/>
            <a:ext cx="7772400" cy="149066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0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Example…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At arch level, details are not needed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connectors are explicitly stated, which implies that the infrastructure should provide http, browser, etc.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choice of connectors imposes constraints on how the components are finally designed and built</a:t>
            </a:r>
          </a:p>
        </p:txBody>
      </p:sp>
    </p:spTree>
    <p:extLst>
      <p:ext uri="{BB962C8B-B14F-4D97-AF65-F5344CB8AC3E}">
        <p14:creationId xmlns:p14="http://schemas.microsoft.com/office/powerpoint/2010/main" val="5342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Extension 1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This arch has no security – anyone can take the survey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We want that only registered students can take the survey (at most once)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To identify students and check for one-only submission, need a authentication server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Need to use cookies, and server has to be built accordingly (the connector between server and </a:t>
            </a:r>
            <a:r>
              <a:rPr lang="en-US" altLang="en-US" dirty="0" err="1"/>
              <a:t>auth</a:t>
            </a:r>
            <a:r>
              <a:rPr lang="en-US" altLang="en-US" dirty="0"/>
              <a:t> server is http with cookies)</a:t>
            </a:r>
          </a:p>
        </p:txBody>
      </p:sp>
    </p:spTree>
    <p:extLst>
      <p:ext uri="{BB962C8B-B14F-4D97-AF65-F5344CB8AC3E}">
        <p14:creationId xmlns:p14="http://schemas.microsoft.com/office/powerpoint/2010/main" val="2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Extension 1…</a:t>
            </a:r>
          </a:p>
        </p:txBody>
      </p:sp>
      <p:pic>
        <p:nvPicPr>
          <p:cNvPr id="97285" name="Picture 5" descr="Fig4-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2688" y="2192338"/>
            <a:ext cx="7772400" cy="37655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5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Extension 2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It was found that DB is frequently down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For improving reliability, want that if DB is down, student is given an older survey result and survey data stored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survey data given can be outdated by at most 5 survey data points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For this, will add a cache comp, which will store data as well as results</a:t>
            </a:r>
          </a:p>
        </p:txBody>
      </p:sp>
    </p:spTree>
    <p:extLst>
      <p:ext uri="{BB962C8B-B14F-4D97-AF65-F5344CB8AC3E}">
        <p14:creationId xmlns:p14="http://schemas.microsoft.com/office/powerpoint/2010/main" val="35323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Extension 2…</a:t>
            </a:r>
          </a:p>
        </p:txBody>
      </p:sp>
      <p:pic>
        <p:nvPicPr>
          <p:cNvPr id="100357" name="Picture 5" descr="Fig4-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2017713"/>
            <a:ext cx="6294438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14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the students will be able to</a:t>
            </a:r>
          </a:p>
          <a:p>
            <a:endParaRPr lang="en-US" dirty="0"/>
          </a:p>
          <a:p>
            <a:r>
              <a:rPr lang="en-US" dirty="0" smtClean="0"/>
              <a:t> Explain the importance of software architecture</a:t>
            </a:r>
          </a:p>
          <a:p>
            <a:endParaRPr lang="en-US" dirty="0"/>
          </a:p>
          <a:p>
            <a:r>
              <a:rPr lang="en-US" dirty="0" smtClean="0"/>
              <a:t> Identify the type of architecture to be used in </a:t>
            </a:r>
            <a:r>
              <a:rPr lang="en-US" smtClean="0"/>
              <a:t>their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2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Example…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One change increased security, 2</a:t>
            </a:r>
            <a:r>
              <a:rPr lang="en-US" altLang="en-US" baseline="30000" dirty="0"/>
              <a:t>nd</a:t>
            </a:r>
            <a:r>
              <a:rPr lang="en-US" altLang="en-US" dirty="0"/>
              <a:t> increased performance and reliability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I.e. Arch level choices have a big impact on system properties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That is why, choosing a suitable arch can help build a good system</a:t>
            </a:r>
          </a:p>
        </p:txBody>
      </p:sp>
    </p:spTree>
    <p:extLst>
      <p:ext uri="{BB962C8B-B14F-4D97-AF65-F5344CB8AC3E}">
        <p14:creationId xmlns:p14="http://schemas.microsoft.com/office/powerpoint/2010/main" val="12341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Architectural design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275864" cy="4351338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150000"/>
              </a:lnSpc>
            </a:pPr>
            <a:r>
              <a:rPr lang="en-GB" dirty="0" smtClean="0"/>
              <a:t>Represents </a:t>
            </a:r>
            <a:r>
              <a:rPr lang="en-GB" dirty="0"/>
              <a:t>the link between </a:t>
            </a:r>
            <a:r>
              <a:rPr lang="en-GB" b="1" dirty="0">
                <a:solidFill>
                  <a:srgbClr val="0000FF"/>
                </a:solidFill>
              </a:rPr>
              <a:t>specification and design processes.</a:t>
            </a:r>
          </a:p>
          <a:p>
            <a:pPr>
              <a:lnSpc>
                <a:spcPct val="150000"/>
              </a:lnSpc>
            </a:pPr>
            <a:r>
              <a:rPr lang="en-GB" dirty="0"/>
              <a:t>C</a:t>
            </a:r>
            <a:r>
              <a:rPr lang="en-GB" dirty="0" smtClean="0"/>
              <a:t>arried </a:t>
            </a:r>
            <a:r>
              <a:rPr lang="en-GB" dirty="0"/>
              <a:t>out in </a:t>
            </a:r>
            <a:r>
              <a:rPr lang="en-GB" b="1" dirty="0">
                <a:solidFill>
                  <a:srgbClr val="FF3300"/>
                </a:solidFill>
              </a:rPr>
              <a:t>parallel with some specification activities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</a:t>
            </a:r>
            <a:r>
              <a:rPr lang="en-GB" b="1" dirty="0" smtClean="0"/>
              <a:t>dentifies </a:t>
            </a:r>
            <a:r>
              <a:rPr lang="en-GB" b="1" dirty="0"/>
              <a:t>major system components </a:t>
            </a:r>
            <a:r>
              <a:rPr lang="en-GB" dirty="0"/>
              <a:t>and their </a:t>
            </a:r>
            <a:r>
              <a:rPr lang="en-GB" b="1" dirty="0">
                <a:solidFill>
                  <a:srgbClr val="0000FF"/>
                </a:solidFill>
              </a:rPr>
              <a:t>communications</a:t>
            </a:r>
            <a:r>
              <a:rPr lang="en-GB" dirty="0" smtClean="0">
                <a:solidFill>
                  <a:srgbClr val="0000FF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 smtClean="0">
                <a:solidFill>
                  <a:srgbClr val="00B050"/>
                </a:solidFill>
              </a:rPr>
              <a:t>Advantage of explicit architecture design ?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2057" y="6127233"/>
            <a:ext cx="85198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Ref: Ian </a:t>
            </a:r>
            <a:r>
              <a:rPr lang="en-US" i="1" dirty="0" err="1">
                <a:solidFill>
                  <a:srgbClr val="000000"/>
                </a:solidFill>
                <a:latin typeface="Arial" panose="020B0604020202020204" pitchFamily="34" charset="0"/>
              </a:rPr>
              <a:t>Sommerville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, Software Engineering, Ninth Edition, Addison-Wesley, 2011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06193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238936" y="4173102"/>
            <a:ext cx="2292724" cy="2123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86953" y="2786700"/>
            <a:ext cx="4666129" cy="12482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 of a packing robot control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703294"/>
            <a:ext cx="1801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Vision System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650" y="2947206"/>
            <a:ext cx="18019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Identification System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6333" y="3201850"/>
            <a:ext cx="1801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Arm 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41626" y="3067527"/>
            <a:ext cx="18019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Gripper  Controller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4345" y="4371927"/>
            <a:ext cx="18019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Packaging selection system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84345" y="5652534"/>
            <a:ext cx="1801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Packing system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13396" y="5572126"/>
            <a:ext cx="18019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Conveyor controller</a:t>
            </a:r>
            <a:endParaRPr lang="en-US" dirty="0"/>
          </a:p>
        </p:txBody>
      </p:sp>
      <p:cxnSp>
        <p:nvCxnSpPr>
          <p:cNvPr id="13" name="Elbow Connector 12"/>
          <p:cNvCxnSpPr>
            <a:stCxn id="3" idx="3"/>
            <a:endCxn id="14" idx="0"/>
          </p:cNvCxnSpPr>
          <p:nvPr/>
        </p:nvCxnSpPr>
        <p:spPr>
          <a:xfrm>
            <a:off x="2430556" y="1887960"/>
            <a:ext cx="3089462" cy="898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7" idx="0"/>
          </p:cNvCxnSpPr>
          <p:nvPr/>
        </p:nvCxnSpPr>
        <p:spPr>
          <a:xfrm>
            <a:off x="1529603" y="2072626"/>
            <a:ext cx="0" cy="87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4" idx="1"/>
          </p:cNvCxnSpPr>
          <p:nvPr/>
        </p:nvCxnSpPr>
        <p:spPr>
          <a:xfrm>
            <a:off x="2430556" y="3408871"/>
            <a:ext cx="756397" cy="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26" idx="1"/>
          </p:cNvCxnSpPr>
          <p:nvPr/>
        </p:nvCxnSpPr>
        <p:spPr>
          <a:xfrm rot="16200000" flipH="1">
            <a:off x="1202159" y="4197979"/>
            <a:ext cx="1364221" cy="709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4" idx="2"/>
            <a:endCxn id="11" idx="3"/>
          </p:cNvCxnSpPr>
          <p:nvPr/>
        </p:nvCxnSpPr>
        <p:spPr>
          <a:xfrm rot="5400000">
            <a:off x="4002011" y="4319192"/>
            <a:ext cx="1802249" cy="12337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1" idx="2"/>
            <a:endCxn id="12" idx="2"/>
          </p:cNvCxnSpPr>
          <p:nvPr/>
        </p:nvCxnSpPr>
        <p:spPr>
          <a:xfrm rot="16200000" flipH="1">
            <a:off x="5201528" y="4205635"/>
            <a:ext cx="196591" cy="3829051"/>
          </a:xfrm>
          <a:prstGeom prst="bentConnector3">
            <a:avLst>
              <a:gd name="adj1" fmla="val 2162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0"/>
            <a:endCxn id="10" idx="2"/>
          </p:cNvCxnSpPr>
          <p:nvPr/>
        </p:nvCxnSpPr>
        <p:spPr>
          <a:xfrm flipV="1">
            <a:off x="3385298" y="5295257"/>
            <a:ext cx="0" cy="357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94326" cy="43513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Architecture in the small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architecture of individual programs.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how an individual program is decomposed into components.  </a:t>
            </a:r>
          </a:p>
          <a:p>
            <a:pPr lvl="1"/>
            <a:endParaRPr lang="en-GB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Architecture in the large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architecture of complex enterprise systems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include other systems, programs, and program components. </a:t>
            </a:r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These systems are distributed over different computers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 </a:t>
            </a:r>
            <a:r>
              <a:rPr lang="en-US" dirty="0" smtClean="0"/>
              <a:t>may be owned and managed by different companies.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design decisions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Is there a </a:t>
            </a:r>
            <a:r>
              <a:rPr lang="en-US" i="1" dirty="0">
                <a:solidFill>
                  <a:srgbClr val="0000FF"/>
                </a:solidFill>
              </a:rPr>
              <a:t>generic application architecture </a:t>
            </a:r>
            <a:r>
              <a:rPr lang="en-US" dirty="0"/>
              <a:t>that can be used?</a:t>
            </a:r>
          </a:p>
          <a:p>
            <a:pPr>
              <a:lnSpc>
                <a:spcPct val="150000"/>
              </a:lnSpc>
            </a:pPr>
            <a:r>
              <a:rPr lang="en-US" dirty="0"/>
              <a:t>How will the system be </a:t>
            </a:r>
            <a:r>
              <a:rPr lang="en-US" i="1" dirty="0">
                <a:solidFill>
                  <a:srgbClr val="FF0000"/>
                </a:solidFill>
              </a:rPr>
              <a:t>distributed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en-US" i="1" dirty="0">
                <a:solidFill>
                  <a:srgbClr val="0000FF"/>
                </a:solidFill>
              </a:rPr>
              <a:t>architectural styles </a:t>
            </a:r>
            <a:r>
              <a:rPr lang="en-US" dirty="0"/>
              <a:t>are appropriate?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approach will be used to </a:t>
            </a:r>
            <a:r>
              <a:rPr lang="en-US" i="1" dirty="0">
                <a:solidFill>
                  <a:srgbClr val="FF0000"/>
                </a:solidFill>
              </a:rPr>
              <a:t>structure the system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How will the system be </a:t>
            </a:r>
            <a:r>
              <a:rPr lang="en-US" i="1" dirty="0">
                <a:solidFill>
                  <a:srgbClr val="0000FF"/>
                </a:solidFill>
              </a:rPr>
              <a:t>decomposed</a:t>
            </a:r>
            <a:r>
              <a:rPr lang="en-US" dirty="0"/>
              <a:t> into modules?</a:t>
            </a:r>
          </a:p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en-US" i="1" dirty="0">
                <a:solidFill>
                  <a:srgbClr val="FF0000"/>
                </a:solidFill>
              </a:rPr>
              <a:t>control strategy </a:t>
            </a:r>
            <a:r>
              <a:rPr lang="en-US" dirty="0"/>
              <a:t>should be used?</a:t>
            </a:r>
          </a:p>
          <a:p>
            <a:pPr>
              <a:lnSpc>
                <a:spcPct val="150000"/>
              </a:lnSpc>
            </a:pPr>
            <a:r>
              <a:rPr lang="en-US" dirty="0"/>
              <a:t>How will the architectural design be </a:t>
            </a:r>
            <a:r>
              <a:rPr lang="en-US" i="1" dirty="0">
                <a:solidFill>
                  <a:srgbClr val="0000FF"/>
                </a:solidFill>
              </a:rPr>
              <a:t>evaluated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How should the architecture be </a:t>
            </a:r>
            <a:r>
              <a:rPr lang="en-US" i="1" dirty="0">
                <a:solidFill>
                  <a:srgbClr val="FF0000"/>
                </a:solidFill>
              </a:rPr>
              <a:t>documented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455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 override="childStyle">
                                        <p:cTn id="46" dur="2000" fill="hold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137979" cy="1325563"/>
          </a:xfrm>
        </p:spPr>
        <p:txBody>
          <a:bodyPr/>
          <a:lstStyle/>
          <a:p>
            <a:r>
              <a:rPr lang="en-US" dirty="0"/>
              <a:t>Architecture and system characteristics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8515350" cy="49247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Performance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sz="2000" dirty="0" smtClean="0"/>
              <a:t>Localize </a:t>
            </a:r>
            <a:r>
              <a:rPr lang="en-US" sz="2000" dirty="0"/>
              <a:t>critical operations and </a:t>
            </a:r>
            <a:r>
              <a:rPr lang="en-US" sz="2000" dirty="0" smtClean="0"/>
              <a:t>minimize </a:t>
            </a:r>
            <a:r>
              <a:rPr lang="en-US" sz="2000" dirty="0"/>
              <a:t>communications. Use large rather than fine-grain components</a:t>
            </a:r>
            <a:r>
              <a:rPr lang="en-US" sz="2000" dirty="0" smtClean="0"/>
              <a:t>.</a:t>
            </a:r>
          </a:p>
          <a:p>
            <a:pPr marL="342900" lvl="1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Security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sz="2000" dirty="0"/>
              <a:t>Use a layered architecture with critical assets in the inner layers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Safety</a:t>
            </a:r>
          </a:p>
          <a:p>
            <a:pPr marL="712788" lvl="1" indent="-444500">
              <a:lnSpc>
                <a:spcPct val="90000"/>
              </a:lnSpc>
            </a:pPr>
            <a:r>
              <a:rPr lang="en-US" sz="2000" dirty="0" smtClean="0"/>
              <a:t>Localize </a:t>
            </a:r>
            <a:r>
              <a:rPr lang="en-US" sz="2000" dirty="0"/>
              <a:t>safety-critical features in a small number of sub-systems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Availability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sz="2100" dirty="0"/>
              <a:t>Include redundant components and mechanisms for fault tolerance.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Maintainability</a:t>
            </a:r>
          </a:p>
          <a:p>
            <a:pPr marL="712788" lvl="1" indent="-369888">
              <a:lnSpc>
                <a:spcPct val="90000"/>
              </a:lnSpc>
            </a:pPr>
            <a:r>
              <a:rPr lang="en-US" sz="2000" dirty="0"/>
              <a:t>Use fine-grain, replaceable components.</a:t>
            </a:r>
          </a:p>
        </p:txBody>
      </p:sp>
    </p:spTree>
    <p:extLst>
      <p:ext uri="{BB962C8B-B14F-4D97-AF65-F5344CB8AC3E}">
        <p14:creationId xmlns:p14="http://schemas.microsoft.com/office/powerpoint/2010/main" val="31041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Means of representing, sharing and reusing knowledge.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FF"/>
                </a:solidFill>
              </a:rPr>
              <a:t>Stylized description of good design practice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Tried and tested in different environments.</a:t>
            </a:r>
          </a:p>
          <a:p>
            <a:pPr lvl="1"/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nformation about when they are and when the are not useful.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epresented using tabular and graphical descriptions.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8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(MVC)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0306" y="1643989"/>
          <a:ext cx="8511988" cy="486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Name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MVC (Model-View-Controller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)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Description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Separates </a:t>
                      </a:r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presentation and interaction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from the system data.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system is structured into </a:t>
                      </a:r>
                      <a:r>
                        <a:rPr lang="en-GB" sz="1800" b="1" dirty="0">
                          <a:solidFill>
                            <a:srgbClr val="FF33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three logical </a:t>
                      </a:r>
                      <a:r>
                        <a:rPr lang="en-GB" sz="1800" b="1" dirty="0" smtClean="0">
                          <a:solidFill>
                            <a:srgbClr val="FF33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components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i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b="1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Model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component manages the system data and associated operations on that data.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i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b="1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View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component defines and manages how the data is presented to the user.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i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b="1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Controller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component manages </a:t>
                      </a:r>
                      <a:r>
                        <a:rPr lang="en-GB" sz="1800" b="1" dirty="0">
                          <a:solidFill>
                            <a:srgbClr val="C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user </a:t>
                      </a:r>
                      <a:r>
                        <a:rPr lang="en-GB" sz="1800" b="1" dirty="0" smtClean="0">
                          <a:solidFill>
                            <a:srgbClr val="C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interaction</a:t>
                      </a:r>
                      <a:endParaRPr lang="en-GB" sz="1800" b="1" dirty="0">
                        <a:solidFill>
                          <a:srgbClr val="C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When used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There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are multiple ways to view and interact with data.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future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requirements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for interaction and presentation of data are unknown.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Advantages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Allows the data to change independently of its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representation. 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Supports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presentation of the same data in different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ways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Disadvantages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Can involve additional code and code complexity when the data model and interactions are simple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.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3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organization of the Model-View-Controller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3074" name="Picture 2" descr="http://csis.pace.edu/~marchese/SE616_New/L6/L6_files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272" y="1811713"/>
            <a:ext cx="6329363" cy="43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1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architecture using the MVC pattern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3" name="Picture 2" descr="http://csis.pace.edu/~marchese/SE616_New/L6/L6_files/image0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80" y="1878947"/>
            <a:ext cx="51435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4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The </a:t>
            </a:r>
            <a:r>
              <a:rPr lang="en-GB" dirty="0"/>
              <a:t>complex or carefully designed structure of something.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6518" y="2353235"/>
            <a:ext cx="712694" cy="645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5224" y="2353235"/>
            <a:ext cx="712694" cy="645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135777"/>
            <a:ext cx="8394920" cy="4176122"/>
          </a:xfrm>
          <a:prstGeom prst="rect">
            <a:avLst/>
          </a:prstGeom>
        </p:spPr>
      </p:pic>
      <p:pic>
        <p:nvPicPr>
          <p:cNvPr id="9220" name="Picture 4" descr="http://www.promegaconnections.com/wp-content/uploads/2011/02/brai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11" y="2508309"/>
            <a:ext cx="5432425" cy="35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131" y="2423085"/>
            <a:ext cx="5903737" cy="43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Layered architecture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13644" cy="4351338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Used to model the interfacing of sub-systems.</a:t>
            </a:r>
          </a:p>
          <a:p>
            <a:pPr>
              <a:lnSpc>
                <a:spcPct val="150000"/>
              </a:lnSpc>
            </a:pPr>
            <a:r>
              <a:rPr lang="en-GB" dirty="0"/>
              <a:t>Organises the system into a set of layers (or abstract </a:t>
            </a:r>
            <a:r>
              <a:rPr lang="en-GB" dirty="0" smtClean="0"/>
              <a:t>machines)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E</a:t>
            </a:r>
            <a:r>
              <a:rPr lang="en-GB" dirty="0" smtClean="0"/>
              <a:t>ach </a:t>
            </a:r>
            <a:r>
              <a:rPr lang="en-GB" dirty="0"/>
              <a:t>of which provide a set of services.</a:t>
            </a:r>
          </a:p>
          <a:p>
            <a:pPr>
              <a:lnSpc>
                <a:spcPct val="150000"/>
              </a:lnSpc>
            </a:pPr>
            <a:r>
              <a:rPr lang="en-GB" dirty="0"/>
              <a:t>Supports the incremental development of sub-systems in different layers.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When </a:t>
            </a:r>
            <a:r>
              <a:rPr lang="en-GB" dirty="0"/>
              <a:t>a layer interface changes, only the adjacent layer is affected.</a:t>
            </a:r>
          </a:p>
          <a:p>
            <a:pPr>
              <a:lnSpc>
                <a:spcPct val="150000"/>
              </a:lnSpc>
            </a:pPr>
            <a:r>
              <a:rPr lang="en-GB" dirty="0"/>
              <a:t>O</a:t>
            </a:r>
            <a:r>
              <a:rPr lang="en-GB" dirty="0" smtClean="0"/>
              <a:t>ften </a:t>
            </a:r>
            <a:r>
              <a:rPr lang="en-GB" dirty="0"/>
              <a:t>artificial to structure systems in this way.</a:t>
            </a:r>
          </a:p>
        </p:txBody>
      </p:sp>
    </p:spTree>
    <p:extLst>
      <p:ext uri="{BB962C8B-B14F-4D97-AF65-F5344CB8AC3E}">
        <p14:creationId xmlns:p14="http://schemas.microsoft.com/office/powerpoint/2010/main" val="1781545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Layered architecture pattern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534519" y="1475536"/>
          <a:ext cx="8340539" cy="496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5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Name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Layered 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architecture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Description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Organizes the system into </a:t>
                      </a:r>
                      <a:r>
                        <a:rPr lang="en-GB" sz="1800" b="1" i="1" dirty="0">
                          <a:solidFill>
                            <a:srgbClr val="C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layers </a:t>
                      </a:r>
                      <a:r>
                        <a:rPr lang="en-GB" sz="1800" b="1" i="1" dirty="0" smtClean="0">
                          <a:solidFill>
                            <a:srgbClr val="C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with </a:t>
                      </a:r>
                      <a:r>
                        <a:rPr lang="en-GB" sz="1800" b="1" i="1" dirty="0">
                          <a:solidFill>
                            <a:srgbClr val="C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related functionality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associated with each layer.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layer provides services to the layer above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it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When used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Building </a:t>
                      </a:r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new facilities on top of existing systems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;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development is spread across several teams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There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is a requirement for multi-level security.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3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Advantages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Allows replacement of entire layers so long as the interface is maintained.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Redundant facilities can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be provided in each layer to increase the dependability of the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40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Disadvantages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Providing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 clean separation between layers is often difficult and a high-level layer may have to interact directly with lower-level layers rather than through the layer immediately below it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.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8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layered architecture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322294" y="1865500"/>
          <a:ext cx="679972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7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 of the LIBSYS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1026" name="Picture 2" descr="http://csis.pace.edu/~marchese/SE616_New/L6/L6_files/image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882" y="1418665"/>
            <a:ext cx="60674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Repository architecture</a:t>
            </a:r>
            <a:endParaRPr lang="en-GB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31229"/>
            <a:ext cx="7886700" cy="4351338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Sub-systems must exchange data. </a:t>
            </a:r>
            <a:endParaRPr lang="en-GB" dirty="0" smtClean="0"/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This </a:t>
            </a:r>
            <a:r>
              <a:rPr lang="en-GB" dirty="0"/>
              <a:t>may be done in two ways: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 Shared </a:t>
            </a:r>
            <a:r>
              <a:rPr lang="en-GB" dirty="0"/>
              <a:t>data is held in a central database or repository and may be accessed by all sub-systems</a:t>
            </a:r>
            <a:r>
              <a:rPr lang="en-GB" dirty="0" smtClean="0"/>
              <a:t>;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 smtClean="0"/>
              <a:t> Each </a:t>
            </a:r>
            <a:r>
              <a:rPr lang="en-GB" dirty="0"/>
              <a:t>sub-system maintains its own database and passes data explicitly to other sub-systems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When large amounts of data are to be shared, </a:t>
            </a:r>
            <a:endParaRPr lang="en-GB" dirty="0" smtClean="0"/>
          </a:p>
          <a:p>
            <a:pPr lvl="1"/>
            <a:r>
              <a:rPr lang="en-GB" dirty="0"/>
              <a:t> T</a:t>
            </a:r>
            <a:r>
              <a:rPr lang="en-GB" dirty="0" smtClean="0"/>
              <a:t>he </a:t>
            </a:r>
            <a:r>
              <a:rPr lang="en-GB" dirty="0"/>
              <a:t>repository model of sharing is most commonly </a:t>
            </a:r>
            <a:r>
              <a:rPr lang="en-GB" dirty="0" smtClean="0"/>
              <a:t>used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This is an efficient data sharing mechanism.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4205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Repository pattern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42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Name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Repository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Description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All data in a system is managed in a central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repository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Accessible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to all system components.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Components interact only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through the repository. </a:t>
                      </a: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When used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Large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volumes of information are generated that has to be stored for a long time.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inclusion of data in the repository triggers an action or tool.</a:t>
                      </a: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Advantages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Components can be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independent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Changes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made by one component can be propagated to all components.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All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data can be managed consistently (e.g., backups done at the same time) as it is all in one place. </a:t>
                      </a: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Disadvantages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repository is a single point of failure so problems in the repository affect the whole system.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Distributing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repository across several computers may be difficult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.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6453" marR="6645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1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repository architecture for an IDE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10242" name="Picture 2" descr="http://csis.pace.edu/~marchese/SE616_New/L6/L6_files/image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32736"/>
            <a:ext cx="78867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7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Client-server</a:t>
            </a:r>
            <a:r>
              <a:rPr lang="en-GB" dirty="0" smtClean="0"/>
              <a:t> architecture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Distributed system </a:t>
            </a:r>
            <a:r>
              <a:rPr lang="en-GB" dirty="0" smtClean="0"/>
              <a:t>model</a:t>
            </a:r>
          </a:p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It shows </a:t>
            </a:r>
            <a:r>
              <a:rPr lang="en-GB" dirty="0"/>
              <a:t>how data and processing is distributed across a range of components</a:t>
            </a:r>
            <a:r>
              <a:rPr lang="en-GB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 smtClean="0"/>
              <a:t> Can be implemented on a single computer.</a:t>
            </a:r>
          </a:p>
          <a:p>
            <a:pPr lvl="1"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/>
              <a:t>Set of stand-alone servers which provide specific services such as printing, data management, etc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Set of clients which call on these services</a:t>
            </a:r>
            <a:r>
              <a:rPr lang="en-GB" dirty="0" smtClean="0"/>
              <a:t>.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Network which allows clients to access servers.</a:t>
            </a:r>
          </a:p>
        </p:txBody>
      </p:sp>
    </p:spTree>
    <p:extLst>
      <p:ext uri="{BB962C8B-B14F-4D97-AF65-F5344CB8AC3E}">
        <p14:creationId xmlns:p14="http://schemas.microsoft.com/office/powerpoint/2010/main" val="2838766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Client–server pattern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690689"/>
          <a:ext cx="8273303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Name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Client-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server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Description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b="1" dirty="0" smtClean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functionality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of the system is organized into </a:t>
                      </a:r>
                      <a:r>
                        <a:rPr lang="en-GB" sz="1800" b="1" dirty="0" smtClean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services</a:t>
                      </a: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Each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service delivered from a </a:t>
                      </a:r>
                      <a:r>
                        <a:rPr lang="en-GB" sz="1800" b="1" dirty="0">
                          <a:solidFill>
                            <a:srgbClr val="FF33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separate server. </a:t>
                      </a:r>
                      <a:endParaRPr lang="en-GB" sz="1800" b="1" dirty="0" smtClean="0">
                        <a:solidFill>
                          <a:srgbClr val="FF33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i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Clients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are </a:t>
                      </a:r>
                      <a:r>
                        <a:rPr lang="en-GB" sz="1800" b="1" dirty="0">
                          <a:solidFill>
                            <a:srgbClr val="00B05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users of these services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and access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servers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When used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Used when </a:t>
                      </a:r>
                      <a:r>
                        <a:rPr lang="en-GB" sz="1800" b="1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data in a shared database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has to be accessed from a range of locations.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load on a system is variable.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Advantages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Servers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can be distributed across a network.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General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functionality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can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be available to all clients and does not need to be implemented by all services.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Disadvantages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Each service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is a </a:t>
                      </a:r>
                      <a:r>
                        <a:rPr lang="en-GB" sz="1800" b="1" u="sng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single point of failure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so susceptible to </a:t>
                      </a:r>
                      <a:r>
                        <a:rPr lang="en-GB" sz="1800" b="1" u="sng" dirty="0">
                          <a:solidFill>
                            <a:srgbClr val="FF33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denial of service attacks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or server failure.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Performance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may be </a:t>
                      </a:r>
                      <a:r>
                        <a:rPr lang="en-GB" sz="1800" b="1" u="sng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unpredictable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because it depends on the network as well as the system.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May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be management problems if servers are owned by different organizations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.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3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client–server architecture for a film library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3074" name="Picture 2" descr="http://csis.pace.edu/~marchese/SE616_New/L6/L6_files/image0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90689"/>
            <a:ext cx="7591425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259856" cy="46404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It </a:t>
            </a:r>
            <a:r>
              <a:rPr lang="en-US" altLang="en-US" dirty="0"/>
              <a:t>is a design of the </a:t>
            </a:r>
            <a:r>
              <a:rPr lang="en-US" altLang="en-US" dirty="0" smtClean="0"/>
              <a:t>software </a:t>
            </a:r>
            <a:r>
              <a:rPr lang="en-US" altLang="en-US" dirty="0"/>
              <a:t>that gives a very high level view of parts and they relate to form the </a:t>
            </a:r>
            <a:r>
              <a:rPr lang="en-US" altLang="en-US" dirty="0" smtClean="0"/>
              <a:t>whole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/>
              <a:t>Partitions the </a:t>
            </a:r>
            <a:r>
              <a:rPr lang="en-US" altLang="en-US" dirty="0" smtClean="0"/>
              <a:t>system </a:t>
            </a:r>
            <a:r>
              <a:rPr lang="en-US" altLang="en-US" dirty="0"/>
              <a:t>in parts such that each part can be comprehended </a:t>
            </a:r>
            <a:r>
              <a:rPr lang="en-US" altLang="en-US" dirty="0" smtClean="0"/>
              <a:t>independently</a:t>
            </a:r>
          </a:p>
          <a:p>
            <a:pPr marL="712788" lvl="1" indent="-369888">
              <a:lnSpc>
                <a:spcPct val="90000"/>
              </a:lnSpc>
            </a:pPr>
            <a:endParaRPr lang="en-US" altLang="en-US" dirty="0"/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/>
              <a:t>And describes relationship between </a:t>
            </a:r>
            <a:r>
              <a:rPr lang="en-US" altLang="en-US" dirty="0" smtClean="0"/>
              <a:t>parts</a:t>
            </a:r>
          </a:p>
          <a:p>
            <a:pPr marL="712788" lvl="1" indent="-369888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complex system can be partitioned in many </a:t>
            </a:r>
            <a:r>
              <a:rPr lang="en-US" altLang="en-US" dirty="0" smtClean="0"/>
              <a:t>different ways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dirty="0"/>
              <a:t>providing a useful view</a:t>
            </a:r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/>
              <a:t>Same holds true of software </a:t>
            </a:r>
            <a:r>
              <a:rPr lang="en-US" altLang="en-US" dirty="0" smtClean="0"/>
              <a:t>also</a:t>
            </a:r>
          </a:p>
          <a:p>
            <a:pPr marL="712788" lvl="1" indent="-369888">
              <a:lnSpc>
                <a:spcPct val="90000"/>
              </a:lnSpc>
            </a:pPr>
            <a:endParaRPr lang="en-US" altLang="en-US" dirty="0"/>
          </a:p>
          <a:p>
            <a:pPr marL="712788" lvl="1" indent="-369888">
              <a:lnSpc>
                <a:spcPct val="9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There is no unique structure; many possible</a:t>
            </a:r>
          </a:p>
        </p:txBody>
      </p:sp>
    </p:spTree>
    <p:extLst>
      <p:ext uri="{BB962C8B-B14F-4D97-AF65-F5344CB8AC3E}">
        <p14:creationId xmlns:p14="http://schemas.microsoft.com/office/powerpoint/2010/main" val="423247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 smtClean="0"/>
              <a:t>Pipe and filter architecture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150000"/>
              </a:lnSpc>
            </a:pPr>
            <a:r>
              <a:rPr lang="en-GB" dirty="0"/>
              <a:t>Functional transformations process their inputs to produce outputs.</a:t>
            </a:r>
          </a:p>
          <a:p>
            <a:pPr>
              <a:lnSpc>
                <a:spcPct val="150000"/>
              </a:lnSpc>
            </a:pPr>
            <a:r>
              <a:rPr lang="en-GB" dirty="0"/>
              <a:t>May be referred to as a </a:t>
            </a:r>
            <a:r>
              <a:rPr lang="en-GB" b="1" dirty="0">
                <a:solidFill>
                  <a:srgbClr val="0000FF"/>
                </a:solidFill>
              </a:rPr>
              <a:t>pipe and filter model </a:t>
            </a:r>
            <a:r>
              <a:rPr lang="en-GB" dirty="0"/>
              <a:t>(as in UNIX shell).</a:t>
            </a:r>
          </a:p>
          <a:p>
            <a:pPr>
              <a:lnSpc>
                <a:spcPct val="150000"/>
              </a:lnSpc>
            </a:pPr>
            <a:r>
              <a:rPr lang="en-GB" dirty="0"/>
              <a:t>Variants of this approach are very common.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Transformations </a:t>
            </a:r>
            <a:r>
              <a:rPr lang="en-GB" dirty="0"/>
              <a:t>are sequential, 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this </a:t>
            </a:r>
            <a:r>
              <a:rPr lang="en-GB" dirty="0"/>
              <a:t>is a batch sequential </a:t>
            </a:r>
            <a:r>
              <a:rPr lang="en-GB" dirty="0" smtClean="0"/>
              <a:t>model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extensively </a:t>
            </a:r>
            <a:r>
              <a:rPr lang="en-GB" dirty="0"/>
              <a:t>used in </a:t>
            </a:r>
            <a:r>
              <a:rPr lang="en-GB" b="1" dirty="0">
                <a:solidFill>
                  <a:srgbClr val="0000FF"/>
                </a:solidFill>
              </a:rPr>
              <a:t>data processing systems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FF3300"/>
                </a:solidFill>
              </a:rPr>
              <a:t>Not </a:t>
            </a:r>
            <a:r>
              <a:rPr lang="en-GB" dirty="0"/>
              <a:t>really suitable </a:t>
            </a:r>
            <a:r>
              <a:rPr lang="en-GB" b="1" dirty="0">
                <a:solidFill>
                  <a:srgbClr val="FF3300"/>
                </a:solidFill>
              </a:rPr>
              <a:t>for interactive systems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032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pipe and filter pattern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664066"/>
              </p:ext>
            </p:extLst>
          </p:nvPr>
        </p:nvGraphicFramePr>
        <p:xfrm>
          <a:off x="628650" y="1690689"/>
          <a:ext cx="8353985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Name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Pipe and </a:t>
                      </a: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filter</a:t>
                      </a:r>
                      <a:endParaRPr lang="en-GB" sz="1800" b="1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Description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processing of the data in a system is organized so that each processing component (</a:t>
                      </a:r>
                      <a:r>
                        <a:rPr lang="en-GB" sz="1800" b="1" u="sng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filter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) is </a:t>
                      </a:r>
                      <a:r>
                        <a:rPr lang="en-GB" sz="1800" b="1" u="sng" dirty="0">
                          <a:solidFill>
                            <a:srgbClr val="FF33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discrete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and carries out one type of data transformation.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data flows (as in a</a:t>
                      </a:r>
                      <a:r>
                        <a:rPr lang="en-GB" sz="1800" u="none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 </a:t>
                      </a:r>
                      <a:r>
                        <a:rPr lang="en-GB" sz="1800" b="1" u="sng" dirty="0">
                          <a:solidFill>
                            <a:srgbClr val="0000FF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pipe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) from one component to another for processing. </a:t>
                      </a: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When used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Data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processing applications (both batch- and transaction-based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).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Advantages</a:t>
                      </a:r>
                      <a:endParaRPr lang="en-GB" sz="1800" dirty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u="sng" dirty="0">
                          <a:solidFill>
                            <a:srgbClr val="C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Easy to understand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and supports transformation reuse.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Workflow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style matches the structure of many business processes.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 i="1" u="sng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Evolution </a:t>
                      </a:r>
                      <a:r>
                        <a:rPr lang="en-GB" sz="1800" b="1" i="1" u="sng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by adding transformations is straightforward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. </a:t>
                      </a:r>
                      <a:endParaRPr lang="en-GB" sz="1800" dirty="0" smtClean="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  <a:p>
                      <a:pPr marL="285750" indent="-285750" algn="just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Can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be implemented as either a sequential or concurrent system.</a:t>
                      </a: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b="1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Disadvantages</a:t>
                      </a:r>
                      <a:endParaRPr lang="en-GB" sz="1800">
                        <a:solidFill>
                          <a:srgbClr val="000000"/>
                        </a:solidFill>
                        <a:latin typeface="Helvetica"/>
                        <a:ea typeface="Times New Roman"/>
                        <a:cs typeface="Helvetica"/>
                      </a:endParaRP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028700" algn="l"/>
                        </a:tabLs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The </a:t>
                      </a:r>
                      <a:r>
                        <a:rPr lang="en-GB" sz="1800" b="1" u="sng" dirty="0">
                          <a:solidFill>
                            <a:srgbClr val="FF33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format for data transfer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has to be agreed upon between communicating transformations. Each transformation must parse its input and </a:t>
                      </a:r>
                      <a:r>
                        <a:rPr lang="en-GB" sz="1800" dirty="0" smtClean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un-parse </a:t>
                      </a:r>
                      <a:r>
                        <a:rPr lang="en-GB" sz="18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Helvetica"/>
                        </a:rPr>
                        <a:t>its output to the agreed form. </a:t>
                      </a:r>
                    </a:p>
                  </a:txBody>
                  <a:tcPr marL="63234" marR="6323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0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the pipe and filter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100" name="Picture 4" descr="http://csis.pace.edu/~marchese/SE616_New/L6/L6_files/image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1" y="2152556"/>
            <a:ext cx="869632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367432" cy="4351338"/>
          </a:xfrm>
        </p:spPr>
        <p:txBody>
          <a:bodyPr lIns="91797" tIns="45898" rIns="91797" bIns="45898"/>
          <a:lstStyle/>
          <a:p>
            <a:r>
              <a:rPr lang="en-US" dirty="0"/>
              <a:t>Application systems are designed to meet an </a:t>
            </a:r>
            <a:r>
              <a:rPr lang="en-US" dirty="0" smtClean="0"/>
              <a:t>organizational </a:t>
            </a:r>
            <a:r>
              <a:rPr lang="en-US" dirty="0"/>
              <a:t>need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As businesses have much in common, their application systems also tend to have a common architecture that reflects the application requirements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 generic</a:t>
            </a:r>
            <a:r>
              <a:rPr lang="en-US" dirty="0" smtClean="0"/>
              <a:t> application architecture is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A</a:t>
            </a:r>
            <a:r>
              <a:rPr lang="en-US" dirty="0" smtClean="0"/>
              <a:t>n architecture for a type of software system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that may be configured </a:t>
            </a:r>
            <a:r>
              <a:rPr lang="en-US" dirty="0"/>
              <a:t>and 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smtClean="0"/>
              <a:t>adapted </a:t>
            </a:r>
            <a:r>
              <a:rPr lang="en-US" dirty="0"/>
              <a:t>to create a system that meets specific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7218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application architectures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797" tIns="45898" rIns="91797" bIns="45898"/>
          <a:lstStyle/>
          <a:p>
            <a:pPr>
              <a:lnSpc>
                <a:spcPct val="150000"/>
              </a:lnSpc>
            </a:pPr>
            <a:r>
              <a:rPr lang="en-US" dirty="0"/>
              <a:t>As a starting point for architectural design.</a:t>
            </a:r>
          </a:p>
          <a:p>
            <a:pPr>
              <a:lnSpc>
                <a:spcPct val="150000"/>
              </a:lnSpc>
            </a:pPr>
            <a:r>
              <a:rPr lang="en-US" dirty="0"/>
              <a:t>As a design checklist.</a:t>
            </a:r>
          </a:p>
          <a:p>
            <a:pPr>
              <a:lnSpc>
                <a:spcPct val="150000"/>
              </a:lnSpc>
            </a:pPr>
            <a:r>
              <a:rPr lang="en-US" dirty="0"/>
              <a:t>As a way of </a:t>
            </a:r>
            <a:r>
              <a:rPr lang="en-US" dirty="0" smtClean="0"/>
              <a:t>organizing </a:t>
            </a:r>
            <a:r>
              <a:rPr lang="en-US" dirty="0"/>
              <a:t>the work of the development team.</a:t>
            </a:r>
          </a:p>
          <a:p>
            <a:pPr>
              <a:lnSpc>
                <a:spcPct val="150000"/>
              </a:lnSpc>
            </a:pPr>
            <a:r>
              <a:rPr lang="en-US" dirty="0"/>
              <a:t>As a means of assessing components for reuse.</a:t>
            </a:r>
          </a:p>
          <a:p>
            <a:pPr>
              <a:lnSpc>
                <a:spcPct val="150000"/>
              </a:lnSpc>
            </a:pPr>
            <a:r>
              <a:rPr lang="en-US" dirty="0"/>
              <a:t>As a vocabulary for talking about application types.</a:t>
            </a:r>
          </a:p>
          <a:p>
            <a:pPr>
              <a:lnSpc>
                <a:spcPct val="150000"/>
              </a:lnSpc>
              <a:buFont typeface="Zapf Dingbats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application types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232962" cy="4669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/>
              <a:t>Data processing applications</a:t>
            </a:r>
          </a:p>
          <a:p>
            <a:pPr marL="712788" lvl="1" indent="-369888">
              <a:lnSpc>
                <a:spcPct val="100000"/>
              </a:lnSpc>
            </a:pPr>
            <a:r>
              <a:rPr lang="en-US" b="1" dirty="0" smtClean="0">
                <a:solidFill>
                  <a:srgbClr val="FF3300"/>
                </a:solidFill>
              </a:rPr>
              <a:t>Data driven applications </a:t>
            </a:r>
            <a:r>
              <a:rPr lang="en-US" dirty="0" smtClean="0"/>
              <a:t>that </a:t>
            </a:r>
            <a:r>
              <a:rPr lang="en-US" b="1" u="sng" dirty="0" smtClean="0">
                <a:solidFill>
                  <a:srgbClr val="0000FF"/>
                </a:solidFill>
              </a:rPr>
              <a:t>process data in batches </a:t>
            </a:r>
            <a:r>
              <a:rPr lang="en-US" b="1" u="sng" dirty="0" smtClean="0">
                <a:solidFill>
                  <a:srgbClr val="00B050"/>
                </a:solidFill>
              </a:rPr>
              <a:t>without</a:t>
            </a:r>
            <a:r>
              <a:rPr lang="en-US" dirty="0" smtClean="0"/>
              <a:t> explicit </a:t>
            </a:r>
            <a:r>
              <a:rPr lang="en-US" b="1" dirty="0" smtClean="0">
                <a:solidFill>
                  <a:srgbClr val="C00000"/>
                </a:solidFill>
              </a:rPr>
              <a:t>user intervention </a:t>
            </a:r>
            <a:r>
              <a:rPr lang="en-US" dirty="0" smtClean="0"/>
              <a:t>during the processing.</a:t>
            </a:r>
          </a:p>
          <a:p>
            <a:pPr marL="712788" lvl="1" indent="-369888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GB" dirty="0"/>
              <a:t>payroll, billing, accounting, and publicity</a:t>
            </a:r>
            <a:endParaRPr lang="en-US" dirty="0" smtClean="0"/>
          </a:p>
          <a:p>
            <a:pPr marL="712788" lvl="1" indent="-369888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/>
              <a:t>Transaction processing applications</a:t>
            </a:r>
          </a:p>
          <a:p>
            <a:pPr marL="712788" lvl="1" indent="-369888">
              <a:lnSpc>
                <a:spcPct val="100000"/>
              </a:lnSpc>
            </a:pPr>
            <a:r>
              <a:rPr lang="en-US" b="1" dirty="0">
                <a:solidFill>
                  <a:srgbClr val="FF3300"/>
                </a:solidFill>
              </a:rPr>
              <a:t>Data-</a:t>
            </a:r>
            <a:r>
              <a:rPr lang="en-US" b="1" dirty="0" err="1">
                <a:solidFill>
                  <a:srgbClr val="FF3300"/>
                </a:solidFill>
              </a:rPr>
              <a:t>centred</a:t>
            </a:r>
            <a:r>
              <a:rPr lang="en-US" b="1" dirty="0">
                <a:solidFill>
                  <a:srgbClr val="FF3300"/>
                </a:solidFill>
              </a:rPr>
              <a:t> applications </a:t>
            </a:r>
            <a:r>
              <a:rPr lang="en-US" dirty="0"/>
              <a:t>that </a:t>
            </a:r>
            <a:r>
              <a:rPr lang="en-US" b="1" u="sng" dirty="0">
                <a:solidFill>
                  <a:srgbClr val="0000FF"/>
                </a:solidFill>
              </a:rPr>
              <a:t>process user requests </a:t>
            </a:r>
            <a:r>
              <a:rPr lang="en-US" dirty="0"/>
              <a:t>and update information in a system database</a:t>
            </a:r>
            <a:r>
              <a:rPr lang="en-US" dirty="0" smtClean="0"/>
              <a:t>.</a:t>
            </a:r>
          </a:p>
          <a:p>
            <a:pPr marL="712788" lvl="1" indent="-369888">
              <a:lnSpc>
                <a:spcPct val="100000"/>
              </a:lnSpc>
            </a:pPr>
            <a:r>
              <a:rPr lang="en-GB" dirty="0" smtClean="0"/>
              <a:t>E.g. e-commerce </a:t>
            </a:r>
            <a:r>
              <a:rPr lang="en-GB" dirty="0"/>
              <a:t>systems, information systems and booking systems. </a:t>
            </a:r>
            <a:endParaRPr lang="en-US" dirty="0" smtClean="0"/>
          </a:p>
          <a:p>
            <a:pPr marL="712788" lvl="1" indent="-369888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641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application types</a:t>
            </a:r>
            <a:endParaRPr lang="en-US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232962" cy="4669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Event processing systems</a:t>
            </a:r>
          </a:p>
          <a:p>
            <a:pPr marL="712788" lvl="1" indent="-369888">
              <a:lnSpc>
                <a:spcPct val="100000"/>
              </a:lnSpc>
            </a:pPr>
            <a:r>
              <a:rPr lang="en-US" dirty="0"/>
              <a:t>Applications where </a:t>
            </a:r>
            <a:r>
              <a:rPr lang="en-US" b="1" u="sng" dirty="0">
                <a:solidFill>
                  <a:srgbClr val="0000FF"/>
                </a:solidFill>
              </a:rPr>
              <a:t>system actions depend </a:t>
            </a:r>
            <a:r>
              <a:rPr lang="en-US" dirty="0"/>
              <a:t>on from the system’s environment.</a:t>
            </a:r>
            <a:r>
              <a:rPr lang="en-US" b="1" u="sng" dirty="0">
                <a:solidFill>
                  <a:srgbClr val="00B050"/>
                </a:solidFill>
              </a:rPr>
              <a:t> interpreting </a:t>
            </a:r>
            <a:r>
              <a:rPr lang="en-US" b="1" u="sng" dirty="0" smtClean="0">
                <a:solidFill>
                  <a:srgbClr val="00B050"/>
                </a:solidFill>
              </a:rPr>
              <a:t>events</a:t>
            </a:r>
          </a:p>
          <a:p>
            <a:pPr marL="712788" lvl="1" indent="-369888">
              <a:lnSpc>
                <a:spcPct val="100000"/>
              </a:lnSpc>
            </a:pPr>
            <a:r>
              <a:rPr lang="en-US" dirty="0" smtClean="0"/>
              <a:t>E.g. games</a:t>
            </a:r>
            <a:r>
              <a:rPr lang="en-US" dirty="0"/>
              <a:t>, editing </a:t>
            </a:r>
            <a:r>
              <a:rPr lang="en-US" dirty="0" smtClean="0"/>
              <a:t>systems, real time systems.</a:t>
            </a:r>
            <a:endParaRPr lang="en-US" b="1" u="sng" dirty="0" smtClean="0">
              <a:solidFill>
                <a:srgbClr val="00B050"/>
              </a:solidFill>
            </a:endParaRPr>
          </a:p>
          <a:p>
            <a:pPr marL="712788" lvl="1" indent="-369888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Language processing systems</a:t>
            </a:r>
          </a:p>
          <a:p>
            <a:pPr marL="712788" lvl="1" indent="-369888">
              <a:lnSpc>
                <a:spcPct val="100000"/>
              </a:lnSpc>
            </a:pPr>
            <a:r>
              <a:rPr lang="en-US" dirty="0"/>
              <a:t>Applications where the </a:t>
            </a:r>
            <a:r>
              <a:rPr lang="en-US" b="1" dirty="0">
                <a:solidFill>
                  <a:srgbClr val="0000FF"/>
                </a:solidFill>
              </a:rPr>
              <a:t>users’ intentions are specified </a:t>
            </a:r>
            <a:r>
              <a:rPr lang="en-US" dirty="0"/>
              <a:t>in a </a:t>
            </a:r>
            <a:r>
              <a:rPr lang="en-US" b="1" dirty="0">
                <a:solidFill>
                  <a:srgbClr val="FF3300"/>
                </a:solidFill>
              </a:rPr>
              <a:t>formal language </a:t>
            </a:r>
            <a:r>
              <a:rPr lang="en-US" dirty="0"/>
              <a:t>that is processed and </a:t>
            </a:r>
            <a:r>
              <a:rPr lang="en-US" b="1" u="sng" dirty="0"/>
              <a:t>interpreted by the </a:t>
            </a:r>
            <a:r>
              <a:rPr lang="en-US" b="1" u="sng" dirty="0" smtClean="0"/>
              <a:t>system.</a:t>
            </a:r>
          </a:p>
          <a:p>
            <a:pPr marL="712788" lvl="1" indent="-369888">
              <a:lnSpc>
                <a:spcPct val="100000"/>
              </a:lnSpc>
            </a:pPr>
            <a:r>
              <a:rPr lang="en-US" dirty="0"/>
              <a:t>E.g. compilers</a:t>
            </a:r>
          </a:p>
          <a:p>
            <a:pPr marL="712788" lvl="1" indent="-369888">
              <a:lnSpc>
                <a:spcPct val="1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47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processing systems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797" tIns="45898" rIns="91797" bIns="45898"/>
          <a:lstStyle/>
          <a:p>
            <a:pPr>
              <a:lnSpc>
                <a:spcPct val="150000"/>
              </a:lnSpc>
            </a:pPr>
            <a:r>
              <a:rPr lang="en-US" dirty="0"/>
              <a:t>Process user requests for information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a database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to </a:t>
            </a:r>
            <a:r>
              <a:rPr lang="en-US" dirty="0"/>
              <a:t>update the database.</a:t>
            </a:r>
          </a:p>
          <a:p>
            <a:pPr>
              <a:lnSpc>
                <a:spcPct val="150000"/>
              </a:lnSpc>
            </a:pPr>
            <a:r>
              <a:rPr lang="en-US" dirty="0"/>
              <a:t>From a user perspective a transaction is: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dirty="0"/>
              <a:t>Any </a:t>
            </a:r>
            <a:r>
              <a:rPr lang="en-US" b="1" u="sng" dirty="0">
                <a:solidFill>
                  <a:srgbClr val="FF3300"/>
                </a:solidFill>
              </a:rPr>
              <a:t>coherent sequence of operations </a:t>
            </a:r>
            <a:r>
              <a:rPr lang="en-US" dirty="0"/>
              <a:t>that satisfies a goal;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dirty="0"/>
              <a:t>For example - </a:t>
            </a:r>
            <a:r>
              <a:rPr lang="en-US" i="1" dirty="0"/>
              <a:t>find the times of flights from London to Paris.</a:t>
            </a:r>
          </a:p>
          <a:p>
            <a:pPr>
              <a:lnSpc>
                <a:spcPct val="150000"/>
              </a:lnSpc>
            </a:pPr>
            <a:r>
              <a:rPr lang="en-US" dirty="0"/>
              <a:t>Users make </a:t>
            </a:r>
            <a:r>
              <a:rPr lang="en-US" b="1" u="sng" dirty="0">
                <a:solidFill>
                  <a:srgbClr val="0000FF"/>
                </a:solidFill>
              </a:rPr>
              <a:t>asynchronous requests </a:t>
            </a:r>
            <a:r>
              <a:rPr lang="en-US" dirty="0"/>
              <a:t>for service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Processed </a:t>
            </a:r>
            <a:r>
              <a:rPr lang="en-US" dirty="0"/>
              <a:t>by a transaction manager.</a:t>
            </a:r>
          </a:p>
        </p:txBody>
      </p:sp>
    </p:spTree>
    <p:extLst>
      <p:ext uri="{BB962C8B-B14F-4D97-AF65-F5344CB8AC3E}">
        <p14:creationId xmlns:p14="http://schemas.microsoft.com/office/powerpoint/2010/main" val="406731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processing applications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5122" name="Picture 2" descr="http://csis.pace.edu/~marchese/SE616_New/L6/L6_files/image0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578567"/>
            <a:ext cx="81438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9343" y="4550243"/>
            <a:ext cx="3945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input-process-output structure</a:t>
            </a:r>
          </a:p>
        </p:txBody>
      </p:sp>
    </p:spTree>
    <p:extLst>
      <p:ext uri="{BB962C8B-B14F-4D97-AF65-F5344CB8AC3E}">
        <p14:creationId xmlns:p14="http://schemas.microsoft.com/office/powerpoint/2010/main" val="9458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architecture of an ATM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4" y="2118223"/>
            <a:ext cx="741148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93278"/>
            <a:ext cx="7772400" cy="43830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structure or structures which comprise 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Elements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Their </a:t>
            </a:r>
            <a:r>
              <a:rPr lang="en-US" altLang="en-US" dirty="0"/>
              <a:t>externally visible properties, and </a:t>
            </a:r>
            <a:endParaRPr lang="en-US" altLang="en-US" dirty="0" smtClean="0"/>
          </a:p>
          <a:p>
            <a:pPr lvl="1">
              <a:lnSpc>
                <a:spcPct val="8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Relationships </a:t>
            </a:r>
            <a:r>
              <a:rPr lang="en-US" altLang="en-US" dirty="0"/>
              <a:t>among </a:t>
            </a:r>
            <a:r>
              <a:rPr lang="en-US" altLang="en-US" dirty="0" smtClean="0"/>
              <a:t>them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 marL="369888" indent="-369888">
              <a:lnSpc>
                <a:spcPct val="80000"/>
              </a:lnSpc>
            </a:pPr>
            <a:r>
              <a:rPr lang="en-US" altLang="en-US" dirty="0"/>
              <a:t>For elements only interested in </a:t>
            </a:r>
            <a:endParaRPr lang="en-US" altLang="en-US" dirty="0" smtClean="0"/>
          </a:p>
          <a:p>
            <a:pPr marL="712788" lvl="1" indent="-369888">
              <a:lnSpc>
                <a:spcPct val="80000"/>
              </a:lnSpc>
            </a:pPr>
            <a:r>
              <a:rPr lang="en-US" altLang="en-US" dirty="0" smtClean="0"/>
              <a:t>External </a:t>
            </a:r>
            <a:r>
              <a:rPr lang="en-US" altLang="en-US" dirty="0"/>
              <a:t>properties needed for relationship </a:t>
            </a:r>
            <a:r>
              <a:rPr lang="en-US" altLang="en-US" dirty="0" smtClean="0"/>
              <a:t>specification</a:t>
            </a:r>
          </a:p>
          <a:p>
            <a:pPr marL="712788" lvl="1" indent="-369888">
              <a:lnSpc>
                <a:spcPct val="80000"/>
              </a:lnSpc>
            </a:pPr>
            <a:endParaRPr lang="en-US" altLang="en-US" dirty="0"/>
          </a:p>
          <a:p>
            <a:pPr marL="712788" lvl="1" indent="-369888">
              <a:lnSpc>
                <a:spcPct val="80000"/>
              </a:lnSpc>
            </a:pPr>
            <a:r>
              <a:rPr lang="en-US" altLang="en-US" dirty="0"/>
              <a:t>Details on how the properties are supported is not </a:t>
            </a:r>
            <a:r>
              <a:rPr lang="en-US" altLang="en-US" dirty="0" smtClean="0"/>
              <a:t>important</a:t>
            </a:r>
          </a:p>
          <a:p>
            <a:pPr marL="712788" lvl="1" indent="-369888">
              <a:lnSpc>
                <a:spcPct val="80000"/>
              </a:lnSpc>
            </a:pPr>
            <a:endParaRPr lang="en-US" altLang="en-US" dirty="0"/>
          </a:p>
          <a:p>
            <a:pPr marL="712788" lvl="1" indent="-369888">
              <a:lnSpc>
                <a:spcPct val="80000"/>
              </a:lnSpc>
            </a:pPr>
            <a:r>
              <a:rPr lang="en-US" altLang="en-US" dirty="0"/>
              <a:t>D</a:t>
            </a:r>
            <a:r>
              <a:rPr lang="en-US" altLang="en-US" dirty="0" smtClean="0"/>
              <a:t>oes </a:t>
            </a:r>
            <a:r>
              <a:rPr lang="en-US" altLang="en-US" dirty="0"/>
              <a:t>not say </a:t>
            </a:r>
            <a:r>
              <a:rPr lang="en-US" altLang="en-US" dirty="0" smtClean="0"/>
              <a:t>whether </a:t>
            </a:r>
            <a:r>
              <a:rPr lang="en-US" altLang="en-US" dirty="0"/>
              <a:t>an arch is good or </a:t>
            </a:r>
            <a:r>
              <a:rPr lang="en-US" altLang="en-US" dirty="0" smtClean="0"/>
              <a:t>not</a:t>
            </a:r>
          </a:p>
          <a:p>
            <a:pPr marL="712788" lvl="1" indent="-369888">
              <a:lnSpc>
                <a:spcPct val="80000"/>
              </a:lnSpc>
            </a:pPr>
            <a:endParaRPr lang="en-US" altLang="en-US" dirty="0"/>
          </a:p>
          <a:p>
            <a:pPr marL="712788" lvl="1" indent="-369888">
              <a:lnSpc>
                <a:spcPct val="80000"/>
              </a:lnSpc>
            </a:pPr>
            <a:r>
              <a:rPr lang="en-US" altLang="en-US" dirty="0" smtClean="0"/>
              <a:t>Analysis </a:t>
            </a:r>
            <a:r>
              <a:rPr lang="en-US" altLang="en-US" dirty="0"/>
              <a:t>needed for </a:t>
            </a:r>
            <a:r>
              <a:rPr lang="en-US" altLang="en-US" dirty="0" smtClean="0"/>
              <a:t>it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smtClean="0"/>
              <a:t>Describes </a:t>
            </a:r>
            <a:r>
              <a:rPr lang="en-US" altLang="en-US" dirty="0"/>
              <a:t>the different structures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2156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for transaction management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" y="2194143"/>
            <a:ext cx="749722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 processing systems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797" tIns="45898" rIns="91797" bIns="45898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Accept a </a:t>
            </a:r>
            <a:r>
              <a:rPr lang="en-US" b="1" u="sng" dirty="0">
                <a:solidFill>
                  <a:srgbClr val="0000FF"/>
                </a:solidFill>
              </a:rPr>
              <a:t>natural or artificial language </a:t>
            </a:r>
            <a:r>
              <a:rPr lang="en-US" dirty="0"/>
              <a:t>as input and generate some other representation of that language. 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May include an </a:t>
            </a:r>
            <a:r>
              <a:rPr lang="en-US" b="1" u="sng" dirty="0">
                <a:solidFill>
                  <a:srgbClr val="FF3300"/>
                </a:solidFill>
              </a:rPr>
              <a:t>interpreter to act on the instructions </a:t>
            </a:r>
            <a:r>
              <a:rPr lang="en-US" dirty="0"/>
              <a:t>in the language that is being processed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Used in situations where the easiest way to solve a problem is to describe an algorithm or describe the system </a:t>
            </a:r>
            <a:r>
              <a:rPr lang="en-US" dirty="0" smtClean="0"/>
              <a:t>data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712788" lvl="1" indent="-349250">
              <a:lnSpc>
                <a:spcPct val="100000"/>
              </a:lnSpc>
            </a:pPr>
            <a:r>
              <a:rPr lang="en-US" dirty="0"/>
              <a:t>Meta-case tools process tool descriptions, method rules, etc and generate tools.</a:t>
            </a:r>
          </a:p>
        </p:txBody>
      </p:sp>
    </p:spTree>
    <p:extLst>
      <p:ext uri="{BB962C8B-B14F-4D97-AF65-F5344CB8AC3E}">
        <p14:creationId xmlns:p14="http://schemas.microsoft.com/office/powerpoint/2010/main" val="125715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architecture of a language processing system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762" y="1847329"/>
            <a:ext cx="6590476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60" y="1600200"/>
            <a:ext cx="8229600" cy="4525963"/>
          </a:xfrm>
        </p:spPr>
        <p:txBody>
          <a:bodyPr/>
          <a:lstStyle/>
          <a:p>
            <a:r>
              <a:rPr lang="en-US" b="1" dirty="0" smtClean="0"/>
              <a:t>A lexical analyzer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takes input language tokens and converts them to an internal form.</a:t>
            </a:r>
          </a:p>
          <a:p>
            <a:endParaRPr lang="en-GB" dirty="0" smtClean="0"/>
          </a:p>
          <a:p>
            <a:r>
              <a:rPr lang="en-US" b="1" dirty="0" smtClean="0"/>
              <a:t>A symbol table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holds information about the </a:t>
            </a:r>
            <a:r>
              <a:rPr lang="en-US" b="1" u="sng" dirty="0">
                <a:solidFill>
                  <a:srgbClr val="FF3300"/>
                </a:solidFill>
              </a:rPr>
              <a:t>names of entities </a:t>
            </a:r>
            <a:r>
              <a:rPr lang="en-US" dirty="0" smtClean="0"/>
              <a:t>(variables, class names, object names, etc.) used in the text that is being translated.</a:t>
            </a:r>
          </a:p>
          <a:p>
            <a:endParaRPr lang="en-GB" dirty="0" smtClean="0"/>
          </a:p>
          <a:p>
            <a:r>
              <a:rPr lang="en-US" b="1" dirty="0" smtClean="0"/>
              <a:t>A syntax analyzer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checks the </a:t>
            </a:r>
            <a:r>
              <a:rPr lang="en-US" b="1" u="sng" dirty="0">
                <a:solidFill>
                  <a:srgbClr val="FF3300"/>
                </a:solidFill>
              </a:rPr>
              <a:t>syntax of the language </a:t>
            </a:r>
            <a:r>
              <a:rPr lang="en-US" dirty="0" smtClean="0"/>
              <a:t>being translated. </a:t>
            </a:r>
          </a:p>
          <a:p>
            <a:endParaRPr lang="en-GB" dirty="0" smtClean="0"/>
          </a:p>
          <a:p>
            <a:r>
              <a:rPr lang="en-US" b="1" dirty="0" smtClean="0"/>
              <a:t>A syntax tree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an internal structure </a:t>
            </a:r>
            <a:r>
              <a:rPr lang="en-US" b="1" u="sng" dirty="0">
                <a:solidFill>
                  <a:srgbClr val="FF3300"/>
                </a:solidFill>
              </a:rPr>
              <a:t>representing the program </a:t>
            </a:r>
            <a:r>
              <a:rPr lang="en-US" dirty="0" smtClean="0"/>
              <a:t>being compiled.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8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semantic analyzer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uses information from the syntax tree and the symbol table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 check the </a:t>
            </a:r>
            <a:r>
              <a:rPr lang="en-US" b="1" u="sng" dirty="0">
                <a:solidFill>
                  <a:srgbClr val="FF3300"/>
                </a:solidFill>
              </a:rPr>
              <a:t>semantic correctness </a:t>
            </a:r>
            <a:r>
              <a:rPr lang="en-US" dirty="0" smtClean="0"/>
              <a:t>of the input language text.</a:t>
            </a:r>
            <a:r>
              <a:rPr lang="en-GB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A code generator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walks’ the syntax tree and </a:t>
            </a:r>
            <a:r>
              <a:rPr lang="en-US" b="1" u="sng" dirty="0" smtClean="0">
                <a:solidFill>
                  <a:srgbClr val="FF3300"/>
                </a:solidFill>
              </a:rPr>
              <a:t>generates abstract machine code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pipe and filter compiler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7" y="2314096"/>
            <a:ext cx="774490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repository architecture for a language processing system</a:t>
            </a:r>
            <a:endParaRPr lang="en-US" dirty="0"/>
          </a:p>
        </p:txBody>
      </p:sp>
      <p:pic>
        <p:nvPicPr>
          <p:cNvPr id="9218" name="Picture 2" descr="http://csis.pace.edu/~marchese/SE616_New/L6/L6_files/image0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2018507"/>
            <a:ext cx="730567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367432" cy="4790328"/>
          </a:xfrm>
        </p:spPr>
        <p:txBody>
          <a:bodyPr>
            <a:normAutofit/>
          </a:bodyPr>
          <a:lstStyle/>
          <a:p>
            <a:r>
              <a:rPr lang="en-US" dirty="0" smtClean="0"/>
              <a:t>Models of application systems architectures help us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understand and compare applications,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validate application system designs and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assess large-scale components for reuse.</a:t>
            </a:r>
          </a:p>
          <a:p>
            <a:endParaRPr lang="en-GB" dirty="0" smtClean="0"/>
          </a:p>
          <a:p>
            <a:r>
              <a:rPr lang="en-US" dirty="0" smtClean="0"/>
              <a:t>Transaction processing systems are interactive systems that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allow information in a database to be remotely accessed</a:t>
            </a:r>
          </a:p>
          <a:p>
            <a:pPr lvl="1"/>
            <a:r>
              <a:rPr lang="en-US" dirty="0" smtClean="0"/>
              <a:t> modified by a number of users. </a:t>
            </a:r>
          </a:p>
          <a:p>
            <a:endParaRPr lang="en-US" dirty="0" smtClean="0"/>
          </a:p>
          <a:p>
            <a:r>
              <a:rPr lang="en-US" dirty="0" smtClean="0"/>
              <a:t>Language processing systems are used to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translate texts from one language into another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to carry out the instructions specified in the input language.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They include a translator and an abstract machine that executes the generated language.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Construction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Key Uses of Arch Descriptions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Understanding and </a:t>
            </a:r>
            <a:r>
              <a:rPr lang="en-US" altLang="en-US" dirty="0" smtClean="0"/>
              <a:t>communication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By showing a system at a high level and hiding complexity of parts, arch </a:t>
            </a:r>
            <a:r>
              <a:rPr lang="en-US" altLang="en-US" dirty="0" smtClean="0"/>
              <a:t>describes </a:t>
            </a:r>
            <a:r>
              <a:rPr lang="en-US" altLang="en-US" dirty="0"/>
              <a:t>facilitates </a:t>
            </a:r>
            <a:r>
              <a:rPr lang="en-US" altLang="en-US" dirty="0" smtClean="0"/>
              <a:t>communication</a:t>
            </a:r>
          </a:p>
          <a:p>
            <a:pPr marL="712788" lvl="1" indent="-349250">
              <a:lnSpc>
                <a:spcPct val="90000"/>
              </a:lnSpc>
            </a:pPr>
            <a:endParaRPr lang="en-US" altLang="en-US" dirty="0"/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To get a common understanding between the diff stakeholders (users, clients, architect, designer</a:t>
            </a:r>
            <a:r>
              <a:rPr lang="en-US" altLang="en-US" dirty="0" smtClean="0"/>
              <a:t>,…)</a:t>
            </a:r>
          </a:p>
          <a:p>
            <a:pPr marL="712788" lvl="1" indent="-349250">
              <a:lnSpc>
                <a:spcPct val="90000"/>
              </a:lnSpc>
            </a:pPr>
            <a:endParaRPr lang="en-US" altLang="en-US" dirty="0"/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For negotiation and </a:t>
            </a:r>
            <a:r>
              <a:rPr lang="en-US" altLang="en-US" dirty="0" smtClean="0"/>
              <a:t>agreement</a:t>
            </a:r>
          </a:p>
          <a:p>
            <a:pPr marL="712788" lvl="1" indent="-349250">
              <a:lnSpc>
                <a:spcPct val="90000"/>
              </a:lnSpc>
            </a:pPr>
            <a:endParaRPr lang="en-US" altLang="en-US" dirty="0"/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Arch </a:t>
            </a:r>
            <a:r>
              <a:rPr lang="en-US" altLang="en-US" dirty="0" err="1"/>
              <a:t>descr</a:t>
            </a:r>
            <a:r>
              <a:rPr lang="en-US" altLang="en-US" dirty="0"/>
              <a:t> can also aid in understanding of existing systems</a:t>
            </a:r>
          </a:p>
        </p:txBody>
      </p:sp>
    </p:spTree>
    <p:extLst>
      <p:ext uri="{BB962C8B-B14F-4D97-AF65-F5344CB8AC3E}">
        <p14:creationId xmlns:p14="http://schemas.microsoft.com/office/powerpoint/2010/main" val="341881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Uses…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Reuse</a:t>
            </a:r>
          </a:p>
          <a:p>
            <a:endParaRPr lang="en-US" altLang="en-US" dirty="0"/>
          </a:p>
          <a:p>
            <a:pPr marL="712788" lvl="1" indent="-369888"/>
            <a:r>
              <a:rPr lang="en-US" altLang="en-US" dirty="0"/>
              <a:t>A method of reuse is to compose systems from parts and reuse existing </a:t>
            </a:r>
            <a:r>
              <a:rPr lang="en-US" altLang="en-US" dirty="0" smtClean="0"/>
              <a:t>parts</a:t>
            </a:r>
          </a:p>
          <a:p>
            <a:pPr marL="712788" lvl="1" indent="-369888"/>
            <a:endParaRPr lang="en-US" altLang="en-US" dirty="0"/>
          </a:p>
          <a:p>
            <a:pPr marL="712788" lvl="1" indent="-369888"/>
            <a:r>
              <a:rPr lang="en-US" altLang="en-US" dirty="0"/>
              <a:t>This model is facilitated by reusing components at a high level providing complete </a:t>
            </a:r>
            <a:r>
              <a:rPr lang="en-US" altLang="en-US" dirty="0" smtClean="0"/>
              <a:t>services</a:t>
            </a:r>
          </a:p>
          <a:p>
            <a:pPr marL="712788" lvl="1" indent="-369888"/>
            <a:endParaRPr lang="en-US" altLang="en-US" dirty="0"/>
          </a:p>
          <a:p>
            <a:pPr marL="712788" lvl="1" indent="-369888"/>
            <a:r>
              <a:rPr lang="en-US" altLang="en-US" dirty="0"/>
              <a:t>To reuse existing components, arch must be chosen such that these components fit together with other </a:t>
            </a:r>
            <a:r>
              <a:rPr lang="en-US" altLang="en-US" dirty="0" smtClean="0"/>
              <a:t>components</a:t>
            </a:r>
          </a:p>
          <a:p>
            <a:pPr marL="712788" lvl="1" indent="-369888"/>
            <a:endParaRPr lang="en-US" altLang="en-US" dirty="0"/>
          </a:p>
          <a:p>
            <a:pPr marL="712788" lvl="1" indent="-369888"/>
            <a:r>
              <a:rPr lang="en-US" altLang="en-US" dirty="0"/>
              <a:t>Hence, decision about using existing components is made at arch design time </a:t>
            </a:r>
          </a:p>
        </p:txBody>
      </p:sp>
    </p:spTree>
    <p:extLst>
      <p:ext uri="{BB962C8B-B14F-4D97-AF65-F5344CB8AC3E}">
        <p14:creationId xmlns:p14="http://schemas.microsoft.com/office/powerpoint/2010/main" val="273271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Uses..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Construction and </a:t>
            </a:r>
            <a:r>
              <a:rPr lang="en-US" altLang="en-US" dirty="0" smtClean="0"/>
              <a:t>evolution</a:t>
            </a:r>
          </a:p>
          <a:p>
            <a:pPr marL="712788" indent="-363538">
              <a:lnSpc>
                <a:spcPct val="90000"/>
              </a:lnSpc>
            </a:pPr>
            <a:endParaRPr lang="en-US" altLang="en-US" dirty="0"/>
          </a:p>
          <a:p>
            <a:pPr marL="712788" lvl="1" indent="-363538">
              <a:lnSpc>
                <a:spcPct val="90000"/>
              </a:lnSpc>
            </a:pPr>
            <a:r>
              <a:rPr lang="en-US" altLang="en-US" dirty="0"/>
              <a:t>Some structures in arch </a:t>
            </a:r>
            <a:r>
              <a:rPr lang="en-US" altLang="en-US" dirty="0" smtClean="0"/>
              <a:t>description </a:t>
            </a:r>
            <a:r>
              <a:rPr lang="en-US" altLang="en-US" dirty="0"/>
              <a:t>will be used to guide system </a:t>
            </a:r>
            <a:r>
              <a:rPr lang="en-US" altLang="en-US" dirty="0" smtClean="0"/>
              <a:t>development</a:t>
            </a:r>
          </a:p>
          <a:p>
            <a:pPr marL="712788" lvl="1" indent="-363538">
              <a:lnSpc>
                <a:spcPct val="90000"/>
              </a:lnSpc>
            </a:pPr>
            <a:endParaRPr lang="en-US" altLang="en-US" dirty="0"/>
          </a:p>
          <a:p>
            <a:pPr marL="712788" lvl="1" indent="-363538">
              <a:lnSpc>
                <a:spcPct val="90000"/>
              </a:lnSpc>
            </a:pPr>
            <a:r>
              <a:rPr lang="en-US" altLang="en-US" dirty="0"/>
              <a:t>Partitioning at arch level can also be used for work allocation to teams as parts are relatively </a:t>
            </a:r>
            <a:r>
              <a:rPr lang="en-US" altLang="en-US" dirty="0" smtClean="0"/>
              <a:t>independent</a:t>
            </a:r>
          </a:p>
          <a:p>
            <a:pPr marL="712788" lvl="1" indent="-363538">
              <a:lnSpc>
                <a:spcPct val="90000"/>
              </a:lnSpc>
            </a:pPr>
            <a:endParaRPr lang="en-US" altLang="en-US" dirty="0"/>
          </a:p>
          <a:p>
            <a:pPr marL="712788" lvl="1" indent="-363538">
              <a:lnSpc>
                <a:spcPct val="90000"/>
              </a:lnSpc>
            </a:pPr>
            <a:r>
              <a:rPr lang="en-US" altLang="en-US" dirty="0"/>
              <a:t>During </a:t>
            </a:r>
            <a:r>
              <a:rPr lang="en-US" altLang="en-US" dirty="0" smtClean="0"/>
              <a:t>s/w </a:t>
            </a:r>
            <a:r>
              <a:rPr lang="en-US" altLang="en-US" dirty="0"/>
              <a:t>evolution, arch helps decide what needs to be changed to incorporate the new </a:t>
            </a:r>
            <a:r>
              <a:rPr lang="en-US" altLang="en-US" dirty="0" smtClean="0"/>
              <a:t>changes/features</a:t>
            </a:r>
          </a:p>
          <a:p>
            <a:pPr marL="712788" lvl="1" indent="-363538">
              <a:lnSpc>
                <a:spcPct val="90000"/>
              </a:lnSpc>
            </a:pPr>
            <a:endParaRPr lang="en-US" altLang="en-US" dirty="0"/>
          </a:p>
          <a:p>
            <a:pPr marL="712788" lvl="1" indent="-363538">
              <a:lnSpc>
                <a:spcPct val="90000"/>
              </a:lnSpc>
            </a:pPr>
            <a:r>
              <a:rPr lang="en-US" altLang="en-US" dirty="0"/>
              <a:t>Arch can help decide what is the impact of changes to existing components on others</a:t>
            </a:r>
          </a:p>
        </p:txBody>
      </p:sp>
    </p:spTree>
    <p:extLst>
      <p:ext uri="{BB962C8B-B14F-4D97-AF65-F5344CB8AC3E}">
        <p14:creationId xmlns:p14="http://schemas.microsoft.com/office/powerpoint/2010/main" val="408497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8021</TotalTime>
  <Words>3272</Words>
  <Application>Microsoft Office PowerPoint</Application>
  <PresentationFormat>On-screen Show (4:3)</PresentationFormat>
  <Paragraphs>462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Droid Sans</vt:lpstr>
      <vt:lpstr>Helvetica</vt:lpstr>
      <vt:lpstr>Segoe UI</vt:lpstr>
      <vt:lpstr>Times New Roman</vt:lpstr>
      <vt:lpstr>Wingdings</vt:lpstr>
      <vt:lpstr>Wingdings 3</vt:lpstr>
      <vt:lpstr>Zapf Dingbats</vt:lpstr>
      <vt:lpstr>Office Theme</vt:lpstr>
      <vt:lpstr>1_Office Theme</vt:lpstr>
      <vt:lpstr>CS223: Software Engineering</vt:lpstr>
      <vt:lpstr>Recap</vt:lpstr>
      <vt:lpstr>Objective</vt:lpstr>
      <vt:lpstr>Definition</vt:lpstr>
      <vt:lpstr>Architecture</vt:lpstr>
      <vt:lpstr>Architecture</vt:lpstr>
      <vt:lpstr>Key Uses of Arch Descriptions</vt:lpstr>
      <vt:lpstr>Uses…</vt:lpstr>
      <vt:lpstr>Uses..</vt:lpstr>
      <vt:lpstr>Uses…</vt:lpstr>
      <vt:lpstr>Architectural Views</vt:lpstr>
      <vt:lpstr>Views…</vt:lpstr>
      <vt:lpstr>Views…</vt:lpstr>
      <vt:lpstr>Views…</vt:lpstr>
      <vt:lpstr>Views…</vt:lpstr>
      <vt:lpstr>Views…</vt:lpstr>
      <vt:lpstr>Component and Connector View</vt:lpstr>
      <vt:lpstr>Components</vt:lpstr>
      <vt:lpstr>Some Component examples…</vt:lpstr>
      <vt:lpstr>Connectors</vt:lpstr>
      <vt:lpstr>Connectors…</vt:lpstr>
      <vt:lpstr>Connector examples</vt:lpstr>
      <vt:lpstr>An Example</vt:lpstr>
      <vt:lpstr>Example…</vt:lpstr>
      <vt:lpstr>Example…</vt:lpstr>
      <vt:lpstr>Extension 1</vt:lpstr>
      <vt:lpstr>Extension 1…</vt:lpstr>
      <vt:lpstr>Extension 2</vt:lpstr>
      <vt:lpstr>Extension 2…</vt:lpstr>
      <vt:lpstr>Example…</vt:lpstr>
      <vt:lpstr>Architectural design</vt:lpstr>
      <vt:lpstr>The architecture of a packing robot control system</vt:lpstr>
      <vt:lpstr>Architectural abstraction</vt:lpstr>
      <vt:lpstr>Architectural design decisions</vt:lpstr>
      <vt:lpstr>Architecture and system characteristics</vt:lpstr>
      <vt:lpstr>Architectural patterns</vt:lpstr>
      <vt:lpstr>Model-View-Controller (MVC)</vt:lpstr>
      <vt:lpstr>The organization of the Model-View-Controller </vt:lpstr>
      <vt:lpstr>Web application architecture using the MVC pattern </vt:lpstr>
      <vt:lpstr>Layered architecture</vt:lpstr>
      <vt:lpstr>The Layered architecture pattern </vt:lpstr>
      <vt:lpstr>A generic layered architecture </vt:lpstr>
      <vt:lpstr>The architecture of the LIBSYS system </vt:lpstr>
      <vt:lpstr>Repository architecture</vt:lpstr>
      <vt:lpstr>The Repository pattern </vt:lpstr>
      <vt:lpstr>A repository architecture for an IDE </vt:lpstr>
      <vt:lpstr>Client-server architecture</vt:lpstr>
      <vt:lpstr>The Client–server pattern </vt:lpstr>
      <vt:lpstr>A client–server architecture for a film library </vt:lpstr>
      <vt:lpstr>Pipe and filter architecture</vt:lpstr>
      <vt:lpstr>The pipe and filter pattern </vt:lpstr>
      <vt:lpstr>An example of the pipe and filter architecture </vt:lpstr>
      <vt:lpstr>Application architectures</vt:lpstr>
      <vt:lpstr>Use of application architectures</vt:lpstr>
      <vt:lpstr>Examples of application types</vt:lpstr>
      <vt:lpstr>Examples of application types</vt:lpstr>
      <vt:lpstr>Transaction processing systems</vt:lpstr>
      <vt:lpstr>Transaction processing applications </vt:lpstr>
      <vt:lpstr>The software architecture of an ATM system </vt:lpstr>
      <vt:lpstr>Middleware for transaction management </vt:lpstr>
      <vt:lpstr>Language processing systems</vt:lpstr>
      <vt:lpstr>The architecture of a language processing system </vt:lpstr>
      <vt:lpstr>Compiler components</vt:lpstr>
      <vt:lpstr>Compiler components</vt:lpstr>
      <vt:lpstr>A pipe and filter compiler architecture </vt:lpstr>
      <vt:lpstr>A repository architecture for a language processing system</vt:lpstr>
      <vt:lpstr>Key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CS223: Software Engineering</dc:title>
  <dc:creator>CHIRANJOY CHATTOPADHYAY</dc:creator>
  <cp:lastModifiedBy>user</cp:lastModifiedBy>
  <cp:revision>99</cp:revision>
  <dcterms:created xsi:type="dcterms:W3CDTF">2016-01-06T05:33:26Z</dcterms:created>
  <dcterms:modified xsi:type="dcterms:W3CDTF">2017-02-13T05:20:51Z</dcterms:modified>
</cp:coreProperties>
</file>