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3" r:id="rId3"/>
    <p:sldId id="273" r:id="rId4"/>
    <p:sldId id="281" r:id="rId5"/>
    <p:sldId id="282" r:id="rId6"/>
    <p:sldId id="299" r:id="rId7"/>
    <p:sldId id="300" r:id="rId8"/>
    <p:sldId id="301" r:id="rId9"/>
    <p:sldId id="302" r:id="rId10"/>
    <p:sldId id="30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6" r:id="rId54"/>
    <p:sldId id="357" r:id="rId55"/>
    <p:sldId id="358" r:id="rId56"/>
    <p:sldId id="359" r:id="rId57"/>
    <p:sldId id="26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333"/>
    <a:srgbClr val="0000FF"/>
    <a:srgbClr val="A5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0" d="100"/>
          <a:sy n="30" d="100"/>
        </p:scale>
        <p:origin x="6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976FF-D66A-4258-BB99-3819C2D8ED0F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73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BD086-413D-4968-B9BD-5E26EBFAA624}" type="slidenum">
              <a:rPr lang="ar-SA" altLang="en-US"/>
              <a:pPr/>
              <a:t>22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48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5480F-93D2-4698-ACD4-D862CD76594B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6F13-42DF-45D5-8880-BC35CC040465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8A5-9165-414D-96CE-54E154D70C77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054E74-3D66-4839-B4BE-974255630AAC}" type="datetime1">
              <a:rPr lang="en-US" altLang="en-US" smtClean="0"/>
              <a:t>1/14/2017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A625495-3D69-44CC-8AF4-9211B34E8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6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34A6-2EF8-4B1C-BAD8-99DD0EFAC968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0164-36DC-4F34-8295-BC7DDFB5B05A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C712-9083-41DD-B4C0-9F10099B7824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2F1D-7019-42BE-B6DF-6C36AF458F27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50DA-CC9F-4746-B811-190B862C86C4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3B2A-620E-4F37-9A80-DC01B2E21D51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0B63-B75A-4224-A9AA-B5055E1EC560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283A-C043-415D-9B9A-EF1B81BC23F5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5A36-B5D1-44D6-9252-82DBF08996FB}" type="datetime1">
              <a:rPr lang="en-US" smtClean="0"/>
              <a:t>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Sofware Process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Software Development Processes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ETVX approach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9" y="1336665"/>
            <a:ext cx="8001861" cy="53737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67" y="2664957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9787" y="2931602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4717" y="4192108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C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7950" y="3719104"/>
            <a:ext cx="684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effectLst/>
              </a:rPr>
              <a:t>D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12345" y="1690689"/>
            <a:ext cx="534572" cy="41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12345" y="5877244"/>
            <a:ext cx="534572" cy="41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1" grpId="0"/>
      <p:bldP spid="11" grpId="1"/>
      <p:bldP spid="12" grpId="0"/>
      <p:bldP spid="12" grpId="1"/>
      <p:bldP spid="8" grpId="0" animBg="1"/>
      <p:bldP spid="8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Desired Process Properties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 Provide high </a:t>
            </a:r>
            <a:r>
              <a:rPr lang="en-US" altLang="en-US" b="1" dirty="0" smtClean="0">
                <a:solidFill>
                  <a:srgbClr val="0000FF"/>
                </a:solidFill>
              </a:rPr>
              <a:t>quality and productivity (Q &amp; P)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Support </a:t>
            </a:r>
            <a:r>
              <a:rPr lang="en-US" altLang="en-US" dirty="0"/>
              <a:t>testability as testing is the most expensive </a:t>
            </a:r>
            <a:r>
              <a:rPr lang="en-US" altLang="en-US" dirty="0" smtClean="0"/>
              <a:t>task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 Testing </a:t>
            </a:r>
            <a:r>
              <a:rPr lang="en-US" altLang="en-US" dirty="0"/>
              <a:t>can consume 30 to 50% of total development </a:t>
            </a:r>
            <a:r>
              <a:rPr lang="en-US" altLang="en-US" dirty="0" smtClean="0"/>
              <a:t>effort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Support maintainability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Maintenance </a:t>
            </a:r>
            <a:r>
              <a:rPr lang="en-US" altLang="en-US" dirty="0"/>
              <a:t>can be more expensive than development;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Over </a:t>
            </a:r>
            <a:r>
              <a:rPr lang="en-US" altLang="en-US" dirty="0"/>
              <a:t>life up to 80% of total </a:t>
            </a:r>
            <a:r>
              <a:rPr lang="en-US" altLang="en-US" dirty="0" smtClean="0"/>
              <a:t>cost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Remove </a:t>
            </a:r>
            <a:r>
              <a:rPr lang="en-US" altLang="en-US" dirty="0"/>
              <a:t>defects </a:t>
            </a:r>
            <a:r>
              <a:rPr lang="en-US" altLang="en-US" dirty="0" smtClean="0"/>
              <a:t>early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 As </a:t>
            </a:r>
            <a:r>
              <a:rPr lang="en-US" altLang="en-US" dirty="0"/>
              <a:t>cost of removing defects increases with latency</a:t>
            </a:r>
          </a:p>
        </p:txBody>
      </p:sp>
    </p:spTree>
    <p:extLst>
      <p:ext uri="{BB962C8B-B14F-4D97-AF65-F5344CB8AC3E}">
        <p14:creationId xmlns:p14="http://schemas.microsoft.com/office/powerpoint/2010/main" val="240377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 Q&amp;P: Early Defect Removal…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Cost of a defect increases with latency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</a:t>
            </a:r>
            <a:r>
              <a:rPr lang="en-US" altLang="en-US" dirty="0" smtClean="0"/>
              <a:t>ixing a </a:t>
            </a:r>
            <a:r>
              <a:rPr lang="en-US" altLang="en-US" dirty="0"/>
              <a:t>defect in operation can cost a 100 times the cost of fixing it in requirements itself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</a:t>
            </a:r>
            <a:r>
              <a:rPr lang="en-US" altLang="en-US" dirty="0" smtClean="0"/>
              <a:t>or </a:t>
            </a:r>
            <a:r>
              <a:rPr lang="en-US" altLang="en-US" dirty="0"/>
              <a:t>high Q&amp;P, the process must support early defect removal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That is why there is a V in ETVX, and quality control tasks in the </a:t>
            </a:r>
            <a:r>
              <a:rPr lang="en-US" altLang="en-US" dirty="0" smtClean="0"/>
              <a:t>software </a:t>
            </a:r>
            <a:r>
              <a:rPr lang="en-US" alt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2599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Defect Removal…</a:t>
            </a:r>
          </a:p>
        </p:txBody>
      </p:sp>
      <p:pic>
        <p:nvPicPr>
          <p:cNvPr id="101381" name="Picture 5" descr="Fig2-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05000"/>
            <a:ext cx="68580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Desired Properties…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Predictability and repeatability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Process should repeat its performance when used on different projects</a:t>
            </a:r>
          </a:p>
          <a:p>
            <a:pPr marL="1055688" lvl="2" indent="-369888">
              <a:lnSpc>
                <a:spcPct val="150000"/>
              </a:lnSpc>
            </a:pPr>
            <a:r>
              <a:rPr lang="en-US" altLang="en-US" dirty="0" smtClean="0"/>
              <a:t>Outcome </a:t>
            </a:r>
            <a:r>
              <a:rPr lang="en-US" altLang="en-US" dirty="0"/>
              <a:t>of using a process should be predictable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Past performance can be used to predict future performance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 smtClean="0"/>
              <a:t>Without </a:t>
            </a:r>
            <a:r>
              <a:rPr lang="en-US" altLang="en-US" dirty="0"/>
              <a:t>predictability, cannot estimate, or say anything about quality or </a:t>
            </a:r>
            <a:r>
              <a:rPr lang="en-US" altLang="en-US" dirty="0" smtClean="0"/>
              <a:t>productivity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90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Predictability…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Predictable process is said to be under </a:t>
            </a:r>
            <a:r>
              <a:rPr lang="en-US" altLang="en-US" b="1" dirty="0">
                <a:solidFill>
                  <a:srgbClr val="0000FF"/>
                </a:solidFill>
              </a:rPr>
              <a:t>statistical control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Repeatedly using the process produces similar results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Results – properties of interest like quality, productivity, …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To consistently develop </a:t>
            </a:r>
            <a:r>
              <a:rPr lang="en-US" altLang="en-US" dirty="0" smtClean="0"/>
              <a:t>software </a:t>
            </a:r>
            <a:r>
              <a:rPr lang="en-US" altLang="en-US" dirty="0"/>
              <a:t>with high </a:t>
            </a:r>
            <a:r>
              <a:rPr lang="en-US" altLang="en-US" dirty="0" smtClean="0"/>
              <a:t>Q&amp;P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b="1" dirty="0" smtClean="0">
                <a:solidFill>
                  <a:srgbClr val="FD6333"/>
                </a:solidFill>
              </a:rPr>
              <a:t>Process </a:t>
            </a:r>
            <a:r>
              <a:rPr lang="en-US" altLang="en-US" b="1" dirty="0">
                <a:solidFill>
                  <a:srgbClr val="FD6333"/>
                </a:solidFill>
              </a:rPr>
              <a:t>must be in control</a:t>
            </a:r>
          </a:p>
        </p:txBody>
      </p:sp>
    </p:spTree>
    <p:extLst>
      <p:ext uri="{BB962C8B-B14F-4D97-AF65-F5344CB8AC3E}">
        <p14:creationId xmlns:p14="http://schemas.microsoft.com/office/powerpoint/2010/main" val="29078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Predictability…</a:t>
            </a:r>
          </a:p>
        </p:txBody>
      </p:sp>
      <p:pic>
        <p:nvPicPr>
          <p:cNvPr id="94213" name="Picture 5" descr="Fig2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05000"/>
            <a:ext cx="6248400" cy="426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925235" y="1905000"/>
            <a:ext cx="174813" cy="169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88858" y="153566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the property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0609" y="3045759"/>
            <a:ext cx="0" cy="1116106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3130" y="237041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Allowable error bound</a:t>
            </a:r>
            <a:endParaRPr lang="en-US" dirty="0"/>
          </a:p>
        </p:txBody>
      </p:sp>
      <p:cxnSp>
        <p:nvCxnSpPr>
          <p:cNvPr id="12" name="Curved Connector 11"/>
          <p:cNvCxnSpPr>
            <a:stCxn id="10" idx="2"/>
          </p:cNvCxnSpPr>
          <p:nvPr/>
        </p:nvCxnSpPr>
        <p:spPr>
          <a:xfrm rot="5400000">
            <a:off x="2487052" y="2733301"/>
            <a:ext cx="864070" cy="876956"/>
          </a:xfrm>
          <a:prstGeom prst="curvedConnector2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Change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Software changes for various reasons</a:t>
            </a:r>
          </a:p>
          <a:p>
            <a:pPr>
              <a:lnSpc>
                <a:spcPct val="150000"/>
              </a:lnSpc>
            </a:pPr>
            <a:r>
              <a:rPr lang="en-US" altLang="en-US" b="1" i="1" dirty="0">
                <a:solidFill>
                  <a:srgbClr val="0000FF"/>
                </a:solidFill>
              </a:rPr>
              <a:t>Requirements change is a key reason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Requirement changes </a:t>
            </a:r>
            <a:r>
              <a:rPr lang="en-US" altLang="en-US" b="1" i="1" dirty="0">
                <a:solidFill>
                  <a:srgbClr val="FD6333"/>
                </a:solidFill>
              </a:rPr>
              <a:t>cannot be wished away or treated as “bad”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They must be </a:t>
            </a:r>
            <a:r>
              <a:rPr lang="en-US" altLang="en-US" b="1" i="1" dirty="0">
                <a:solidFill>
                  <a:srgbClr val="00B050"/>
                </a:solidFill>
              </a:rPr>
              <a:t>accommodated</a:t>
            </a:r>
            <a:r>
              <a:rPr lang="en-US" altLang="en-US" dirty="0"/>
              <a:t> in the process for </a:t>
            </a:r>
            <a:r>
              <a:rPr lang="en-US" altLang="en-US" dirty="0" smtClean="0"/>
              <a:t>software </a:t>
            </a:r>
            <a:r>
              <a:rPr lang="en-US" alt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419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Project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Project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To </a:t>
            </a:r>
            <a:r>
              <a:rPr lang="en-US" altLang="en-US" dirty="0"/>
              <a:t>build a </a:t>
            </a:r>
            <a:r>
              <a:rPr lang="en-US" altLang="en-US" dirty="0" smtClean="0"/>
              <a:t>software </a:t>
            </a:r>
            <a:r>
              <a:rPr lang="en-US" altLang="en-US" dirty="0"/>
              <a:t>system within </a:t>
            </a:r>
            <a:r>
              <a:rPr lang="en-US" altLang="en-US" dirty="0" smtClean="0"/>
              <a:t>cost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Schedule </a:t>
            </a:r>
            <a:r>
              <a:rPr lang="en-US" altLang="en-US" dirty="0"/>
              <a:t>and with high quality which satisfies the customer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Project goals – high Q and high P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Suitable process needed to reach goals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For a </a:t>
            </a:r>
            <a:r>
              <a:rPr lang="en-US" altLang="en-US" dirty="0" smtClean="0"/>
              <a:t>project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The </a:t>
            </a:r>
            <a:r>
              <a:rPr lang="en-US" altLang="en-US" dirty="0"/>
              <a:t>process to be followed is specified during planning</a:t>
            </a:r>
          </a:p>
        </p:txBody>
      </p:sp>
    </p:spTree>
    <p:extLst>
      <p:ext uri="{BB962C8B-B14F-4D97-AF65-F5344CB8AC3E}">
        <p14:creationId xmlns:p14="http://schemas.microsoft.com/office/powerpoint/2010/main" val="19425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Projects Process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9790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If a project chooses a </a:t>
            </a:r>
            <a:r>
              <a:rPr lang="en-US" altLang="en-US" dirty="0" smtClean="0"/>
              <a:t>model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It </a:t>
            </a:r>
            <a:r>
              <a:rPr lang="en-US" altLang="en-US" dirty="0"/>
              <a:t>will generally tailor it to suit the project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This produces the spec for the projects process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This process can then be followed in the project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rocess </a:t>
            </a:r>
            <a:r>
              <a:rPr lang="en-US" altLang="en-US" dirty="0"/>
              <a:t>is what is actually </a:t>
            </a:r>
            <a:r>
              <a:rPr lang="en-US" altLang="en-US" dirty="0" smtClean="0"/>
              <a:t>executed 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Process specification </a:t>
            </a:r>
            <a:r>
              <a:rPr lang="en-US" altLang="en-US" dirty="0"/>
              <a:t>is plan about what should be </a:t>
            </a:r>
            <a:r>
              <a:rPr lang="en-US" altLang="en-US" dirty="0" smtClean="0"/>
              <a:t>executed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Process </a:t>
            </a:r>
            <a:r>
              <a:rPr lang="en-US" altLang="en-US" dirty="0"/>
              <a:t>model is a generic process </a:t>
            </a:r>
            <a:r>
              <a:rPr lang="en-US" altLang="en-US" dirty="0" smtClean="0"/>
              <a:t>specification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Many models have been proposed for the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5387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Software engineering as a bridge between customer and developer</a:t>
            </a:r>
          </a:p>
          <a:p>
            <a:endParaRPr lang="en-US" dirty="0"/>
          </a:p>
          <a:p>
            <a:r>
              <a:rPr lang="en-US" dirty="0" smtClean="0"/>
              <a:t> Different misconceptions about software developments</a:t>
            </a:r>
          </a:p>
          <a:p>
            <a:endParaRPr lang="en-US" dirty="0"/>
          </a:p>
          <a:p>
            <a:r>
              <a:rPr lang="en-US" dirty="0" smtClean="0"/>
              <a:t> Legacy software</a:t>
            </a:r>
          </a:p>
          <a:p>
            <a:endParaRPr lang="en-US" dirty="0"/>
          </a:p>
          <a:p>
            <a:r>
              <a:rPr lang="en-US" dirty="0" smtClean="0"/>
              <a:t> Software developments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Development Process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 set of phases and each phase being a sequence of steps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Sequence of steps for a phase - methodologies for that phase.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Why have phases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To employ divide and conquer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ach </a:t>
            </a:r>
            <a:r>
              <a:rPr lang="en-US" altLang="en-US" dirty="0"/>
              <a:t>phase handles a different part of the problem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H</a:t>
            </a:r>
            <a:r>
              <a:rPr lang="en-US" altLang="en-US" dirty="0" smtClean="0"/>
              <a:t>elps </a:t>
            </a:r>
            <a:r>
              <a:rPr lang="en-US" altLang="en-US" dirty="0"/>
              <a:t>in continuous validation  </a:t>
            </a:r>
          </a:p>
        </p:txBody>
      </p:sp>
    </p:spTree>
    <p:extLst>
      <p:ext uri="{BB962C8B-B14F-4D97-AF65-F5344CB8AC3E}">
        <p14:creationId xmlns:p14="http://schemas.microsoft.com/office/powerpoint/2010/main" val="5066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Development Process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Commonly has these activities: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Requirements </a:t>
            </a:r>
            <a:r>
              <a:rPr lang="en-US" altLang="en-US" dirty="0"/>
              <a:t>analysis, architecture,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Design</a:t>
            </a:r>
            <a:r>
              <a:rPr lang="en-US" altLang="en-US" dirty="0"/>
              <a:t>, coding,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Testing</a:t>
            </a:r>
            <a:r>
              <a:rPr lang="en-US" altLang="en-US" dirty="0"/>
              <a:t>, delivery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Different models perform them in different manner</a:t>
            </a:r>
          </a:p>
        </p:txBody>
      </p:sp>
    </p:spTree>
    <p:extLst>
      <p:ext uri="{BB962C8B-B14F-4D97-AF65-F5344CB8AC3E}">
        <p14:creationId xmlns:p14="http://schemas.microsoft.com/office/powerpoint/2010/main" val="14811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Generic software process models</a:t>
            </a:r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en-US" b="1" dirty="0"/>
              <a:t>The waterfall model</a:t>
            </a:r>
          </a:p>
          <a:p>
            <a:pPr lvl="1">
              <a:lnSpc>
                <a:spcPct val="150000"/>
              </a:lnSpc>
            </a:pPr>
            <a:r>
              <a:rPr lang="en-GB" altLang="en-US" dirty="0" smtClean="0"/>
              <a:t> Separate </a:t>
            </a:r>
            <a:r>
              <a:rPr lang="en-GB" altLang="en-US" dirty="0"/>
              <a:t>and distinct phases of specification and development</a:t>
            </a:r>
            <a:r>
              <a:rPr lang="en-GB" altLang="en-US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GB" altLang="en-US" dirty="0"/>
          </a:p>
          <a:p>
            <a:pPr>
              <a:lnSpc>
                <a:spcPct val="150000"/>
              </a:lnSpc>
            </a:pPr>
            <a:r>
              <a:rPr lang="en-GB" altLang="en-US" b="1" dirty="0"/>
              <a:t>Evolutionary development</a:t>
            </a:r>
          </a:p>
          <a:p>
            <a:pPr lvl="1">
              <a:lnSpc>
                <a:spcPct val="150000"/>
              </a:lnSpc>
            </a:pPr>
            <a:r>
              <a:rPr lang="en-GB" altLang="en-US" dirty="0" smtClean="0"/>
              <a:t> Specification</a:t>
            </a:r>
            <a:r>
              <a:rPr lang="en-GB" altLang="en-US" dirty="0"/>
              <a:t>, development and validation are interleaved</a:t>
            </a:r>
            <a:r>
              <a:rPr lang="en-GB" altLang="en-US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GB" altLang="en-US" dirty="0"/>
          </a:p>
          <a:p>
            <a:pPr>
              <a:lnSpc>
                <a:spcPct val="150000"/>
              </a:lnSpc>
            </a:pPr>
            <a:r>
              <a:rPr lang="en-GB" altLang="en-US" b="1" dirty="0"/>
              <a:t>Component-based software engineering</a:t>
            </a:r>
          </a:p>
          <a:p>
            <a:pPr lvl="1">
              <a:lnSpc>
                <a:spcPct val="150000"/>
              </a:lnSpc>
            </a:pPr>
            <a:r>
              <a:rPr lang="en-GB" altLang="en-US" dirty="0" smtClean="0"/>
              <a:t> The </a:t>
            </a:r>
            <a:r>
              <a:rPr lang="en-GB" altLang="en-US" dirty="0"/>
              <a:t>system is assembled from existing components.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8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Waterfall Model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Linear sequence of stages</a:t>
            </a:r>
            <a:r>
              <a:rPr lang="en-US" altLang="en-US" dirty="0" smtClean="0"/>
              <a:t>/ phases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Requirements – HLD – DD – Code – Test – Deploy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phase starts only when the previous has </a:t>
            </a:r>
            <a:r>
              <a:rPr lang="en-US" altLang="en-US" dirty="0" smtClean="0"/>
              <a:t>completed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No </a:t>
            </a:r>
            <a:r>
              <a:rPr lang="en-US" altLang="en-US" dirty="0"/>
              <a:t>feedback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phases partition the </a:t>
            </a:r>
            <a:r>
              <a:rPr lang="en-US" altLang="en-US" dirty="0" smtClean="0"/>
              <a:t>project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Each </a:t>
            </a:r>
            <a:r>
              <a:rPr lang="en-US" altLang="en-US" dirty="0"/>
              <a:t>addressing a separate concern</a:t>
            </a:r>
          </a:p>
        </p:txBody>
      </p:sp>
    </p:spTree>
    <p:extLst>
      <p:ext uri="{BB962C8B-B14F-4D97-AF65-F5344CB8AC3E}">
        <p14:creationId xmlns:p14="http://schemas.microsoft.com/office/powerpoint/2010/main" val="20063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 descr="Fig2-5"/>
          <p:cNvPicPr>
            <a:picLocks noGrp="1" noChangeAspect="1" noChangeArrowheads="1"/>
          </p:cNvPicPr>
          <p:nvPr>
            <p:ph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" b="6168"/>
          <a:stretch/>
        </p:blipFill>
        <p:spPr>
          <a:xfrm>
            <a:off x="1775014" y="242047"/>
            <a:ext cx="7234516" cy="6415314"/>
          </a:xfrm>
          <a:ln/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3838" y="700808"/>
            <a:ext cx="1159809" cy="5497792"/>
          </a:xfrm>
          <a:prstGeom prst="rect">
            <a:avLst/>
          </a:prstGeom>
        </p:spPr>
        <p:txBody>
          <a:bodyPr vert="vert270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en-US" altLang="en-US" sz="3200" b="1" dirty="0" smtClean="0">
                <a:solidFill>
                  <a:srgbClr val="920000"/>
                </a:solidFill>
                <a:ea typeface="+mj-ea"/>
                <a:cs typeface="Segoe UI" pitchFamily="34" charset="0"/>
              </a:rPr>
              <a:t>Flow </a:t>
            </a:r>
            <a:r>
              <a:rPr lang="en-US" altLang="en-US" sz="3200" b="1" dirty="0">
                <a:solidFill>
                  <a:srgbClr val="920000"/>
                </a:solidFill>
                <a:ea typeface="+mj-ea"/>
                <a:cs typeface="Segoe UI" pitchFamily="34" charset="0"/>
              </a:rPr>
              <a:t>of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26122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Properties of Waterfall Model</a:t>
            </a:r>
            <a:endParaRPr lang="en-US" alt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8116888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Linear ordering implies each phase should have some output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output must be validated/certified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Outputs of earlier phases: work products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Common outputs of a waterfall: </a:t>
            </a:r>
            <a:endParaRPr lang="en-US" altLang="en-US" dirty="0" smtClean="0"/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 smtClean="0"/>
              <a:t>SRS</a:t>
            </a:r>
            <a:r>
              <a:rPr lang="en-US" altLang="en-US" dirty="0"/>
              <a:t>, project plan, design docs, test plan and reports, final code, supporting docs</a:t>
            </a:r>
          </a:p>
        </p:txBody>
      </p:sp>
    </p:spTree>
    <p:extLst>
      <p:ext uri="{BB962C8B-B14F-4D97-AF65-F5344CB8AC3E}">
        <p14:creationId xmlns:p14="http://schemas.microsoft.com/office/powerpoint/2010/main" val="33724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Advantages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Conceptually </a:t>
            </a:r>
            <a:r>
              <a:rPr lang="en-US" altLang="en-US" dirty="0" smtClean="0"/>
              <a:t>simple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 smtClean="0"/>
              <a:t>Cleanly </a:t>
            </a:r>
            <a:r>
              <a:rPr lang="en-US" altLang="en-US" dirty="0"/>
              <a:t>divides the problem into distinct phases </a:t>
            </a:r>
            <a:endParaRPr lang="en-US" altLang="en-US" dirty="0" smtClean="0"/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 smtClean="0"/>
              <a:t>Phases can </a:t>
            </a:r>
            <a:r>
              <a:rPr lang="en-US" altLang="en-US" dirty="0"/>
              <a:t>be performed independently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Natural approach for problem solving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Easy to administer in a contractual </a:t>
            </a:r>
            <a:r>
              <a:rPr lang="en-US" altLang="en-US" dirty="0" smtClean="0"/>
              <a:t>setup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Each </a:t>
            </a:r>
            <a:r>
              <a:rPr lang="en-US" altLang="en-US" dirty="0"/>
              <a:t>phase is a milestone</a:t>
            </a:r>
          </a:p>
        </p:txBody>
      </p:sp>
    </p:spTree>
    <p:extLst>
      <p:ext uri="{BB962C8B-B14F-4D97-AF65-F5344CB8AC3E}">
        <p14:creationId xmlns:p14="http://schemas.microsoft.com/office/powerpoint/2010/main" val="6172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disadvantages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Assumes that requirements can be specified and frozen early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May fix hardware and other technologies too early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Follows the “big bang” </a:t>
            </a:r>
            <a:r>
              <a:rPr lang="en-US" altLang="en-US" dirty="0" smtClean="0"/>
              <a:t>approach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All </a:t>
            </a:r>
            <a:r>
              <a:rPr lang="en-US" altLang="en-US" dirty="0"/>
              <a:t>or nothing </a:t>
            </a:r>
            <a:r>
              <a:rPr lang="en-US" altLang="en-US" dirty="0" smtClean="0"/>
              <a:t>delivery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Too risky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Requirement bloating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Very document </a:t>
            </a:r>
            <a:r>
              <a:rPr lang="en-US" altLang="en-US" dirty="0" smtClean="0"/>
              <a:t>oriented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Requiring </a:t>
            </a:r>
            <a:r>
              <a:rPr lang="en-US" altLang="en-US" dirty="0"/>
              <a:t>docs at the end of each phase</a:t>
            </a:r>
          </a:p>
        </p:txBody>
      </p:sp>
    </p:spTree>
    <p:extLst>
      <p:ext uri="{BB962C8B-B14F-4D97-AF65-F5344CB8AC3E}">
        <p14:creationId xmlns:p14="http://schemas.microsoft.com/office/powerpoint/2010/main" val="3565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Usage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Has been used widely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Well suited for projects where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Requirements </a:t>
            </a:r>
            <a:r>
              <a:rPr lang="en-US" altLang="en-US" dirty="0"/>
              <a:t>can be understood </a:t>
            </a:r>
            <a:r>
              <a:rPr lang="en-US" altLang="en-US" dirty="0" smtClean="0"/>
              <a:t>easily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Technology </a:t>
            </a:r>
            <a:r>
              <a:rPr lang="en-US" altLang="en-US" dirty="0"/>
              <a:t>decisions are easy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</a:t>
            </a:r>
            <a:r>
              <a:rPr lang="en-US" altLang="en-US" dirty="0" smtClean="0"/>
              <a:t>or </a:t>
            </a:r>
            <a:r>
              <a:rPr lang="en-US" altLang="en-US" dirty="0"/>
              <a:t>familiar type of projects it still may be the most optimum</a:t>
            </a:r>
          </a:p>
        </p:txBody>
      </p:sp>
    </p:spTree>
    <p:extLst>
      <p:ext uri="{BB962C8B-B14F-4D97-AF65-F5344CB8AC3E}">
        <p14:creationId xmlns:p14="http://schemas.microsoft.com/office/powerpoint/2010/main" val="23722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Prototyping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363538" indent="-363538">
              <a:lnSpc>
                <a:spcPct val="150000"/>
              </a:lnSpc>
            </a:pPr>
            <a:r>
              <a:rPr lang="en-US" altLang="en-US" dirty="0" smtClean="0"/>
              <a:t>It addresses </a:t>
            </a:r>
            <a:r>
              <a:rPr lang="en-US" altLang="en-US" dirty="0"/>
              <a:t>the requirement specification limitation of waterfall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 smtClean="0"/>
              <a:t>Do not  finalize requirements </a:t>
            </a:r>
            <a:r>
              <a:rPr lang="en-US" altLang="en-US" dirty="0"/>
              <a:t>only by </a:t>
            </a:r>
            <a:r>
              <a:rPr lang="en-US" altLang="en-US" dirty="0" smtClean="0"/>
              <a:t>discussions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prototype is built to </a:t>
            </a:r>
            <a:r>
              <a:rPr lang="en-US" altLang="en-US" b="1" i="1" dirty="0">
                <a:solidFill>
                  <a:srgbClr val="0000FF"/>
                </a:solidFill>
              </a:rPr>
              <a:t>understand the requirements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Helps </a:t>
            </a:r>
            <a:r>
              <a:rPr lang="en-US" altLang="en-US" dirty="0" smtClean="0"/>
              <a:t>reduce the </a:t>
            </a:r>
            <a:r>
              <a:rPr lang="en-US" altLang="en-US" dirty="0"/>
              <a:t>requirements risk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A </a:t>
            </a:r>
            <a:r>
              <a:rPr lang="en-US" altLang="en-US" b="1" i="1" dirty="0">
                <a:solidFill>
                  <a:srgbClr val="FD6333"/>
                </a:solidFill>
              </a:rPr>
              <a:t>small waterfall model </a:t>
            </a:r>
            <a:r>
              <a:rPr lang="en-US" altLang="en-US" dirty="0"/>
              <a:t>replaces the requirements stage</a:t>
            </a:r>
          </a:p>
        </p:txBody>
      </p:sp>
    </p:spTree>
    <p:extLst>
      <p:ext uri="{BB962C8B-B14F-4D97-AF65-F5344CB8AC3E}">
        <p14:creationId xmlns:p14="http://schemas.microsoft.com/office/powerpoint/2010/main" val="154562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the end of the class students should be able to</a:t>
            </a:r>
          </a:p>
          <a:p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 smtClean="0"/>
              <a:t> State professional responsibilities of a software engineer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Explain the need of software processes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Describe ETVX model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Differentiate between different properties of software 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Prototyping: Typical flow</a:t>
            </a:r>
            <a:endParaRPr lang="en-US" altLang="en-US" dirty="0"/>
          </a:p>
        </p:txBody>
      </p:sp>
      <p:pic>
        <p:nvPicPr>
          <p:cNvPr id="131075" name="Picture 3" descr="Fig2-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112170"/>
            <a:ext cx="7772400" cy="38227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Developing A Prototype</a:t>
            </a:r>
            <a:endParaRPr lang="en-US" alt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369888" indent="-369888">
              <a:lnSpc>
                <a:spcPct val="200000"/>
              </a:lnSpc>
            </a:pPr>
            <a:r>
              <a:rPr lang="en-US" altLang="en-US" dirty="0" smtClean="0"/>
              <a:t>Starts </a:t>
            </a:r>
            <a:r>
              <a:rPr lang="en-US" altLang="en-US" dirty="0"/>
              <a:t>with initial requirements</a:t>
            </a:r>
          </a:p>
          <a:p>
            <a:pPr marL="369888" indent="-369888">
              <a:lnSpc>
                <a:spcPct val="200000"/>
              </a:lnSpc>
            </a:pPr>
            <a:r>
              <a:rPr lang="en-US" altLang="en-US" dirty="0"/>
              <a:t>Only key features which </a:t>
            </a:r>
            <a:r>
              <a:rPr lang="en-US" altLang="en-US" b="1" dirty="0">
                <a:solidFill>
                  <a:srgbClr val="00B050"/>
                </a:solidFill>
              </a:rPr>
              <a:t>need better understanding </a:t>
            </a:r>
            <a:r>
              <a:rPr lang="en-US" altLang="en-US" dirty="0"/>
              <a:t>are included in prototype</a:t>
            </a:r>
          </a:p>
          <a:p>
            <a:pPr marL="369888" indent="-369888">
              <a:lnSpc>
                <a:spcPct val="200000"/>
              </a:lnSpc>
            </a:pPr>
            <a:r>
              <a:rPr lang="en-US" altLang="en-US" dirty="0"/>
              <a:t>No point in including those features that are well understood</a:t>
            </a:r>
          </a:p>
          <a:p>
            <a:pPr marL="369888" indent="-369888">
              <a:lnSpc>
                <a:spcPct val="200000"/>
              </a:lnSpc>
            </a:pPr>
            <a:r>
              <a:rPr lang="en-US" altLang="en-US" dirty="0"/>
              <a:t>Feedback from users taken to improve the understanding of the requirements</a:t>
            </a:r>
          </a:p>
          <a:p>
            <a:pPr>
              <a:lnSpc>
                <a:spcPct val="200000"/>
              </a:lnSpc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415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minimize the cost?</a:t>
            </a:r>
            <a:endParaRPr lang="en-US" alt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8340538" cy="4351338"/>
          </a:xfrm>
        </p:spPr>
        <p:txBody>
          <a:bodyPr>
            <a:normAutofit/>
          </a:bodyPr>
          <a:lstStyle/>
          <a:p>
            <a:pPr marL="369888" indent="-369888">
              <a:lnSpc>
                <a:spcPct val="150000"/>
              </a:lnSpc>
            </a:pPr>
            <a:r>
              <a:rPr lang="en-US" altLang="en-US" dirty="0" smtClean="0"/>
              <a:t>Build </a:t>
            </a:r>
            <a:r>
              <a:rPr lang="en-US" altLang="en-US" dirty="0"/>
              <a:t>only features needing clarification</a:t>
            </a:r>
          </a:p>
          <a:p>
            <a:pPr marL="369888" indent="-369888">
              <a:lnSpc>
                <a:spcPct val="150000"/>
              </a:lnSpc>
            </a:pPr>
            <a:r>
              <a:rPr lang="en-US" altLang="en-US" dirty="0" smtClean="0"/>
              <a:t>“</a:t>
            </a:r>
            <a:r>
              <a:rPr lang="en-US" altLang="en-US" b="1" dirty="0" smtClean="0">
                <a:solidFill>
                  <a:srgbClr val="0000FF"/>
                </a:solidFill>
              </a:rPr>
              <a:t>Quick </a:t>
            </a:r>
            <a:r>
              <a:rPr lang="en-US" altLang="en-US" b="1" dirty="0">
                <a:solidFill>
                  <a:srgbClr val="0000FF"/>
                </a:solidFill>
              </a:rPr>
              <a:t>and </a:t>
            </a:r>
            <a:r>
              <a:rPr lang="en-US" altLang="en-US" b="1" dirty="0" smtClean="0">
                <a:solidFill>
                  <a:srgbClr val="0000FF"/>
                </a:solidFill>
              </a:rPr>
              <a:t>dirty</a:t>
            </a:r>
            <a:r>
              <a:rPr lang="en-US" altLang="en-US" dirty="0" smtClean="0"/>
              <a:t>”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 smtClean="0"/>
              <a:t>Quality </a:t>
            </a:r>
            <a:r>
              <a:rPr lang="en-US" altLang="en-US" dirty="0"/>
              <a:t>not important, scripting </a:t>
            </a:r>
            <a:r>
              <a:rPr lang="en-US" altLang="en-US" dirty="0" smtClean="0"/>
              <a:t>etc. </a:t>
            </a:r>
            <a:r>
              <a:rPr lang="en-US" altLang="en-US" dirty="0"/>
              <a:t>can be used</a:t>
            </a:r>
          </a:p>
          <a:p>
            <a:pPr marL="369888" indent="-369888">
              <a:lnSpc>
                <a:spcPct val="150000"/>
              </a:lnSpc>
            </a:pPr>
            <a:r>
              <a:rPr lang="en-US" altLang="en-US" dirty="0"/>
              <a:t>Things like exception handling, recovery, standards are omitted</a:t>
            </a:r>
          </a:p>
          <a:p>
            <a:pPr marL="369888" indent="-369888">
              <a:lnSpc>
                <a:spcPct val="150000"/>
              </a:lnSpc>
            </a:pPr>
            <a:r>
              <a:rPr lang="en-US" altLang="en-US" dirty="0"/>
              <a:t>Cost can be a few % of the total</a:t>
            </a:r>
          </a:p>
          <a:p>
            <a:pPr marL="369888" indent="-369888">
              <a:lnSpc>
                <a:spcPct val="150000"/>
              </a:lnSpc>
            </a:pPr>
            <a:r>
              <a:rPr lang="en-US" altLang="en-US" dirty="0"/>
              <a:t>Learning in prototype building will help in </a:t>
            </a:r>
            <a:endParaRPr lang="en-US" altLang="en-US" dirty="0" smtClean="0"/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 smtClean="0"/>
              <a:t>Building the software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 smtClean="0"/>
              <a:t>Besides </a:t>
            </a:r>
            <a:r>
              <a:rPr lang="en-US" altLang="en-US" dirty="0"/>
              <a:t>improved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506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Pros and Cons of Prototyping</a:t>
            </a:r>
            <a:endParaRPr lang="en-US" alt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60154"/>
            <a:ext cx="8421221" cy="50307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Advantages: </a:t>
            </a:r>
            <a:endParaRPr lang="en-US" altLang="en-US" b="1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Requirement </a:t>
            </a:r>
            <a:r>
              <a:rPr lang="en-US" altLang="en-US" dirty="0"/>
              <a:t>will be more </a:t>
            </a:r>
            <a:r>
              <a:rPr lang="en-US" altLang="en-US" dirty="0" smtClean="0"/>
              <a:t>stable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Requirement </a:t>
            </a:r>
            <a:r>
              <a:rPr lang="en-US" altLang="en-US" dirty="0"/>
              <a:t>frozen </a:t>
            </a:r>
            <a:r>
              <a:rPr lang="en-US" altLang="en-US" dirty="0" smtClean="0"/>
              <a:t>later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Experience </a:t>
            </a:r>
            <a:r>
              <a:rPr lang="en-US" altLang="en-US" dirty="0"/>
              <a:t>helps in the main development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Disadvantages: </a:t>
            </a:r>
            <a:endParaRPr lang="en-US" altLang="en-US" b="1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Potential </a:t>
            </a:r>
            <a:r>
              <a:rPr lang="en-US" altLang="en-US" dirty="0"/>
              <a:t>hit on cost and schedule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Applicability: </a:t>
            </a:r>
            <a:endParaRPr lang="en-US" altLang="en-US" b="1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When requirements </a:t>
            </a:r>
            <a:r>
              <a:rPr lang="en-US" altLang="en-US" dirty="0"/>
              <a:t>are hard to </a:t>
            </a:r>
            <a:r>
              <a:rPr lang="en-US" altLang="en-US" dirty="0" smtClean="0"/>
              <a:t>elicit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Confidence </a:t>
            </a:r>
            <a:r>
              <a:rPr lang="en-US" altLang="en-US" dirty="0"/>
              <a:t>in </a:t>
            </a:r>
            <a:r>
              <a:rPr lang="en-US" altLang="en-US" dirty="0" smtClean="0"/>
              <a:t>requirements </a:t>
            </a:r>
            <a:r>
              <a:rPr lang="en-US" altLang="en-US" dirty="0"/>
              <a:t>is </a:t>
            </a:r>
            <a:r>
              <a:rPr lang="en-US" altLang="en-US" dirty="0" smtClean="0"/>
              <a:t>low</a:t>
            </a:r>
          </a:p>
          <a:p>
            <a:pPr lvl="2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Requirements </a:t>
            </a:r>
            <a:r>
              <a:rPr lang="en-US" altLang="en-US" dirty="0"/>
              <a:t>are not well understood</a:t>
            </a:r>
          </a:p>
        </p:txBody>
      </p:sp>
    </p:spTree>
    <p:extLst>
      <p:ext uri="{BB962C8B-B14F-4D97-AF65-F5344CB8AC3E}">
        <p14:creationId xmlns:p14="http://schemas.microsoft.com/office/powerpoint/2010/main" val="2122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4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4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Development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Counters the “</a:t>
            </a:r>
            <a:r>
              <a:rPr lang="en-US" altLang="en-US" b="1" dirty="0">
                <a:solidFill>
                  <a:srgbClr val="0000FF"/>
                </a:solidFill>
              </a:rPr>
              <a:t>all or nothing</a:t>
            </a:r>
            <a:r>
              <a:rPr lang="en-US" altLang="en-US" dirty="0"/>
              <a:t>” drawback of the waterfall model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Combines benefit of prototyping and waterfall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Develop and deliver software in increments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Each increment is complete in itself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Can be viewed as a sequence of waterfalls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Feedback from one iteration is used in the future iterations</a:t>
            </a:r>
          </a:p>
        </p:txBody>
      </p:sp>
    </p:spTree>
    <p:extLst>
      <p:ext uri="{BB962C8B-B14F-4D97-AF65-F5344CB8AC3E}">
        <p14:creationId xmlns:p14="http://schemas.microsoft.com/office/powerpoint/2010/main" val="277642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Typical Flow of Iterative </a:t>
            </a:r>
            <a:r>
              <a:rPr lang="en-US" altLang="en-US" dirty="0"/>
              <a:t>Enhancement</a:t>
            </a:r>
          </a:p>
        </p:txBody>
      </p:sp>
      <p:pic>
        <p:nvPicPr>
          <p:cNvPr id="136195" name="Picture 3" descr="Fig2-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905000"/>
            <a:ext cx="7086600" cy="4495800"/>
          </a:xfrm>
        </p:spPr>
      </p:pic>
    </p:spTree>
    <p:extLst>
      <p:ext uri="{BB962C8B-B14F-4D97-AF65-F5344CB8AC3E}">
        <p14:creationId xmlns:p14="http://schemas.microsoft.com/office/powerpoint/2010/main" val="8376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3200" b="1" dirty="0">
                <a:solidFill>
                  <a:srgbClr val="920000"/>
                </a:solidFill>
                <a:latin typeface="+mn-lt"/>
                <a:cs typeface="Segoe UI" pitchFamily="34" charset="0"/>
              </a:rPr>
              <a:t>Iterative delivery approach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48" y="1488983"/>
            <a:ext cx="6999917" cy="51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Properties of Iterative </a:t>
            </a:r>
            <a:r>
              <a:rPr lang="en-US" altLang="en-US" dirty="0"/>
              <a:t>Development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Products almost always follow it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commonly in customized development also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Businesses want quick response for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Cannot afford the risk of all-or-nothing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Newer approaches like XP, Agile,… all rely on iterative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234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Pros and Cons of Iterative </a:t>
            </a:r>
            <a:r>
              <a:rPr lang="en-US" altLang="en-US" dirty="0"/>
              <a:t>Development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41803"/>
            <a:ext cx="8273303" cy="47634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Benefits: </a:t>
            </a:r>
            <a:endParaRPr lang="en-US" altLang="en-US" b="1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Get-as-you-pay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Feedback </a:t>
            </a:r>
            <a:r>
              <a:rPr lang="en-US" altLang="en-US" dirty="0"/>
              <a:t>for improvement, 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Drawbacks: </a:t>
            </a:r>
            <a:endParaRPr lang="en-US" altLang="en-US" b="1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Architecture/ design </a:t>
            </a:r>
            <a:r>
              <a:rPr lang="en-US" altLang="en-US" dirty="0"/>
              <a:t>may not be optimal,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Rework </a:t>
            </a:r>
            <a:r>
              <a:rPr lang="en-US" altLang="en-US" dirty="0"/>
              <a:t>may increase, total cost may be more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Applicability: </a:t>
            </a:r>
            <a:endParaRPr lang="en-US" altLang="en-US" b="1" dirty="0" smtClean="0"/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Response </a:t>
            </a:r>
            <a:r>
              <a:rPr lang="en-US" altLang="en-US" dirty="0"/>
              <a:t>time is important, risk of long projects cannot be taken,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All requirements are </a:t>
            </a:r>
            <a:r>
              <a:rPr lang="en-US" altLang="en-US" dirty="0"/>
              <a:t>not known</a:t>
            </a:r>
          </a:p>
        </p:txBody>
      </p:sp>
    </p:spTree>
    <p:extLst>
      <p:ext uri="{BB962C8B-B14F-4D97-AF65-F5344CB8AC3E}">
        <p14:creationId xmlns:p14="http://schemas.microsoft.com/office/powerpoint/2010/main" val="280026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Timeboxing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Iterative is linear sequence of iterations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iteration is a mini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Decide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specs, then plan the iteration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altLang="en-US" sz="2000" b="1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boxing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iteration duration, then determine the specs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Divide iteration in a few </a:t>
            </a:r>
            <a:r>
              <a:rPr lang="en-US" altLang="en-US" sz="2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 stages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concepts to execute iterations in parallel</a:t>
            </a:r>
          </a:p>
        </p:txBody>
      </p:sp>
    </p:spTree>
    <p:extLst>
      <p:ext uri="{BB962C8B-B14F-4D97-AF65-F5344CB8AC3E}">
        <p14:creationId xmlns:p14="http://schemas.microsoft.com/office/powerpoint/2010/main" val="16454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quotesthatkeepmegoing.files.wordpress.com/2013/04/sdl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7521" r="2747" b="17376"/>
          <a:stretch/>
        </p:blipFill>
        <p:spPr bwMode="auto">
          <a:xfrm>
            <a:off x="195100" y="881799"/>
            <a:ext cx="8948900" cy="53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9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Boxed Iterations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804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 iterative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marL="8572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functionality for each iteration, 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 and execute it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time boxed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iterations</a:t>
            </a:r>
          </a:p>
          <a:p>
            <a:pPr marL="8572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duration of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</a:p>
          <a:p>
            <a:pPr marL="857250" lvl="1" indent="-514350">
              <a:lnSpc>
                <a:spcPct val="150000"/>
              </a:lnSpc>
              <a:buFont typeface="+mj-lt"/>
              <a:buAutoNum type="romanUcPeriod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Adjust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functionality to fit it</a:t>
            </a:r>
          </a:p>
          <a:p>
            <a:pPr>
              <a:lnSpc>
                <a:spcPct val="150000"/>
              </a:lnSpc>
            </a:pPr>
            <a:r>
              <a:rPr lang="en-US" altLang="en-US" sz="2000" b="1" i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 time is </a:t>
            </a:r>
            <a:r>
              <a:rPr lang="en-US" altLang="en-US" sz="2000" b="1" i="1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functionality to be delivered is flexible</a:t>
            </a:r>
          </a:p>
        </p:txBody>
      </p:sp>
    </p:spTree>
    <p:extLst>
      <p:ext uri="{BB962C8B-B14F-4D97-AF65-F5344CB8AC3E}">
        <p14:creationId xmlns:p14="http://schemas.microsoft.com/office/powerpoint/2010/main" val="178839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Characteristics of Time </a:t>
            </a:r>
            <a:r>
              <a:rPr lang="en-US" altLang="en-US" dirty="0"/>
              <a:t>boxed Iteration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This itself very useful in many situations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Has predictable delivery times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Overall product release and marketing can be better planned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Makes time a </a:t>
            </a:r>
            <a:r>
              <a:rPr lang="en-US" altLang="en-US" b="1" i="1" u="sng" dirty="0">
                <a:solidFill>
                  <a:srgbClr val="0000FF"/>
                </a:solidFill>
              </a:rPr>
              <a:t>non-negotiable parameter</a:t>
            </a:r>
            <a:r>
              <a:rPr lang="en-US" altLang="en-US" i="1" u="sng" dirty="0"/>
              <a:t> </a:t>
            </a:r>
            <a:r>
              <a:rPr lang="en-US" altLang="en-US" dirty="0"/>
              <a:t>and helps focus attention on schedule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Prevents </a:t>
            </a:r>
            <a:r>
              <a:rPr lang="en-US" altLang="en-US" b="1" dirty="0">
                <a:solidFill>
                  <a:srgbClr val="FF3300"/>
                </a:solidFill>
              </a:rPr>
              <a:t>requirements bloating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Overall </a:t>
            </a:r>
            <a:r>
              <a:rPr lang="en-US" altLang="en-US" dirty="0" smtClean="0"/>
              <a:t>development </a:t>
            </a:r>
            <a:r>
              <a:rPr lang="en-US" altLang="en-US" dirty="0"/>
              <a:t>time is still unchanged</a:t>
            </a:r>
          </a:p>
        </p:txBody>
      </p:sp>
    </p:spTree>
    <p:extLst>
      <p:ext uri="{BB962C8B-B14F-4D97-AF65-F5344CB8AC3E}">
        <p14:creationId xmlns:p14="http://schemas.microsoft.com/office/powerpoint/2010/main" val="29730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Timeboxing</a:t>
            </a:r>
            <a:r>
              <a:rPr lang="en-US" altLang="en-US" dirty="0"/>
              <a:t> – Taking Time Boxed Iterations Further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What if we have multiple iterations executing in parallel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Can reduce the average completion time by exploiting parallelism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For parallel execution,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borrow pipelining concepts from hardware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This leads to </a:t>
            </a:r>
            <a:r>
              <a:rPr lang="en-US" altLang="en-US" b="1" dirty="0" err="1">
                <a:solidFill>
                  <a:srgbClr val="0000FF"/>
                </a:solidFill>
              </a:rPr>
              <a:t>Timeboxing</a:t>
            </a:r>
            <a:r>
              <a:rPr lang="en-US" altLang="en-US" b="1" dirty="0">
                <a:solidFill>
                  <a:srgbClr val="0000FF"/>
                </a:solidFill>
              </a:rPr>
              <a:t> Process Model</a:t>
            </a:r>
          </a:p>
        </p:txBody>
      </p:sp>
    </p:spTree>
    <p:extLst>
      <p:ext uri="{BB962C8B-B14F-4D97-AF65-F5344CB8AC3E}">
        <p14:creationId xmlns:p14="http://schemas.microsoft.com/office/powerpoint/2010/main" val="37164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Timeboxing Model – Basics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Development is done iteratively in fixed duration time boxes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Each time box divided in fixed stages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Each stage performs a clearly defined task that can be done independently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Each stage approximately equal in duration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There is a dedicated team for each stage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When one stage team finishes, it hands over the project to the next team</a:t>
            </a:r>
          </a:p>
        </p:txBody>
      </p:sp>
    </p:spTree>
    <p:extLst>
      <p:ext uri="{BB962C8B-B14F-4D97-AF65-F5344CB8AC3E}">
        <p14:creationId xmlns:p14="http://schemas.microsoft.com/office/powerpoint/2010/main" val="1400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Properties of </a:t>
            </a:r>
            <a:r>
              <a:rPr lang="en-US" altLang="en-US" dirty="0" err="1" smtClean="0"/>
              <a:t>Timeboxing</a:t>
            </a:r>
            <a:endParaRPr lang="en-US" alt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With this type of time boxes, 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Can </a:t>
            </a:r>
            <a:r>
              <a:rPr lang="en-US" altLang="en-US" dirty="0"/>
              <a:t>use pipelining to reduce cycle time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Like hardware </a:t>
            </a:r>
            <a:r>
              <a:rPr lang="en-US" altLang="en-US" dirty="0" smtClean="0"/>
              <a:t>pipelining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View </a:t>
            </a:r>
            <a:r>
              <a:rPr lang="en-US" altLang="en-US" dirty="0"/>
              <a:t>each iteration as an instruction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As stages have dedicated </a:t>
            </a:r>
            <a:r>
              <a:rPr lang="en-US" altLang="en-US" dirty="0" smtClean="0"/>
              <a:t>teams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Simultaneous </a:t>
            </a:r>
            <a:r>
              <a:rPr lang="en-US" altLang="en-US" dirty="0"/>
              <a:t>execution of different iterations is possible</a:t>
            </a:r>
          </a:p>
        </p:txBody>
      </p:sp>
    </p:spTree>
    <p:extLst>
      <p:ext uri="{BB962C8B-B14F-4D97-AF65-F5344CB8AC3E}">
        <p14:creationId xmlns:p14="http://schemas.microsoft.com/office/powerpoint/2010/main" val="381744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An iteration with three stages – </a:t>
            </a:r>
            <a:r>
              <a:rPr lang="en-US" altLang="en-US" b="1" dirty="0">
                <a:solidFill>
                  <a:srgbClr val="0000FF"/>
                </a:solidFill>
              </a:rPr>
              <a:t>A</a:t>
            </a:r>
            <a:r>
              <a:rPr lang="en-US" altLang="en-US" dirty="0">
                <a:solidFill>
                  <a:srgbClr val="0000FF"/>
                </a:solidFill>
              </a:rPr>
              <a:t>nalysis</a:t>
            </a:r>
            <a:r>
              <a:rPr lang="en-US" altLang="en-US" b="1" dirty="0">
                <a:solidFill>
                  <a:srgbClr val="0000FF"/>
                </a:solidFill>
              </a:rPr>
              <a:t>, B</a:t>
            </a:r>
            <a:r>
              <a:rPr lang="en-US" altLang="en-US" dirty="0">
                <a:solidFill>
                  <a:srgbClr val="0000FF"/>
                </a:solidFill>
              </a:rPr>
              <a:t>uild</a:t>
            </a:r>
            <a:r>
              <a:rPr lang="en-US" altLang="en-US" b="1" dirty="0">
                <a:solidFill>
                  <a:srgbClr val="0000FF"/>
                </a:solidFill>
              </a:rPr>
              <a:t>, D</a:t>
            </a:r>
            <a:r>
              <a:rPr lang="en-US" altLang="en-US" dirty="0">
                <a:solidFill>
                  <a:srgbClr val="0000FF"/>
                </a:solidFill>
              </a:rPr>
              <a:t>eploy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These stages are </a:t>
            </a:r>
            <a:r>
              <a:rPr lang="en-US" altLang="en-US" dirty="0" smtClean="0"/>
              <a:t>approximately </a:t>
            </a:r>
            <a:r>
              <a:rPr lang="en-US" altLang="en-US" dirty="0"/>
              <a:t>equal in many situations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Can adjust durations by determining the </a:t>
            </a:r>
            <a:r>
              <a:rPr lang="en-US" altLang="en-US" dirty="0" smtClean="0"/>
              <a:t>boundaries </a:t>
            </a:r>
            <a:r>
              <a:rPr lang="en-US" altLang="en-US" dirty="0"/>
              <a:t>suitably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Can adjust duration by adjusting the team size for each stage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Have separate teams for A, B, and D</a:t>
            </a:r>
          </a:p>
        </p:txBody>
      </p:sp>
    </p:spTree>
    <p:extLst>
      <p:ext uri="{BB962C8B-B14F-4D97-AF65-F5344CB8AC3E}">
        <p14:creationId xmlns:p14="http://schemas.microsoft.com/office/powerpoint/2010/main" val="116495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Pipelined Execution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AT starts executing it-1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AT finishes, hands over it-1 to BT, starts executing it-2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AT finishes it-2, hands over to BT; BT finishes it-1, hands over to DT; AT starts it-3, BT starts it-2 (and DT, it-1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17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altLang="en-US" sz="3200" b="1" dirty="0" err="1">
                <a:solidFill>
                  <a:srgbClr val="920000"/>
                </a:solidFill>
                <a:latin typeface="+mn-lt"/>
                <a:cs typeface="Segoe UI" pitchFamily="34" charset="0"/>
              </a:rPr>
              <a:t>Timeboxing</a:t>
            </a:r>
            <a:r>
              <a:rPr lang="en-US" altLang="en-US" sz="3200" b="1" dirty="0">
                <a:solidFill>
                  <a:srgbClr val="920000"/>
                </a:solidFill>
                <a:latin typeface="+mn-lt"/>
                <a:cs typeface="Segoe UI" pitchFamily="34" charset="0"/>
              </a:rPr>
              <a:t> Execution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9194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Timeboxing execution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First iteration finishes at time 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Second finishes at T+T/3; third at T+2 T/3, and so 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 steady state, delivery every T/3 time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If T is 3 weeks, first delivery after 3 </a:t>
            </a:r>
            <a:r>
              <a:rPr lang="en-US" altLang="en-US" dirty="0" smtClean="0"/>
              <a:t>weeks</a:t>
            </a:r>
            <a:r>
              <a:rPr lang="en-US" altLang="en-US" dirty="0"/>
              <a:t>, 2</a:t>
            </a:r>
            <a:r>
              <a:rPr lang="en-US" altLang="en-US" baseline="30000" dirty="0"/>
              <a:t>nd</a:t>
            </a:r>
            <a:r>
              <a:rPr lang="en-US" altLang="en-US" dirty="0"/>
              <a:t> after 4 </a:t>
            </a:r>
            <a:r>
              <a:rPr lang="en-US" altLang="en-US" dirty="0" smtClean="0"/>
              <a:t>weeks</a:t>
            </a:r>
            <a:r>
              <a:rPr lang="en-US" altLang="en-US" dirty="0"/>
              <a:t>, 3</a:t>
            </a:r>
            <a:r>
              <a:rPr lang="en-US" altLang="en-US" baseline="30000" dirty="0"/>
              <a:t>rd</a:t>
            </a:r>
            <a:r>
              <a:rPr lang="en-US" altLang="en-US" dirty="0"/>
              <a:t> after 5 </a:t>
            </a:r>
            <a:r>
              <a:rPr lang="en-US" altLang="en-US" dirty="0" smtClean="0"/>
              <a:t>weeks</a:t>
            </a:r>
            <a:r>
              <a:rPr lang="en-US" altLang="en-US" dirty="0"/>
              <a:t>,…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 linear execution, delivery times will be 3 </a:t>
            </a:r>
            <a:r>
              <a:rPr lang="en-US" altLang="en-US" dirty="0" smtClean="0"/>
              <a:t>weeks</a:t>
            </a:r>
            <a:r>
              <a:rPr lang="en-US" altLang="en-US" dirty="0"/>
              <a:t>, 6 </a:t>
            </a:r>
            <a:r>
              <a:rPr lang="en-US" altLang="en-US" dirty="0" smtClean="0"/>
              <a:t>weeks</a:t>
            </a:r>
            <a:r>
              <a:rPr lang="en-US" altLang="en-US" dirty="0"/>
              <a:t>, 9 </a:t>
            </a:r>
            <a:r>
              <a:rPr lang="en-US" altLang="en-US" dirty="0" smtClean="0"/>
              <a:t>weeks</a:t>
            </a:r>
            <a:r>
              <a:rPr lang="en-US" altLang="en-US" dirty="0"/>
              <a:t>,…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47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Timeboxing execution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Duration of each iteration still the same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Total work done in a time box is also the same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Productivity of a time box is same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Yet, average cycle time or delivery time has reduced to a third</a:t>
            </a:r>
          </a:p>
        </p:txBody>
      </p:sp>
    </p:spTree>
    <p:extLst>
      <p:ext uri="{BB962C8B-B14F-4D97-AF65-F5344CB8AC3E}">
        <p14:creationId xmlns:p14="http://schemas.microsoft.com/office/powerpoint/2010/main" val="40444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software process?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75595"/>
            <a:ext cx="8313644" cy="489585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set of ordered tasks to produce indented output of some kind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Involving activates, </a:t>
            </a:r>
            <a:endParaRPr lang="en-US" altLang="en-US" dirty="0" smtClean="0"/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 smtClean="0"/>
              <a:t>Constraints</a:t>
            </a:r>
            <a:r>
              <a:rPr lang="en-US" altLang="en-US" dirty="0"/>
              <a:t>; and 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 smtClean="0"/>
              <a:t>Resources</a:t>
            </a:r>
          </a:p>
          <a:p>
            <a:pPr marL="712788" lvl="1" indent="-369888"/>
            <a:endParaRPr lang="en-US" altLang="en-US" sz="1300" dirty="0"/>
          </a:p>
          <a:p>
            <a:r>
              <a:rPr lang="en-US" altLang="en-US" dirty="0"/>
              <a:t>The process of building a software </a:t>
            </a:r>
            <a:r>
              <a:rPr lang="en-US" altLang="en-US" dirty="0" smtClean="0"/>
              <a:t>product</a:t>
            </a:r>
          </a:p>
          <a:p>
            <a:endParaRPr lang="en-US" altLang="en-US" sz="1000" dirty="0"/>
          </a:p>
          <a:p>
            <a:pPr marL="712788" lvl="1" indent="-369888"/>
            <a:r>
              <a:rPr lang="en-US" altLang="en-US" dirty="0"/>
              <a:t>Life </a:t>
            </a:r>
            <a:r>
              <a:rPr lang="en-US" altLang="en-US" dirty="0" smtClean="0"/>
              <a:t>cycle</a:t>
            </a:r>
          </a:p>
          <a:p>
            <a:pPr marL="1055688" lvl="2" indent="-369888"/>
            <a:endParaRPr lang="en-US" altLang="en-US" sz="1200" dirty="0"/>
          </a:p>
          <a:p>
            <a:pPr marL="1055688" lvl="2" indent="-369888"/>
            <a:r>
              <a:rPr lang="en-US" altLang="en-US" dirty="0"/>
              <a:t>D</a:t>
            </a:r>
            <a:r>
              <a:rPr lang="en-US" altLang="en-US" dirty="0" smtClean="0"/>
              <a:t>escribes </a:t>
            </a:r>
            <a:r>
              <a:rPr lang="en-US" altLang="en-US" dirty="0"/>
              <a:t>the life of the software from conception </a:t>
            </a:r>
            <a:r>
              <a:rPr lang="en-US" altLang="en-US" dirty="0" smtClean="0"/>
              <a:t>through</a:t>
            </a:r>
          </a:p>
          <a:p>
            <a:pPr marL="1398588" lvl="3" indent="-369888"/>
            <a:r>
              <a:rPr lang="en-US" altLang="en-US" dirty="0" smtClean="0"/>
              <a:t>implementation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marL="1398588" lvl="3" indent="-369888"/>
            <a:r>
              <a:rPr lang="en-US" altLang="en-US" dirty="0" smtClean="0"/>
              <a:t>delivery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marL="1398588" lvl="3" indent="-369888"/>
            <a:r>
              <a:rPr lang="en-US" altLang="en-US" dirty="0" smtClean="0"/>
              <a:t>use </a:t>
            </a:r>
            <a:r>
              <a:rPr lang="en-US" altLang="en-US" dirty="0"/>
              <a:t>and </a:t>
            </a:r>
            <a:endParaRPr lang="en-US" altLang="en-US" dirty="0" smtClean="0"/>
          </a:p>
          <a:p>
            <a:pPr marL="1398588" lvl="3" indent="-369888"/>
            <a:r>
              <a:rPr lang="en-US" altLang="en-US" dirty="0" smtClean="0"/>
              <a:t>maintenance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201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Team Size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In linear execution of iterations, the same team performs all stages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If each stage has a team of S, in linear execution the team size is 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 pipelined execution, the team size is three times (one for each stage)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</a:t>
            </a:r>
            <a:r>
              <a:rPr lang="en-US" altLang="en-US" dirty="0" smtClean="0"/>
              <a:t>he </a:t>
            </a:r>
            <a:r>
              <a:rPr lang="en-US" altLang="en-US" dirty="0"/>
              <a:t>total team size in </a:t>
            </a:r>
            <a:r>
              <a:rPr lang="en-US" altLang="en-US" dirty="0" err="1"/>
              <a:t>timeboxing</a:t>
            </a:r>
            <a:r>
              <a:rPr lang="en-US" altLang="en-US" dirty="0"/>
              <a:t> is larger; and this reduces cycle time</a:t>
            </a:r>
          </a:p>
        </p:txBody>
      </p:sp>
    </p:spTree>
    <p:extLst>
      <p:ext uri="{BB962C8B-B14F-4D97-AF65-F5344CB8AC3E}">
        <p14:creationId xmlns:p14="http://schemas.microsoft.com/office/powerpoint/2010/main" val="11865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3200" b="1" dirty="0">
                <a:solidFill>
                  <a:srgbClr val="920000"/>
                </a:solidFill>
                <a:latin typeface="+mn-lt"/>
                <a:cs typeface="Segoe UI" pitchFamily="34" charset="0"/>
              </a:rPr>
              <a:t>Tasks of different teams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" y="1990524"/>
            <a:ext cx="878327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Timeboxing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8232962" cy="48958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00FF"/>
                </a:solidFill>
              </a:rPr>
              <a:t>Advantages: </a:t>
            </a:r>
            <a:endParaRPr lang="en-US" altLang="en-US" sz="2000" b="1" dirty="0" smtClean="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 Shortened </a:t>
            </a:r>
            <a:r>
              <a:rPr lang="en-US" altLang="en-US" sz="2000" dirty="0"/>
              <a:t>delivery times, </a:t>
            </a:r>
            <a:endParaRPr lang="en-US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Other advantages </a:t>
            </a:r>
            <a:r>
              <a:rPr lang="en-US" altLang="en-US" sz="2000" dirty="0"/>
              <a:t>of iterative, </a:t>
            </a:r>
            <a:r>
              <a:rPr lang="en-US" altLang="en-US" sz="2000" dirty="0" smtClean="0"/>
              <a:t>distributed </a:t>
            </a:r>
            <a:r>
              <a:rPr lang="en-US" altLang="en-US" sz="2000" dirty="0"/>
              <a:t>execution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00FF"/>
                </a:solidFill>
              </a:rPr>
              <a:t>Disadvantages: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 Larger </a:t>
            </a:r>
            <a:r>
              <a:rPr lang="en-US" altLang="en-US" sz="2000" dirty="0"/>
              <a:t>teams, </a:t>
            </a:r>
            <a:endParaRPr lang="en-US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Project management </a:t>
            </a:r>
            <a:r>
              <a:rPr lang="en-US" altLang="en-US" sz="2000" dirty="0"/>
              <a:t>is harder, </a:t>
            </a:r>
            <a:endParaRPr lang="en-US" altLang="en-US" sz="2000" dirty="0" smtClean="0"/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High </a:t>
            </a:r>
            <a:r>
              <a:rPr lang="en-US" altLang="en-US" sz="2000" dirty="0"/>
              <a:t>synchronization needed, CM is harder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rgbClr val="0000FF"/>
                </a:solidFill>
              </a:rPr>
              <a:t>Applicability: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 smtClean="0"/>
              <a:t> When </a:t>
            </a:r>
            <a:r>
              <a:rPr lang="en-US" altLang="en-US" sz="2000" dirty="0"/>
              <a:t>short delivery times </a:t>
            </a:r>
            <a:r>
              <a:rPr lang="en-US" altLang="en-US" sz="2000" dirty="0" smtClean="0"/>
              <a:t>very important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Architecture </a:t>
            </a:r>
            <a:r>
              <a:rPr lang="en-US" altLang="en-US" sz="2000" dirty="0"/>
              <a:t>is </a:t>
            </a:r>
            <a:r>
              <a:rPr lang="en-US" altLang="en-US" sz="2000" dirty="0" smtClean="0"/>
              <a:t>stable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Flexibility </a:t>
            </a:r>
            <a:r>
              <a:rPr lang="en-US" altLang="en-US" sz="2000" dirty="0"/>
              <a:t>in feature grouping</a:t>
            </a:r>
          </a:p>
        </p:txBody>
      </p:sp>
    </p:spTree>
    <p:extLst>
      <p:ext uri="{BB962C8B-B14F-4D97-AF65-F5344CB8AC3E}">
        <p14:creationId xmlns:p14="http://schemas.microsoft.com/office/powerpoint/2010/main" val="20887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altLang="en-US" sz="3200" b="1" dirty="0">
                <a:solidFill>
                  <a:srgbClr val="920000"/>
                </a:solidFill>
                <a:latin typeface="+mn-lt"/>
                <a:cs typeface="Segoe UI" pitchFamily="34" charset="0"/>
              </a:rPr>
              <a:t>Summary – </a:t>
            </a:r>
            <a:r>
              <a:rPr lang="en-US" altLang="en-US" sz="3200" b="1" dirty="0" smtClean="0">
                <a:solidFill>
                  <a:srgbClr val="920000"/>
                </a:solidFill>
                <a:latin typeface="+mn-lt"/>
                <a:cs typeface="Segoe UI" pitchFamily="34" charset="0"/>
              </a:rPr>
              <a:t>Waterfall</a:t>
            </a:r>
            <a:endParaRPr lang="en-US" altLang="en-US" sz="3200" b="1" dirty="0">
              <a:solidFill>
                <a:srgbClr val="920000"/>
              </a:solidFill>
              <a:latin typeface="+mn-lt"/>
              <a:cs typeface="Segoe UI" pitchFamily="34" charset="0"/>
            </a:endParaRPr>
          </a:p>
        </p:txBody>
      </p:sp>
      <p:graphicFrame>
        <p:nvGraphicFramePr>
          <p:cNvPr id="155651" name="Group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85800" y="1793128"/>
          <a:ext cx="7772400" cy="4539615"/>
        </p:xfrm>
        <a:graphic>
          <a:graphicData uri="http://schemas.openxmlformats.org/drawingml/2006/table">
            <a:tbl>
              <a:tblPr/>
              <a:tblGrid>
                <a:gridCol w="2460812"/>
                <a:gridCol w="2720788"/>
                <a:gridCol w="2590800"/>
              </a:tblGrid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1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to execute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Intuitive and logical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Easy contractually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or nothing – too risky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are frozen early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chose outdated hardware/tech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Disallows changes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feedback from users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Encourages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bloating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understood problems,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duration projects,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Automation of existing manual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8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altLang="en-US" sz="3200" b="1" dirty="0">
                <a:solidFill>
                  <a:srgbClr val="920000"/>
                </a:solidFill>
                <a:latin typeface="+mn-lt"/>
                <a:cs typeface="Segoe UI" pitchFamily="34" charset="0"/>
              </a:rPr>
              <a:t>Summary – Prototyping</a:t>
            </a:r>
          </a:p>
        </p:txBody>
      </p:sp>
      <p:graphicFrame>
        <p:nvGraphicFramePr>
          <p:cNvPr id="156675" name="Group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85800" y="1861951"/>
          <a:ext cx="7772400" cy="41148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Helps requirement elicitation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Reduces risk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and more stable final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 heavy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Possibly higher cost and schedule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Encourages requirement bloating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Disallows later change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Systems with novice users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Areas with requirement uncertainty.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Heavy reporting based systems can benefit from UI proto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altLang="en-US" sz="3200" b="1" dirty="0">
                <a:solidFill>
                  <a:srgbClr val="920000"/>
                </a:solidFill>
                <a:latin typeface="+mn-lt"/>
                <a:cs typeface="Segoe UI" pitchFamily="34" charset="0"/>
              </a:rPr>
              <a:t>Summary – Iterative</a:t>
            </a:r>
          </a:p>
        </p:txBody>
      </p:sp>
      <p:graphicFrame>
        <p:nvGraphicFramePr>
          <p:cNvPr id="157699" name="Group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28650" y="1690689"/>
          <a:ext cx="7772400" cy="4669770"/>
        </p:xfrm>
        <a:graphic>
          <a:graphicData uri="http://schemas.openxmlformats.org/drawingml/2006/table">
            <a:tbl>
              <a:tblPr/>
              <a:tblGrid>
                <a:gridCol w="2975162"/>
                <a:gridCol w="2206438"/>
                <a:gridCol w="2590800"/>
              </a:tblGrid>
              <a:tr h="5065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32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deliveries, leading to biz benefit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accommodate changes naturally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user feedback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Avoids requirement bloating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Naturally prioritizes requirement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reasonable exit points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Reduces risks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Overhead of planning each iteration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cost may increase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arch and design may suffer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Rework may increase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businesses where time is imp; risk of long projects cannot be taken; 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 known and evolve with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altLang="en-US" sz="3200" b="1" dirty="0">
                <a:solidFill>
                  <a:srgbClr val="920000"/>
                </a:solidFill>
                <a:latin typeface="+mn-lt"/>
                <a:cs typeface="Segoe UI" pitchFamily="34" charset="0"/>
              </a:rPr>
              <a:t>Summary – </a:t>
            </a:r>
            <a:r>
              <a:rPr lang="en-US" altLang="en-US" sz="3200" b="1" dirty="0" err="1">
                <a:solidFill>
                  <a:srgbClr val="920000"/>
                </a:solidFill>
                <a:latin typeface="+mn-lt"/>
                <a:cs typeface="Segoe UI" pitchFamily="34" charset="0"/>
              </a:rPr>
              <a:t>Timeboxing</a:t>
            </a:r>
            <a:endParaRPr lang="en-US" altLang="en-US" sz="3200" b="1" dirty="0">
              <a:solidFill>
                <a:srgbClr val="920000"/>
              </a:solidFill>
              <a:latin typeface="+mn-lt"/>
              <a:cs typeface="Segoe UI" pitchFamily="34" charset="0"/>
            </a:endParaRPr>
          </a:p>
        </p:txBody>
      </p:sp>
      <p:graphicFrame>
        <p:nvGraphicFramePr>
          <p:cNvPr id="158723" name="Group 3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685800" y="1890153"/>
          <a:ext cx="7772400" cy="4006569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 of Projects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benefits of iterative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for iterations somewhat easier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Very short delivery times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 becomes more complex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size is larger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Complicated – lapses can lead to losses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 very short delivery times are very important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Where flexibility in grouping features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 is stable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Requirement Engineering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Software Processes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219515" cy="47903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Two major processes 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>
                <a:solidFill>
                  <a:srgbClr val="FD6333"/>
                </a:solidFill>
              </a:rPr>
              <a:t>Development</a:t>
            </a:r>
          </a:p>
          <a:p>
            <a:pPr marL="1055688" lvl="2" indent="-349250"/>
            <a:r>
              <a:rPr lang="en-US" altLang="en-US" dirty="0" smtClean="0"/>
              <a:t>focuses </a:t>
            </a:r>
            <a:r>
              <a:rPr lang="en-US" altLang="en-US" dirty="0"/>
              <a:t>on development and quality steps needed to engineer the </a:t>
            </a:r>
            <a:r>
              <a:rPr lang="en-US" altLang="en-US" dirty="0" smtClean="0"/>
              <a:t>software</a:t>
            </a:r>
          </a:p>
          <a:p>
            <a:pPr marL="1055688" lvl="2" indent="-349250"/>
            <a:endParaRPr lang="en-US" altLang="en-US" dirty="0"/>
          </a:p>
          <a:p>
            <a:pPr marL="712788" lvl="1" indent="-349250">
              <a:lnSpc>
                <a:spcPct val="160000"/>
              </a:lnSpc>
            </a:pPr>
            <a:r>
              <a:rPr lang="en-US" altLang="en-US" dirty="0">
                <a:solidFill>
                  <a:srgbClr val="FD6333"/>
                </a:solidFill>
              </a:rPr>
              <a:t>Project management</a:t>
            </a:r>
          </a:p>
          <a:p>
            <a:pPr marL="1055688" lvl="2" indent="-349250"/>
            <a:r>
              <a:rPr lang="en-US" altLang="en-US" dirty="0" smtClean="0"/>
              <a:t>focuses </a:t>
            </a:r>
            <a:r>
              <a:rPr lang="en-US" altLang="en-US" dirty="0"/>
              <a:t>on planning and controlling the development </a:t>
            </a:r>
            <a:r>
              <a:rPr lang="en-US" altLang="en-US" dirty="0" smtClean="0"/>
              <a:t>process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Development process is the heart of software process; other processes revolve around </a:t>
            </a:r>
            <a:r>
              <a:rPr lang="en-US" altLang="en-US" dirty="0" smtClean="0"/>
              <a:t>it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These are executed by different people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D</a:t>
            </a:r>
            <a:r>
              <a:rPr lang="en-US" altLang="en-US" dirty="0" smtClean="0"/>
              <a:t>evelopers </a:t>
            </a:r>
            <a:r>
              <a:rPr lang="en-US" altLang="en-US" dirty="0"/>
              <a:t>execute </a:t>
            </a:r>
            <a:r>
              <a:rPr lang="en-US" altLang="en-US" dirty="0" smtClean="0"/>
              <a:t>engineering process</a:t>
            </a:r>
            <a:endParaRPr lang="en-US" altLang="en-US" dirty="0"/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 smtClean="0"/>
              <a:t>Project </a:t>
            </a:r>
            <a:r>
              <a:rPr lang="en-US" altLang="en-US" dirty="0"/>
              <a:t>manager executes the </a:t>
            </a:r>
            <a:r>
              <a:rPr lang="en-US" altLang="en-US" dirty="0" smtClean="0"/>
              <a:t>management processes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015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Processes…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044703" cy="45307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Other processes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>
                <a:solidFill>
                  <a:srgbClr val="FD6333"/>
                </a:solidFill>
              </a:rPr>
              <a:t>Configuration management </a:t>
            </a:r>
            <a:r>
              <a:rPr lang="en-US" altLang="en-US" dirty="0" smtClean="0">
                <a:solidFill>
                  <a:srgbClr val="FD6333"/>
                </a:solidFill>
              </a:rPr>
              <a:t>process</a:t>
            </a:r>
          </a:p>
          <a:p>
            <a:pPr marL="1076325" lvl="2" indent="-390525">
              <a:lnSpc>
                <a:spcPct val="150000"/>
              </a:lnSpc>
            </a:pPr>
            <a:r>
              <a:rPr lang="en-US" altLang="en-US" dirty="0" smtClean="0"/>
              <a:t>manages </a:t>
            </a:r>
            <a:r>
              <a:rPr lang="en-US" altLang="en-US" dirty="0"/>
              <a:t>the evolution of artifacts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>
                <a:solidFill>
                  <a:srgbClr val="FD6333"/>
                </a:solidFill>
              </a:rPr>
              <a:t>Change management process</a:t>
            </a:r>
          </a:p>
          <a:p>
            <a:pPr marL="1055688" lvl="2" indent="-349250">
              <a:lnSpc>
                <a:spcPct val="150000"/>
              </a:lnSpc>
            </a:pPr>
            <a:r>
              <a:rPr lang="en-US" altLang="en-US" dirty="0" smtClean="0"/>
              <a:t>how </a:t>
            </a:r>
            <a:r>
              <a:rPr lang="en-US" altLang="en-US" dirty="0"/>
              <a:t>changes are incorporated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>
                <a:solidFill>
                  <a:srgbClr val="FD6333"/>
                </a:solidFill>
              </a:rPr>
              <a:t>Process management process</a:t>
            </a:r>
          </a:p>
          <a:p>
            <a:pPr marL="1055688" lvl="2" indent="-369888">
              <a:lnSpc>
                <a:spcPct val="150000"/>
              </a:lnSpc>
            </a:pPr>
            <a:r>
              <a:rPr lang="en-US" altLang="en-US" dirty="0" smtClean="0"/>
              <a:t>management </a:t>
            </a:r>
            <a:r>
              <a:rPr lang="en-US" altLang="en-US" dirty="0"/>
              <a:t>of processes themselves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>
                <a:solidFill>
                  <a:srgbClr val="FD6333"/>
                </a:solidFill>
              </a:rPr>
              <a:t>Inspection process</a:t>
            </a:r>
          </a:p>
          <a:p>
            <a:pPr marL="1076325" lvl="2" indent="-363538">
              <a:lnSpc>
                <a:spcPct val="150000"/>
              </a:lnSpc>
            </a:pPr>
            <a:r>
              <a:rPr lang="en-US" altLang="en-US" dirty="0" smtClean="0"/>
              <a:t>How </a:t>
            </a:r>
            <a:r>
              <a:rPr lang="en-US" altLang="en-US" dirty="0"/>
              <a:t>inspections are conducted on artifacts</a:t>
            </a:r>
          </a:p>
        </p:txBody>
      </p:sp>
    </p:spTree>
    <p:extLst>
      <p:ext uri="{BB962C8B-B14F-4D97-AF65-F5344CB8AC3E}">
        <p14:creationId xmlns:p14="http://schemas.microsoft.com/office/powerpoint/2010/main" val="28475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990600"/>
          </a:xfrm>
        </p:spPr>
        <p:txBody>
          <a:bodyPr/>
          <a:lstStyle/>
          <a:p>
            <a:r>
              <a:rPr lang="en-US" altLang="en-US"/>
              <a:t>Process Specification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63675"/>
            <a:ext cx="80772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Process is generally a set of phases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Each phase performs a well defined task and </a:t>
            </a:r>
            <a:r>
              <a:rPr lang="en-US" altLang="en-US" dirty="0" smtClean="0"/>
              <a:t>produces </a:t>
            </a:r>
            <a:r>
              <a:rPr lang="en-US" altLang="en-US" dirty="0"/>
              <a:t>an output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Intermediate outputs – </a:t>
            </a:r>
            <a:r>
              <a:rPr lang="en-US" altLang="en-US" i="1" dirty="0"/>
              <a:t>work products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At top level, typically few phases in a process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How to perform a particular </a:t>
            </a:r>
            <a:r>
              <a:rPr lang="en-US" altLang="en-US" dirty="0" smtClean="0"/>
              <a:t>phase</a:t>
            </a:r>
          </a:p>
          <a:p>
            <a:pPr lvl="1">
              <a:lnSpc>
                <a:spcPct val="150000"/>
              </a:lnSpc>
            </a:pPr>
            <a:r>
              <a:rPr lang="en-US" altLang="en-US" i="1" dirty="0"/>
              <a:t> M</a:t>
            </a:r>
            <a:r>
              <a:rPr lang="en-US" altLang="en-US" i="1" dirty="0" smtClean="0"/>
              <a:t>ethodologies</a:t>
            </a:r>
            <a:r>
              <a:rPr lang="en-US" altLang="en-US" dirty="0" smtClean="0"/>
              <a:t> </a:t>
            </a:r>
            <a:r>
              <a:rPr lang="en-US" altLang="en-US" dirty="0"/>
              <a:t>have been proposed</a:t>
            </a:r>
          </a:p>
        </p:txBody>
      </p:sp>
    </p:spTree>
    <p:extLst>
      <p:ext uri="{BB962C8B-B14F-4D97-AF65-F5344CB8AC3E}">
        <p14:creationId xmlns:p14="http://schemas.microsoft.com/office/powerpoint/2010/main" val="35020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ETVX Specification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11193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ETVX approach to specify a step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Entry criteria: </a:t>
            </a:r>
            <a:r>
              <a:rPr lang="en-US" altLang="en-US" dirty="0" smtClean="0"/>
              <a:t>conditions to be </a:t>
            </a:r>
            <a:r>
              <a:rPr lang="en-US" altLang="en-US" dirty="0"/>
              <a:t>satisfied for initiating this phase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Task: what is to be done in this phase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Verification: the checks done on the outputs of this phase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 err="1"/>
              <a:t>eXit</a:t>
            </a:r>
            <a:r>
              <a:rPr lang="en-US" altLang="en-US" dirty="0"/>
              <a:t> criteria: when can this phase be considered done successfully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phase also produces info for </a:t>
            </a:r>
            <a:r>
              <a:rPr lang="en-US" altLang="en-US" dirty="0" smtClean="0"/>
              <a:t>management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60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5345</TotalTime>
  <Words>2225</Words>
  <Application>Microsoft Office PowerPoint</Application>
  <PresentationFormat>On-screen Show (4:3)</PresentationFormat>
  <Paragraphs>390</Paragraphs>
  <Slides>57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CS223: Software Engineering</vt:lpstr>
      <vt:lpstr>Recap</vt:lpstr>
      <vt:lpstr>Objective</vt:lpstr>
      <vt:lpstr>PowerPoint Presentation</vt:lpstr>
      <vt:lpstr>What is a software process?</vt:lpstr>
      <vt:lpstr>Component Software Processes</vt:lpstr>
      <vt:lpstr>Component Processes…</vt:lpstr>
      <vt:lpstr>Process Specification</vt:lpstr>
      <vt:lpstr>ETVX Specification</vt:lpstr>
      <vt:lpstr>ETVX approach</vt:lpstr>
      <vt:lpstr>Desired Process Properties</vt:lpstr>
      <vt:lpstr>High Q&amp;P: Early Defect Removal…</vt:lpstr>
      <vt:lpstr>Early Defect Removal…</vt:lpstr>
      <vt:lpstr>Desired Properties…</vt:lpstr>
      <vt:lpstr>Predictability…</vt:lpstr>
      <vt:lpstr>Predictability…</vt:lpstr>
      <vt:lpstr>Support Change</vt:lpstr>
      <vt:lpstr>Software Project</vt:lpstr>
      <vt:lpstr>Projects Process</vt:lpstr>
      <vt:lpstr>Development Process</vt:lpstr>
      <vt:lpstr>Development Process</vt:lpstr>
      <vt:lpstr>Generic software process models</vt:lpstr>
      <vt:lpstr>Waterfall Model</vt:lpstr>
      <vt:lpstr>PowerPoint Presentation</vt:lpstr>
      <vt:lpstr>Properties of Waterfall Model</vt:lpstr>
      <vt:lpstr>Waterfall Advantages</vt:lpstr>
      <vt:lpstr>Waterfall disadvantages</vt:lpstr>
      <vt:lpstr>Waterfall Usage</vt:lpstr>
      <vt:lpstr>Prototyping</vt:lpstr>
      <vt:lpstr>Prototyping: Typical flow</vt:lpstr>
      <vt:lpstr>Developing A Prototype</vt:lpstr>
      <vt:lpstr>How to minimize the cost?</vt:lpstr>
      <vt:lpstr>Pros and Cons of Prototyping</vt:lpstr>
      <vt:lpstr>Iterative Development</vt:lpstr>
      <vt:lpstr>Typical Flow of Iterative Enhancement</vt:lpstr>
      <vt:lpstr>Iterative delivery approach</vt:lpstr>
      <vt:lpstr>Properties of Iterative Development</vt:lpstr>
      <vt:lpstr>Pros and Cons of Iterative Development</vt:lpstr>
      <vt:lpstr>Timeboxing</vt:lpstr>
      <vt:lpstr>Time Boxed Iterations</vt:lpstr>
      <vt:lpstr>Characteristics of Time boxed Iteration</vt:lpstr>
      <vt:lpstr>Timeboxing – Taking Time Boxed Iterations Further</vt:lpstr>
      <vt:lpstr>Timeboxing Model – Basics</vt:lpstr>
      <vt:lpstr>Properties of Timeboxing</vt:lpstr>
      <vt:lpstr>Example</vt:lpstr>
      <vt:lpstr>Pipelined Execution</vt:lpstr>
      <vt:lpstr>Timeboxing Execution</vt:lpstr>
      <vt:lpstr>Timeboxing execution</vt:lpstr>
      <vt:lpstr>Timeboxing execution</vt:lpstr>
      <vt:lpstr>Team Size</vt:lpstr>
      <vt:lpstr>Tasks of different teams</vt:lpstr>
      <vt:lpstr>Timeboxing</vt:lpstr>
      <vt:lpstr>Summary – Waterfall</vt:lpstr>
      <vt:lpstr>Summary – Prototyping</vt:lpstr>
      <vt:lpstr>Summary – Iterative</vt:lpstr>
      <vt:lpstr>Summary – Timeboxing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110</cp:revision>
  <dcterms:created xsi:type="dcterms:W3CDTF">2015-07-15T04:13:21Z</dcterms:created>
  <dcterms:modified xsi:type="dcterms:W3CDTF">2017-01-14T04:46:20Z</dcterms:modified>
</cp:coreProperties>
</file>