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3"/>
  </p:notesMasterIdLst>
  <p:sldIdLst>
    <p:sldId id="317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36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F739AA"/>
    <a:srgbClr val="92D050"/>
    <a:srgbClr val="FC9292"/>
    <a:srgbClr val="740000"/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D639F-89D9-47C2-A285-67A85FC7439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BB687-644F-4FF8-886E-3D10A3F8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56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3349B-6C96-432D-B24D-916FEE2AD68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7563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6C1C07-0D3B-4CB6-A814-A1698E2A964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703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E679C-79DD-488E-BAB9-8D89D097DDE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3507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68E8A-D62C-4880-BE43-D7CD8C70634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5903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91AC9-D0DA-44D9-9664-4ACFBF37B2A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71503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072E8-E368-4B15-BE37-646086F204B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432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055FB-4932-4BB4-89C4-41EDA64F35A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5483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43E1E-9A8C-4D4D-8FE3-2FE88F5EDA7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9788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A929C-F8DC-4A0A-A32B-7EAA1D70758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2585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4E51A-8DFB-4B49-B705-30C935FC549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3638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DC182F-ADAF-4809-BC38-16B2E67FAC1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9012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402E1-6B26-4AD5-BC8C-6171E126116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898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07240-B1A2-40B4-88E2-B072E39240A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2274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BCC46-0A16-451A-845C-9159979A2EA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7866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C4A1B-C8AC-4975-9A54-546B8463FAE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3712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6BF0C-4055-474E-9019-16F7D05D446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2656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4FFB5-EB14-4793-94F6-64C10FC03D1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7038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39173-10DD-40FD-9B6A-BF063A78833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5068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39EF3-65F1-45A1-ADBB-159F7B06906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8341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C75A72-F271-4384-A6D9-4648B9BF65D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5960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66DB8-A538-484E-93C4-11F9E1A183E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43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E95310-5EC6-4F29-9A29-6E7AB21866B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2115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69FF29-44C0-4A42-8E39-20BE353433E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821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B542C-4C01-4647-8A9F-CA65A8F3E03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712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DC9D34-46E2-429D-B770-1DCAAFC95DE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9329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4EB92-6BE8-474B-9EC5-06A82FDF337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8296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FD7F74-F94C-4CA5-884A-754AE3F7CBD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552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FDF5AE-7F9A-4F3E-A20E-C29D2F9BB58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5988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B16F2-380A-41CA-B4CD-21A916DA35C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530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53F6-91AD-4723-9CA5-F28E7B3A5C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70A9-DDEA-4357-B8C9-86FEABB61A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5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BE77-2D19-4578-A747-47752EBB25F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9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EEF0-E5F0-4F44-9235-9E9E7F4FD3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1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0CA9-305B-4C72-9159-424049F4A3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B3F8-488C-4209-84AC-9965A40A93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C89-6098-467E-BB36-8CEAC86FC01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7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CD2A-6679-4A1D-A871-65344A8790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9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5908-7809-48C2-A51E-EEFA6E04F1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9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D012-60E6-4FCD-B120-BB4C674734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413B-8912-4F6A-8C61-FD07FA04AC5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4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5AF3504D-B56D-410C-8013-9D397B6F58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4/3/2017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CS223: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smtClean="0"/>
              <a:t>Software Domain Testing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Domain Errors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Recall that</a:t>
            </a:r>
          </a:p>
          <a:p>
            <a:pPr lvl="1"/>
            <a:r>
              <a:rPr lang="en-US" altLang="en-US" dirty="0" smtClean="0"/>
              <a:t>A domain is a </a:t>
            </a:r>
            <a:r>
              <a:rPr lang="en-US" altLang="en-US" b="1" dirty="0" smtClean="0">
                <a:solidFill>
                  <a:srgbClr val="C00000"/>
                </a:solidFill>
              </a:rPr>
              <a:t>set of values </a:t>
            </a:r>
            <a:r>
              <a:rPr lang="en-US" altLang="en-US" dirty="0" smtClean="0"/>
              <a:t>for which the program performs identical computations.</a:t>
            </a:r>
          </a:p>
          <a:p>
            <a:pPr lvl="1"/>
            <a:r>
              <a:rPr lang="en-US" altLang="en-US" dirty="0" smtClean="0"/>
              <a:t>A domain can be represented by a set of predicates. Individual elements of a domain satisfy the corresponding predicates.</a:t>
            </a:r>
          </a:p>
          <a:p>
            <a:r>
              <a:rPr lang="en-US" altLang="en-US" dirty="0" smtClean="0"/>
              <a:t>From a geometrical perspective, a domain is defined by a set of constraints, called </a:t>
            </a:r>
            <a:r>
              <a:rPr lang="en-US" altLang="en-US" b="1" i="1" dirty="0" smtClean="0">
                <a:solidFill>
                  <a:srgbClr val="0000FF"/>
                </a:solidFill>
              </a:rPr>
              <a:t>boundary inequalities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The properties of a domain are discussed in terms of the properties of its boundaries.</a:t>
            </a:r>
          </a:p>
          <a:p>
            <a:pPr lvl="1"/>
            <a:r>
              <a:rPr lang="en-US" altLang="en-US" dirty="0" smtClean="0"/>
              <a:t>Closed boundary</a:t>
            </a:r>
          </a:p>
          <a:p>
            <a:pPr lvl="1"/>
            <a:r>
              <a:rPr lang="en-US" altLang="en-US" dirty="0" smtClean="0"/>
              <a:t>Open boundary</a:t>
            </a:r>
          </a:p>
          <a:p>
            <a:pPr lvl="1"/>
            <a:r>
              <a:rPr lang="en-US" altLang="en-US" dirty="0" smtClean="0"/>
              <a:t>Closed domain</a:t>
            </a:r>
          </a:p>
          <a:p>
            <a:pPr lvl="1"/>
            <a:r>
              <a:rPr lang="en-US" altLang="en-US" dirty="0" smtClean="0"/>
              <a:t>Open domain</a:t>
            </a:r>
          </a:p>
          <a:p>
            <a:pPr lvl="1"/>
            <a:r>
              <a:rPr lang="en-US" altLang="en-US" dirty="0" smtClean="0"/>
              <a:t>Extreme point</a:t>
            </a:r>
          </a:p>
          <a:p>
            <a:pPr lvl="1"/>
            <a:r>
              <a:rPr lang="en-US" altLang="en-US" dirty="0" smtClean="0"/>
              <a:t>Adjacent domain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02F1272-592F-4C4D-BABB-1EB0EEDBE91C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3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3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3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Domain Errors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/>
              <a:t>Closed boundary</a:t>
            </a:r>
          </a:p>
          <a:p>
            <a:pPr lvl="1"/>
            <a:r>
              <a:rPr lang="en-US" altLang="en-US" dirty="0" smtClean="0"/>
              <a:t>A boundary is said to be </a:t>
            </a:r>
            <a:r>
              <a:rPr lang="en-US" altLang="en-US" b="1" dirty="0" smtClean="0"/>
              <a:t>closed</a:t>
            </a:r>
            <a:r>
              <a:rPr lang="en-US" altLang="en-US" dirty="0" smtClean="0"/>
              <a:t> if the points on the boundary are included in the domain of interest.</a:t>
            </a:r>
          </a:p>
          <a:p>
            <a:pPr lvl="2"/>
            <a:r>
              <a:rPr lang="en-US" altLang="en-US" dirty="0" smtClean="0"/>
              <a:t>Example: </a:t>
            </a:r>
            <a:r>
              <a:rPr lang="en-US" altLang="en-US" i="1" dirty="0" smtClean="0"/>
              <a:t>Consider the TT domain and the boundary defined by the inequality </a:t>
            </a:r>
            <a:r>
              <a:rPr lang="en-US" altLang="en-US" sz="2100" b="1" i="1" dirty="0">
                <a:solidFill>
                  <a:srgbClr val="C00000"/>
                </a:solidFill>
                <a:latin typeface="+mj-lt"/>
              </a:rPr>
              <a:t>P2: x ≤  -4</a:t>
            </a:r>
            <a:r>
              <a:rPr lang="en-US" altLang="en-US" i="1" dirty="0" smtClean="0">
                <a:latin typeface="Arial Unicode MS" panose="020B0604020202020204" pitchFamily="34" charset="-128"/>
              </a:rPr>
              <a:t>. </a:t>
            </a:r>
            <a:r>
              <a:rPr lang="en-US" altLang="en-US" i="1" dirty="0" smtClean="0"/>
              <a:t>This is a closed boundary of domain TT.</a:t>
            </a:r>
          </a:p>
          <a:p>
            <a:r>
              <a:rPr lang="en-US" altLang="en-US" dirty="0" smtClean="0"/>
              <a:t>Open boundary</a:t>
            </a:r>
          </a:p>
          <a:p>
            <a:pPr lvl="1"/>
            <a:r>
              <a:rPr lang="en-US" altLang="en-US" dirty="0" smtClean="0"/>
              <a:t>A boundary is said to be </a:t>
            </a:r>
            <a:r>
              <a:rPr lang="en-US" altLang="en-US" b="1" dirty="0" smtClean="0"/>
              <a:t>open</a:t>
            </a:r>
            <a:r>
              <a:rPr lang="en-US" altLang="en-US" dirty="0" smtClean="0"/>
              <a:t> if the points of the boundary do not belong to the domain of interest.</a:t>
            </a:r>
          </a:p>
          <a:p>
            <a:pPr lvl="2"/>
            <a:r>
              <a:rPr lang="en-US" altLang="en-US" dirty="0" smtClean="0"/>
              <a:t>Example: </a:t>
            </a:r>
            <a:r>
              <a:rPr lang="en-US" altLang="en-US" i="1" dirty="0" smtClean="0"/>
              <a:t>Consider the domain TT and its boundary defined by the inequality </a:t>
            </a:r>
            <a:r>
              <a:rPr lang="en-US" altLang="en-US" b="1" i="1" dirty="0" smtClean="0">
                <a:solidFill>
                  <a:srgbClr val="C00000"/>
                </a:solidFill>
                <a:latin typeface="+mj-lt"/>
              </a:rPr>
              <a:t>P1: x + y &gt;  5</a:t>
            </a:r>
            <a:r>
              <a:rPr lang="en-US" altLang="en-US" i="1" dirty="0" smtClean="0"/>
              <a:t>. This is an open boundary of the domain TT.</a:t>
            </a:r>
          </a:p>
          <a:p>
            <a:r>
              <a:rPr lang="en-US" altLang="en-US" dirty="0" smtClean="0"/>
              <a:t>Closed domain</a:t>
            </a:r>
          </a:p>
          <a:p>
            <a:pPr lvl="1"/>
            <a:r>
              <a:rPr lang="en-US" altLang="en-US" dirty="0" smtClean="0"/>
              <a:t>A domain is said to be closed if </a:t>
            </a:r>
            <a:r>
              <a:rPr lang="en-US" altLang="en-US" b="1" dirty="0" smtClean="0">
                <a:solidFill>
                  <a:srgbClr val="0000FF"/>
                </a:solidFill>
              </a:rPr>
              <a:t>all of its boundaries </a:t>
            </a:r>
            <a:r>
              <a:rPr lang="en-US" altLang="en-US" dirty="0" smtClean="0"/>
              <a:t>are closed.</a:t>
            </a:r>
          </a:p>
          <a:p>
            <a:r>
              <a:rPr lang="en-US" altLang="en-US" dirty="0" smtClean="0"/>
              <a:t>Open domain</a:t>
            </a:r>
          </a:p>
          <a:p>
            <a:pPr lvl="1"/>
            <a:r>
              <a:rPr lang="en-US" altLang="en-US" dirty="0" smtClean="0"/>
              <a:t>A domain is said to be open if </a:t>
            </a:r>
            <a:r>
              <a:rPr lang="en-US" altLang="en-US" b="1" dirty="0" smtClean="0">
                <a:solidFill>
                  <a:srgbClr val="FF0066"/>
                </a:solidFill>
              </a:rPr>
              <a:t>some of its boundaries</a:t>
            </a:r>
            <a:r>
              <a:rPr lang="en-US" altLang="en-US" dirty="0" smtClean="0"/>
              <a:t> are open.</a:t>
            </a:r>
          </a:p>
          <a:p>
            <a:endParaRPr lang="en-US" altLang="en-US" dirty="0" smtClean="0">
              <a:latin typeface="Arial Unicode MS" panose="020B0604020202020204" pitchFamily="34" charset="-128"/>
            </a:endParaRP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F30A8E6-1BFD-4BB5-9A60-11CC02911722}" type="slidenum">
              <a:rPr lang="en-US" altLang="en-US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501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Domain Errors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Extreme point</a:t>
            </a:r>
          </a:p>
          <a:p>
            <a:pPr lvl="1"/>
            <a:r>
              <a:rPr lang="en-US" altLang="en-US" smtClean="0"/>
              <a:t>An extreme point is a point where two or more boundaries cross.</a:t>
            </a:r>
          </a:p>
          <a:p>
            <a:r>
              <a:rPr lang="en-US" altLang="en-US" smtClean="0"/>
              <a:t>Adjacent domains</a:t>
            </a:r>
          </a:p>
          <a:p>
            <a:pPr lvl="1"/>
            <a:r>
              <a:rPr lang="en-US" altLang="en-US" smtClean="0"/>
              <a:t>Two domains are said to be adjacent if they have a boundary inequality in common.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B3D86C8-1F78-4399-9AA8-2B0D133C651F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49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Domain Errors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Note</a:t>
            </a:r>
          </a:p>
          <a:p>
            <a:pPr lvl="1"/>
            <a:r>
              <a:rPr lang="en-US" altLang="en-US" dirty="0" smtClean="0"/>
              <a:t>A program path will have a domain error if there is </a:t>
            </a:r>
            <a:r>
              <a:rPr lang="en-US" altLang="en-US" b="1" dirty="0" smtClean="0"/>
              <a:t>incorrect formulation</a:t>
            </a:r>
            <a:r>
              <a:rPr lang="en-US" altLang="en-US" dirty="0" smtClean="0"/>
              <a:t> of a path predicate.</a:t>
            </a:r>
          </a:p>
          <a:p>
            <a:pPr lvl="1"/>
            <a:r>
              <a:rPr lang="en-US" altLang="en-US" dirty="0" smtClean="0"/>
              <a:t>An </a:t>
            </a:r>
            <a:r>
              <a:rPr lang="en-US" altLang="en-US" b="1" dirty="0" smtClean="0">
                <a:solidFill>
                  <a:srgbClr val="00B050"/>
                </a:solidFill>
              </a:rPr>
              <a:t>incorrect predicate expression </a:t>
            </a:r>
            <a:r>
              <a:rPr lang="en-US" altLang="en-US" dirty="0" smtClean="0"/>
              <a:t>causes a boundary segment to</a:t>
            </a:r>
          </a:p>
          <a:p>
            <a:pPr lvl="2"/>
            <a:r>
              <a:rPr lang="en-US" altLang="en-US" dirty="0" smtClean="0"/>
              <a:t> be shifted from its correct position, or</a:t>
            </a:r>
          </a:p>
          <a:p>
            <a:pPr lvl="2"/>
            <a:r>
              <a:rPr lang="en-US" altLang="en-US" dirty="0" smtClean="0"/>
              <a:t> have an incorrect relational operator</a:t>
            </a:r>
          </a:p>
          <a:p>
            <a:r>
              <a:rPr lang="en-US" altLang="en-US" dirty="0" smtClean="0"/>
              <a:t>A domain error can be caused by</a:t>
            </a:r>
          </a:p>
          <a:p>
            <a:pPr lvl="1"/>
            <a:r>
              <a:rPr lang="en-US" altLang="en-US" dirty="0" smtClean="0"/>
              <a:t>An incorrectly specified predicate, or</a:t>
            </a:r>
          </a:p>
          <a:p>
            <a:pPr lvl="1"/>
            <a:r>
              <a:rPr lang="en-US" altLang="en-US" dirty="0" smtClean="0"/>
              <a:t>An incorrect assignment which affects a variable used in the predicate.</a:t>
            </a:r>
          </a:p>
          <a:p>
            <a:r>
              <a:rPr lang="en-US" altLang="en-US" dirty="0" smtClean="0"/>
              <a:t>We focus on the following kinds of boundary errors.</a:t>
            </a:r>
          </a:p>
          <a:p>
            <a:pPr lvl="1"/>
            <a:r>
              <a:rPr lang="en-US" altLang="en-US" dirty="0" smtClean="0"/>
              <a:t>Closure error</a:t>
            </a:r>
          </a:p>
          <a:p>
            <a:pPr lvl="1"/>
            <a:r>
              <a:rPr lang="en-US" altLang="en-US" dirty="0" smtClean="0"/>
              <a:t>Shifted-boundary error</a:t>
            </a:r>
          </a:p>
          <a:p>
            <a:pPr lvl="1"/>
            <a:r>
              <a:rPr lang="en-US" altLang="en-US" dirty="0" smtClean="0"/>
              <a:t>Tilted-boundary error</a:t>
            </a:r>
          </a:p>
          <a:p>
            <a:pPr lvl="2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AC09918-13B2-4881-8CEB-5424210A4437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30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9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Domain Errors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 smtClean="0"/>
              <a:t>Closure error</a:t>
            </a:r>
          </a:p>
          <a:p>
            <a:pPr lvl="1"/>
            <a:r>
              <a:rPr lang="en-US" altLang="en-US" dirty="0" smtClean="0"/>
              <a:t>A closure error occurs if a boundary </a:t>
            </a:r>
            <a:r>
              <a:rPr lang="en-US" altLang="en-US" b="1" dirty="0" smtClean="0">
                <a:solidFill>
                  <a:srgbClr val="00B050"/>
                </a:solidFill>
              </a:rPr>
              <a:t>is open </a:t>
            </a:r>
            <a:r>
              <a:rPr lang="en-US" altLang="en-US" dirty="0" smtClean="0"/>
              <a:t>when the </a:t>
            </a:r>
            <a:r>
              <a:rPr lang="en-US" altLang="en-US" b="1" dirty="0" smtClean="0">
                <a:solidFill>
                  <a:srgbClr val="0070C0"/>
                </a:solidFill>
              </a:rPr>
              <a:t>intention is to have a closed boundary</a:t>
            </a:r>
            <a:r>
              <a:rPr lang="en-US" altLang="en-US" dirty="0" smtClean="0"/>
              <a:t>, or vice versa.</a:t>
            </a:r>
          </a:p>
          <a:p>
            <a:pPr lvl="1"/>
            <a:r>
              <a:rPr lang="en-US" altLang="en-US" dirty="0" smtClean="0"/>
              <a:t>Example: The relational operator </a:t>
            </a:r>
            <a:r>
              <a:rPr lang="en-US" altLang="en-US" dirty="0" smtClean="0">
                <a:cs typeface="Times New Roman" panose="02020603050405020304" pitchFamily="18" charset="0"/>
              </a:rPr>
              <a:t>≤</a:t>
            </a:r>
            <a:r>
              <a:rPr lang="en-US" altLang="en-US" dirty="0" smtClean="0"/>
              <a:t>  is implemented as &lt;.</a:t>
            </a:r>
          </a:p>
          <a:p>
            <a:r>
              <a:rPr lang="en-US" altLang="en-US" b="1" dirty="0" smtClean="0"/>
              <a:t>Shifted-boundary error</a:t>
            </a:r>
          </a:p>
          <a:p>
            <a:pPr lvl="1"/>
            <a:r>
              <a:rPr lang="en-US" altLang="en-US" dirty="0" smtClean="0"/>
              <a:t>A  shifted boundary error occurs when the </a:t>
            </a:r>
            <a:r>
              <a:rPr lang="en-US" altLang="en-US" b="1" dirty="0" smtClean="0">
                <a:solidFill>
                  <a:srgbClr val="FF0000"/>
                </a:solidFill>
              </a:rPr>
              <a:t>implemented boundary is parallel to the intended boundary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Example: Let the intended boundary be </a:t>
            </a:r>
            <a:r>
              <a:rPr lang="en-US" altLang="en-US" u="sng" dirty="0" smtClean="0">
                <a:latin typeface="Arial Unicode MS" panose="020B0604020202020204" pitchFamily="34" charset="-128"/>
              </a:rPr>
              <a:t>x + y &gt; 4</a:t>
            </a:r>
            <a:r>
              <a:rPr lang="en-US" altLang="en-US" dirty="0" smtClean="0">
                <a:latin typeface="Arial Unicode MS" panose="020B0604020202020204" pitchFamily="34" charset="-128"/>
              </a:rPr>
              <a:t>,</a:t>
            </a:r>
            <a:r>
              <a:rPr lang="en-US" altLang="en-US" dirty="0" smtClean="0"/>
              <a:t> whereas the actual boundary is </a:t>
            </a:r>
            <a:r>
              <a:rPr lang="en-US" altLang="en-US" u="sng" dirty="0" smtClean="0">
                <a:latin typeface="Arial Unicode MS" panose="020B0604020202020204" pitchFamily="34" charset="-128"/>
              </a:rPr>
              <a:t>x + y &gt; 5</a:t>
            </a:r>
            <a:r>
              <a:rPr lang="en-US" altLang="en-US" dirty="0" smtClean="0"/>
              <a:t>.</a:t>
            </a:r>
          </a:p>
          <a:p>
            <a:r>
              <a:rPr lang="en-US" altLang="en-US" b="1" dirty="0" smtClean="0"/>
              <a:t>Tilted-boundary error</a:t>
            </a:r>
          </a:p>
          <a:p>
            <a:pPr lvl="1"/>
            <a:r>
              <a:rPr lang="en-US" altLang="en-US" dirty="0" smtClean="0"/>
              <a:t>A tilted-boundary error occurs if the </a:t>
            </a:r>
            <a:r>
              <a:rPr lang="en-US" altLang="en-US" b="1" dirty="0" smtClean="0">
                <a:solidFill>
                  <a:srgbClr val="0000FF"/>
                </a:solidFill>
              </a:rPr>
              <a:t>constant coefficients of the variables in a predicate defining a boundary take up wrong values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Example: Let the intended boundary be </a:t>
            </a:r>
            <a:r>
              <a:rPr lang="en-US" altLang="en-US" u="sng" dirty="0" smtClean="0"/>
              <a:t>x + 0.5*y &gt; 5</a:t>
            </a:r>
            <a:r>
              <a:rPr lang="en-US" altLang="en-US" dirty="0" smtClean="0"/>
              <a:t>, whereas the actual boundary is </a:t>
            </a:r>
            <a:r>
              <a:rPr lang="en-US" altLang="en-US" u="sng" dirty="0" smtClean="0"/>
              <a:t>x + y &gt; 5</a:t>
            </a:r>
            <a:r>
              <a:rPr lang="en-US" altLang="en-US" dirty="0" smtClean="0"/>
              <a:t>.</a:t>
            </a:r>
          </a:p>
          <a:p>
            <a:pPr lvl="2"/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8EE6239-4987-4679-B6F0-5249B8838456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96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 and OFF Points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Idea</a:t>
            </a:r>
          </a:p>
          <a:p>
            <a:pPr lvl="1"/>
            <a:r>
              <a:rPr lang="en-US" altLang="en-US" dirty="0" smtClean="0"/>
              <a:t>Data points on or near a boundary are most </a:t>
            </a:r>
            <a:r>
              <a:rPr lang="en-US" altLang="en-US" b="1" dirty="0" smtClean="0"/>
              <a:t>sensitive</a:t>
            </a:r>
            <a:r>
              <a:rPr lang="en-US" altLang="en-US" dirty="0" smtClean="0"/>
              <a:t> to domain errors.</a:t>
            </a:r>
          </a:p>
          <a:p>
            <a:pPr lvl="1"/>
            <a:r>
              <a:rPr lang="en-US" altLang="en-US" dirty="0" smtClean="0"/>
              <a:t>Sensitive means a data point falling in the wrong domain.</a:t>
            </a:r>
          </a:p>
          <a:p>
            <a:pPr lvl="1"/>
            <a:r>
              <a:rPr lang="en-US" altLang="en-US" dirty="0" smtClean="0"/>
              <a:t>The objective is to </a:t>
            </a:r>
          </a:p>
          <a:p>
            <a:pPr lvl="2"/>
            <a:r>
              <a:rPr lang="en-US" altLang="en-US" dirty="0" smtClean="0"/>
              <a:t>identify the data points most sensitive to domain errors so that errors can be detected by examining the program with those input values.</a:t>
            </a:r>
          </a:p>
          <a:p>
            <a:pPr lvl="1"/>
            <a:r>
              <a:rPr lang="en-US" altLang="en-US" dirty="0" smtClean="0"/>
              <a:t>Define two kinds of data points: </a:t>
            </a:r>
            <a:r>
              <a:rPr lang="en-US" altLang="en-US" b="1" dirty="0" smtClean="0">
                <a:solidFill>
                  <a:srgbClr val="0000FF"/>
                </a:solidFill>
              </a:rPr>
              <a:t>ON and OFF</a:t>
            </a:r>
            <a:r>
              <a:rPr lang="en-US" altLang="en-US" dirty="0" smtClean="0"/>
              <a:t>.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369A0E3-E51E-4F53-9852-EFFA1FEEC6C1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1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 and OFF Points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628649" y="1825624"/>
            <a:ext cx="8184937" cy="464433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ON point</a:t>
            </a:r>
          </a:p>
          <a:p>
            <a:pPr lvl="1"/>
            <a:r>
              <a:rPr lang="en-US" altLang="en-US" dirty="0" smtClean="0"/>
              <a:t>It is a point on the boundary or very close to the boundary.</a:t>
            </a:r>
          </a:p>
          <a:p>
            <a:pPr lvl="2"/>
            <a:r>
              <a:rPr lang="en-US" altLang="en-US" dirty="0" smtClean="0"/>
              <a:t>If a point can be chosen to lie exactly on the boundary, choose it. </a:t>
            </a:r>
          </a:p>
          <a:p>
            <a:pPr lvl="2"/>
            <a:r>
              <a:rPr lang="en-US" altLang="en-US" dirty="0" smtClean="0"/>
              <a:t>This requires the boundary inequality to have an </a:t>
            </a:r>
            <a:r>
              <a:rPr lang="en-US" altLang="en-US" b="1" dirty="0" smtClean="0"/>
              <a:t>exact</a:t>
            </a:r>
            <a:r>
              <a:rPr lang="en-US" altLang="en-US" dirty="0" smtClean="0"/>
              <a:t> solution.</a:t>
            </a:r>
          </a:p>
          <a:p>
            <a:pPr lvl="2"/>
            <a:r>
              <a:rPr lang="en-US" altLang="en-US" dirty="0" smtClean="0"/>
              <a:t>If an inequality leads to an </a:t>
            </a:r>
            <a:r>
              <a:rPr lang="en-US" altLang="en-US" b="1" dirty="0" smtClean="0"/>
              <a:t>approximate</a:t>
            </a:r>
            <a:r>
              <a:rPr lang="en-US" altLang="en-US" dirty="0" smtClean="0"/>
              <a:t> solution, choose a point very close to the boundary.</a:t>
            </a:r>
          </a:p>
          <a:p>
            <a:pPr lvl="1"/>
            <a:r>
              <a:rPr lang="en-US" altLang="en-US" dirty="0" smtClean="0"/>
              <a:t>Example: Consider the boundary x + 7*y </a:t>
            </a:r>
            <a:r>
              <a:rPr lang="en-US" altLang="en-US" dirty="0" smtClean="0">
                <a:cs typeface="Times New Roman" panose="02020603050405020304" pitchFamily="18" charset="0"/>
              </a:rPr>
              <a:t>≥</a:t>
            </a:r>
            <a:r>
              <a:rPr lang="en-US" altLang="en-US" dirty="0" smtClean="0"/>
              <a:t> 6. </a:t>
            </a:r>
          </a:p>
          <a:p>
            <a:pPr lvl="2"/>
            <a:r>
              <a:rPr lang="en-US" altLang="en-US" dirty="0" smtClean="0"/>
              <a:t>For </a:t>
            </a:r>
            <a:r>
              <a:rPr lang="en-US" altLang="en-US" dirty="0" smtClean="0">
                <a:latin typeface="Arial Unicode MS" panose="020B0604020202020204" pitchFamily="34" charset="-128"/>
              </a:rPr>
              <a:t>x = -1</a:t>
            </a:r>
            <a:r>
              <a:rPr lang="en-US" altLang="en-US" dirty="0" smtClean="0"/>
              <a:t>, the predicate gives us an </a:t>
            </a:r>
            <a:r>
              <a:rPr lang="en-US" altLang="en-US" b="1" dirty="0" smtClean="0"/>
              <a:t>exact</a:t>
            </a:r>
            <a:r>
              <a:rPr lang="en-US" altLang="en-US" dirty="0" smtClean="0"/>
              <a:t> solution of </a:t>
            </a:r>
            <a:r>
              <a:rPr lang="en-US" altLang="en-US" dirty="0" smtClean="0">
                <a:latin typeface="Arial Unicode MS" panose="020B0604020202020204" pitchFamily="34" charset="-128"/>
              </a:rPr>
              <a:t>y = 1</a:t>
            </a:r>
            <a:r>
              <a:rPr lang="en-US" altLang="en-US" dirty="0" smtClean="0"/>
              <a:t>. Therefore the point (-1, 1) lies </a:t>
            </a:r>
            <a:r>
              <a:rPr lang="en-US" altLang="en-US" b="1" dirty="0" smtClean="0"/>
              <a:t>on</a:t>
            </a:r>
            <a:r>
              <a:rPr lang="en-US" altLang="en-US" dirty="0" smtClean="0"/>
              <a:t> the boundary.</a:t>
            </a:r>
          </a:p>
          <a:p>
            <a:pPr lvl="2"/>
            <a:r>
              <a:rPr lang="en-US" altLang="en-US" dirty="0" smtClean="0"/>
              <a:t>For </a:t>
            </a:r>
            <a:r>
              <a:rPr lang="en-US" altLang="en-US" dirty="0" smtClean="0">
                <a:latin typeface="Arial Unicode MS" panose="020B0604020202020204" pitchFamily="34" charset="-128"/>
              </a:rPr>
              <a:t>x = 0</a:t>
            </a:r>
            <a:r>
              <a:rPr lang="en-US" altLang="en-US" dirty="0" smtClean="0"/>
              <a:t>, the predicate leads us to an approximate solution </a:t>
            </a:r>
            <a:r>
              <a:rPr lang="en-US" altLang="en-US" dirty="0" smtClean="0">
                <a:latin typeface="Arial Unicode MS" panose="020B0604020202020204" pitchFamily="34" charset="-128"/>
              </a:rPr>
              <a:t>y = 0.8571428…</a:t>
            </a:r>
            <a:r>
              <a:rPr lang="en-US" altLang="en-US" dirty="0" smtClean="0"/>
              <a:t> . </a:t>
            </a:r>
          </a:p>
          <a:p>
            <a:pPr lvl="2"/>
            <a:r>
              <a:rPr lang="en-US" altLang="en-US" dirty="0" smtClean="0"/>
              <a:t>Since </a:t>
            </a:r>
            <a:r>
              <a:rPr lang="en-US" altLang="en-US" dirty="0" smtClean="0">
                <a:latin typeface="Arial Unicode MS" panose="020B0604020202020204" pitchFamily="34" charset="-128"/>
              </a:rPr>
              <a:t>y</a:t>
            </a:r>
            <a:r>
              <a:rPr lang="en-US" altLang="en-US" dirty="0" smtClean="0"/>
              <a:t> does not have an exact solution, we can truncate it to </a:t>
            </a:r>
            <a:r>
              <a:rPr lang="en-US" altLang="en-US" dirty="0" smtClean="0">
                <a:latin typeface="Arial Unicode MS" panose="020B0604020202020204" pitchFamily="34" charset="-128"/>
              </a:rPr>
              <a:t>0.857</a:t>
            </a:r>
            <a:r>
              <a:rPr lang="en-US" altLang="en-US" dirty="0" smtClean="0"/>
              <a:t> or round it off to </a:t>
            </a:r>
            <a:r>
              <a:rPr lang="en-US" altLang="en-US" dirty="0" smtClean="0">
                <a:latin typeface="Arial Unicode MS" panose="020B0604020202020204" pitchFamily="34" charset="-128"/>
              </a:rPr>
              <a:t>0.858</a:t>
            </a:r>
            <a:r>
              <a:rPr lang="en-US" altLang="en-US" dirty="0" smtClean="0"/>
              <a:t>. </a:t>
            </a:r>
          </a:p>
          <a:p>
            <a:pPr lvl="2"/>
            <a:r>
              <a:rPr lang="en-US" altLang="en-US" dirty="0" smtClean="0"/>
              <a:t>Notice that </a:t>
            </a:r>
            <a:r>
              <a:rPr lang="en-US" altLang="en-US" dirty="0" smtClean="0">
                <a:latin typeface="Arial Unicode MS" panose="020B0604020202020204" pitchFamily="34" charset="-128"/>
              </a:rPr>
              <a:t>(0, 0.857)</a:t>
            </a:r>
            <a:r>
              <a:rPr lang="en-US" altLang="en-US" dirty="0" smtClean="0"/>
              <a:t> does not satisfy the predicate, whereas </a:t>
            </a:r>
            <a:r>
              <a:rPr lang="en-US" altLang="en-US" dirty="0" smtClean="0">
                <a:latin typeface="Arial Unicode MS" panose="020B0604020202020204" pitchFamily="34" charset="-128"/>
              </a:rPr>
              <a:t>(0, 0.858)</a:t>
            </a:r>
            <a:r>
              <a:rPr lang="en-US" altLang="en-US" dirty="0" smtClean="0"/>
              <a:t> does satisfy. </a:t>
            </a:r>
            <a:r>
              <a:rPr lang="en-US" altLang="en-US" b="1" dirty="0" smtClean="0">
                <a:solidFill>
                  <a:srgbClr val="FF0066"/>
                </a:solidFill>
              </a:rPr>
              <a:t>Thus, </a:t>
            </a:r>
            <a:r>
              <a:rPr lang="en-US" altLang="en-US" b="1" dirty="0" smtClean="0">
                <a:solidFill>
                  <a:srgbClr val="FF0066"/>
                </a:solidFill>
                <a:latin typeface="Arial Unicode MS" panose="020B0604020202020204" pitchFamily="34" charset="-128"/>
              </a:rPr>
              <a:t>(0, 0.858)</a:t>
            </a:r>
            <a:r>
              <a:rPr lang="en-US" altLang="en-US" b="1" dirty="0" smtClean="0">
                <a:solidFill>
                  <a:srgbClr val="FF0066"/>
                </a:solidFill>
              </a:rPr>
              <a:t> is an ON point </a:t>
            </a:r>
            <a:r>
              <a:rPr lang="en-US" altLang="en-US" dirty="0" smtClean="0"/>
              <a:t>which lies </a:t>
            </a:r>
            <a:r>
              <a:rPr lang="en-US" altLang="en-US" b="1" dirty="0" smtClean="0"/>
              <a:t>very close</a:t>
            </a:r>
            <a:r>
              <a:rPr lang="en-US" altLang="en-US" dirty="0" smtClean="0"/>
              <a:t> to the boundary. </a:t>
            </a:r>
          </a:p>
          <a:p>
            <a:pPr lvl="3"/>
            <a:r>
              <a:rPr lang="en-US" altLang="en-US" dirty="0"/>
              <a:t>T</a:t>
            </a:r>
            <a:r>
              <a:rPr lang="en-US" altLang="en-US" dirty="0" smtClean="0"/>
              <a:t>he on point lies </a:t>
            </a:r>
            <a:r>
              <a:rPr lang="en-US" altLang="en-US" b="1" dirty="0" smtClean="0"/>
              <a:t>outside</a:t>
            </a:r>
            <a:r>
              <a:rPr lang="en-US" altLang="en-US" dirty="0" smtClean="0"/>
              <a:t> the domain.</a:t>
            </a:r>
          </a:p>
          <a:p>
            <a:pPr lvl="2"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C7717CE-FCEA-41EB-BBB9-F47F1E0C7CC3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80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 and OFF Points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OFF point</a:t>
            </a:r>
          </a:p>
          <a:p>
            <a:pPr lvl="1"/>
            <a:r>
              <a:rPr lang="en-US" altLang="en-US" dirty="0" smtClean="0"/>
              <a:t>An OFF point of a boundary lies </a:t>
            </a:r>
            <a:r>
              <a:rPr lang="en-US" altLang="en-US" b="1" dirty="0" smtClean="0">
                <a:solidFill>
                  <a:srgbClr val="FF0066"/>
                </a:solidFill>
              </a:rPr>
              <a:t>away from the boundary</a:t>
            </a:r>
            <a:r>
              <a:rPr lang="en-US" altLang="en-US" dirty="0" smtClean="0"/>
              <a:t>. </a:t>
            </a:r>
          </a:p>
          <a:p>
            <a:pPr lvl="1"/>
            <a:r>
              <a:rPr lang="en-US" altLang="en-US" dirty="0" smtClean="0"/>
              <a:t>While choosing an OFF point, we must consider whether the boundary is open or closed w.r.t. the domain of interest.</a:t>
            </a:r>
          </a:p>
          <a:p>
            <a:pPr lvl="2"/>
            <a:r>
              <a:rPr lang="en-US" altLang="en-US" b="1" dirty="0" smtClean="0"/>
              <a:t>Open</a:t>
            </a:r>
            <a:r>
              <a:rPr lang="en-US" altLang="en-US" dirty="0" smtClean="0"/>
              <a:t>: An OFF point of the boundary is an </a:t>
            </a:r>
            <a:r>
              <a:rPr lang="en-US" altLang="en-US" b="1" dirty="0" smtClean="0">
                <a:solidFill>
                  <a:srgbClr val="00B050"/>
                </a:solidFill>
              </a:rPr>
              <a:t>interior point inside the domain </a:t>
            </a:r>
            <a:r>
              <a:rPr lang="en-US" altLang="en-US" dirty="0" smtClean="0"/>
              <a:t>within an  </a:t>
            </a:r>
            <a:r>
              <a:rPr lang="el-GR" altLang="en-US" b="1" i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ε</a:t>
            </a:r>
            <a:r>
              <a:rPr lang="en-US" altLang="en-US" b="1" dirty="0" smtClean="0">
                <a:solidFill>
                  <a:srgbClr val="0000FF"/>
                </a:solidFill>
              </a:rPr>
              <a:t>-distance from the boundary</a:t>
            </a:r>
            <a:r>
              <a:rPr lang="en-US" altLang="en-US" dirty="0" smtClean="0"/>
              <a:t>. (</a:t>
            </a:r>
            <a:r>
              <a:rPr lang="el-GR" altLang="en-US" dirty="0" smtClean="0">
                <a:cs typeface="Times New Roman" panose="02020603050405020304" pitchFamily="18" charset="0"/>
              </a:rPr>
              <a:t>ε</a:t>
            </a:r>
            <a:r>
              <a:rPr lang="en-US" altLang="en-US" dirty="0" smtClean="0"/>
              <a:t> </a:t>
            </a:r>
            <a:r>
              <a:rPr lang="en-US" altLang="en-US" dirty="0" smtClean="0">
                <a:cs typeface="Times New Roman" panose="02020603050405020304" pitchFamily="18" charset="0"/>
              </a:rPr>
              <a:t>≡ </a:t>
            </a:r>
            <a:r>
              <a:rPr lang="en-US" altLang="en-US" dirty="0" smtClean="0"/>
              <a:t>small)</a:t>
            </a:r>
          </a:p>
          <a:p>
            <a:pPr lvl="2"/>
            <a:r>
              <a:rPr lang="en-US" altLang="en-US" b="1" dirty="0" smtClean="0"/>
              <a:t>Closed</a:t>
            </a:r>
            <a:r>
              <a:rPr lang="en-US" altLang="en-US" dirty="0" smtClean="0"/>
              <a:t>: An OFF point of that boundary is an </a:t>
            </a:r>
            <a:r>
              <a:rPr lang="en-US" altLang="en-US" b="1" dirty="0" smtClean="0"/>
              <a:t>exterior</a:t>
            </a:r>
            <a:r>
              <a:rPr lang="en-US" altLang="en-US" dirty="0" smtClean="0"/>
              <a:t> point outside the boundary with an </a:t>
            </a:r>
            <a:r>
              <a:rPr lang="el-GR" altLang="en-US" i="1" dirty="0" smtClean="0">
                <a:cs typeface="Times New Roman" panose="02020603050405020304" pitchFamily="18" charset="0"/>
              </a:rPr>
              <a:t>ε</a:t>
            </a:r>
            <a:r>
              <a:rPr lang="en-US" altLang="en-US" dirty="0" smtClean="0"/>
              <a:t>-distance.</a:t>
            </a:r>
          </a:p>
          <a:p>
            <a:pPr lvl="1"/>
            <a:r>
              <a:rPr lang="en-US" altLang="en-US" dirty="0" smtClean="0"/>
              <a:t>Example (Closed): Consider a domain D1 with a boundary </a:t>
            </a:r>
            <a:r>
              <a:rPr lang="en-US" altLang="en-US" dirty="0" smtClean="0">
                <a:latin typeface="Arial Unicode MS" panose="020B0604020202020204" pitchFamily="34" charset="-128"/>
              </a:rPr>
              <a:t>x + 7*y </a:t>
            </a:r>
            <a:r>
              <a:rPr lang="en-US" altLang="en-US" dirty="0" smtClean="0">
                <a:latin typeface="Arial Unicode MS" panose="020B0604020202020204" pitchFamily="34" charset="-128"/>
                <a:cs typeface="Times New Roman" panose="02020603050405020304" pitchFamily="18" charset="0"/>
              </a:rPr>
              <a:t>≥</a:t>
            </a:r>
            <a:r>
              <a:rPr lang="en-US" altLang="en-US" dirty="0" smtClean="0">
                <a:latin typeface="Arial Unicode MS" panose="020B0604020202020204" pitchFamily="34" charset="-128"/>
              </a:rPr>
              <a:t> 6</a:t>
            </a:r>
            <a:r>
              <a:rPr lang="en-US" altLang="en-US" dirty="0" smtClean="0"/>
              <a:t>. An OFF point lies </a:t>
            </a:r>
            <a:r>
              <a:rPr lang="en-US" altLang="en-US" b="1" dirty="0" smtClean="0"/>
              <a:t>outside</a:t>
            </a:r>
            <a:r>
              <a:rPr lang="en-US" altLang="en-US" dirty="0" smtClean="0"/>
              <a:t> the domain. </a:t>
            </a:r>
            <a:r>
              <a:rPr lang="en-US" altLang="en-US" dirty="0" smtClean="0">
                <a:latin typeface="Arial Unicode MS" panose="020B0604020202020204" pitchFamily="34" charset="-128"/>
              </a:rPr>
              <a:t>(-1, 0.99)</a:t>
            </a:r>
            <a:r>
              <a:rPr lang="en-US" altLang="en-US" dirty="0" smtClean="0"/>
              <a:t> lies outside D1. </a:t>
            </a:r>
          </a:p>
          <a:p>
            <a:pPr lvl="1"/>
            <a:r>
              <a:rPr lang="en-US" altLang="en-US" dirty="0" smtClean="0"/>
              <a:t>Example (Open): Consider a domain D2 that is adjacent to  D1 above with an open boundary </a:t>
            </a:r>
            <a:r>
              <a:rPr lang="en-US" altLang="en-US" dirty="0" smtClean="0">
                <a:latin typeface="Arial Unicode MS" panose="020B0604020202020204" pitchFamily="34" charset="-128"/>
              </a:rPr>
              <a:t>x + 7*y &lt; 6</a:t>
            </a:r>
            <a:r>
              <a:rPr lang="en-US" altLang="en-US" dirty="0" smtClean="0"/>
              <a:t>. </a:t>
            </a:r>
            <a:r>
              <a:rPr lang="en-US" altLang="en-US" dirty="0" smtClean="0">
                <a:latin typeface="Arial Unicode MS" panose="020B0604020202020204" pitchFamily="34" charset="-128"/>
              </a:rPr>
              <a:t>(-1, 0.99)</a:t>
            </a:r>
            <a:r>
              <a:rPr lang="en-US" altLang="en-US" dirty="0" smtClean="0"/>
              <a:t> lies inside D2.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8B778CE-1975-43AC-A814-1FE514C4A4DE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65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 and OFF Points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Summary of ON and OFF points</a:t>
            </a:r>
          </a:p>
          <a:p>
            <a:pPr lvl="1"/>
            <a:r>
              <a:rPr lang="en-US" altLang="en-US" dirty="0" smtClean="0"/>
              <a:t>For a </a:t>
            </a:r>
            <a:r>
              <a:rPr lang="en-US" altLang="en-US" b="1" dirty="0" smtClean="0"/>
              <a:t>closed </a:t>
            </a:r>
            <a:r>
              <a:rPr lang="en-US" altLang="en-US" dirty="0" smtClean="0"/>
              <a:t>boundary: 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smtClean="0"/>
              <a:t>an </a:t>
            </a:r>
            <a:r>
              <a:rPr lang="en-US" altLang="en-US" b="1" dirty="0" smtClean="0"/>
              <a:t>ON</a:t>
            </a:r>
            <a:r>
              <a:rPr lang="en-US" altLang="en-US" dirty="0" smtClean="0"/>
              <a:t> point lies </a:t>
            </a:r>
            <a:r>
              <a:rPr lang="en-US" altLang="en-US" b="1" dirty="0" smtClean="0"/>
              <a:t>within the domain</a:t>
            </a:r>
            <a:r>
              <a:rPr lang="en-US" altLang="en-US" dirty="0" smtClean="0"/>
              <a:t> of interest, whereas 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smtClean="0"/>
              <a:t>an </a:t>
            </a:r>
            <a:r>
              <a:rPr lang="en-US" altLang="en-US" b="1" dirty="0" smtClean="0"/>
              <a:t>OFF</a:t>
            </a:r>
            <a:r>
              <a:rPr lang="en-US" altLang="en-US" dirty="0" smtClean="0"/>
              <a:t> point lies in an </a:t>
            </a:r>
            <a:r>
              <a:rPr lang="en-US" altLang="en-US" b="1" dirty="0" smtClean="0"/>
              <a:t>adjacent domain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For an </a:t>
            </a:r>
            <a:r>
              <a:rPr lang="en-US" altLang="en-US" b="1" dirty="0" smtClean="0"/>
              <a:t>open</a:t>
            </a:r>
            <a:r>
              <a:rPr lang="en-US" altLang="en-US" dirty="0" smtClean="0"/>
              <a:t> boundary, 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smtClean="0"/>
              <a:t>an </a:t>
            </a:r>
            <a:r>
              <a:rPr lang="en-US" altLang="en-US" b="1" dirty="0" smtClean="0"/>
              <a:t>ON</a:t>
            </a:r>
            <a:r>
              <a:rPr lang="en-US" altLang="en-US" dirty="0" smtClean="0"/>
              <a:t> point lies in an </a:t>
            </a:r>
            <a:r>
              <a:rPr lang="en-US" altLang="en-US" b="1" dirty="0" smtClean="0"/>
              <a:t>adjacent domain</a:t>
            </a:r>
            <a:r>
              <a:rPr lang="en-US" altLang="en-US" dirty="0" smtClean="0"/>
              <a:t>, whereas 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smtClean="0"/>
              <a:t>an </a:t>
            </a:r>
            <a:r>
              <a:rPr lang="en-US" altLang="en-US" b="1" dirty="0" smtClean="0"/>
              <a:t>OFF</a:t>
            </a:r>
            <a:r>
              <a:rPr lang="en-US" altLang="en-US" dirty="0" smtClean="0"/>
              <a:t> point lies </a:t>
            </a:r>
            <a:r>
              <a:rPr lang="en-US" altLang="en-US" b="1" dirty="0" smtClean="0"/>
              <a:t>within the domain</a:t>
            </a:r>
            <a:r>
              <a:rPr lang="en-US" altLang="en-US" dirty="0" smtClean="0"/>
              <a:t> of interest.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1BA8EF94-89CB-4CA4-9D68-B608A03E7265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2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88FDF4B-67C6-4864-8EED-E2E5E1D73B9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ON and OFF Points</a:t>
            </a:r>
          </a:p>
        </p:txBody>
      </p:sp>
      <p:pic>
        <p:nvPicPr>
          <p:cNvPr id="472068" name="Picture 4" descr="ono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60" y="1186368"/>
            <a:ext cx="4981144" cy="535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5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Domain Error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mtClean="0"/>
              <a:t>Two fundamental elements of a program</a:t>
            </a:r>
          </a:p>
          <a:p>
            <a:pPr lvl="1"/>
            <a:r>
              <a:rPr lang="en-US" altLang="en-US" smtClean="0"/>
              <a:t>Input domain: The set of all input data to the program</a:t>
            </a:r>
          </a:p>
          <a:p>
            <a:pPr lvl="1"/>
            <a:r>
              <a:rPr lang="en-US" altLang="en-US" smtClean="0"/>
              <a:t>Program path: A sequence of instructions from entry to exit</a:t>
            </a:r>
          </a:p>
          <a:p>
            <a:pPr lvl="2"/>
            <a:r>
              <a:rPr lang="en-US" altLang="en-US" smtClean="0"/>
              <a:t>Feasible path: If there exists input data which causes the path to execute.</a:t>
            </a:r>
          </a:p>
          <a:p>
            <a:pPr lvl="2"/>
            <a:r>
              <a:rPr lang="en-US" altLang="en-US" smtClean="0"/>
              <a:t>Infeasible path: No input data exists to cause the path to execute.</a:t>
            </a:r>
          </a:p>
          <a:p>
            <a:r>
              <a:rPr lang="en-US" altLang="en-US" smtClean="0"/>
              <a:t>Howden identified 2 classes of errors by combining input domain and program paths.</a:t>
            </a:r>
          </a:p>
          <a:p>
            <a:pPr lvl="1"/>
            <a:r>
              <a:rPr lang="en-US" altLang="en-US" smtClean="0"/>
              <a:t>Computation error</a:t>
            </a:r>
          </a:p>
          <a:p>
            <a:pPr lvl="1"/>
            <a:r>
              <a:rPr lang="en-US" altLang="en-US" smtClean="0"/>
              <a:t>Domain error</a:t>
            </a:r>
          </a:p>
          <a:p>
            <a:r>
              <a:rPr lang="en-US" altLang="en-US" smtClean="0"/>
              <a:t>Computation error</a:t>
            </a:r>
          </a:p>
          <a:p>
            <a:pPr lvl="1"/>
            <a:r>
              <a:rPr lang="en-US" altLang="en-US" smtClean="0"/>
              <a:t> A computation error occurs when a specific input data causes the correct path to execute, but the output value is wrong.</a:t>
            </a:r>
          </a:p>
          <a:p>
            <a:r>
              <a:rPr lang="en-US" altLang="en-US" smtClean="0"/>
              <a:t>Domain error</a:t>
            </a:r>
          </a:p>
          <a:p>
            <a:pPr lvl="1"/>
            <a:r>
              <a:rPr lang="en-US" altLang="en-US" smtClean="0"/>
              <a:t>A domain error occurs when a specific input data causes the program to execute a wrong (i.e. undesired) path.</a:t>
            </a:r>
          </a:p>
          <a:p>
            <a:pPr lvl="1">
              <a:buFontTx/>
              <a:buNone/>
            </a:pPr>
            <a:endParaRPr lang="en-US" altLang="en-US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5AC0C37-7C24-4FA1-91EC-B0A7F72BC2CF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95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 Selection Criterion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For </a:t>
            </a:r>
            <a:r>
              <a:rPr lang="en-US" altLang="en-US" b="1" dirty="0" smtClean="0">
                <a:solidFill>
                  <a:srgbClr val="FF0000"/>
                </a:solidFill>
              </a:rPr>
              <a:t>each domain </a:t>
            </a:r>
            <a:r>
              <a:rPr lang="en-US" altLang="en-US" dirty="0" smtClean="0"/>
              <a:t>and for each boundary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b="1" dirty="0" smtClean="0"/>
              <a:t>select three points A, C, and B in an ON-OFF-ON sequence</a:t>
            </a:r>
            <a:r>
              <a:rPr lang="en-US" altLang="en-US" dirty="0" smtClean="0"/>
              <a:t>.</a:t>
            </a:r>
          </a:p>
          <a:p>
            <a:r>
              <a:rPr lang="en-US" altLang="en-US" dirty="0"/>
              <a:t>C</a:t>
            </a:r>
            <a:r>
              <a:rPr lang="en-US" altLang="en-US" dirty="0" smtClean="0"/>
              <a:t>onsider </a:t>
            </a:r>
            <a:r>
              <a:rPr lang="en-US" altLang="en-US" dirty="0" smtClean="0"/>
              <a:t>the following kinds of errors.</a:t>
            </a:r>
          </a:p>
          <a:p>
            <a:pPr lvl="1"/>
            <a:r>
              <a:rPr lang="en-US" altLang="en-US" b="1" dirty="0" smtClean="0">
                <a:solidFill>
                  <a:srgbClr val="00B050"/>
                </a:solidFill>
              </a:rPr>
              <a:t>Closed inequality boundary</a:t>
            </a:r>
          </a:p>
          <a:p>
            <a:pPr lvl="2"/>
            <a:r>
              <a:rPr lang="en-US" altLang="en-US" dirty="0" smtClean="0"/>
              <a:t>Boundary </a:t>
            </a:r>
            <a:r>
              <a:rPr lang="en-US" altLang="en-US" dirty="0" smtClean="0"/>
              <a:t>shift resulting in a reduced domain</a:t>
            </a:r>
          </a:p>
          <a:p>
            <a:pPr lvl="2"/>
            <a:r>
              <a:rPr lang="en-US" altLang="en-US" dirty="0" smtClean="0"/>
              <a:t>Boundary </a:t>
            </a:r>
            <a:r>
              <a:rPr lang="en-US" altLang="en-US" dirty="0" smtClean="0"/>
              <a:t>shift resulting in an enlarged domain</a:t>
            </a:r>
          </a:p>
          <a:p>
            <a:pPr lvl="2"/>
            <a:r>
              <a:rPr lang="en-US" altLang="en-US" dirty="0" smtClean="0"/>
              <a:t>Boundary </a:t>
            </a:r>
            <a:r>
              <a:rPr lang="en-US" altLang="en-US" dirty="0" smtClean="0"/>
              <a:t>tilt</a:t>
            </a:r>
          </a:p>
          <a:p>
            <a:pPr lvl="2"/>
            <a:r>
              <a:rPr lang="en-US" altLang="en-US" dirty="0" smtClean="0"/>
              <a:t>Closure </a:t>
            </a:r>
            <a:r>
              <a:rPr lang="en-US" altLang="en-US" dirty="0" smtClean="0"/>
              <a:t>error</a:t>
            </a:r>
          </a:p>
          <a:p>
            <a:pPr lvl="1"/>
            <a:r>
              <a:rPr lang="en-US" altLang="en-US" b="1" dirty="0" smtClean="0">
                <a:solidFill>
                  <a:srgbClr val="00B050"/>
                </a:solidFill>
              </a:rPr>
              <a:t>Open inequality boundary</a:t>
            </a:r>
          </a:p>
          <a:p>
            <a:pPr lvl="2"/>
            <a:r>
              <a:rPr lang="en-US" altLang="en-US" dirty="0" smtClean="0"/>
              <a:t>Boundary </a:t>
            </a:r>
            <a:r>
              <a:rPr lang="en-US" altLang="en-US" dirty="0" smtClean="0"/>
              <a:t>shift resulting in a reduced domain</a:t>
            </a:r>
          </a:p>
          <a:p>
            <a:pPr lvl="2"/>
            <a:r>
              <a:rPr lang="en-US" altLang="en-US" dirty="0" smtClean="0"/>
              <a:t>Boundary </a:t>
            </a:r>
            <a:r>
              <a:rPr lang="en-US" altLang="en-US" dirty="0" smtClean="0"/>
              <a:t>shift resulting in an enlarged domain</a:t>
            </a:r>
          </a:p>
          <a:p>
            <a:pPr lvl="2"/>
            <a:r>
              <a:rPr lang="en-US" altLang="en-US" dirty="0" smtClean="0"/>
              <a:t>Boundary </a:t>
            </a:r>
            <a:r>
              <a:rPr lang="en-US" altLang="en-US" dirty="0" smtClean="0"/>
              <a:t>tilt</a:t>
            </a:r>
          </a:p>
          <a:p>
            <a:pPr lvl="2"/>
            <a:r>
              <a:rPr lang="en-US" altLang="en-US" dirty="0" smtClean="0"/>
              <a:t>Closure </a:t>
            </a:r>
            <a:r>
              <a:rPr lang="en-US" altLang="en-US" dirty="0" smtClean="0"/>
              <a:t>error</a:t>
            </a:r>
          </a:p>
          <a:p>
            <a:pPr lvl="1"/>
            <a:r>
              <a:rPr lang="en-US" altLang="en-US" b="1" dirty="0" smtClean="0">
                <a:solidFill>
                  <a:srgbClr val="0000FF"/>
                </a:solidFill>
              </a:rPr>
              <a:t>Equality boundary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7E41803-EBF0-4DED-99F0-5F434ABFDB9F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70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4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4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4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103C391-EAE7-47E6-8FCF-62864C9612E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Test Selection Criterion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7650" y="1475484"/>
            <a:ext cx="4406900" cy="1214503"/>
          </a:xfrm>
        </p:spPr>
        <p:txBody>
          <a:bodyPr/>
          <a:lstStyle/>
          <a:p>
            <a:r>
              <a:rPr lang="en-US" altLang="en-US" b="1" dirty="0">
                <a:solidFill>
                  <a:srgbClr val="0000FF"/>
                </a:solidFill>
              </a:rPr>
              <a:t>Closed inequality boundary</a:t>
            </a:r>
          </a:p>
          <a:p>
            <a:pPr lvl="1"/>
            <a:r>
              <a:rPr lang="en-US" altLang="en-US" sz="1800" dirty="0" smtClean="0"/>
              <a:t>Boundary </a:t>
            </a:r>
            <a:r>
              <a:rPr lang="en-US" altLang="en-US" sz="1800" dirty="0" smtClean="0"/>
              <a:t>shift resulting in a reduced domain</a:t>
            </a:r>
            <a:endParaRPr lang="en-US" altLang="en-US" sz="2000" dirty="0" smtClean="0"/>
          </a:p>
        </p:txBody>
      </p:sp>
      <p:pic>
        <p:nvPicPr>
          <p:cNvPr id="476164" name="Picture 4" descr="cibs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820988"/>
            <a:ext cx="3898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76448" name="Group 28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94742561"/>
              </p:ext>
            </p:extLst>
          </p:nvPr>
        </p:nvGraphicFramePr>
        <p:xfrm>
          <a:off x="4978400" y="2017713"/>
          <a:ext cx="3698875" cy="2500314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="" xmlns:a16="http://schemas.microsoft.com/office/drawing/2014/main" val="1642944767"/>
                    </a:ext>
                  </a:extLst>
                </a:gridCol>
                <a:gridCol w="962025">
                  <a:extLst>
                    <a:ext uri="{9D8B030D-6E8A-4147-A177-3AD203B41FA5}">
                      <a16:colId xmlns="" xmlns:a16="http://schemas.microsoft.com/office/drawing/2014/main" val="1352243828"/>
                    </a:ext>
                  </a:extLst>
                </a:gridCol>
                <a:gridCol w="963613">
                  <a:extLst>
                    <a:ext uri="{9D8B030D-6E8A-4147-A177-3AD203B41FA5}">
                      <a16:colId xmlns="" xmlns:a16="http://schemas.microsoft.com/office/drawing/2014/main" val="2383698129"/>
                    </a:ext>
                  </a:extLst>
                </a:gridCol>
                <a:gridCol w="963612">
                  <a:extLst>
                    <a:ext uri="{9D8B030D-6E8A-4147-A177-3AD203B41FA5}">
                      <a16:colId xmlns="" xmlns:a16="http://schemas.microsoft.com/office/drawing/2014/main" val="2229746990"/>
                    </a:ext>
                  </a:extLst>
                </a:gridCol>
              </a:tblGrid>
              <a:tr h="5445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Actual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Expected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Fault detected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1391547"/>
                  </a:ext>
                </a:extLst>
              </a:tr>
              <a:tr h="80486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66490306"/>
                  </a:ext>
                </a:extLst>
              </a:tr>
              <a:tr h="6064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4114097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493316"/>
                  </a:ext>
                </a:extLst>
              </a:tr>
            </a:tbl>
          </a:graphicData>
        </a:graphic>
      </p:graphicFrame>
      <p:sp>
        <p:nvSpPr>
          <p:cNvPr id="476449" name="Rectangle 289"/>
          <p:cNvSpPr>
            <a:spLocks noChangeArrowheads="1"/>
          </p:cNvSpPr>
          <p:nvPr/>
        </p:nvSpPr>
        <p:spPr bwMode="auto">
          <a:xfrm>
            <a:off x="4754563" y="4903788"/>
            <a:ext cx="39258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75000"/>
            </a:pPr>
            <a:r>
              <a:rPr lang="en-US" altLang="en-US" b="0">
                <a:solidFill>
                  <a:srgbClr val="000000"/>
                </a:solidFill>
              </a:rPr>
              <a:t>Table 6.2: Detection of boundary shift resulting in a reduced domain (closed inequality).</a:t>
            </a:r>
          </a:p>
        </p:txBody>
      </p:sp>
      <p:sp>
        <p:nvSpPr>
          <p:cNvPr id="2" name="Rectangle 1"/>
          <p:cNvSpPr/>
          <p:nvPr/>
        </p:nvSpPr>
        <p:spPr>
          <a:xfrm>
            <a:off x="400050" y="5256755"/>
            <a:ext cx="4049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Boundary shift resulting in a reduced domain (closed inequality).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4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597D962-ACC6-476C-BB21-CAB59D345C9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Test Selection Criterion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6956" y="1439609"/>
            <a:ext cx="4406900" cy="1129979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00FF"/>
                </a:solidFill>
              </a:rPr>
              <a:t>Closed inequality boundary</a:t>
            </a:r>
          </a:p>
        </p:txBody>
      </p:sp>
      <p:graphicFrame>
        <p:nvGraphicFramePr>
          <p:cNvPr id="481376" name="Group 9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37412157"/>
              </p:ext>
            </p:extLst>
          </p:nvPr>
        </p:nvGraphicFramePr>
        <p:xfrm>
          <a:off x="4737100" y="1644650"/>
          <a:ext cx="4230688" cy="2652713"/>
        </p:xfrm>
        <a:graphic>
          <a:graphicData uri="http://schemas.openxmlformats.org/drawingml/2006/table">
            <a:tbl>
              <a:tblPr/>
              <a:tblGrid>
                <a:gridCol w="950913">
                  <a:extLst>
                    <a:ext uri="{9D8B030D-6E8A-4147-A177-3AD203B41FA5}">
                      <a16:colId xmlns="" xmlns:a16="http://schemas.microsoft.com/office/drawing/2014/main" val="2697613947"/>
                    </a:ext>
                  </a:extLst>
                </a:gridCol>
                <a:gridCol w="1076325">
                  <a:extLst>
                    <a:ext uri="{9D8B030D-6E8A-4147-A177-3AD203B41FA5}">
                      <a16:colId xmlns="" xmlns:a16="http://schemas.microsoft.com/office/drawing/2014/main" val="69240034"/>
                    </a:ext>
                  </a:extLst>
                </a:gridCol>
                <a:gridCol w="1101725">
                  <a:extLst>
                    <a:ext uri="{9D8B030D-6E8A-4147-A177-3AD203B41FA5}">
                      <a16:colId xmlns="" xmlns:a16="http://schemas.microsoft.com/office/drawing/2014/main" val="4228698935"/>
                    </a:ext>
                  </a:extLst>
                </a:gridCol>
                <a:gridCol w="1101725">
                  <a:extLst>
                    <a:ext uri="{9D8B030D-6E8A-4147-A177-3AD203B41FA5}">
                      <a16:colId xmlns="" xmlns:a16="http://schemas.microsoft.com/office/drawing/2014/main" val="3949809496"/>
                    </a:ext>
                  </a:extLst>
                </a:gridCol>
              </a:tblGrid>
              <a:tr h="5937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Actual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Expected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Fault detected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9594611"/>
                  </a:ext>
                </a:extLst>
              </a:tr>
              <a:tr h="8064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52380533"/>
                  </a:ext>
                </a:extLst>
              </a:tr>
              <a:tr h="6604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1269794"/>
                  </a:ext>
                </a:extLst>
              </a:tr>
              <a:tr h="592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29984990"/>
                  </a:ext>
                </a:extLst>
              </a:tr>
            </a:tbl>
          </a:graphicData>
        </a:graphic>
      </p:graphicFrame>
      <p:pic>
        <p:nvPicPr>
          <p:cNvPr id="481315" name="Picture 35" descr="cib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9" y="2237042"/>
            <a:ext cx="3941762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72" name="Rectangle 92"/>
          <p:cNvSpPr>
            <a:spLocks noChangeArrowheads="1"/>
          </p:cNvSpPr>
          <p:nvPr/>
        </p:nvSpPr>
        <p:spPr bwMode="auto">
          <a:xfrm>
            <a:off x="4778375" y="4764088"/>
            <a:ext cx="4094163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75000"/>
            </a:pPr>
            <a:r>
              <a:rPr lang="en-US" altLang="en-US" b="0" dirty="0" smtClean="0">
                <a:solidFill>
                  <a:srgbClr val="000000"/>
                </a:solidFill>
              </a:rPr>
              <a:t>Detection </a:t>
            </a:r>
            <a:r>
              <a:rPr lang="en-US" altLang="en-US" b="0" dirty="0">
                <a:solidFill>
                  <a:srgbClr val="000000"/>
                </a:solidFill>
              </a:rPr>
              <a:t>of boundary shift resulting in an enlarged domain (closed inequality).</a:t>
            </a:r>
          </a:p>
        </p:txBody>
      </p:sp>
      <p:sp>
        <p:nvSpPr>
          <p:cNvPr id="2" name="Rectangle 1"/>
          <p:cNvSpPr/>
          <p:nvPr/>
        </p:nvSpPr>
        <p:spPr>
          <a:xfrm>
            <a:off x="334255" y="4814094"/>
            <a:ext cx="4017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dirty="0"/>
              <a:t>Boundary shift resulting in an enlarged domain (closed inequality).</a:t>
            </a:r>
          </a:p>
        </p:txBody>
      </p:sp>
    </p:spTree>
    <p:extLst>
      <p:ext uri="{BB962C8B-B14F-4D97-AF65-F5344CB8AC3E}">
        <p14:creationId xmlns:p14="http://schemas.microsoft.com/office/powerpoint/2010/main" val="84234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44E4E9B-F58B-4ADD-914A-3F47A0ED002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Test Selection Criterion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1300" y="4741543"/>
            <a:ext cx="4406900" cy="1204913"/>
          </a:xfrm>
        </p:spPr>
        <p:txBody>
          <a:bodyPr/>
          <a:lstStyle/>
          <a:p>
            <a:r>
              <a:rPr lang="en-US" altLang="en-US" b="1" dirty="0">
                <a:solidFill>
                  <a:srgbClr val="0000FF"/>
                </a:solidFill>
              </a:rPr>
              <a:t>Closed inequality boundary</a:t>
            </a:r>
          </a:p>
          <a:p>
            <a:pPr lvl="1"/>
            <a:r>
              <a:rPr lang="en-US" altLang="en-US" sz="1800" dirty="0" smtClean="0"/>
              <a:t>Tilted </a:t>
            </a:r>
            <a:r>
              <a:rPr lang="en-US" altLang="en-US" sz="1800" dirty="0" smtClean="0"/>
              <a:t>boundary</a:t>
            </a:r>
          </a:p>
          <a:p>
            <a:pPr lvl="1">
              <a:buFontTx/>
              <a:buNone/>
            </a:pPr>
            <a:endParaRPr lang="en-US" altLang="en-US" sz="1800" b="1" dirty="0" smtClean="0"/>
          </a:p>
          <a:p>
            <a:pPr>
              <a:buFontTx/>
              <a:buNone/>
            </a:pPr>
            <a:endParaRPr lang="en-US" altLang="en-US" sz="2000" b="1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</p:txBody>
      </p:sp>
      <p:graphicFrame>
        <p:nvGraphicFramePr>
          <p:cNvPr id="483367" name="Group 3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1968370"/>
              </p:ext>
            </p:extLst>
          </p:nvPr>
        </p:nvGraphicFramePr>
        <p:xfrm>
          <a:off x="4737100" y="1323975"/>
          <a:ext cx="4230688" cy="3227388"/>
        </p:xfrm>
        <a:graphic>
          <a:graphicData uri="http://schemas.openxmlformats.org/drawingml/2006/table">
            <a:tbl>
              <a:tblPr/>
              <a:tblGrid>
                <a:gridCol w="925513">
                  <a:extLst>
                    <a:ext uri="{9D8B030D-6E8A-4147-A177-3AD203B41FA5}">
                      <a16:colId xmlns="" xmlns:a16="http://schemas.microsoft.com/office/drawing/2014/main" val="2085403168"/>
                    </a:ext>
                  </a:extLst>
                </a:gridCol>
                <a:gridCol w="1101725">
                  <a:extLst>
                    <a:ext uri="{9D8B030D-6E8A-4147-A177-3AD203B41FA5}">
                      <a16:colId xmlns="" xmlns:a16="http://schemas.microsoft.com/office/drawing/2014/main" val="577279494"/>
                    </a:ext>
                  </a:extLst>
                </a:gridCol>
                <a:gridCol w="1101725">
                  <a:extLst>
                    <a:ext uri="{9D8B030D-6E8A-4147-A177-3AD203B41FA5}">
                      <a16:colId xmlns="" xmlns:a16="http://schemas.microsoft.com/office/drawing/2014/main" val="2278309948"/>
                    </a:ext>
                  </a:extLst>
                </a:gridCol>
                <a:gridCol w="1101725">
                  <a:extLst>
                    <a:ext uri="{9D8B030D-6E8A-4147-A177-3AD203B41FA5}">
                      <a16:colId xmlns="" xmlns:a16="http://schemas.microsoft.com/office/drawing/2014/main" val="1627036585"/>
                    </a:ext>
                  </a:extLst>
                </a:gridCol>
              </a:tblGrid>
              <a:tr h="8080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Actual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Expected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Fault detected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51102266"/>
                  </a:ext>
                </a:extLst>
              </a:tr>
              <a:tr h="8064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15265415"/>
                  </a:ext>
                </a:extLst>
              </a:tr>
              <a:tr h="8064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6840703"/>
                  </a:ext>
                </a:extLst>
              </a:tr>
              <a:tr h="8064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41113044"/>
                  </a:ext>
                </a:extLst>
              </a:tr>
            </a:tbl>
          </a:graphicData>
        </a:graphic>
      </p:graphicFrame>
      <p:pic>
        <p:nvPicPr>
          <p:cNvPr id="483363" name="Picture 35" descr="cib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865313"/>
            <a:ext cx="4152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3364" name="Rectangle 36"/>
          <p:cNvSpPr>
            <a:spLocks noChangeArrowheads="1"/>
          </p:cNvSpPr>
          <p:nvPr/>
        </p:nvSpPr>
        <p:spPr bwMode="auto">
          <a:xfrm>
            <a:off x="4872038" y="4743450"/>
            <a:ext cx="3843337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75000"/>
            </a:pPr>
            <a:r>
              <a:rPr lang="en-US" altLang="en-US" b="0" dirty="0" smtClean="0">
                <a:solidFill>
                  <a:srgbClr val="000000"/>
                </a:solidFill>
              </a:rPr>
              <a:t>Detection </a:t>
            </a:r>
            <a:r>
              <a:rPr lang="en-US" altLang="en-US" b="0" dirty="0">
                <a:solidFill>
                  <a:srgbClr val="000000"/>
                </a:solidFill>
              </a:rPr>
              <a:t>of tilted boundary (closed inequality).</a:t>
            </a:r>
          </a:p>
        </p:txBody>
      </p:sp>
    </p:spTree>
    <p:extLst>
      <p:ext uri="{BB962C8B-B14F-4D97-AF65-F5344CB8AC3E}">
        <p14:creationId xmlns:p14="http://schemas.microsoft.com/office/powerpoint/2010/main" val="320314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002F522-3A3D-4477-8E51-E4C4F8B1E87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Test Selection Criterion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6551" y="1440309"/>
            <a:ext cx="4406900" cy="1030289"/>
          </a:xfrm>
        </p:spPr>
        <p:txBody>
          <a:bodyPr/>
          <a:lstStyle/>
          <a:p>
            <a:r>
              <a:rPr lang="en-US" altLang="en-US" b="1" dirty="0">
                <a:solidFill>
                  <a:srgbClr val="0000FF"/>
                </a:solidFill>
              </a:rPr>
              <a:t>Closed inequality boundary</a:t>
            </a:r>
          </a:p>
          <a:p>
            <a:pPr lvl="1"/>
            <a:r>
              <a:rPr lang="en-US" altLang="en-US" sz="1800" dirty="0" smtClean="0"/>
              <a:t>Closure </a:t>
            </a:r>
            <a:r>
              <a:rPr lang="en-US" altLang="en-US" sz="1800" dirty="0" smtClean="0"/>
              <a:t>error</a:t>
            </a:r>
          </a:p>
          <a:p>
            <a:pPr lvl="1">
              <a:buFontTx/>
              <a:buNone/>
            </a:pPr>
            <a:endParaRPr lang="en-US" altLang="en-US" sz="1800" b="1" dirty="0" smtClean="0"/>
          </a:p>
        </p:txBody>
      </p:sp>
      <p:graphicFrame>
        <p:nvGraphicFramePr>
          <p:cNvPr id="485415" name="Group 3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10302989"/>
              </p:ext>
            </p:extLst>
          </p:nvPr>
        </p:nvGraphicFramePr>
        <p:xfrm>
          <a:off x="4697413" y="1354138"/>
          <a:ext cx="4230687" cy="3227388"/>
        </p:xfrm>
        <a:graphic>
          <a:graphicData uri="http://schemas.openxmlformats.org/drawingml/2006/table">
            <a:tbl>
              <a:tblPr/>
              <a:tblGrid>
                <a:gridCol w="925512">
                  <a:extLst>
                    <a:ext uri="{9D8B030D-6E8A-4147-A177-3AD203B41FA5}">
                      <a16:colId xmlns="" xmlns:a16="http://schemas.microsoft.com/office/drawing/2014/main" val="3079703846"/>
                    </a:ext>
                  </a:extLst>
                </a:gridCol>
                <a:gridCol w="1101725">
                  <a:extLst>
                    <a:ext uri="{9D8B030D-6E8A-4147-A177-3AD203B41FA5}">
                      <a16:colId xmlns="" xmlns:a16="http://schemas.microsoft.com/office/drawing/2014/main" val="398284901"/>
                    </a:ext>
                  </a:extLst>
                </a:gridCol>
                <a:gridCol w="1101725">
                  <a:extLst>
                    <a:ext uri="{9D8B030D-6E8A-4147-A177-3AD203B41FA5}">
                      <a16:colId xmlns="" xmlns:a16="http://schemas.microsoft.com/office/drawing/2014/main" val="2506956159"/>
                    </a:ext>
                  </a:extLst>
                </a:gridCol>
                <a:gridCol w="1101725">
                  <a:extLst>
                    <a:ext uri="{9D8B030D-6E8A-4147-A177-3AD203B41FA5}">
                      <a16:colId xmlns="" xmlns:a16="http://schemas.microsoft.com/office/drawing/2014/main" val="863900089"/>
                    </a:ext>
                  </a:extLst>
                </a:gridCol>
              </a:tblGrid>
              <a:tr h="8080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Actual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Expected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Fault detected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95940790"/>
                  </a:ext>
                </a:extLst>
              </a:tr>
              <a:tr h="8064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9421149"/>
                  </a:ext>
                </a:extLst>
              </a:tr>
              <a:tr h="8064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3422311"/>
                  </a:ext>
                </a:extLst>
              </a:tr>
              <a:tr h="8064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76673861"/>
                  </a:ext>
                </a:extLst>
              </a:tr>
            </a:tbl>
          </a:graphicData>
        </a:graphic>
      </p:graphicFrame>
      <p:sp>
        <p:nvSpPr>
          <p:cNvPr id="485412" name="Rectangle 36"/>
          <p:cNvSpPr>
            <a:spLocks noChangeArrowheads="1"/>
          </p:cNvSpPr>
          <p:nvPr/>
        </p:nvSpPr>
        <p:spPr bwMode="auto">
          <a:xfrm>
            <a:off x="4718050" y="4722813"/>
            <a:ext cx="2797561" cy="67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75000"/>
            </a:pPr>
            <a:r>
              <a:rPr lang="en-US" altLang="en-US" b="0" dirty="0" smtClean="0">
                <a:solidFill>
                  <a:srgbClr val="000000"/>
                </a:solidFill>
              </a:rPr>
              <a:t>Detection </a:t>
            </a:r>
            <a:r>
              <a:rPr lang="en-US" altLang="en-US" b="0" dirty="0">
                <a:solidFill>
                  <a:srgbClr val="000000"/>
                </a:solidFill>
              </a:rPr>
              <a:t>of closure error 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75000"/>
            </a:pPr>
            <a:r>
              <a:rPr lang="en-US" altLang="en-US" b="0" dirty="0">
                <a:solidFill>
                  <a:srgbClr val="000000"/>
                </a:solidFill>
              </a:rPr>
              <a:t>(closed inequality).</a:t>
            </a:r>
          </a:p>
        </p:txBody>
      </p:sp>
      <p:pic>
        <p:nvPicPr>
          <p:cNvPr id="485420" name="Picture 44" descr="cib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759768"/>
            <a:ext cx="4044950" cy="20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54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D9353812-AD59-41A7-A254-862DC84737D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Test Selection Criterion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2092" y="1493839"/>
            <a:ext cx="4406900" cy="1245240"/>
          </a:xfrm>
        </p:spPr>
        <p:txBody>
          <a:bodyPr/>
          <a:lstStyle/>
          <a:p>
            <a:r>
              <a:rPr lang="en-US" altLang="en-US" b="1" dirty="0">
                <a:solidFill>
                  <a:srgbClr val="FF0066"/>
                </a:solidFill>
              </a:rPr>
              <a:t>Open inequality boundary</a:t>
            </a:r>
          </a:p>
          <a:p>
            <a:pPr lvl="1"/>
            <a:r>
              <a:rPr lang="en-US" altLang="en-US" sz="1800" dirty="0" smtClean="0"/>
              <a:t>Boundary </a:t>
            </a:r>
            <a:r>
              <a:rPr lang="en-US" altLang="en-US" sz="1800" dirty="0" smtClean="0"/>
              <a:t>shift resulting in a reduced domain</a:t>
            </a:r>
          </a:p>
          <a:p>
            <a:pPr lvl="1">
              <a:buFontTx/>
              <a:buNone/>
            </a:pPr>
            <a:endParaRPr lang="en-US" altLang="en-US" sz="1800" b="1" dirty="0" smtClean="0"/>
          </a:p>
          <a:p>
            <a:pPr>
              <a:buFontTx/>
              <a:buNone/>
            </a:pPr>
            <a:endParaRPr lang="en-US" altLang="en-US" sz="2000" b="1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</p:txBody>
      </p:sp>
      <p:graphicFrame>
        <p:nvGraphicFramePr>
          <p:cNvPr id="487518" name="Group 9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14234253"/>
              </p:ext>
            </p:extLst>
          </p:nvPr>
        </p:nvGraphicFramePr>
        <p:xfrm>
          <a:off x="4748213" y="1493838"/>
          <a:ext cx="4230687" cy="3227388"/>
        </p:xfrm>
        <a:graphic>
          <a:graphicData uri="http://schemas.openxmlformats.org/drawingml/2006/table">
            <a:tbl>
              <a:tblPr/>
              <a:tblGrid>
                <a:gridCol w="925512">
                  <a:extLst>
                    <a:ext uri="{9D8B030D-6E8A-4147-A177-3AD203B41FA5}">
                      <a16:colId xmlns="" xmlns:a16="http://schemas.microsoft.com/office/drawing/2014/main" val="2802978635"/>
                    </a:ext>
                  </a:extLst>
                </a:gridCol>
                <a:gridCol w="1101725">
                  <a:extLst>
                    <a:ext uri="{9D8B030D-6E8A-4147-A177-3AD203B41FA5}">
                      <a16:colId xmlns="" xmlns:a16="http://schemas.microsoft.com/office/drawing/2014/main" val="1004496762"/>
                    </a:ext>
                  </a:extLst>
                </a:gridCol>
                <a:gridCol w="1101725">
                  <a:extLst>
                    <a:ext uri="{9D8B030D-6E8A-4147-A177-3AD203B41FA5}">
                      <a16:colId xmlns="" xmlns:a16="http://schemas.microsoft.com/office/drawing/2014/main" val="3826472308"/>
                    </a:ext>
                  </a:extLst>
                </a:gridCol>
                <a:gridCol w="1101725">
                  <a:extLst>
                    <a:ext uri="{9D8B030D-6E8A-4147-A177-3AD203B41FA5}">
                      <a16:colId xmlns="" xmlns:a16="http://schemas.microsoft.com/office/drawing/2014/main" val="3668621755"/>
                    </a:ext>
                  </a:extLst>
                </a:gridCol>
              </a:tblGrid>
              <a:tr h="8080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Actual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Expected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Fault detected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59969377"/>
                  </a:ext>
                </a:extLst>
              </a:tr>
              <a:tr h="8064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229671"/>
                  </a:ext>
                </a:extLst>
              </a:tr>
              <a:tr h="8064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3349047"/>
                  </a:ext>
                </a:extLst>
              </a:tr>
              <a:tr h="8064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213355"/>
                  </a:ext>
                </a:extLst>
              </a:tr>
            </a:tbl>
          </a:graphicData>
        </a:graphic>
      </p:graphicFrame>
      <p:pic>
        <p:nvPicPr>
          <p:cNvPr id="487459" name="Picture 35" descr="oibs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71" y="3089596"/>
            <a:ext cx="4038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7515" name="Rectangle 91"/>
          <p:cNvSpPr>
            <a:spLocks noChangeArrowheads="1"/>
          </p:cNvSpPr>
          <p:nvPr/>
        </p:nvSpPr>
        <p:spPr bwMode="auto">
          <a:xfrm>
            <a:off x="4683125" y="4864100"/>
            <a:ext cx="4048125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75000"/>
            </a:pPr>
            <a:r>
              <a:rPr lang="en-US" altLang="en-US" b="0" dirty="0" smtClean="0">
                <a:solidFill>
                  <a:srgbClr val="000000"/>
                </a:solidFill>
              </a:rPr>
              <a:t>Detection </a:t>
            </a:r>
            <a:r>
              <a:rPr lang="en-US" altLang="en-US" b="0" dirty="0">
                <a:solidFill>
                  <a:srgbClr val="000000"/>
                </a:solidFill>
              </a:rPr>
              <a:t>of boundary shift resulting in a reduced domain (open inequality).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597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B4B75EE-7A15-4FD1-BED3-FF690467A14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Test Selection Criterion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5100" y="1413436"/>
            <a:ext cx="4406900" cy="1429657"/>
          </a:xfrm>
        </p:spPr>
        <p:txBody>
          <a:bodyPr/>
          <a:lstStyle/>
          <a:p>
            <a:r>
              <a:rPr lang="en-US" altLang="en-US" sz="2000" b="1" dirty="0" smtClean="0">
                <a:solidFill>
                  <a:srgbClr val="FF0066"/>
                </a:solidFill>
              </a:rPr>
              <a:t>Open inequality boundary</a:t>
            </a:r>
          </a:p>
          <a:p>
            <a:pPr lvl="1"/>
            <a:r>
              <a:rPr lang="en-US" altLang="en-US" sz="1800" dirty="0" smtClean="0"/>
              <a:t>Boundary </a:t>
            </a:r>
            <a:r>
              <a:rPr lang="en-US" altLang="en-US" sz="1800" dirty="0" smtClean="0"/>
              <a:t>shift resulting in an enlarged domain</a:t>
            </a:r>
          </a:p>
          <a:p>
            <a:pPr lvl="1">
              <a:buFontTx/>
              <a:buNone/>
            </a:pPr>
            <a:endParaRPr lang="en-US" altLang="en-US" sz="1800" b="1" dirty="0" smtClean="0"/>
          </a:p>
          <a:p>
            <a:pPr>
              <a:buFontTx/>
              <a:buNone/>
            </a:pPr>
            <a:endParaRPr lang="en-US" altLang="en-US" sz="2000" b="1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</p:txBody>
      </p:sp>
      <p:graphicFrame>
        <p:nvGraphicFramePr>
          <p:cNvPr id="489567" name="Group 9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22189901"/>
              </p:ext>
            </p:extLst>
          </p:nvPr>
        </p:nvGraphicFramePr>
        <p:xfrm>
          <a:off x="4737100" y="1312863"/>
          <a:ext cx="4230688" cy="3227388"/>
        </p:xfrm>
        <a:graphic>
          <a:graphicData uri="http://schemas.openxmlformats.org/drawingml/2006/table">
            <a:tbl>
              <a:tblPr/>
              <a:tblGrid>
                <a:gridCol w="925513">
                  <a:extLst>
                    <a:ext uri="{9D8B030D-6E8A-4147-A177-3AD203B41FA5}">
                      <a16:colId xmlns="" xmlns:a16="http://schemas.microsoft.com/office/drawing/2014/main" val="1992516991"/>
                    </a:ext>
                  </a:extLst>
                </a:gridCol>
                <a:gridCol w="1101725">
                  <a:extLst>
                    <a:ext uri="{9D8B030D-6E8A-4147-A177-3AD203B41FA5}">
                      <a16:colId xmlns="" xmlns:a16="http://schemas.microsoft.com/office/drawing/2014/main" val="3906373298"/>
                    </a:ext>
                  </a:extLst>
                </a:gridCol>
                <a:gridCol w="1101725">
                  <a:extLst>
                    <a:ext uri="{9D8B030D-6E8A-4147-A177-3AD203B41FA5}">
                      <a16:colId xmlns="" xmlns:a16="http://schemas.microsoft.com/office/drawing/2014/main" val="4166184038"/>
                    </a:ext>
                  </a:extLst>
                </a:gridCol>
                <a:gridCol w="1101725">
                  <a:extLst>
                    <a:ext uri="{9D8B030D-6E8A-4147-A177-3AD203B41FA5}">
                      <a16:colId xmlns="" xmlns:a16="http://schemas.microsoft.com/office/drawing/2014/main" val="2225585638"/>
                    </a:ext>
                  </a:extLst>
                </a:gridCol>
              </a:tblGrid>
              <a:tr h="8080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Actual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Expected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Fault detected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7676943"/>
                  </a:ext>
                </a:extLst>
              </a:tr>
              <a:tr h="8064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11170747"/>
                  </a:ext>
                </a:extLst>
              </a:tr>
              <a:tr h="8064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62435690"/>
                  </a:ext>
                </a:extLst>
              </a:tr>
              <a:tr h="8064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28453"/>
                  </a:ext>
                </a:extLst>
              </a:tr>
            </a:tbl>
          </a:graphicData>
        </a:graphic>
      </p:graphicFrame>
      <p:sp>
        <p:nvSpPr>
          <p:cNvPr id="489568" name="Rectangle 96"/>
          <p:cNvSpPr>
            <a:spLocks noChangeArrowheads="1"/>
          </p:cNvSpPr>
          <p:nvPr/>
        </p:nvSpPr>
        <p:spPr bwMode="auto">
          <a:xfrm>
            <a:off x="4635500" y="4918075"/>
            <a:ext cx="41036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0" dirty="0" smtClean="0">
                <a:solidFill>
                  <a:srgbClr val="000000"/>
                </a:solidFill>
              </a:rPr>
              <a:t>Detection </a:t>
            </a:r>
            <a:r>
              <a:rPr lang="en-US" altLang="en-US" b="0" dirty="0">
                <a:solidFill>
                  <a:srgbClr val="000000"/>
                </a:solidFill>
              </a:rPr>
              <a:t>of boundary shift resulting in an enlarged domain (open inequality).</a:t>
            </a:r>
          </a:p>
        </p:txBody>
      </p:sp>
      <p:pic>
        <p:nvPicPr>
          <p:cNvPr id="489569" name="Picture 97" descr="oib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926557"/>
            <a:ext cx="42418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42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BDA37229-500C-49F5-9602-40927506FB6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Test Selection Criterion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6212" y="1433832"/>
            <a:ext cx="4406900" cy="1030289"/>
          </a:xfrm>
        </p:spPr>
        <p:txBody>
          <a:bodyPr/>
          <a:lstStyle/>
          <a:p>
            <a:r>
              <a:rPr lang="en-US" altLang="en-US" b="1" dirty="0">
                <a:solidFill>
                  <a:srgbClr val="FF0066"/>
                </a:solidFill>
              </a:rPr>
              <a:t>Open inequality boundary</a:t>
            </a:r>
          </a:p>
          <a:p>
            <a:pPr lvl="1"/>
            <a:r>
              <a:rPr lang="en-US" altLang="en-US" sz="1800" dirty="0" smtClean="0"/>
              <a:t>Tilted </a:t>
            </a:r>
            <a:r>
              <a:rPr lang="en-US" altLang="en-US" sz="1800" dirty="0" smtClean="0"/>
              <a:t>boundary</a:t>
            </a:r>
            <a:endParaRPr lang="en-US" altLang="en-US" sz="1800" b="1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</p:txBody>
      </p:sp>
      <p:graphicFrame>
        <p:nvGraphicFramePr>
          <p:cNvPr id="491613" name="Group 9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31948590"/>
              </p:ext>
            </p:extLst>
          </p:nvPr>
        </p:nvGraphicFramePr>
        <p:xfrm>
          <a:off x="4737100" y="1184275"/>
          <a:ext cx="4230688" cy="3227388"/>
        </p:xfrm>
        <a:graphic>
          <a:graphicData uri="http://schemas.openxmlformats.org/drawingml/2006/table">
            <a:tbl>
              <a:tblPr/>
              <a:tblGrid>
                <a:gridCol w="925513">
                  <a:extLst>
                    <a:ext uri="{9D8B030D-6E8A-4147-A177-3AD203B41FA5}">
                      <a16:colId xmlns="" xmlns:a16="http://schemas.microsoft.com/office/drawing/2014/main" val="2390051523"/>
                    </a:ext>
                  </a:extLst>
                </a:gridCol>
                <a:gridCol w="1101725">
                  <a:extLst>
                    <a:ext uri="{9D8B030D-6E8A-4147-A177-3AD203B41FA5}">
                      <a16:colId xmlns="" xmlns:a16="http://schemas.microsoft.com/office/drawing/2014/main" val="3487133627"/>
                    </a:ext>
                  </a:extLst>
                </a:gridCol>
                <a:gridCol w="1101725">
                  <a:extLst>
                    <a:ext uri="{9D8B030D-6E8A-4147-A177-3AD203B41FA5}">
                      <a16:colId xmlns="" xmlns:a16="http://schemas.microsoft.com/office/drawing/2014/main" val="1202233103"/>
                    </a:ext>
                  </a:extLst>
                </a:gridCol>
                <a:gridCol w="1101725">
                  <a:extLst>
                    <a:ext uri="{9D8B030D-6E8A-4147-A177-3AD203B41FA5}">
                      <a16:colId xmlns="" xmlns:a16="http://schemas.microsoft.com/office/drawing/2014/main" val="1376956362"/>
                    </a:ext>
                  </a:extLst>
                </a:gridCol>
              </a:tblGrid>
              <a:tr h="8080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Actual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Expected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Fault detected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65190549"/>
                  </a:ext>
                </a:extLst>
              </a:tr>
              <a:tr h="8064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3051536"/>
                  </a:ext>
                </a:extLst>
              </a:tr>
              <a:tr h="8064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75157"/>
                  </a:ext>
                </a:extLst>
              </a:tr>
              <a:tr h="8064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0420700"/>
                  </a:ext>
                </a:extLst>
              </a:tr>
            </a:tbl>
          </a:graphicData>
        </a:graphic>
      </p:graphicFrame>
      <p:sp>
        <p:nvSpPr>
          <p:cNvPr id="491614" name="Rectangle 94"/>
          <p:cNvSpPr>
            <a:spLocks noChangeArrowheads="1"/>
          </p:cNvSpPr>
          <p:nvPr/>
        </p:nvSpPr>
        <p:spPr bwMode="auto">
          <a:xfrm>
            <a:off x="4479924" y="4646613"/>
            <a:ext cx="46640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0" dirty="0" smtClean="0">
                <a:solidFill>
                  <a:srgbClr val="000000"/>
                </a:solidFill>
              </a:rPr>
              <a:t>Detection </a:t>
            </a:r>
            <a:r>
              <a:rPr lang="en-US" altLang="en-US" b="0" dirty="0">
                <a:solidFill>
                  <a:srgbClr val="000000"/>
                </a:solidFill>
              </a:rPr>
              <a:t>of tilted boundary</a:t>
            </a:r>
          </a:p>
          <a:p>
            <a:r>
              <a:rPr lang="en-US" altLang="en-US" b="0" dirty="0">
                <a:solidFill>
                  <a:srgbClr val="000000"/>
                </a:solidFill>
              </a:rPr>
              <a:t>(open inequality).</a:t>
            </a:r>
          </a:p>
        </p:txBody>
      </p:sp>
      <p:pic>
        <p:nvPicPr>
          <p:cNvPr id="491615" name="Picture 95" descr="oib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2955285"/>
            <a:ext cx="4059237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01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DD8DDC2-CFBD-43F0-B89C-70592CC93A2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Test Selection Criterion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5100" y="1575934"/>
            <a:ext cx="4406900" cy="1299029"/>
          </a:xfrm>
        </p:spPr>
        <p:txBody>
          <a:bodyPr/>
          <a:lstStyle/>
          <a:p>
            <a:r>
              <a:rPr lang="en-US" altLang="en-US" b="1" dirty="0">
                <a:solidFill>
                  <a:srgbClr val="FF0066"/>
                </a:solidFill>
              </a:rPr>
              <a:t>Open inequality boundary</a:t>
            </a:r>
          </a:p>
          <a:p>
            <a:pPr lvl="1"/>
            <a:r>
              <a:rPr lang="en-US" altLang="en-US" sz="1800" dirty="0" smtClean="0"/>
              <a:t>2.d Closure error</a:t>
            </a:r>
            <a:endParaRPr lang="en-US" altLang="en-US" sz="1800" b="1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</p:txBody>
      </p:sp>
      <p:graphicFrame>
        <p:nvGraphicFramePr>
          <p:cNvPr id="493572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50798880"/>
              </p:ext>
            </p:extLst>
          </p:nvPr>
        </p:nvGraphicFramePr>
        <p:xfrm>
          <a:off x="4737100" y="1214438"/>
          <a:ext cx="4230688" cy="3699320"/>
        </p:xfrm>
        <a:graphic>
          <a:graphicData uri="http://schemas.openxmlformats.org/drawingml/2006/table">
            <a:tbl>
              <a:tblPr/>
              <a:tblGrid>
                <a:gridCol w="925513">
                  <a:extLst>
                    <a:ext uri="{9D8B030D-6E8A-4147-A177-3AD203B41FA5}">
                      <a16:colId xmlns="" xmlns:a16="http://schemas.microsoft.com/office/drawing/2014/main" val="2001553605"/>
                    </a:ext>
                  </a:extLst>
                </a:gridCol>
                <a:gridCol w="1101725">
                  <a:extLst>
                    <a:ext uri="{9D8B030D-6E8A-4147-A177-3AD203B41FA5}">
                      <a16:colId xmlns="" xmlns:a16="http://schemas.microsoft.com/office/drawing/2014/main" val="3839140439"/>
                    </a:ext>
                  </a:extLst>
                </a:gridCol>
                <a:gridCol w="1101725">
                  <a:extLst>
                    <a:ext uri="{9D8B030D-6E8A-4147-A177-3AD203B41FA5}">
                      <a16:colId xmlns="" xmlns:a16="http://schemas.microsoft.com/office/drawing/2014/main" val="3443213777"/>
                    </a:ext>
                  </a:extLst>
                </a:gridCol>
                <a:gridCol w="1101725">
                  <a:extLst>
                    <a:ext uri="{9D8B030D-6E8A-4147-A177-3AD203B41FA5}">
                      <a16:colId xmlns="" xmlns:a16="http://schemas.microsoft.com/office/drawing/2014/main" val="3491127020"/>
                    </a:ext>
                  </a:extLst>
                </a:gridCol>
              </a:tblGrid>
              <a:tr h="8080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Actual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Expected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Fault detected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0776313"/>
                  </a:ext>
                </a:extLst>
              </a:tr>
              <a:tr h="8064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3834619"/>
                  </a:ext>
                </a:extLst>
              </a:tr>
              <a:tr h="8064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8786635"/>
                  </a:ext>
                </a:extLst>
              </a:tr>
              <a:tr h="8064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f2(C)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82396376"/>
                  </a:ext>
                </a:extLst>
              </a:tr>
            </a:tbl>
          </a:graphicData>
        </a:graphic>
      </p:graphicFrame>
      <p:sp>
        <p:nvSpPr>
          <p:cNvPr id="493601" name="Rectangle 33"/>
          <p:cNvSpPr>
            <a:spLocks noChangeArrowheads="1"/>
          </p:cNvSpPr>
          <p:nvPr/>
        </p:nvSpPr>
        <p:spPr bwMode="auto">
          <a:xfrm>
            <a:off x="4627563" y="5178425"/>
            <a:ext cx="2698175" cy="67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75000"/>
            </a:pPr>
            <a:r>
              <a:rPr lang="en-US" altLang="en-US" b="0" dirty="0" smtClean="0">
                <a:solidFill>
                  <a:srgbClr val="000000"/>
                </a:solidFill>
              </a:rPr>
              <a:t>Detection </a:t>
            </a:r>
            <a:r>
              <a:rPr lang="en-US" altLang="en-US" b="0" dirty="0">
                <a:solidFill>
                  <a:srgbClr val="000000"/>
                </a:solidFill>
              </a:rPr>
              <a:t>of closure error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75000"/>
            </a:pPr>
            <a:r>
              <a:rPr lang="en-US" altLang="en-US" b="0" dirty="0">
                <a:solidFill>
                  <a:srgbClr val="000000"/>
                </a:solidFill>
              </a:rPr>
              <a:t>(open inequality).</a:t>
            </a:r>
          </a:p>
        </p:txBody>
      </p:sp>
      <p:pic>
        <p:nvPicPr>
          <p:cNvPr id="493602" name="Picture 34" descr="oib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874963"/>
            <a:ext cx="4006850" cy="181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6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20CE3A30-70D4-4AF4-B0D3-C9E2E798D63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Test Selection Criterion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6113" y="2089630"/>
            <a:ext cx="4406900" cy="5870575"/>
          </a:xfrm>
        </p:spPr>
        <p:txBody>
          <a:bodyPr/>
          <a:lstStyle/>
          <a:p>
            <a:r>
              <a:rPr lang="en-US" altLang="en-US" sz="2000" dirty="0" smtClean="0"/>
              <a:t>Equality border</a:t>
            </a:r>
            <a:endParaRPr lang="en-US" altLang="en-US" sz="2000" b="1" dirty="0" smtClean="0"/>
          </a:p>
          <a:p>
            <a:pPr lvl="1">
              <a:buFontTx/>
              <a:buNone/>
            </a:pPr>
            <a:endParaRPr lang="en-US" altLang="en-US" sz="1800" b="1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endParaRPr lang="en-US" altLang="en-US" sz="2000" dirty="0" smtClean="0"/>
          </a:p>
        </p:txBody>
      </p:sp>
      <p:pic>
        <p:nvPicPr>
          <p:cNvPr id="495648" name="Picture 32" descr="eq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340" y="1690689"/>
            <a:ext cx="5170793" cy="276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23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Domain Error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Idea</a:t>
            </a:r>
          </a:p>
          <a:p>
            <a:pPr lvl="1"/>
            <a:r>
              <a:rPr lang="en-US" altLang="en-US" dirty="0" smtClean="0"/>
              <a:t>An input causes a path to execute.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Different input data (i.e. a set of inputs) cause the same path to execute.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Domain: A domain is a set of input values for which the program performs the same computation for every member of the set.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We are interested in maximal domains such that the program performs different computations in different domains.</a:t>
            </a:r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901C3426-010C-48EE-9F00-F68801EA1BCC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23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7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628649" y="1825625"/>
            <a:ext cx="8258175" cy="453072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Two </a:t>
            </a:r>
            <a:r>
              <a:rPr lang="en-US" altLang="en-US" dirty="0" smtClean="0"/>
              <a:t>kinds of program error: </a:t>
            </a:r>
            <a:r>
              <a:rPr lang="en-US" altLang="en-US" b="1" dirty="0" smtClean="0"/>
              <a:t>computation</a:t>
            </a:r>
            <a:r>
              <a:rPr lang="en-US" altLang="en-US" dirty="0" smtClean="0"/>
              <a:t> errors and </a:t>
            </a:r>
            <a:r>
              <a:rPr lang="en-US" altLang="en-US" b="1" dirty="0" smtClean="0"/>
              <a:t>domain</a:t>
            </a:r>
            <a:r>
              <a:rPr lang="en-US" altLang="en-US" dirty="0" smtClean="0"/>
              <a:t> errors</a:t>
            </a:r>
          </a:p>
          <a:p>
            <a:r>
              <a:rPr lang="en-US" altLang="en-US" dirty="0" smtClean="0"/>
              <a:t>Domain: A set of inputs for which the program executes the same path.</a:t>
            </a:r>
          </a:p>
          <a:p>
            <a:r>
              <a:rPr lang="en-US" altLang="en-US" dirty="0" smtClean="0"/>
              <a:t>Domain error: </a:t>
            </a:r>
            <a:r>
              <a:rPr lang="en-US" altLang="en-US" dirty="0" smtClean="0"/>
              <a:t>An </a:t>
            </a:r>
            <a:r>
              <a:rPr lang="en-US" altLang="en-US" dirty="0" smtClean="0"/>
              <a:t>input value causes the program to execute the </a:t>
            </a:r>
            <a:r>
              <a:rPr lang="en-US" altLang="en-US" b="1" dirty="0" smtClean="0"/>
              <a:t>wrong</a:t>
            </a:r>
            <a:r>
              <a:rPr lang="en-US" altLang="en-US" dirty="0" smtClean="0"/>
              <a:t> path. </a:t>
            </a:r>
          </a:p>
          <a:p>
            <a:r>
              <a:rPr lang="en-US" altLang="en-US" dirty="0" smtClean="0"/>
              <a:t>A program is viewed as an input classifier. </a:t>
            </a:r>
            <a:endParaRPr lang="en-US" altLang="en-US" dirty="0" smtClean="0"/>
          </a:p>
          <a:p>
            <a:r>
              <a:rPr lang="en-US" altLang="en-US" dirty="0" smtClean="0"/>
              <a:t>Each </a:t>
            </a:r>
            <a:r>
              <a:rPr lang="en-US" altLang="en-US" dirty="0" smtClean="0"/>
              <a:t>domain is identified by a set of boundaries, and each boundary is expressed as a boundary condition.</a:t>
            </a:r>
          </a:p>
          <a:p>
            <a:r>
              <a:rPr lang="en-US" altLang="en-US" dirty="0" smtClean="0"/>
              <a:t>Properties of boundaries: closed, open, closed domain, …</a:t>
            </a:r>
          </a:p>
          <a:p>
            <a:r>
              <a:rPr lang="en-US" altLang="en-US" dirty="0" smtClean="0"/>
              <a:t>Three kinds of boundary errors were identified.</a:t>
            </a:r>
          </a:p>
          <a:p>
            <a:pPr lvl="1"/>
            <a:r>
              <a:rPr lang="en-US" altLang="en-US" dirty="0" smtClean="0"/>
              <a:t>closure error, shifted boundary, tilted boundary</a:t>
            </a:r>
          </a:p>
          <a:p>
            <a:r>
              <a:rPr lang="en-US" altLang="en-US" dirty="0" smtClean="0"/>
              <a:t>ON and OFF points</a:t>
            </a:r>
          </a:p>
          <a:p>
            <a:r>
              <a:rPr lang="en-US" altLang="en-US" dirty="0" smtClean="0"/>
              <a:t>Test selection criterion: For each domain and for each boundary, select three points A, C, and B in an ON-OFF-ON sequence.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23EEA2E-7B09-49C3-840F-508BC9DDD6DD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5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800"/>
            <a:r>
              <a:rPr lang="en-US" sz="4500" b="1" dirty="0">
                <a:solidFill>
                  <a:srgbClr val="9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Testing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Program Domain Error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5FE7246-1B52-483C-91BA-A95B29CC589C}" type="slidenum">
              <a:rPr lang="en-US" altLang="en-US"/>
              <a:pPr/>
              <a:t>4</a:t>
            </a:fld>
            <a:endParaRPr lang="en-US" altLang="en-US"/>
          </a:p>
        </p:txBody>
      </p:sp>
      <p:pic>
        <p:nvPicPr>
          <p:cNvPr id="439301" name="Picture 5" descr="domainconce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69" y="1392091"/>
            <a:ext cx="5974860" cy="524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09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Domain Error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program is considered as an input classifier.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r>
              <a:rPr lang="en-US" altLang="en-US" dirty="0" smtClean="0"/>
              <a:t>A program is said to have a domain error if it incorrectly performs input classification.</a:t>
            </a:r>
          </a:p>
          <a:p>
            <a:endParaRPr lang="en-US" altLang="en-US" dirty="0" smtClean="0"/>
          </a:p>
          <a:p>
            <a:pPr lvl="1"/>
            <a:r>
              <a:rPr lang="en-US" altLang="en-US" dirty="0" smtClean="0"/>
              <a:t>Wrong classification: This means a wrong path is executed for a specific input data.</a:t>
            </a:r>
          </a:p>
          <a:p>
            <a:pPr lvl="1"/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2D4B369-7FF7-4B4D-ABF4-57008B07BCF6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9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Testing for Domain Errors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The idea of domain testing was first studied by </a:t>
            </a:r>
            <a:r>
              <a:rPr lang="en-US" altLang="en-US" b="1" dirty="0" smtClean="0">
                <a:solidFill>
                  <a:srgbClr val="FF0000"/>
                </a:solidFill>
              </a:rPr>
              <a:t>White and Cohen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Domain testing </a:t>
            </a:r>
            <a:r>
              <a:rPr lang="en-US" altLang="en-US" i="1" dirty="0" smtClean="0"/>
              <a:t>differs from control/data flow testing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Flashback: control/data flow testing </a:t>
            </a:r>
          </a:p>
          <a:p>
            <a:pPr lvl="1"/>
            <a:r>
              <a:rPr lang="en-US" altLang="en-US" b="1" dirty="0" smtClean="0"/>
              <a:t>Note:</a:t>
            </a:r>
            <a:r>
              <a:rPr lang="en-US" altLang="en-US" dirty="0" smtClean="0"/>
              <a:t> No assumption is made about any kind of error in the program.</a:t>
            </a:r>
          </a:p>
          <a:p>
            <a:pPr lvl="1"/>
            <a:r>
              <a:rPr lang="en-US" altLang="en-US" dirty="0" smtClean="0"/>
              <a:t>Draw a graph – control flow or data flow.</a:t>
            </a:r>
          </a:p>
          <a:p>
            <a:pPr lvl="1"/>
            <a:r>
              <a:rPr lang="en-US" altLang="en-US" dirty="0" smtClean="0"/>
              <a:t>Select paths based on path selection criteria: statement, branch, all-use ...</a:t>
            </a:r>
          </a:p>
          <a:p>
            <a:pPr lvl="1"/>
            <a:r>
              <a:rPr lang="en-US" altLang="en-US" dirty="0" smtClean="0"/>
              <a:t>Generate input data from the selected paths.</a:t>
            </a:r>
          </a:p>
          <a:p>
            <a:r>
              <a:rPr lang="en-US" altLang="en-US" dirty="0" smtClean="0"/>
              <a:t>In contrast, in domain testing</a:t>
            </a:r>
          </a:p>
          <a:p>
            <a:pPr lvl="1"/>
            <a:r>
              <a:rPr lang="en-US" altLang="en-US" dirty="0" smtClean="0"/>
              <a:t>One </a:t>
            </a:r>
            <a:r>
              <a:rPr lang="en-US" altLang="en-US" b="1" dirty="0" smtClean="0">
                <a:solidFill>
                  <a:srgbClr val="FF0066"/>
                </a:solidFill>
              </a:rPr>
              <a:t>identifies a category of faults</a:t>
            </a:r>
            <a:r>
              <a:rPr lang="en-US" altLang="en-US" dirty="0" smtClean="0"/>
              <a:t>, known as </a:t>
            </a:r>
            <a:r>
              <a:rPr lang="en-US" altLang="en-US" b="1" dirty="0" smtClean="0">
                <a:solidFill>
                  <a:srgbClr val="0000FF"/>
                </a:solidFill>
              </a:rPr>
              <a:t>domain errors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We will discuss the following.</a:t>
            </a:r>
          </a:p>
          <a:p>
            <a:pPr lvl="1"/>
            <a:r>
              <a:rPr lang="en-US" altLang="en-US" dirty="0" smtClean="0"/>
              <a:t>Sources of domain</a:t>
            </a:r>
          </a:p>
          <a:p>
            <a:pPr lvl="1"/>
            <a:r>
              <a:rPr lang="en-US" altLang="en-US" dirty="0" smtClean="0"/>
              <a:t>Types of domain errors</a:t>
            </a:r>
          </a:p>
          <a:p>
            <a:pPr lvl="1"/>
            <a:r>
              <a:rPr lang="en-US" altLang="en-US" dirty="0" smtClean="0"/>
              <a:t>Selecting test data to reveal domain errors</a:t>
            </a:r>
          </a:p>
          <a:p>
            <a:pPr lvl="2"/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endParaRPr lang="en-US" altLang="en-US" dirty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28C6E4E-92F5-4195-B2F6-053AD3B4FCA2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19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5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5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5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5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5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Sources of Domains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codedomain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y){ 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c, d, k 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 = x + y;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if (c &gt; 5) d = c - x/2;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else       d = c + x/2;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if (d &gt;= c + 2) k = x + d/2; 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else            k = y + d/4;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return(k);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>
              <a:buFontTx/>
              <a:buNone/>
            </a:pPr>
            <a:r>
              <a:rPr lang="en-US" altLang="en-US" dirty="0" smtClean="0"/>
              <a:t>A function to explain program domains.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377DB02-953D-4595-AF7E-9FECDD4F165F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58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8890A3D-F78A-4DE5-BEA0-7B6C236DE20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Domain Error</a:t>
            </a:r>
          </a:p>
        </p:txBody>
      </p:sp>
      <p:pic>
        <p:nvPicPr>
          <p:cNvPr id="449540" name="Picture 4" descr="cfgcodedom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69" y="963518"/>
            <a:ext cx="5213616" cy="539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52938" y="5710020"/>
            <a:ext cx="3391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b="1" dirty="0" smtClean="0">
                <a:solidFill>
                  <a:srgbClr val="0000FF"/>
                </a:solidFill>
              </a:rPr>
              <a:t>Control </a:t>
            </a:r>
            <a:r>
              <a:rPr lang="en-US" altLang="en-US" b="1" dirty="0">
                <a:solidFill>
                  <a:srgbClr val="0000FF"/>
                </a:solidFill>
              </a:rPr>
              <a:t>flow graph rep. of the </a:t>
            </a:r>
            <a:r>
              <a:rPr lang="en-US" altLang="en-US" b="1" dirty="0" smtClean="0">
                <a:solidFill>
                  <a:srgbClr val="0000FF"/>
                </a:solidFill>
              </a:rPr>
              <a:t>function</a:t>
            </a:r>
            <a:endParaRPr lang="en-US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0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3445D58-58D8-4023-8683-50250E11F83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Domain Error</a:t>
            </a:r>
          </a:p>
        </p:txBody>
      </p:sp>
      <p:pic>
        <p:nvPicPr>
          <p:cNvPr id="451589" name="Picture 5" descr="domcode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689" y="1496804"/>
            <a:ext cx="6085754" cy="527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45793" y="2822367"/>
            <a:ext cx="15921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P2 (P1 = TRUE)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7066" y="3701218"/>
            <a:ext cx="16612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P2 (P1 = 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6911</TotalTime>
  <Words>2149</Words>
  <Application>Microsoft Office PowerPoint</Application>
  <PresentationFormat>On-screen Show (4:3)</PresentationFormat>
  <Paragraphs>500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 Unicode MS</vt:lpstr>
      <vt:lpstr>Arial</vt:lpstr>
      <vt:lpstr>Calibri</vt:lpstr>
      <vt:lpstr>Candara</vt:lpstr>
      <vt:lpstr>Courier New</vt:lpstr>
      <vt:lpstr>Droid Sans</vt:lpstr>
      <vt:lpstr>Segoe UI</vt:lpstr>
      <vt:lpstr>Times New Roman</vt:lpstr>
      <vt:lpstr>Wingdings</vt:lpstr>
      <vt:lpstr>Wingdings 3</vt:lpstr>
      <vt:lpstr>1_Office Theme</vt:lpstr>
      <vt:lpstr>CS223: Software Engineering</vt:lpstr>
      <vt:lpstr>Domain Error</vt:lpstr>
      <vt:lpstr>Domain Error</vt:lpstr>
      <vt:lpstr>Program Domain Error</vt:lpstr>
      <vt:lpstr>Domain Error</vt:lpstr>
      <vt:lpstr>Testing for Domain Errors</vt:lpstr>
      <vt:lpstr>Sources of Domains</vt:lpstr>
      <vt:lpstr>Domain Error</vt:lpstr>
      <vt:lpstr>Domain Error</vt:lpstr>
      <vt:lpstr>Types of Domain Errors</vt:lpstr>
      <vt:lpstr>Types of Domain Errors</vt:lpstr>
      <vt:lpstr>Types of Domain Errors</vt:lpstr>
      <vt:lpstr>Types of Domain Errors</vt:lpstr>
      <vt:lpstr>Types of Domain Errors</vt:lpstr>
      <vt:lpstr>ON and OFF Points</vt:lpstr>
      <vt:lpstr>ON and OFF Points</vt:lpstr>
      <vt:lpstr>ON and OFF Points</vt:lpstr>
      <vt:lpstr>ON and OFF Points</vt:lpstr>
      <vt:lpstr>ON and OFF Points</vt:lpstr>
      <vt:lpstr>Test Selection Criterion</vt:lpstr>
      <vt:lpstr>Test Selection Criterion</vt:lpstr>
      <vt:lpstr>Test Selection Criterion</vt:lpstr>
      <vt:lpstr>Test Selection Criterion</vt:lpstr>
      <vt:lpstr>Test Selection Criterion</vt:lpstr>
      <vt:lpstr>Test Selection Criterion</vt:lpstr>
      <vt:lpstr>Test Selection Criterion</vt:lpstr>
      <vt:lpstr>Test Selection Criterion</vt:lpstr>
      <vt:lpstr>Test Selection Criterion</vt:lpstr>
      <vt:lpstr>Test Selection Criterion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CHIRANJOY CHATTOPADHYAY</dc:creator>
  <cp:lastModifiedBy>CHIRANJOY CHATTOPADHYAY</cp:lastModifiedBy>
  <cp:revision>216</cp:revision>
  <dcterms:created xsi:type="dcterms:W3CDTF">2016-02-16T05:22:27Z</dcterms:created>
  <dcterms:modified xsi:type="dcterms:W3CDTF">2017-04-03T05:06:24Z</dcterms:modified>
</cp:coreProperties>
</file>