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1"/>
  </p:notesMasterIdLst>
  <p:sldIdLst>
    <p:sldId id="317" r:id="rId2"/>
    <p:sldId id="318" r:id="rId3"/>
    <p:sldId id="366" r:id="rId4"/>
    <p:sldId id="365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424" r:id="rId18"/>
    <p:sldId id="379" r:id="rId19"/>
    <p:sldId id="425" r:id="rId20"/>
    <p:sldId id="426" r:id="rId21"/>
    <p:sldId id="427" r:id="rId22"/>
    <p:sldId id="428" r:id="rId23"/>
    <p:sldId id="429" r:id="rId24"/>
    <p:sldId id="430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31" r:id="rId49"/>
    <p:sldId id="404" r:id="rId50"/>
    <p:sldId id="405" r:id="rId51"/>
    <p:sldId id="406" r:id="rId52"/>
    <p:sldId id="407" r:id="rId53"/>
    <p:sldId id="408" r:id="rId54"/>
    <p:sldId id="409" r:id="rId55"/>
    <p:sldId id="423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36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740000"/>
    <a:srgbClr val="F739AA"/>
    <a:srgbClr val="FC9292"/>
    <a:srgbClr val="92D050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96AF9-215A-406B-B51C-7DA1AAE4C09A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98B04950-3D94-4AE4-85C4-A6BE9F1A13E8}">
      <dgm:prSet phldrT="[Text]"/>
      <dgm:spPr/>
      <dgm:t>
        <a:bodyPr/>
        <a:lstStyle/>
        <a:p>
          <a:r>
            <a:rPr lang="en-US" dirty="0" smtClean="0"/>
            <a:t>Compute Unadjusted Function Point (UFP)</a:t>
          </a:r>
          <a:endParaRPr lang="en-US" dirty="0"/>
        </a:p>
      </dgm:t>
    </dgm:pt>
    <dgm:pt modelId="{57F46102-A800-4647-B25A-AFF5714626DC}" type="parTrans" cxnId="{B9518A52-2A89-4ED8-B96A-49F956E4DEB2}">
      <dgm:prSet/>
      <dgm:spPr/>
      <dgm:t>
        <a:bodyPr/>
        <a:lstStyle/>
        <a:p>
          <a:endParaRPr lang="en-US"/>
        </a:p>
      </dgm:t>
    </dgm:pt>
    <dgm:pt modelId="{18D4FB85-F898-43FF-AE93-F75ECE51762D}" type="sibTrans" cxnId="{B9518A52-2A89-4ED8-B96A-49F956E4DEB2}">
      <dgm:prSet/>
      <dgm:spPr/>
      <dgm:t>
        <a:bodyPr/>
        <a:lstStyle/>
        <a:p>
          <a:endParaRPr lang="en-US"/>
        </a:p>
      </dgm:t>
    </dgm:pt>
    <dgm:pt modelId="{61F53F6F-BA8B-45AF-AC44-40FDC6AEAA93}">
      <dgm:prSet phldrT="[Text]"/>
      <dgm:spPr/>
      <dgm:t>
        <a:bodyPr/>
        <a:lstStyle/>
        <a:p>
          <a:r>
            <a:rPr lang="en-US" dirty="0" smtClean="0"/>
            <a:t>Refine UFP (Parameter Tuning)</a:t>
          </a:r>
          <a:endParaRPr lang="en-US" dirty="0"/>
        </a:p>
      </dgm:t>
    </dgm:pt>
    <dgm:pt modelId="{BAA5B5F5-9F2D-441C-B67A-33361D8DBF00}" type="parTrans" cxnId="{0524620F-D0DC-41E9-A151-EFC8EA61C88C}">
      <dgm:prSet/>
      <dgm:spPr/>
      <dgm:t>
        <a:bodyPr/>
        <a:lstStyle/>
        <a:p>
          <a:endParaRPr lang="en-US"/>
        </a:p>
      </dgm:t>
    </dgm:pt>
    <dgm:pt modelId="{3EF322EA-F2C4-4EC5-9052-0EC1366AD17A}" type="sibTrans" cxnId="{0524620F-D0DC-41E9-A151-EFC8EA61C88C}">
      <dgm:prSet/>
      <dgm:spPr/>
      <dgm:t>
        <a:bodyPr/>
        <a:lstStyle/>
        <a:p>
          <a:endParaRPr lang="en-US"/>
        </a:p>
      </dgm:t>
    </dgm:pt>
    <dgm:pt modelId="{F580D6B9-E348-4E98-B826-6E9F854403BA}">
      <dgm:prSet phldrT="[Text]"/>
      <dgm:spPr/>
      <dgm:t>
        <a:bodyPr/>
        <a:lstStyle/>
        <a:p>
          <a:r>
            <a:rPr lang="en-US" dirty="0" smtClean="0"/>
            <a:t>Compute FP from UFP (Project specific Criteria)</a:t>
          </a:r>
          <a:endParaRPr lang="en-US" dirty="0"/>
        </a:p>
      </dgm:t>
    </dgm:pt>
    <dgm:pt modelId="{EB5EA6E7-80AA-48B6-B045-F59A01D79B0C}" type="parTrans" cxnId="{7D0459D0-9DA6-49C0-8BF8-B1E623249838}">
      <dgm:prSet/>
      <dgm:spPr/>
      <dgm:t>
        <a:bodyPr/>
        <a:lstStyle/>
        <a:p>
          <a:endParaRPr lang="en-US"/>
        </a:p>
      </dgm:t>
    </dgm:pt>
    <dgm:pt modelId="{CD975082-3F3D-48FC-A2D8-E4B021089ED6}" type="sibTrans" cxnId="{7D0459D0-9DA6-49C0-8BF8-B1E623249838}">
      <dgm:prSet/>
      <dgm:spPr/>
      <dgm:t>
        <a:bodyPr/>
        <a:lstStyle/>
        <a:p>
          <a:endParaRPr lang="en-US"/>
        </a:p>
      </dgm:t>
    </dgm:pt>
    <dgm:pt modelId="{DFB16E90-4963-4AD9-9A8E-5CF95064CF0C}" type="pres">
      <dgm:prSet presAssocID="{7D196AF9-215A-406B-B51C-7DA1AAE4C09A}" presName="CompostProcess" presStyleCnt="0">
        <dgm:presLayoutVars>
          <dgm:dir/>
          <dgm:resizeHandles val="exact"/>
        </dgm:presLayoutVars>
      </dgm:prSet>
      <dgm:spPr/>
    </dgm:pt>
    <dgm:pt modelId="{AEA62BD5-2ED3-47FC-8E27-FBA5953AFF86}" type="pres">
      <dgm:prSet presAssocID="{7D196AF9-215A-406B-B51C-7DA1AAE4C09A}" presName="arrow" presStyleLbl="bgShp" presStyleIdx="0" presStyleCnt="1"/>
      <dgm:spPr/>
    </dgm:pt>
    <dgm:pt modelId="{62E95BA5-2E1F-42BF-BBED-6155DB4C82CF}" type="pres">
      <dgm:prSet presAssocID="{7D196AF9-215A-406B-B51C-7DA1AAE4C09A}" presName="linearProcess" presStyleCnt="0"/>
      <dgm:spPr/>
    </dgm:pt>
    <dgm:pt modelId="{81A59B9F-7843-4B6A-A98E-3B007CDB896B}" type="pres">
      <dgm:prSet presAssocID="{98B04950-3D94-4AE4-85C4-A6BE9F1A13E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292B7-2827-4820-83CE-A76DEE7263A0}" type="pres">
      <dgm:prSet presAssocID="{18D4FB85-F898-43FF-AE93-F75ECE51762D}" presName="sibTrans" presStyleCnt="0"/>
      <dgm:spPr/>
    </dgm:pt>
    <dgm:pt modelId="{23228C4F-BD43-4FA8-A847-712C7BE005B1}" type="pres">
      <dgm:prSet presAssocID="{61F53F6F-BA8B-45AF-AC44-40FDC6AEAA9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98BAD-499E-443A-8EEA-120B98642195}" type="pres">
      <dgm:prSet presAssocID="{3EF322EA-F2C4-4EC5-9052-0EC1366AD17A}" presName="sibTrans" presStyleCnt="0"/>
      <dgm:spPr/>
    </dgm:pt>
    <dgm:pt modelId="{4372C661-CFC8-4D79-8929-2A7F5D9AB6CF}" type="pres">
      <dgm:prSet presAssocID="{F580D6B9-E348-4E98-B826-6E9F854403BA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24620F-D0DC-41E9-A151-EFC8EA61C88C}" srcId="{7D196AF9-215A-406B-B51C-7DA1AAE4C09A}" destId="{61F53F6F-BA8B-45AF-AC44-40FDC6AEAA93}" srcOrd="1" destOrd="0" parTransId="{BAA5B5F5-9F2D-441C-B67A-33361D8DBF00}" sibTransId="{3EF322EA-F2C4-4EC5-9052-0EC1366AD17A}"/>
    <dgm:cxn modelId="{6BF1758D-86D4-4304-99AA-037A495E41FA}" type="presOf" srcId="{F580D6B9-E348-4E98-B826-6E9F854403BA}" destId="{4372C661-CFC8-4D79-8929-2A7F5D9AB6CF}" srcOrd="0" destOrd="0" presId="urn:microsoft.com/office/officeart/2005/8/layout/hProcess9"/>
    <dgm:cxn modelId="{B455FB05-79AF-409B-864C-D15E5467EFE6}" type="presOf" srcId="{98B04950-3D94-4AE4-85C4-A6BE9F1A13E8}" destId="{81A59B9F-7843-4B6A-A98E-3B007CDB896B}" srcOrd="0" destOrd="0" presId="urn:microsoft.com/office/officeart/2005/8/layout/hProcess9"/>
    <dgm:cxn modelId="{531761E9-806C-43A6-B765-95993591CEC3}" type="presOf" srcId="{61F53F6F-BA8B-45AF-AC44-40FDC6AEAA93}" destId="{23228C4F-BD43-4FA8-A847-712C7BE005B1}" srcOrd="0" destOrd="0" presId="urn:microsoft.com/office/officeart/2005/8/layout/hProcess9"/>
    <dgm:cxn modelId="{B9518A52-2A89-4ED8-B96A-49F956E4DEB2}" srcId="{7D196AF9-215A-406B-B51C-7DA1AAE4C09A}" destId="{98B04950-3D94-4AE4-85C4-A6BE9F1A13E8}" srcOrd="0" destOrd="0" parTransId="{57F46102-A800-4647-B25A-AFF5714626DC}" sibTransId="{18D4FB85-F898-43FF-AE93-F75ECE51762D}"/>
    <dgm:cxn modelId="{7D0459D0-9DA6-49C0-8BF8-B1E623249838}" srcId="{7D196AF9-215A-406B-B51C-7DA1AAE4C09A}" destId="{F580D6B9-E348-4E98-B826-6E9F854403BA}" srcOrd="2" destOrd="0" parTransId="{EB5EA6E7-80AA-48B6-B045-F59A01D79B0C}" sibTransId="{CD975082-3F3D-48FC-A2D8-E4B021089ED6}"/>
    <dgm:cxn modelId="{791C6D6C-C12A-44C8-8B86-CA1427BF669F}" type="presOf" srcId="{7D196AF9-215A-406B-B51C-7DA1AAE4C09A}" destId="{DFB16E90-4963-4AD9-9A8E-5CF95064CF0C}" srcOrd="0" destOrd="0" presId="urn:microsoft.com/office/officeart/2005/8/layout/hProcess9"/>
    <dgm:cxn modelId="{B3A5A836-5CB2-46E7-8531-DC73D3943AA8}" type="presParOf" srcId="{DFB16E90-4963-4AD9-9A8E-5CF95064CF0C}" destId="{AEA62BD5-2ED3-47FC-8E27-FBA5953AFF86}" srcOrd="0" destOrd="0" presId="urn:microsoft.com/office/officeart/2005/8/layout/hProcess9"/>
    <dgm:cxn modelId="{EB8F356C-5F69-461B-ADCB-6C2741BFD03E}" type="presParOf" srcId="{DFB16E90-4963-4AD9-9A8E-5CF95064CF0C}" destId="{62E95BA5-2E1F-42BF-BBED-6155DB4C82CF}" srcOrd="1" destOrd="0" presId="urn:microsoft.com/office/officeart/2005/8/layout/hProcess9"/>
    <dgm:cxn modelId="{1813B423-C114-4DE6-8D16-27821D170775}" type="presParOf" srcId="{62E95BA5-2E1F-42BF-BBED-6155DB4C82CF}" destId="{81A59B9F-7843-4B6A-A98E-3B007CDB896B}" srcOrd="0" destOrd="0" presId="urn:microsoft.com/office/officeart/2005/8/layout/hProcess9"/>
    <dgm:cxn modelId="{8930BB48-C5C6-41BA-8F22-D6DCD31A0A93}" type="presParOf" srcId="{62E95BA5-2E1F-42BF-BBED-6155DB4C82CF}" destId="{877292B7-2827-4820-83CE-A76DEE7263A0}" srcOrd="1" destOrd="0" presId="urn:microsoft.com/office/officeart/2005/8/layout/hProcess9"/>
    <dgm:cxn modelId="{7F09DBA9-8B39-4A54-8CAF-8E88B2728BDF}" type="presParOf" srcId="{62E95BA5-2E1F-42BF-BBED-6155DB4C82CF}" destId="{23228C4F-BD43-4FA8-A847-712C7BE005B1}" srcOrd="2" destOrd="0" presId="urn:microsoft.com/office/officeart/2005/8/layout/hProcess9"/>
    <dgm:cxn modelId="{F1B4290A-952F-4995-B555-F4932498958A}" type="presParOf" srcId="{62E95BA5-2E1F-42BF-BBED-6155DB4C82CF}" destId="{66E98BAD-499E-443A-8EEA-120B98642195}" srcOrd="3" destOrd="0" presId="urn:microsoft.com/office/officeart/2005/8/layout/hProcess9"/>
    <dgm:cxn modelId="{E8121111-F77C-4994-AA43-2027F705A484}" type="presParOf" srcId="{62E95BA5-2E1F-42BF-BBED-6155DB4C82CF}" destId="{4372C661-CFC8-4D79-8929-2A7F5D9AB6C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62BD5-2ED3-47FC-8E27-FBA5953AFF86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59B9F-7843-4B6A-A98E-3B007CDB896B}">
      <dsp:nvSpPr>
        <dsp:cNvPr id="0" name=""/>
        <dsp:cNvSpPr/>
      </dsp:nvSpPr>
      <dsp:spPr>
        <a:xfrm>
          <a:off x="8472" y="1305401"/>
          <a:ext cx="2538531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Compute Unadjusted Function Point (UFP)</a:t>
          </a:r>
          <a:endParaRPr lang="en-US" sz="2400" kern="1200" dirty="0"/>
        </a:p>
      </dsp:txBody>
      <dsp:txXfrm>
        <a:off x="93438" y="1390367"/>
        <a:ext cx="2368599" cy="1570603"/>
      </dsp:txXfrm>
    </dsp:sp>
    <dsp:sp modelId="{23228C4F-BD43-4FA8-A847-712C7BE005B1}">
      <dsp:nvSpPr>
        <dsp:cNvPr id="0" name=""/>
        <dsp:cNvSpPr/>
      </dsp:nvSpPr>
      <dsp:spPr>
        <a:xfrm>
          <a:off x="2674084" y="1305401"/>
          <a:ext cx="2538531" cy="174053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Refine UFP (Parameter Tuning)</a:t>
          </a:r>
          <a:endParaRPr lang="en-US" sz="2400" kern="1200" dirty="0"/>
        </a:p>
      </dsp:txBody>
      <dsp:txXfrm>
        <a:off x="2759050" y="1390367"/>
        <a:ext cx="2368599" cy="1570603"/>
      </dsp:txXfrm>
    </dsp:sp>
    <dsp:sp modelId="{4372C661-CFC8-4D79-8929-2A7F5D9AB6CF}">
      <dsp:nvSpPr>
        <dsp:cNvPr id="0" name=""/>
        <dsp:cNvSpPr/>
      </dsp:nvSpPr>
      <dsp:spPr>
        <a:xfrm>
          <a:off x="5339696" y="1305401"/>
          <a:ext cx="2538531" cy="174053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Compute FP from UFP (Project specific Criteria)</a:t>
          </a:r>
          <a:endParaRPr lang="en-US" sz="2400" kern="1200" dirty="0"/>
        </a:p>
      </dsp:txBody>
      <dsp:txXfrm>
        <a:off x="5424662" y="1390367"/>
        <a:ext cx="2368599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D639F-89D9-47C2-A285-67A85FC74390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687-644F-4FF8-886E-3D10A3F8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6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4157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0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50207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27962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08741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63151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6455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19175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1193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90245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49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69199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BB687-644F-4FF8-886E-3D10A3F886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70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90938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82647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63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73096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3929525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11683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45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89461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757340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29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9902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0455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12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36647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53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965111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839580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5016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548650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3906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15415-F283-4524-B748-579166D931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DE1D-6D8B-4C10-9ED8-BFDD2F084E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00C2-452A-475E-9CA1-0F093C40D8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C73E-7AEF-4A2F-822B-179B66F1B5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F83B-B431-4167-882F-D4D2B9E02E7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4CD2-643A-40B7-98A6-7D1E1A8983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01A-DB13-4339-8390-21847B6852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8147-F695-4EA2-A2EB-63F2E1807C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53EE-9170-4437-86A9-A280E38A35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24BA-891F-4B75-B74F-7109AE72ED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E05E-F2F0-47AF-BB37-549534A2B8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E61B19E-9E6E-4995-9D1B-8AB2995970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4/29/2017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2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CS223: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Software </a:t>
            </a:r>
            <a:r>
              <a:rPr lang="en-GB" sz="3200" dirty="0" smtClean="0"/>
              <a:t>Planning and Estimation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A measure of the rate at which individual </a:t>
            </a:r>
            <a:r>
              <a:rPr lang="en-GB" altLang="en-US" dirty="0" smtClean="0"/>
              <a:t>engineers </a:t>
            </a:r>
            <a:r>
              <a:rPr lang="en-GB" altLang="en-US" dirty="0"/>
              <a:t>involved in software development </a:t>
            </a:r>
            <a:r>
              <a:rPr lang="en-GB" altLang="en-US" b="1" i="1" dirty="0" smtClean="0">
                <a:solidFill>
                  <a:srgbClr val="0000FF"/>
                </a:solidFill>
              </a:rPr>
              <a:t>produce </a:t>
            </a:r>
            <a:r>
              <a:rPr lang="en-GB" altLang="en-US" b="1" i="1" dirty="0">
                <a:solidFill>
                  <a:srgbClr val="0000FF"/>
                </a:solidFill>
              </a:rPr>
              <a:t>software and associated </a:t>
            </a:r>
            <a:br>
              <a:rPr lang="en-GB" altLang="en-US" b="1" i="1" dirty="0">
                <a:solidFill>
                  <a:srgbClr val="0000FF"/>
                </a:solidFill>
              </a:rPr>
            </a:br>
            <a:r>
              <a:rPr lang="en-GB" altLang="en-US" b="1" i="1" dirty="0" smtClean="0">
                <a:solidFill>
                  <a:srgbClr val="0000FF"/>
                </a:solidFill>
              </a:rPr>
              <a:t>documentation</a:t>
            </a:r>
          </a:p>
          <a:p>
            <a:endParaRPr lang="en-GB" altLang="en-US" dirty="0"/>
          </a:p>
          <a:p>
            <a:r>
              <a:rPr lang="en-GB" altLang="en-US" dirty="0"/>
              <a:t>Not quality-oriented although quality assurance </a:t>
            </a:r>
            <a:r>
              <a:rPr lang="en-GB" altLang="en-US" dirty="0" smtClean="0"/>
              <a:t>is </a:t>
            </a:r>
            <a:r>
              <a:rPr lang="en-GB" altLang="en-US" dirty="0"/>
              <a:t>a factor in productivity </a:t>
            </a:r>
            <a:r>
              <a:rPr lang="en-GB" altLang="en-US" dirty="0" smtClean="0"/>
              <a:t>assessment</a:t>
            </a:r>
          </a:p>
          <a:p>
            <a:endParaRPr lang="en-GB" altLang="en-US" dirty="0"/>
          </a:p>
          <a:p>
            <a:r>
              <a:rPr lang="en-GB" altLang="en-US" dirty="0"/>
              <a:t>Essentially, we want to measure useful </a:t>
            </a:r>
            <a:r>
              <a:rPr lang="en-GB" altLang="en-US" dirty="0" smtClean="0"/>
              <a:t>functionality </a:t>
            </a:r>
            <a:r>
              <a:rPr lang="en-GB" altLang="en-US" dirty="0"/>
              <a:t>produced per time unit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Programmer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4130225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Productivity measures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Size related measures based on some output from the software process. 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 smtClean="0"/>
              <a:t>This </a:t>
            </a:r>
            <a:r>
              <a:rPr lang="en-GB" altLang="en-US" dirty="0"/>
              <a:t>may be lines of delivered source code, object </a:t>
            </a:r>
            <a:r>
              <a:rPr lang="en-GB" altLang="en-US" dirty="0" smtClean="0"/>
              <a:t>code instructions</a:t>
            </a:r>
            <a:r>
              <a:rPr lang="en-GB" altLang="en-US" dirty="0"/>
              <a:t>, etc</a:t>
            </a:r>
            <a:r>
              <a:rPr lang="en-GB" altLang="en-US" dirty="0" smtClean="0"/>
              <a:t>.</a:t>
            </a:r>
          </a:p>
          <a:p>
            <a:endParaRPr lang="en-GB" altLang="en-US" dirty="0"/>
          </a:p>
          <a:p>
            <a:r>
              <a:rPr lang="en-GB" altLang="en-US" dirty="0"/>
              <a:t>Function-related measures based on an estimate of the functionality of the delivered software. 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b="1" dirty="0" smtClean="0">
                <a:solidFill>
                  <a:srgbClr val="0000FF"/>
                </a:solidFill>
              </a:rPr>
              <a:t>Function-points</a:t>
            </a:r>
            <a:r>
              <a:rPr lang="en-GB" altLang="en-US" dirty="0" smtClean="0"/>
              <a:t> </a:t>
            </a:r>
            <a:r>
              <a:rPr lang="en-GB" altLang="en-US" dirty="0"/>
              <a:t>are the best known of this type of measure</a:t>
            </a:r>
          </a:p>
        </p:txBody>
      </p:sp>
    </p:spTree>
    <p:extLst>
      <p:ext uri="{BB962C8B-B14F-4D97-AF65-F5344CB8AC3E}">
        <p14:creationId xmlns:p14="http://schemas.microsoft.com/office/powerpoint/2010/main" val="980276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Measurement problems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Estimating the size of the </a:t>
            </a:r>
            <a:r>
              <a:rPr lang="en-GB" altLang="en-US" dirty="0" smtClean="0"/>
              <a:t>measure</a:t>
            </a:r>
          </a:p>
          <a:p>
            <a:endParaRPr lang="en-GB" altLang="en-US" dirty="0"/>
          </a:p>
          <a:p>
            <a:r>
              <a:rPr lang="en-GB" altLang="en-US" dirty="0"/>
              <a:t>Estimating the total number of programmer </a:t>
            </a:r>
            <a:r>
              <a:rPr lang="en-GB" altLang="en-US" dirty="0" smtClean="0"/>
              <a:t>months </a:t>
            </a:r>
            <a:r>
              <a:rPr lang="en-GB" altLang="en-US" dirty="0"/>
              <a:t>which have </a:t>
            </a:r>
            <a:r>
              <a:rPr lang="en-GB" altLang="en-US" dirty="0" smtClean="0"/>
              <a:t>elapsed</a:t>
            </a:r>
          </a:p>
          <a:p>
            <a:endParaRPr lang="en-GB" altLang="en-US" dirty="0"/>
          </a:p>
          <a:p>
            <a:r>
              <a:rPr lang="en-GB" altLang="en-US" dirty="0"/>
              <a:t>Estimating </a:t>
            </a:r>
            <a:r>
              <a:rPr lang="en-GB" altLang="en-US" b="1" dirty="0">
                <a:solidFill>
                  <a:srgbClr val="0000FF"/>
                </a:solidFill>
              </a:rPr>
              <a:t>contractor productivity </a:t>
            </a:r>
            <a:r>
              <a:rPr lang="en-GB" altLang="en-US" dirty="0"/>
              <a:t>(e.g. </a:t>
            </a:r>
            <a:r>
              <a:rPr lang="en-GB" altLang="en-US" dirty="0" smtClean="0"/>
              <a:t>documentation </a:t>
            </a:r>
            <a:r>
              <a:rPr lang="en-GB" altLang="en-US" dirty="0"/>
              <a:t>team) and incorporating this </a:t>
            </a:r>
            <a:r>
              <a:rPr lang="en-GB" altLang="en-US" dirty="0" smtClean="0"/>
              <a:t>estimate </a:t>
            </a:r>
            <a:r>
              <a:rPr lang="en-GB" altLang="en-US" dirty="0"/>
              <a:t>in overall estimate</a:t>
            </a:r>
          </a:p>
        </p:txBody>
      </p:sp>
    </p:spTree>
    <p:extLst>
      <p:ext uri="{BB962C8B-B14F-4D97-AF65-F5344CB8AC3E}">
        <p14:creationId xmlns:p14="http://schemas.microsoft.com/office/powerpoint/2010/main" val="3824618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Lines of code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What's  a line of code?</a:t>
            </a:r>
          </a:p>
          <a:p>
            <a:pPr lvl="1"/>
            <a:r>
              <a:rPr lang="en-GB" altLang="en-US" dirty="0"/>
              <a:t>The measure was first proposed when programs were typed on cards with one line per </a:t>
            </a:r>
            <a:r>
              <a:rPr lang="en-GB" altLang="en-US" dirty="0" smtClean="0"/>
              <a:t>card</a:t>
            </a:r>
          </a:p>
          <a:p>
            <a:pPr lvl="1"/>
            <a:endParaRPr lang="en-GB" altLang="en-US" dirty="0"/>
          </a:p>
          <a:p>
            <a:pPr lvl="1"/>
            <a:r>
              <a:rPr lang="en-GB" altLang="en-US" dirty="0"/>
              <a:t>How does this correspond to statements as in Java which can span several lines or where there can be several statements on one </a:t>
            </a:r>
            <a:r>
              <a:rPr lang="en-GB" altLang="en-US" dirty="0" smtClean="0"/>
              <a:t>line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What programs should be counted as part of the system</a:t>
            </a:r>
            <a:r>
              <a:rPr lang="en-GB" altLang="en-US" dirty="0" smtClean="0"/>
              <a:t>?</a:t>
            </a:r>
          </a:p>
          <a:p>
            <a:endParaRPr lang="en-GB" altLang="en-US" dirty="0"/>
          </a:p>
          <a:p>
            <a:r>
              <a:rPr lang="en-GB" altLang="en-US" dirty="0"/>
              <a:t>Assumes linear relationship between system </a:t>
            </a:r>
            <a:r>
              <a:rPr lang="en-GB" altLang="en-US" dirty="0" smtClean="0"/>
              <a:t>size </a:t>
            </a:r>
            <a:r>
              <a:rPr lang="en-GB" altLang="en-US" dirty="0"/>
              <a:t>and volume of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73026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Productivity comparisons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The lower level the language, the more </a:t>
            </a:r>
            <a:r>
              <a:rPr lang="en-GB" altLang="en-US" dirty="0" smtClean="0"/>
              <a:t>productive </a:t>
            </a:r>
            <a:r>
              <a:rPr lang="en-GB" altLang="en-US" dirty="0"/>
              <a:t>the programmer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The same functionality takes more code to implement in a lower-level language than in a high-level </a:t>
            </a:r>
            <a:r>
              <a:rPr lang="en-GB" altLang="en-US" dirty="0" smtClean="0"/>
              <a:t>language</a:t>
            </a:r>
          </a:p>
          <a:p>
            <a:pPr lvl="1">
              <a:lnSpc>
                <a:spcPct val="150000"/>
              </a:lnSpc>
            </a:pPr>
            <a:endParaRPr lang="en-GB" altLang="en-US" dirty="0"/>
          </a:p>
          <a:p>
            <a:pPr>
              <a:lnSpc>
                <a:spcPct val="150000"/>
              </a:lnSpc>
            </a:pPr>
            <a:r>
              <a:rPr lang="en-GB" altLang="en-US" dirty="0"/>
              <a:t>The more verbose the programmer, the higher </a:t>
            </a:r>
            <a:r>
              <a:rPr lang="en-GB" altLang="en-US" dirty="0" smtClean="0"/>
              <a:t>the </a:t>
            </a:r>
            <a:r>
              <a:rPr lang="en-GB" altLang="en-US" dirty="0"/>
              <a:t>productivity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Measures of productivity based on lines of code suggest that programmers who write verbose code are more productive than programmers who write compact code</a:t>
            </a:r>
          </a:p>
        </p:txBody>
      </p:sp>
    </p:spTree>
    <p:extLst>
      <p:ext uri="{BB962C8B-B14F-4D97-AF65-F5344CB8AC3E}">
        <p14:creationId xmlns:p14="http://schemas.microsoft.com/office/powerpoint/2010/main" val="179362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High and low level languages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02305"/>
              </p:ext>
            </p:extLst>
          </p:nvPr>
        </p:nvGraphicFramePr>
        <p:xfrm>
          <a:off x="304800" y="2241176"/>
          <a:ext cx="85344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Bitmap Image" r:id="rId4" imgW="7659169" imgH="2390476" progId="Paint.Picture">
                  <p:embed/>
                </p:oleObj>
              </mc:Choice>
              <mc:Fallback>
                <p:oleObj name="Bitmap Image" r:id="rId4" imgW="7659169" imgH="23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41176"/>
                        <a:ext cx="8534400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9412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System development times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52400" y="2514600"/>
          <a:ext cx="86868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Bitmap Image" r:id="rId3" imgW="7904762" imgH="1800476" progId="Paint.Picture">
                  <p:embed/>
                </p:oleObj>
              </mc:Choice>
              <mc:Fallback>
                <p:oleObj name="Bitmap Image" r:id="rId3" imgW="7904762" imgH="180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8686800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33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Software product supporting many features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The size of the software must be larger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Effort required is proportional to the feature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6043" y="3667026"/>
            <a:ext cx="8175701" cy="2792296"/>
            <a:chOff x="336043" y="3667026"/>
            <a:chExt cx="8175701" cy="2792296"/>
          </a:xfrm>
        </p:grpSpPr>
        <p:sp>
          <p:nvSpPr>
            <p:cNvPr id="4" name="Rectangle 3"/>
            <p:cNvSpPr/>
            <p:nvPr/>
          </p:nvSpPr>
          <p:spPr>
            <a:xfrm>
              <a:off x="3489350" y="3760013"/>
              <a:ext cx="2011680" cy="26993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53942" y="5767981"/>
              <a:ext cx="16824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Library Automation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727094" y="3862425"/>
              <a:ext cx="1536192" cy="4828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Query Book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727094" y="4573801"/>
              <a:ext cx="1536192" cy="4828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Issue Book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27094" y="5244220"/>
              <a:ext cx="1536192" cy="48280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Return Book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043" y="4345228"/>
              <a:ext cx="461665" cy="115672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Input Data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50079" y="4255459"/>
              <a:ext cx="461665" cy="1336263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Output Data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endCxn id="6" idx="1"/>
            </p:cNvCxnSpPr>
            <p:nvPr/>
          </p:nvCxnSpPr>
          <p:spPr>
            <a:xfrm>
              <a:off x="1068019" y="4103826"/>
              <a:ext cx="2659075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58256" y="4103826"/>
              <a:ext cx="2659075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068019" y="4859268"/>
              <a:ext cx="2659075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068019" y="5485620"/>
              <a:ext cx="2659075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258256" y="4815202"/>
              <a:ext cx="2659075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258256" y="5505198"/>
              <a:ext cx="2659075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02494" y="3667026"/>
              <a:ext cx="139012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Book Name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38774" y="3667026"/>
              <a:ext cx="1646605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dirty="0" smtClean="0"/>
                <a:t>Book Location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9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Function points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25624"/>
            <a:ext cx="8192621" cy="4776881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Based on a combination of program characteristics</a:t>
            </a:r>
          </a:p>
          <a:p>
            <a:pPr marL="712788" lvl="1" indent="-369888">
              <a:lnSpc>
                <a:spcPct val="150000"/>
              </a:lnSpc>
            </a:pPr>
            <a:r>
              <a:rPr lang="en-GB" altLang="en-US" dirty="0"/>
              <a:t>external inputs and outputs</a:t>
            </a:r>
          </a:p>
          <a:p>
            <a:pPr marL="712788" lvl="1" indent="-369888">
              <a:lnSpc>
                <a:spcPct val="150000"/>
              </a:lnSpc>
            </a:pPr>
            <a:r>
              <a:rPr lang="en-GB" altLang="en-US" dirty="0"/>
              <a:t>user interactions</a:t>
            </a:r>
          </a:p>
          <a:p>
            <a:pPr marL="712788" lvl="1" indent="-369888">
              <a:lnSpc>
                <a:spcPct val="150000"/>
              </a:lnSpc>
            </a:pPr>
            <a:r>
              <a:rPr lang="en-GB" altLang="en-US" dirty="0"/>
              <a:t>external interfaces</a:t>
            </a:r>
          </a:p>
          <a:p>
            <a:pPr marL="712788" lvl="1" indent="-369888">
              <a:lnSpc>
                <a:spcPct val="150000"/>
              </a:lnSpc>
            </a:pPr>
            <a:r>
              <a:rPr lang="en-GB" altLang="en-US" dirty="0"/>
              <a:t>files used by the system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A weight is associated with each of these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The function point count is computed by multiplying each raw count by the weight and summing all values</a:t>
            </a:r>
          </a:p>
        </p:txBody>
      </p:sp>
    </p:spTree>
    <p:extLst>
      <p:ext uri="{BB962C8B-B14F-4D97-AF65-F5344CB8AC3E}">
        <p14:creationId xmlns:p14="http://schemas.microsoft.com/office/powerpoint/2010/main" val="4271177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Computation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3937201"/>
              </p:ext>
            </p:extLst>
          </p:nvPr>
        </p:nvGraphicFramePr>
        <p:xfrm>
          <a:off x="628650" y="1584223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0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Software Quality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UFP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Weighted sum of 5 characteristics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Number of Input (4)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Number of output (5)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Number of Inquiries (4)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Number of Files (10)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Number of Interfaces (10)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Complexity of each parameter is graded into 3 categories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13577"/>
              </p:ext>
            </p:extLst>
          </p:nvPr>
        </p:nvGraphicFramePr>
        <p:xfrm>
          <a:off x="790040" y="2611323"/>
          <a:ext cx="682996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21410">
                  <a:extLst>
                    <a:ext uri="{9D8B030D-6E8A-4147-A177-3AD203B41FA5}">
                      <a16:colId xmlns:a16="http://schemas.microsoft.com/office/drawing/2014/main" val="2511793727"/>
                    </a:ext>
                  </a:extLst>
                </a:gridCol>
                <a:gridCol w="1616659">
                  <a:extLst>
                    <a:ext uri="{9D8B030D-6E8A-4147-A177-3AD203B41FA5}">
                      <a16:colId xmlns:a16="http://schemas.microsoft.com/office/drawing/2014/main" val="436719082"/>
                    </a:ext>
                  </a:extLst>
                </a:gridCol>
                <a:gridCol w="1411833">
                  <a:extLst>
                    <a:ext uri="{9D8B030D-6E8A-4147-A177-3AD203B41FA5}">
                      <a16:colId xmlns:a16="http://schemas.microsoft.com/office/drawing/2014/main" val="3083323874"/>
                    </a:ext>
                  </a:extLst>
                </a:gridCol>
                <a:gridCol w="1680058">
                  <a:extLst>
                    <a:ext uri="{9D8B030D-6E8A-4147-A177-3AD203B41FA5}">
                      <a16:colId xmlns:a16="http://schemas.microsoft.com/office/drawing/2014/main" val="4253685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7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68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6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Inquiry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1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Interfaces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86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34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 UFP based on Project Complexity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1800" dirty="0" smtClean="0"/>
                  <a:t> Various Factors (parameters) influence development effort</a:t>
                </a:r>
                <a:endParaRPr lang="en-US" sz="1800" dirty="0"/>
              </a:p>
              <a:p>
                <a:r>
                  <a:rPr lang="en-US" sz="1800" dirty="0" smtClean="0"/>
                  <a:t> Each has value from 0 (no influence) to 6 (strong influence)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Degree of Influence (DI)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US" sz="1800" dirty="0" smtClean="0"/>
                  <a:t> Factors</a:t>
                </a:r>
              </a:p>
              <a:p>
                <a:r>
                  <a:rPr lang="en-US" sz="1800" dirty="0"/>
                  <a:t> </a:t>
                </a:r>
                <a:r>
                  <a:rPr lang="en-US" sz="1800" dirty="0" smtClean="0"/>
                  <a:t>Technical Complexity Factor (TCF) = 0.65 + DI*0.01</a:t>
                </a:r>
              </a:p>
              <a:p>
                <a:r>
                  <a:rPr lang="en-US" sz="1800" dirty="0"/>
                  <a:t> </a:t>
                </a:r>
                <a:r>
                  <a:rPr lang="en-US" sz="1800" dirty="0" smtClean="0"/>
                  <a:t>FP = UFP * TCF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261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3634"/>
              </p:ext>
            </p:extLst>
          </p:nvPr>
        </p:nvGraphicFramePr>
        <p:xfrm>
          <a:off x="628650" y="2618640"/>
          <a:ext cx="7673648" cy="2595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59939">
                  <a:extLst>
                    <a:ext uri="{9D8B030D-6E8A-4147-A177-3AD203B41FA5}">
                      <a16:colId xmlns:a16="http://schemas.microsoft.com/office/drawing/2014/main" val="3278595959"/>
                    </a:ext>
                  </a:extLst>
                </a:gridCol>
                <a:gridCol w="3613709">
                  <a:extLst>
                    <a:ext uri="{9D8B030D-6E8A-4147-A177-3AD203B41FA5}">
                      <a16:colId xmlns:a16="http://schemas.microsoft.com/office/drawing/2014/main" val="3486234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Reliable backup and recovery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Online Update</a:t>
                      </a:r>
                      <a:r>
                        <a:rPr lang="en-US" b="0" baseline="0" dirty="0" smtClean="0"/>
                        <a:t> of Master File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7729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Data Communication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Complex Queries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00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Distributed Processing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Complex Data Processing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7784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Performance Requirement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Reusability of Code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518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Operational Environment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Conversion and Installation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055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Online Processing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Multiple Installation within an organization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854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Multi-Screen/ Multi-Operational Online Data Input</a:t>
                      </a:r>
                      <a:endParaRPr lang="en-US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Change and Focus on Ease of Use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549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5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given project has 5 user inputs, 10 user outputs, 7 inquiries, 5 files, and 3 external interfaces.  All of these are average complexity EXCEPT 2 of the inputs are complex, two of the outputs are complex, and one of the outputs is simple.  Adjustment factors are all moderate except that the system will require a significant amount of online data entry, and it is essential that the code is designed with reuse in mind.  Calculate the number of Function Points for this system. </a:t>
            </a:r>
          </a:p>
        </p:txBody>
      </p:sp>
    </p:spTree>
    <p:extLst>
      <p:ext uri="{BB962C8B-B14F-4D97-AF65-F5344CB8AC3E}">
        <p14:creationId xmlns:p14="http://schemas.microsoft.com/office/powerpoint/2010/main" val="23242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given project has 5 user inputs, 10 user outputs, 7 inquiries, 5 files, and 3 external interfaces.  All of these are average complexity EXCEPT 2 of the inputs are complex, two of the outputs are complex, and one of the outputs is simple.  Adjustment factors are all moderate except that the system will require a significant amount of online data entry, and it is essential that the code is designed with reuse in mind.  Calculate the number of Function Points for this system.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04853"/>
              </p:ext>
            </p:extLst>
          </p:nvPr>
        </p:nvGraphicFramePr>
        <p:xfrm>
          <a:off x="1133856" y="4427975"/>
          <a:ext cx="6634885" cy="1920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25036">
                  <a:extLst>
                    <a:ext uri="{9D8B030D-6E8A-4147-A177-3AD203B41FA5}">
                      <a16:colId xmlns:a16="http://schemas.microsoft.com/office/drawing/2014/main" val="1794595812"/>
                    </a:ext>
                  </a:extLst>
                </a:gridCol>
                <a:gridCol w="2957850">
                  <a:extLst>
                    <a:ext uri="{9D8B030D-6E8A-4147-A177-3AD203B41FA5}">
                      <a16:colId xmlns:a16="http://schemas.microsoft.com/office/drawing/2014/main" val="2277685682"/>
                    </a:ext>
                  </a:extLst>
                </a:gridCol>
                <a:gridCol w="1751999">
                  <a:extLst>
                    <a:ext uri="{9D8B030D-6E8A-4147-A177-3AD203B41FA5}">
                      <a16:colId xmlns:a16="http://schemas.microsoft.com/office/drawing/2014/main" val="348447769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inputs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(3X4) + (2*6)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8463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 Outputs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(1X4) + (7X5) + (2X7)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53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9194798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Inquiries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(7X4)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196848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Files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(5X10)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58097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Interfaces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(3X7)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65085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UFP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176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02394592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FP = UFP X [ 0.65 + 0.01 X S Fi ]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31519"/>
                  </a:ext>
                </a:extLst>
              </a:tr>
              <a:tr h="161925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 = (12X2) + (1X4) + (1X5) = 33</a:t>
                      </a:r>
                      <a:endParaRPr lang="en-US" sz="140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41857"/>
                  </a:ext>
                </a:extLst>
              </a:tr>
              <a:tr h="171450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FP = 176 X [ 0.65 + 0.01 X 33] = </a:t>
                      </a:r>
                      <a:r>
                        <a:rPr lang="en-US" sz="1400" dirty="0">
                          <a:effectLst/>
                          <a:highlight>
                            <a:srgbClr val="FFFF00"/>
                          </a:highlight>
                        </a:rPr>
                        <a:t>172.48</a:t>
                      </a:r>
                      <a:endParaRPr lang="en-US" sz="1400" dirty="0">
                        <a:effectLst/>
                        <a:latin typeface="Candara" panose="020E0502030303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06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3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Function points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Function point count modified by complexity of the </a:t>
            </a:r>
            <a:r>
              <a:rPr lang="en-GB" altLang="en-US" dirty="0" smtClean="0"/>
              <a:t>project</a:t>
            </a:r>
          </a:p>
          <a:p>
            <a:endParaRPr lang="en-GB" altLang="en-US" dirty="0"/>
          </a:p>
          <a:p>
            <a:r>
              <a:rPr lang="en-GB" altLang="en-US" dirty="0"/>
              <a:t>FPs can be used to estimate LOC depending on the average number of LOC per FP for a given </a:t>
            </a:r>
            <a:r>
              <a:rPr lang="en-GB" altLang="en-US" dirty="0" smtClean="0"/>
              <a:t>language</a:t>
            </a:r>
          </a:p>
          <a:p>
            <a:endParaRPr lang="en-GB" altLang="en-US" dirty="0"/>
          </a:p>
          <a:p>
            <a:pPr marL="712788" lvl="1" indent="-349250"/>
            <a:r>
              <a:rPr lang="en-GB" altLang="en-US" dirty="0"/>
              <a:t>LOC = AVC * number of function points </a:t>
            </a:r>
            <a:endParaRPr lang="en-GB" altLang="en-US" dirty="0" smtClean="0"/>
          </a:p>
          <a:p>
            <a:pPr marL="712788" lvl="1" indent="-349250"/>
            <a:endParaRPr lang="en-GB" altLang="en-US" dirty="0"/>
          </a:p>
          <a:p>
            <a:pPr marL="712788" lvl="1" indent="-349250"/>
            <a:r>
              <a:rPr lang="en-GB" altLang="en-US" dirty="0"/>
              <a:t>AVC is a language-dependent factor varying from 200-300 for assemble language to 2-40 for a </a:t>
            </a:r>
            <a:r>
              <a:rPr lang="en-GB" altLang="en-US" dirty="0" smtClean="0"/>
              <a:t>4GL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30318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Object points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8138832" cy="4628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en-US" dirty="0"/>
              <a:t>Object points are an alternative function-related measure to function points when 4Gls or similar languages are used for development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Object points are NOT the same as object classes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 The number of object points in a program is a weighted estimate of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The number of separate screens that are displayed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The number of reports that are produced by the system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The number of 3GL modules that must be developed to supplement the 4GL code</a:t>
            </a:r>
          </a:p>
        </p:txBody>
      </p:sp>
    </p:spTree>
    <p:extLst>
      <p:ext uri="{BB962C8B-B14F-4D97-AF65-F5344CB8AC3E}">
        <p14:creationId xmlns:p14="http://schemas.microsoft.com/office/powerpoint/2010/main" val="313372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Object point estimation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Object points are easier to </a:t>
            </a:r>
            <a:r>
              <a:rPr lang="en-GB" altLang="en-US" dirty="0" smtClean="0"/>
              <a:t>estimate from </a:t>
            </a:r>
            <a:r>
              <a:rPr lang="en-GB" altLang="en-US" dirty="0"/>
              <a:t>a specification than function points </a:t>
            </a:r>
            <a:endParaRPr lang="en-GB" altLang="en-US" dirty="0" smtClean="0"/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They </a:t>
            </a:r>
            <a:r>
              <a:rPr lang="en-GB" altLang="en-US" dirty="0"/>
              <a:t>are simply concerned with screens, reports and 3GL </a:t>
            </a:r>
            <a:r>
              <a:rPr lang="en-GB" altLang="en-US" dirty="0" smtClean="0"/>
              <a:t>modules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They can therefore be estimated at an early point in the development process. 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 smtClean="0"/>
              <a:t>At </a:t>
            </a:r>
            <a:r>
              <a:rPr lang="en-GB" altLang="en-US" dirty="0"/>
              <a:t>this stage, it is very difficult to estimate the number of lines of code in a system</a:t>
            </a:r>
          </a:p>
        </p:txBody>
      </p:sp>
    </p:spTree>
    <p:extLst>
      <p:ext uri="{BB962C8B-B14F-4D97-AF65-F5344CB8AC3E}">
        <p14:creationId xmlns:p14="http://schemas.microsoft.com/office/powerpoint/2010/main" val="384711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Productivity estimates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Real-time embedded systems, </a:t>
            </a:r>
            <a:r>
              <a:rPr lang="en-GB" altLang="en-US" dirty="0" smtClean="0"/>
              <a:t>40-160 LOC/P-month</a:t>
            </a:r>
          </a:p>
          <a:p>
            <a:endParaRPr lang="en-GB" altLang="en-US" dirty="0"/>
          </a:p>
          <a:p>
            <a:r>
              <a:rPr lang="en-GB" altLang="en-US" dirty="0"/>
              <a:t>Systems programs , 150-400 </a:t>
            </a:r>
            <a:r>
              <a:rPr lang="en-GB" altLang="en-US" dirty="0" smtClean="0"/>
              <a:t>LOC/P-month</a:t>
            </a:r>
          </a:p>
          <a:p>
            <a:endParaRPr lang="en-GB" altLang="en-US" dirty="0"/>
          </a:p>
          <a:p>
            <a:r>
              <a:rPr lang="en-GB" altLang="en-US" dirty="0"/>
              <a:t>Commercial applications, 200-800 </a:t>
            </a:r>
            <a:r>
              <a:rPr lang="en-GB" altLang="en-US" dirty="0" smtClean="0"/>
              <a:t>LOC/P-month</a:t>
            </a:r>
          </a:p>
          <a:p>
            <a:endParaRPr lang="en-GB" altLang="en-US" dirty="0"/>
          </a:p>
          <a:p>
            <a:r>
              <a:rPr lang="en-GB" altLang="en-US" dirty="0"/>
              <a:t>In object points, productivity has been measured between 4 and 50 object points/month depending on tool support and developer capability</a:t>
            </a:r>
          </a:p>
        </p:txBody>
      </p:sp>
    </p:spTree>
    <p:extLst>
      <p:ext uri="{BB962C8B-B14F-4D97-AF65-F5344CB8AC3E}">
        <p14:creationId xmlns:p14="http://schemas.microsoft.com/office/powerpoint/2010/main" val="700076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Factors affecting productivity</a:t>
            </a: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304800" y="1524000"/>
          <a:ext cx="8610600" cy="471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Bitmap Image" r:id="rId4" imgW="7516274" imgH="4114286" progId="Paint.Picture">
                  <p:embed/>
                </p:oleObj>
              </mc:Choice>
              <mc:Fallback>
                <p:oleObj name="Bitmap Image" r:id="rId4" imgW="7516274" imgH="41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0"/>
                        <a:ext cx="8610600" cy="471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82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To introduce the fundamentals of software costing and pricing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To describe three metrics for software productivity assessment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To explain why different techniques should be used for software estimation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To describe the COCOMO 2 algorithmic cost estimation model</a:t>
            </a:r>
          </a:p>
        </p:txBody>
      </p:sp>
    </p:spTree>
    <p:extLst>
      <p:ext uri="{BB962C8B-B14F-4D97-AF65-F5344CB8AC3E}">
        <p14:creationId xmlns:p14="http://schemas.microsoft.com/office/powerpoint/2010/main" val="783979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All metrics based on volume/unit time are </a:t>
            </a:r>
            <a:r>
              <a:rPr lang="en-GB" altLang="en-US" dirty="0" smtClean="0"/>
              <a:t>flawed </a:t>
            </a:r>
            <a:r>
              <a:rPr lang="en-GB" altLang="en-US" dirty="0"/>
              <a:t>because they do not take quality into </a:t>
            </a:r>
            <a:r>
              <a:rPr lang="en-GB" altLang="en-US" dirty="0" smtClean="0"/>
              <a:t>account</a:t>
            </a:r>
          </a:p>
          <a:p>
            <a:endParaRPr lang="en-GB" altLang="en-US" dirty="0"/>
          </a:p>
          <a:p>
            <a:r>
              <a:rPr lang="en-GB" altLang="en-US" dirty="0"/>
              <a:t>Productivity may generally be increased at the </a:t>
            </a:r>
            <a:r>
              <a:rPr lang="en-GB" altLang="en-US" dirty="0" smtClean="0"/>
              <a:t>cost </a:t>
            </a:r>
            <a:r>
              <a:rPr lang="en-GB" altLang="en-US" dirty="0"/>
              <a:t>of </a:t>
            </a:r>
            <a:r>
              <a:rPr lang="en-GB" altLang="en-US" dirty="0" smtClean="0"/>
              <a:t>quality</a:t>
            </a:r>
          </a:p>
          <a:p>
            <a:endParaRPr lang="en-GB" altLang="en-US" dirty="0"/>
          </a:p>
          <a:p>
            <a:r>
              <a:rPr lang="en-GB" altLang="en-US" dirty="0"/>
              <a:t>It is not clear how productivity/quality metrics </a:t>
            </a:r>
            <a:r>
              <a:rPr lang="en-GB" altLang="en-US" dirty="0" smtClean="0"/>
              <a:t>are related</a:t>
            </a:r>
          </a:p>
          <a:p>
            <a:endParaRPr lang="en-GB" altLang="en-US" dirty="0"/>
          </a:p>
          <a:p>
            <a:r>
              <a:rPr lang="en-GB" altLang="en-US" dirty="0"/>
              <a:t>If change is constant then an approach based on counting lines of code is not meaningful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Quality and productivity</a:t>
            </a:r>
          </a:p>
        </p:txBody>
      </p:sp>
    </p:spTree>
    <p:extLst>
      <p:ext uri="{BB962C8B-B14F-4D97-AF65-F5344CB8AC3E}">
        <p14:creationId xmlns:p14="http://schemas.microsoft.com/office/powerpoint/2010/main" val="2713795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Estimation techniques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8206068" cy="47903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altLang="en-US" dirty="0"/>
              <a:t>There is no simple way to make an accurate estimate of the effort required to develop a software system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Initial estimates are based on inadequate information in a user requirements definition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The software may run on unfamiliar computers or use new technology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The people in the project may be unknown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Project cost estimates may be self-fulfilling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The estimate defines the budget and the product is adjusted to meet the budget </a:t>
            </a:r>
          </a:p>
        </p:txBody>
      </p:sp>
    </p:spTree>
    <p:extLst>
      <p:ext uri="{BB962C8B-B14F-4D97-AF65-F5344CB8AC3E}">
        <p14:creationId xmlns:p14="http://schemas.microsoft.com/office/powerpoint/2010/main" val="36194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Estimation techniques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Algorithmic cost modelling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Expert judgement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Estimation by analogy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Parkinson's Law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Pricing to win</a:t>
            </a:r>
          </a:p>
        </p:txBody>
      </p:sp>
    </p:spTree>
    <p:extLst>
      <p:ext uri="{BB962C8B-B14F-4D97-AF65-F5344CB8AC3E}">
        <p14:creationId xmlns:p14="http://schemas.microsoft.com/office/powerpoint/2010/main" val="4126469398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Algorithmic code modelling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A formulaic approach based on </a:t>
            </a:r>
            <a:endParaRPr lang="en-GB" altLang="en-US" dirty="0" smtClean="0"/>
          </a:p>
          <a:p>
            <a:pPr lvl="1">
              <a:lnSpc>
                <a:spcPct val="150000"/>
              </a:lnSpc>
            </a:pPr>
            <a:r>
              <a:rPr lang="en-GB" altLang="en-US" dirty="0"/>
              <a:t> </a:t>
            </a:r>
            <a:r>
              <a:rPr lang="en-GB" altLang="en-US" dirty="0" smtClean="0"/>
              <a:t>Historical </a:t>
            </a:r>
            <a:r>
              <a:rPr lang="en-GB" altLang="en-US" dirty="0"/>
              <a:t>cost information </a:t>
            </a:r>
            <a:endParaRPr lang="en-GB" altLang="en-US" dirty="0" smtClean="0"/>
          </a:p>
          <a:p>
            <a:pPr lvl="1">
              <a:lnSpc>
                <a:spcPct val="150000"/>
              </a:lnSpc>
            </a:pPr>
            <a:r>
              <a:rPr lang="en-GB" altLang="en-US" dirty="0"/>
              <a:t> </a:t>
            </a:r>
            <a:r>
              <a:rPr lang="en-GB" altLang="en-US" dirty="0" smtClean="0"/>
              <a:t>Generally </a:t>
            </a:r>
            <a:r>
              <a:rPr lang="en-GB" altLang="en-US" dirty="0"/>
              <a:t>based on the size of the </a:t>
            </a:r>
            <a:r>
              <a:rPr lang="en-GB" altLang="en-US" dirty="0" smtClean="0"/>
              <a:t>software</a:t>
            </a:r>
          </a:p>
          <a:p>
            <a:pPr>
              <a:lnSpc>
                <a:spcPct val="150000"/>
              </a:lnSpc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6726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Expert judgement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One or more experts in both </a:t>
            </a:r>
            <a:r>
              <a:rPr lang="en-GB" altLang="en-US" dirty="0" smtClean="0"/>
              <a:t>software development </a:t>
            </a:r>
            <a:r>
              <a:rPr lang="en-GB" altLang="en-US" dirty="0"/>
              <a:t>and the application domain use </a:t>
            </a:r>
            <a:r>
              <a:rPr lang="en-GB" altLang="en-US" dirty="0" smtClean="0"/>
              <a:t>their </a:t>
            </a:r>
            <a:r>
              <a:rPr lang="en-GB" altLang="en-US" dirty="0"/>
              <a:t>experience to predict software costs</a:t>
            </a:r>
            <a:r>
              <a:rPr lang="en-GB" altLang="en-US" dirty="0" smtClean="0"/>
              <a:t>.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Process </a:t>
            </a:r>
            <a:r>
              <a:rPr lang="en-GB" altLang="en-US" dirty="0"/>
              <a:t>iterates until some consensus is </a:t>
            </a:r>
            <a:r>
              <a:rPr lang="en-GB" altLang="en-US" dirty="0" smtClean="0"/>
              <a:t>reached.</a:t>
            </a:r>
          </a:p>
          <a:p>
            <a:endParaRPr lang="en-GB" altLang="en-US" dirty="0"/>
          </a:p>
          <a:p>
            <a:r>
              <a:rPr lang="en-GB" altLang="en-US" b="1" dirty="0"/>
              <a:t>Advantages:  </a:t>
            </a:r>
            <a:r>
              <a:rPr lang="en-GB" altLang="en-US" dirty="0"/>
              <a:t>Relatively cheap estimation </a:t>
            </a:r>
            <a:r>
              <a:rPr lang="en-GB" altLang="en-US" dirty="0" smtClean="0"/>
              <a:t>method</a:t>
            </a:r>
            <a:r>
              <a:rPr lang="en-GB" altLang="en-US" dirty="0"/>
              <a:t>. Can be accurate if experts have direct </a:t>
            </a:r>
            <a:r>
              <a:rPr lang="en-GB" altLang="en-US" dirty="0" smtClean="0"/>
              <a:t>experience </a:t>
            </a:r>
            <a:r>
              <a:rPr lang="en-GB" altLang="en-US" dirty="0"/>
              <a:t>of similar </a:t>
            </a:r>
            <a:r>
              <a:rPr lang="en-GB" altLang="en-US" dirty="0" smtClean="0"/>
              <a:t>systems</a:t>
            </a:r>
          </a:p>
          <a:p>
            <a:endParaRPr lang="en-GB" altLang="en-US" dirty="0"/>
          </a:p>
          <a:p>
            <a:r>
              <a:rPr lang="en-GB" altLang="en-US" b="1" dirty="0"/>
              <a:t>Disadvantages:  </a:t>
            </a:r>
            <a:r>
              <a:rPr lang="en-GB" altLang="en-US" dirty="0"/>
              <a:t>Very inaccurate if there are no </a:t>
            </a:r>
            <a:r>
              <a:rPr lang="en-GB" altLang="en-US" dirty="0" smtClean="0"/>
              <a:t>experts</a:t>
            </a:r>
            <a:r>
              <a:rPr lang="en-GB" alt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8210017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Estimation by analogy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The cost of a project is computed by comparing </a:t>
            </a:r>
            <a:r>
              <a:rPr lang="en-GB" altLang="en-US" dirty="0" smtClean="0"/>
              <a:t>the </a:t>
            </a:r>
            <a:r>
              <a:rPr lang="en-GB" altLang="en-US" dirty="0"/>
              <a:t>project to a </a:t>
            </a:r>
            <a:r>
              <a:rPr lang="en-GB" altLang="en-US" b="1" dirty="0">
                <a:solidFill>
                  <a:srgbClr val="FF0000"/>
                </a:solidFill>
              </a:rPr>
              <a:t>similar project </a:t>
            </a:r>
            <a:r>
              <a:rPr lang="en-GB" altLang="en-US" dirty="0"/>
              <a:t>in the same </a:t>
            </a:r>
            <a:r>
              <a:rPr lang="en-GB" altLang="en-US" dirty="0" smtClean="0"/>
              <a:t>application domain</a:t>
            </a:r>
          </a:p>
          <a:p>
            <a:endParaRPr lang="en-GB" altLang="en-US" dirty="0"/>
          </a:p>
          <a:p>
            <a:r>
              <a:rPr lang="en-GB" altLang="en-US" dirty="0"/>
              <a:t>Advantages:  </a:t>
            </a:r>
            <a:endParaRPr lang="en-GB" altLang="en-US" dirty="0" smtClean="0"/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Accurate </a:t>
            </a:r>
            <a:r>
              <a:rPr lang="en-GB" altLang="en-US" dirty="0"/>
              <a:t>if project data </a:t>
            </a:r>
            <a:r>
              <a:rPr lang="en-GB" altLang="en-US" dirty="0" smtClean="0"/>
              <a:t>available</a:t>
            </a:r>
          </a:p>
          <a:p>
            <a:endParaRPr lang="en-GB" altLang="en-US" dirty="0"/>
          </a:p>
          <a:p>
            <a:r>
              <a:rPr lang="en-GB" altLang="en-US" dirty="0"/>
              <a:t>Disadvantages: </a:t>
            </a:r>
            <a:endParaRPr lang="en-GB" altLang="en-US" dirty="0" smtClean="0"/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Impossible </a:t>
            </a:r>
            <a:r>
              <a:rPr lang="en-GB" altLang="en-US" dirty="0"/>
              <a:t>if no comparable </a:t>
            </a:r>
            <a:r>
              <a:rPr lang="en-GB" altLang="en-US" dirty="0" smtClean="0"/>
              <a:t>project </a:t>
            </a:r>
            <a:r>
              <a:rPr lang="en-GB" altLang="en-US" dirty="0"/>
              <a:t>has been tackled. </a:t>
            </a:r>
            <a:endParaRPr lang="en-GB" altLang="en-US" dirty="0" smtClean="0"/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Needs </a:t>
            </a:r>
            <a:r>
              <a:rPr lang="en-GB" altLang="en-US" dirty="0"/>
              <a:t>systematically </a:t>
            </a:r>
            <a:r>
              <a:rPr lang="en-GB" altLang="en-US" dirty="0" smtClean="0"/>
              <a:t>maintained </a:t>
            </a:r>
            <a:r>
              <a:rPr lang="en-GB" altLang="en-US" dirty="0"/>
              <a:t>cost database</a:t>
            </a:r>
          </a:p>
        </p:txBody>
      </p:sp>
    </p:spTree>
    <p:extLst>
      <p:ext uri="{BB962C8B-B14F-4D97-AF65-F5344CB8AC3E}">
        <p14:creationId xmlns:p14="http://schemas.microsoft.com/office/powerpoint/2010/main" val="127788981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Pricing to win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The project costs whatever the customer has to </a:t>
            </a:r>
            <a:r>
              <a:rPr lang="en-GB" altLang="en-US" dirty="0" smtClean="0"/>
              <a:t>spend </a:t>
            </a:r>
            <a:r>
              <a:rPr lang="en-GB" altLang="en-US" dirty="0"/>
              <a:t>on </a:t>
            </a:r>
            <a:r>
              <a:rPr lang="en-GB" altLang="en-US" dirty="0" smtClean="0"/>
              <a:t>it</a:t>
            </a:r>
          </a:p>
          <a:p>
            <a:endParaRPr lang="en-GB" altLang="en-US" dirty="0"/>
          </a:p>
          <a:p>
            <a:r>
              <a:rPr lang="en-GB" altLang="en-US" dirty="0"/>
              <a:t>Advantages: </a:t>
            </a:r>
            <a:endParaRPr lang="en-GB" altLang="en-US" dirty="0" smtClean="0"/>
          </a:p>
          <a:p>
            <a:pPr lvl="1"/>
            <a:r>
              <a:rPr lang="en-GB" altLang="en-US" dirty="0" smtClean="0"/>
              <a:t> You </a:t>
            </a:r>
            <a:r>
              <a:rPr lang="en-GB" altLang="en-US" dirty="0"/>
              <a:t>get the </a:t>
            </a:r>
            <a:r>
              <a:rPr lang="en-GB" altLang="en-US" dirty="0" smtClean="0"/>
              <a:t>contract</a:t>
            </a:r>
          </a:p>
          <a:p>
            <a:endParaRPr lang="en-GB" altLang="en-US" dirty="0"/>
          </a:p>
          <a:p>
            <a:r>
              <a:rPr lang="en-GB" altLang="en-US" dirty="0"/>
              <a:t>Disadvantages: </a:t>
            </a:r>
            <a:endParaRPr lang="en-GB" altLang="en-US" dirty="0" smtClean="0"/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The </a:t>
            </a:r>
            <a:r>
              <a:rPr lang="en-GB" altLang="en-US" dirty="0"/>
              <a:t>probability that the </a:t>
            </a:r>
            <a:r>
              <a:rPr lang="en-GB" altLang="en-US" dirty="0" smtClean="0"/>
              <a:t>customer </a:t>
            </a:r>
            <a:r>
              <a:rPr lang="en-GB" altLang="en-US" dirty="0"/>
              <a:t>gets the system he or she wants is </a:t>
            </a:r>
            <a:r>
              <a:rPr lang="en-GB" altLang="en-US" dirty="0" smtClean="0"/>
              <a:t>small</a:t>
            </a:r>
            <a:r>
              <a:rPr lang="en-GB" altLang="en-US" dirty="0"/>
              <a:t>. 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 smtClean="0"/>
              <a:t>Costs </a:t>
            </a:r>
            <a:r>
              <a:rPr lang="en-GB" altLang="en-US" dirty="0"/>
              <a:t>do not accurately reflect the work </a:t>
            </a:r>
            <a:r>
              <a:rPr lang="en-GB" altLang="en-US" dirty="0" smtClean="0"/>
              <a:t>required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0785542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Top-down and bottom-up estimation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Any of these approaches may be used top-down or </a:t>
            </a:r>
            <a:r>
              <a:rPr lang="en-GB" altLang="en-US" dirty="0" smtClean="0"/>
              <a:t>bottom-up</a:t>
            </a:r>
          </a:p>
          <a:p>
            <a:endParaRPr lang="en-GB" altLang="en-US" dirty="0"/>
          </a:p>
          <a:p>
            <a:r>
              <a:rPr lang="en-GB" altLang="en-US" dirty="0"/>
              <a:t>Top-down</a:t>
            </a:r>
          </a:p>
          <a:p>
            <a:pPr lvl="1"/>
            <a:r>
              <a:rPr lang="en-GB" altLang="en-US" dirty="0" smtClean="0"/>
              <a:t> Start </a:t>
            </a:r>
            <a:r>
              <a:rPr lang="en-GB" altLang="en-US" dirty="0"/>
              <a:t>at the system </a:t>
            </a:r>
            <a:r>
              <a:rPr lang="en-GB" altLang="en-US" dirty="0" smtClean="0"/>
              <a:t>level</a:t>
            </a:r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Assess </a:t>
            </a:r>
            <a:r>
              <a:rPr lang="en-GB" altLang="en-US" dirty="0"/>
              <a:t>the overall system functionality </a:t>
            </a:r>
          </a:p>
          <a:p>
            <a:pPr lvl="1"/>
            <a:r>
              <a:rPr lang="en-GB" altLang="en-US" dirty="0" smtClean="0"/>
              <a:t> How </a:t>
            </a:r>
            <a:r>
              <a:rPr lang="en-GB" altLang="en-US" dirty="0"/>
              <a:t>this is delivered through </a:t>
            </a:r>
            <a:r>
              <a:rPr lang="en-GB" altLang="en-US" dirty="0" smtClean="0"/>
              <a:t>sub-systems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Bottom-up</a:t>
            </a:r>
          </a:p>
          <a:p>
            <a:pPr lvl="1"/>
            <a:r>
              <a:rPr lang="en-GB" altLang="en-US" dirty="0"/>
              <a:t>Start at the component </a:t>
            </a:r>
            <a:r>
              <a:rPr lang="en-GB" altLang="en-US" dirty="0" smtClean="0"/>
              <a:t>level</a:t>
            </a:r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Estimate </a:t>
            </a:r>
            <a:r>
              <a:rPr lang="en-GB" altLang="en-US" dirty="0"/>
              <a:t>the effort required for each component. </a:t>
            </a:r>
            <a:endParaRPr lang="en-GB" altLang="en-US" dirty="0" smtClean="0"/>
          </a:p>
          <a:p>
            <a:pPr lvl="1"/>
            <a:r>
              <a:rPr lang="en-GB" altLang="en-US" dirty="0"/>
              <a:t> </a:t>
            </a:r>
            <a:r>
              <a:rPr lang="en-GB" altLang="en-US" dirty="0" smtClean="0"/>
              <a:t>Add </a:t>
            </a:r>
            <a:r>
              <a:rPr lang="en-GB" altLang="en-US" dirty="0"/>
              <a:t>these efforts to reach a final estimate</a:t>
            </a:r>
          </a:p>
        </p:txBody>
      </p:sp>
    </p:spTree>
    <p:extLst>
      <p:ext uri="{BB962C8B-B14F-4D97-AF65-F5344CB8AC3E}">
        <p14:creationId xmlns:p14="http://schemas.microsoft.com/office/powerpoint/2010/main" val="218416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Top-down estimation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Usable without knowledge of the system architecture and the components that might be part of the </a:t>
            </a:r>
            <a:r>
              <a:rPr lang="en-GB" altLang="en-US" dirty="0" smtClean="0"/>
              <a:t>system</a:t>
            </a:r>
          </a:p>
          <a:p>
            <a:endParaRPr lang="en-GB" altLang="en-US" dirty="0"/>
          </a:p>
          <a:p>
            <a:r>
              <a:rPr lang="en-GB" altLang="en-US" dirty="0"/>
              <a:t>Takes into account costs such as integration, configuration management and </a:t>
            </a:r>
            <a:r>
              <a:rPr lang="en-GB" altLang="en-US" dirty="0" smtClean="0"/>
              <a:t>documentation</a:t>
            </a:r>
          </a:p>
          <a:p>
            <a:endParaRPr lang="en-GB" altLang="en-US" dirty="0"/>
          </a:p>
          <a:p>
            <a:r>
              <a:rPr lang="en-GB" altLang="en-US" dirty="0"/>
              <a:t>Can underestimate the cost of solving difficult low-level technical problems</a:t>
            </a:r>
          </a:p>
        </p:txBody>
      </p:sp>
    </p:spTree>
    <p:extLst>
      <p:ext uri="{BB962C8B-B14F-4D97-AF65-F5344CB8AC3E}">
        <p14:creationId xmlns:p14="http://schemas.microsoft.com/office/powerpoint/2010/main" val="2639049044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Bottom-up estimation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Usable when the architecture of the system is known and components </a:t>
            </a:r>
            <a:r>
              <a:rPr lang="en-GB" altLang="en-US" dirty="0" smtClean="0"/>
              <a:t>identified</a:t>
            </a:r>
          </a:p>
          <a:p>
            <a:endParaRPr lang="en-GB" altLang="en-US" dirty="0"/>
          </a:p>
          <a:p>
            <a:r>
              <a:rPr lang="en-GB" altLang="en-US" dirty="0"/>
              <a:t>Accurate method if the system has been designed in </a:t>
            </a:r>
            <a:r>
              <a:rPr lang="en-GB" altLang="en-US" dirty="0" smtClean="0"/>
              <a:t>detail</a:t>
            </a:r>
          </a:p>
          <a:p>
            <a:endParaRPr lang="en-GB" altLang="en-US" dirty="0"/>
          </a:p>
          <a:p>
            <a:r>
              <a:rPr lang="en-GB" altLang="en-US" dirty="0"/>
              <a:t>May underestimate costs of system level activities such as integration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44783201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Software cost estimation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GB" altLang="en-US" dirty="0"/>
              <a:t>Predicting the resources required for a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084397787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Estimation methods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Each method has strengths and </a:t>
            </a:r>
            <a:r>
              <a:rPr lang="en-GB" altLang="en-US" dirty="0" smtClean="0"/>
              <a:t>weaknesses</a:t>
            </a:r>
          </a:p>
          <a:p>
            <a:endParaRPr lang="en-GB" altLang="en-US" dirty="0"/>
          </a:p>
          <a:p>
            <a:r>
              <a:rPr lang="en-GB" altLang="en-US" dirty="0"/>
              <a:t>Estimation should be based on several </a:t>
            </a:r>
            <a:r>
              <a:rPr lang="en-GB" altLang="en-US" dirty="0" smtClean="0"/>
              <a:t>methods</a:t>
            </a:r>
          </a:p>
          <a:p>
            <a:endParaRPr lang="en-GB" altLang="en-US" dirty="0"/>
          </a:p>
          <a:p>
            <a:r>
              <a:rPr lang="en-GB" altLang="en-US" dirty="0"/>
              <a:t>If these do not return approximately the same result, there is insufficient information </a:t>
            </a:r>
            <a:r>
              <a:rPr lang="en-GB" altLang="en-US" dirty="0" smtClean="0"/>
              <a:t>available</a:t>
            </a:r>
          </a:p>
          <a:p>
            <a:pPr marL="0" indent="0">
              <a:buNone/>
            </a:pPr>
            <a:endParaRPr lang="en-GB" altLang="en-US" dirty="0"/>
          </a:p>
          <a:p>
            <a:r>
              <a:rPr lang="en-GB" altLang="en-US" dirty="0"/>
              <a:t>Some action should be taken to find out more in order to make more accurate </a:t>
            </a:r>
            <a:r>
              <a:rPr lang="en-GB" altLang="en-US" dirty="0" smtClean="0"/>
              <a:t>estimates</a:t>
            </a:r>
          </a:p>
          <a:p>
            <a:endParaRPr lang="en-GB" altLang="en-US" dirty="0"/>
          </a:p>
          <a:p>
            <a:r>
              <a:rPr lang="en-GB" altLang="en-US" dirty="0"/>
              <a:t>Pricing to win is sometimes the only applicable method</a:t>
            </a:r>
          </a:p>
        </p:txBody>
      </p:sp>
    </p:spTree>
    <p:extLst>
      <p:ext uri="{BB962C8B-B14F-4D97-AF65-F5344CB8AC3E}">
        <p14:creationId xmlns:p14="http://schemas.microsoft.com/office/powerpoint/2010/main" val="2986065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Experience-based estimates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Estimating is primarily </a:t>
            </a:r>
            <a:r>
              <a:rPr lang="en-GB" altLang="en-US" dirty="0" smtClean="0"/>
              <a:t>experience-based</a:t>
            </a:r>
          </a:p>
          <a:p>
            <a:endParaRPr lang="en-GB" altLang="en-US" dirty="0"/>
          </a:p>
          <a:p>
            <a:r>
              <a:rPr lang="en-GB" altLang="en-US" dirty="0"/>
              <a:t>However, new methods and technologies may make estimating based on experience inaccurate</a:t>
            </a:r>
          </a:p>
          <a:p>
            <a:pPr marL="712788" lvl="1" indent="-369888">
              <a:lnSpc>
                <a:spcPct val="150000"/>
              </a:lnSpc>
            </a:pPr>
            <a:r>
              <a:rPr lang="en-GB" altLang="en-US" dirty="0"/>
              <a:t>Object oriented rather than function-oriented development</a:t>
            </a:r>
          </a:p>
          <a:p>
            <a:pPr marL="712788" lvl="1" indent="-369888">
              <a:lnSpc>
                <a:spcPct val="150000"/>
              </a:lnSpc>
            </a:pPr>
            <a:r>
              <a:rPr lang="en-GB" altLang="en-US" dirty="0"/>
              <a:t>Client-server systems rather than mainframe systems</a:t>
            </a:r>
          </a:p>
          <a:p>
            <a:pPr marL="712788" lvl="1" indent="-369888">
              <a:lnSpc>
                <a:spcPct val="150000"/>
              </a:lnSpc>
            </a:pPr>
            <a:r>
              <a:rPr lang="en-GB" altLang="en-US" dirty="0"/>
              <a:t>Off the shelf components</a:t>
            </a:r>
          </a:p>
          <a:p>
            <a:pPr marL="712788" lvl="1" indent="-369888">
              <a:lnSpc>
                <a:spcPct val="150000"/>
              </a:lnSpc>
            </a:pPr>
            <a:r>
              <a:rPr lang="en-GB" altLang="en-US" dirty="0"/>
              <a:t>Component-based software engineering</a:t>
            </a:r>
          </a:p>
          <a:p>
            <a:pPr marL="712788" lvl="1" indent="-369888">
              <a:lnSpc>
                <a:spcPct val="150000"/>
              </a:lnSpc>
            </a:pPr>
            <a:r>
              <a:rPr lang="en-GB" altLang="en-US" dirty="0"/>
              <a:t>CASE tools and program generators</a:t>
            </a:r>
          </a:p>
        </p:txBody>
      </p:sp>
    </p:spTree>
    <p:extLst>
      <p:ext uri="{BB962C8B-B14F-4D97-AF65-F5344CB8AC3E}">
        <p14:creationId xmlns:p14="http://schemas.microsoft.com/office/powerpoint/2010/main" val="562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Pricing to win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This approach may seem unethical and </a:t>
            </a:r>
            <a:r>
              <a:rPr lang="en-GB" altLang="en-US" dirty="0" smtClean="0"/>
              <a:t>un-</a:t>
            </a:r>
            <a:r>
              <a:rPr lang="en-GB" altLang="en-US" dirty="0" err="1" smtClean="0"/>
              <a:t>businesslike</a:t>
            </a:r>
            <a:endParaRPr lang="en-GB" altLang="en-US" dirty="0" smtClean="0"/>
          </a:p>
          <a:p>
            <a:endParaRPr lang="en-GB" altLang="en-US" dirty="0"/>
          </a:p>
          <a:p>
            <a:r>
              <a:rPr lang="en-GB" altLang="en-US" dirty="0"/>
              <a:t>However, when detailed information is lacking it may be the only appropriate </a:t>
            </a:r>
            <a:r>
              <a:rPr lang="en-GB" altLang="en-US" dirty="0" smtClean="0"/>
              <a:t>strategy</a:t>
            </a:r>
          </a:p>
          <a:p>
            <a:endParaRPr lang="en-GB" altLang="en-US" dirty="0"/>
          </a:p>
          <a:p>
            <a:r>
              <a:rPr lang="en-GB" altLang="en-US" dirty="0"/>
              <a:t>The project cost is agreed on the basis of an outline proposal and the development is constrained by that </a:t>
            </a:r>
            <a:r>
              <a:rPr lang="en-GB" altLang="en-US" dirty="0" smtClean="0"/>
              <a:t>cost</a:t>
            </a:r>
          </a:p>
          <a:p>
            <a:endParaRPr lang="en-GB" altLang="en-US" dirty="0"/>
          </a:p>
          <a:p>
            <a:r>
              <a:rPr lang="en-GB" altLang="en-US" dirty="0"/>
              <a:t>A detailed specification may be negotiated or an evolutionary approach used for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568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Algorithmic cost modelling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25624"/>
            <a:ext cx="8192621" cy="4911352"/>
          </a:xfrm>
          <a:noFill/>
          <a:ln/>
        </p:spPr>
        <p:txBody>
          <a:bodyPr>
            <a:normAutofit/>
          </a:bodyPr>
          <a:lstStyle/>
          <a:p>
            <a:r>
              <a:rPr lang="en-GB" altLang="en-US" dirty="0"/>
              <a:t>Cost is estimated as a mathematical function of </a:t>
            </a:r>
            <a:r>
              <a:rPr lang="en-GB" altLang="en-US" dirty="0" smtClean="0"/>
              <a:t>product</a:t>
            </a:r>
            <a:r>
              <a:rPr lang="en-GB" altLang="en-US" dirty="0"/>
              <a:t>, project and process attributes whose </a:t>
            </a:r>
            <a:r>
              <a:rPr lang="en-GB" altLang="en-US" dirty="0" smtClean="0"/>
              <a:t>values </a:t>
            </a:r>
            <a:r>
              <a:rPr lang="en-GB" altLang="en-US" dirty="0"/>
              <a:t>are estimated by project managers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Helvetica" panose="020B0604020202020204" pitchFamily="34" charset="0"/>
              </a:rPr>
              <a:t>Effort</a:t>
            </a:r>
            <a:r>
              <a:rPr lang="en-GB" altLang="en-US" dirty="0"/>
              <a:t> = </a:t>
            </a:r>
            <a:r>
              <a:rPr lang="en-GB" altLang="en-US" dirty="0">
                <a:latin typeface="Helvetica" panose="020B0604020202020204" pitchFamily="34" charset="0"/>
              </a:rPr>
              <a:t>A </a:t>
            </a:r>
            <a:r>
              <a:rPr lang="en-GB" altLang="en-US" dirty="0"/>
              <a:t>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</a:t>
            </a:r>
            <a:r>
              <a:rPr lang="en-GB" altLang="en-US" dirty="0" err="1">
                <a:latin typeface="Helvetica" panose="020B0604020202020204" pitchFamily="34" charset="0"/>
              </a:rPr>
              <a:t>Size</a:t>
            </a:r>
            <a:r>
              <a:rPr lang="en-GB" altLang="en-US" baseline="30000" dirty="0" err="1">
                <a:latin typeface="Helvetica" panose="020B0604020202020204" pitchFamily="34" charset="0"/>
              </a:rPr>
              <a:t>B</a:t>
            </a:r>
            <a:r>
              <a:rPr lang="en-GB" altLang="en-US" baseline="30000" dirty="0"/>
              <a:t> 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</a:t>
            </a:r>
            <a:r>
              <a:rPr lang="en-GB" altLang="en-US" dirty="0">
                <a:latin typeface="Helvetica" panose="020B0604020202020204" pitchFamily="34" charset="0"/>
              </a:rPr>
              <a:t>M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A is an organisation-dependent constant, </a:t>
            </a:r>
            <a:endParaRPr lang="en-GB" altLang="en-US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dirty="0" smtClean="0"/>
              <a:t>B </a:t>
            </a:r>
            <a:r>
              <a:rPr lang="en-GB" altLang="en-US" dirty="0"/>
              <a:t>reflects the disproportionate effort for large projects and </a:t>
            </a:r>
            <a:endParaRPr lang="en-GB" altLang="en-US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dirty="0" smtClean="0"/>
              <a:t>M </a:t>
            </a:r>
            <a:r>
              <a:rPr lang="en-GB" altLang="en-US" dirty="0"/>
              <a:t>is a multiplier reflecting product, process and people </a:t>
            </a:r>
            <a:r>
              <a:rPr lang="en-GB" altLang="en-US" dirty="0" smtClean="0"/>
              <a:t>attributes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endParaRPr lang="en-GB" altLang="en-US" dirty="0"/>
          </a:p>
          <a:p>
            <a:r>
              <a:rPr lang="en-GB" altLang="en-US" dirty="0"/>
              <a:t>Most commonly used product attribute for cost </a:t>
            </a:r>
            <a:r>
              <a:rPr lang="en-GB" altLang="en-US" dirty="0" smtClean="0"/>
              <a:t>estimation </a:t>
            </a:r>
            <a:r>
              <a:rPr lang="en-GB" altLang="en-US" dirty="0"/>
              <a:t>is code </a:t>
            </a:r>
            <a:r>
              <a:rPr lang="en-GB" altLang="en-US" dirty="0" smtClean="0"/>
              <a:t>size</a:t>
            </a:r>
          </a:p>
          <a:p>
            <a:endParaRPr lang="en-GB" altLang="en-US" dirty="0"/>
          </a:p>
          <a:p>
            <a:r>
              <a:rPr lang="en-GB" altLang="en-US" dirty="0"/>
              <a:t>Most models are basically similar but with </a:t>
            </a:r>
            <a:r>
              <a:rPr lang="en-GB" altLang="en-US" dirty="0" smtClean="0"/>
              <a:t>different </a:t>
            </a:r>
            <a:r>
              <a:rPr lang="en-GB" altLang="en-US" dirty="0"/>
              <a:t>values for A, B and M</a:t>
            </a:r>
          </a:p>
        </p:txBody>
      </p:sp>
    </p:spTree>
    <p:extLst>
      <p:ext uri="{BB962C8B-B14F-4D97-AF65-F5344CB8AC3E}">
        <p14:creationId xmlns:p14="http://schemas.microsoft.com/office/powerpoint/2010/main" val="3943669389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Estimation accuracy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The size of a software system can only be known accurately when it is </a:t>
            </a:r>
            <a:r>
              <a:rPr lang="en-GB" altLang="en-US" dirty="0" smtClean="0"/>
              <a:t>finished</a:t>
            </a:r>
          </a:p>
          <a:p>
            <a:endParaRPr lang="en-GB" altLang="en-US" dirty="0"/>
          </a:p>
          <a:p>
            <a:r>
              <a:rPr lang="en-GB" altLang="en-US" dirty="0"/>
              <a:t>Several factors influence the final size</a:t>
            </a:r>
          </a:p>
          <a:p>
            <a:pPr marL="712788" lvl="1" indent="-369888"/>
            <a:r>
              <a:rPr lang="en-GB" altLang="en-US" dirty="0"/>
              <a:t>Use of COTS and components</a:t>
            </a:r>
          </a:p>
          <a:p>
            <a:pPr marL="712788" lvl="1" indent="-369888"/>
            <a:r>
              <a:rPr lang="en-GB" altLang="en-US" dirty="0"/>
              <a:t>Programming language</a:t>
            </a:r>
          </a:p>
          <a:p>
            <a:pPr marL="712788" lvl="1" indent="-369888"/>
            <a:r>
              <a:rPr lang="en-GB" altLang="en-US" dirty="0"/>
              <a:t>Distribution of </a:t>
            </a:r>
            <a:r>
              <a:rPr lang="en-GB" altLang="en-US" dirty="0" smtClean="0"/>
              <a:t>system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As the development process </a:t>
            </a:r>
            <a:r>
              <a:rPr lang="en-GB" altLang="en-US" dirty="0" smtClean="0"/>
              <a:t>progresses </a:t>
            </a:r>
            <a:r>
              <a:rPr lang="en-GB" altLang="en-US" dirty="0"/>
              <a:t>then the size estimate becomes more accurate</a:t>
            </a:r>
          </a:p>
        </p:txBody>
      </p:sp>
    </p:spTree>
    <p:extLst>
      <p:ext uri="{BB962C8B-B14F-4D97-AF65-F5344CB8AC3E}">
        <p14:creationId xmlns:p14="http://schemas.microsoft.com/office/powerpoint/2010/main" val="11004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Estimate uncertainty</a:t>
            </a: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457200" y="1447800"/>
          <a:ext cx="8077200" cy="497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Bitmap Image" r:id="rId3" imgW="5838095" imgH="3600000" progId="Paint.Picture">
                  <p:embed/>
                </p:oleObj>
              </mc:Choice>
              <mc:Fallback>
                <p:oleObj name="Bitmap Image" r:id="rId3" imgW="5838095" imgH="36000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8077200" cy="497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2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COCOMO model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An empirical model based on project </a:t>
            </a:r>
            <a:r>
              <a:rPr lang="en-GB" altLang="en-US" dirty="0" smtClean="0"/>
              <a:t>experience</a:t>
            </a:r>
          </a:p>
          <a:p>
            <a:endParaRPr lang="en-GB" altLang="en-US" dirty="0"/>
          </a:p>
          <a:p>
            <a:r>
              <a:rPr lang="en-GB" altLang="en-US" dirty="0"/>
              <a:t>Well-documented, ‘independent’ model which is not tied to a specific software </a:t>
            </a:r>
            <a:r>
              <a:rPr lang="en-GB" altLang="en-US" dirty="0" smtClean="0"/>
              <a:t>vendor</a:t>
            </a:r>
          </a:p>
          <a:p>
            <a:endParaRPr lang="en-GB" altLang="en-US" dirty="0"/>
          </a:p>
          <a:p>
            <a:r>
              <a:rPr lang="en-GB" altLang="en-US" dirty="0"/>
              <a:t>Long history from initial version published in 1981 (COCOMO-81) through various instantiations to COCOMO </a:t>
            </a:r>
            <a:r>
              <a:rPr lang="en-GB" altLang="en-US" dirty="0" smtClean="0"/>
              <a:t>2</a:t>
            </a:r>
          </a:p>
          <a:p>
            <a:endParaRPr lang="en-GB" altLang="en-US" dirty="0"/>
          </a:p>
          <a:p>
            <a:r>
              <a:rPr lang="en-GB" altLang="en-US" dirty="0"/>
              <a:t>COCOMO 2 takes into account different approaches to software development, reuse, etc. </a:t>
            </a:r>
          </a:p>
        </p:txBody>
      </p:sp>
    </p:spTree>
    <p:extLst>
      <p:ext uri="{BB962C8B-B14F-4D97-AF65-F5344CB8AC3E}">
        <p14:creationId xmlns:p14="http://schemas.microsoft.com/office/powerpoint/2010/main" val="4157999705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COCOMO: Effort</a:t>
            </a:r>
            <a:endParaRPr lang="en-GB" altLang="en-US" dirty="0"/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304800" y="1981200"/>
          <a:ext cx="86106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Bitmap Image" r:id="rId3" imgW="7114286" imgH="3104762" progId="Paint.Picture">
                  <p:embed/>
                </p:oleObj>
              </mc:Choice>
              <mc:Fallback>
                <p:oleObj name="Bitmap Image" r:id="rId3" imgW="7114286" imgH="31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8610600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5956" y="29114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Organic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956" y="367613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Semi-Detached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5956" y="470826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Embedded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COCOMO: Time For Development</a:t>
            </a:r>
            <a:endParaRPr lang="en-GB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Organic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Semi-Detached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Embedded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49500" y="2461565"/>
                <a:ext cx="3135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𝑇𝐷𝑒𝑣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𝐸𝑓𝑓𝑜𝑟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0.38</m:t>
                        </m:r>
                      </m:sup>
                    </m:sSup>
                  </m:oMath>
                </a14:m>
                <a:r>
                  <a:rPr lang="en-US" dirty="0" smtClean="0"/>
                  <a:t> Months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00" y="2461565"/>
                <a:ext cx="3135217" cy="276999"/>
              </a:xfrm>
              <a:prstGeom prst="rect">
                <a:avLst/>
              </a:prstGeom>
              <a:blipFill>
                <a:blip r:embed="rId2"/>
                <a:stretch>
                  <a:fillRect l="-2724" t="-28889" r="-369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49500" y="4042265"/>
                <a:ext cx="313521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𝑇𝐷𝑒𝑣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𝐸𝑓𝑓𝑜𝑟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0.35</m:t>
                        </m:r>
                      </m:sup>
                    </m:sSup>
                  </m:oMath>
                </a14:m>
                <a:r>
                  <a:rPr lang="en-US" dirty="0" smtClean="0"/>
                  <a:t> Months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00" y="4042265"/>
                <a:ext cx="3135217" cy="280077"/>
              </a:xfrm>
              <a:prstGeom prst="rect">
                <a:avLst/>
              </a:prstGeom>
              <a:blipFill>
                <a:blip r:embed="rId3"/>
                <a:stretch>
                  <a:fillRect l="-2724" t="-26087" r="-3696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9500" y="5549196"/>
                <a:ext cx="3135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𝑇𝐷𝑒𝑣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𝐸𝑓𝑓𝑜𝑟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0.32</m:t>
                        </m:r>
                      </m:sup>
                    </m:sSup>
                  </m:oMath>
                </a14:m>
                <a:r>
                  <a:rPr lang="en-US" dirty="0" smtClean="0"/>
                  <a:t> Months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500" y="5549196"/>
                <a:ext cx="3135217" cy="276999"/>
              </a:xfrm>
              <a:prstGeom prst="rect">
                <a:avLst/>
              </a:prstGeom>
              <a:blipFill>
                <a:blip r:embed="rId4"/>
                <a:stretch>
                  <a:fillRect l="-2724" t="-28261" r="-369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COCOMO 2 levels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COCOMO 2 is a 3 level model that allows increasingly detailed estimates to be prepared as development </a:t>
            </a:r>
            <a:r>
              <a:rPr lang="en-GB" altLang="en-US" dirty="0" smtClean="0"/>
              <a:t>progresses</a:t>
            </a:r>
          </a:p>
          <a:p>
            <a:endParaRPr lang="en-GB" altLang="en-US" dirty="0"/>
          </a:p>
          <a:p>
            <a:r>
              <a:rPr lang="en-GB" altLang="en-US" dirty="0"/>
              <a:t>Early prototyping level</a:t>
            </a:r>
          </a:p>
          <a:p>
            <a:pPr lvl="1"/>
            <a:r>
              <a:rPr lang="en-GB" altLang="en-US" dirty="0"/>
              <a:t>Estimates based on object points and a simple formula is used for effort </a:t>
            </a:r>
            <a:r>
              <a:rPr lang="en-GB" altLang="en-US" dirty="0" smtClean="0"/>
              <a:t>estimation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Early design level</a:t>
            </a:r>
          </a:p>
          <a:p>
            <a:pPr lvl="1"/>
            <a:r>
              <a:rPr lang="en-GB" altLang="en-US" dirty="0"/>
              <a:t>Estimates based on function points that are then translated to </a:t>
            </a:r>
            <a:r>
              <a:rPr lang="en-GB" altLang="en-US" dirty="0" smtClean="0"/>
              <a:t>LOC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Post-architecture level</a:t>
            </a:r>
          </a:p>
          <a:p>
            <a:pPr lvl="1"/>
            <a:r>
              <a:rPr lang="en-GB" altLang="en-US" dirty="0"/>
              <a:t>Estimates based on lines of source code</a:t>
            </a:r>
          </a:p>
        </p:txBody>
      </p:sp>
    </p:spTree>
    <p:extLst>
      <p:ext uri="{BB962C8B-B14F-4D97-AF65-F5344CB8AC3E}">
        <p14:creationId xmlns:p14="http://schemas.microsoft.com/office/powerpoint/2010/main" val="1888174719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Productivity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Estimation techniques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Algorithmic cost modelling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Project duration and staffing</a:t>
            </a:r>
          </a:p>
        </p:txBody>
      </p:sp>
    </p:spTree>
    <p:extLst>
      <p:ext uri="{BB962C8B-B14F-4D97-AF65-F5344CB8AC3E}">
        <p14:creationId xmlns:p14="http://schemas.microsoft.com/office/powerpoint/2010/main" val="2249759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Early prototyping level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Supports prototyping projects and projects where there is extensive </a:t>
            </a:r>
            <a:r>
              <a:rPr lang="en-GB" altLang="en-US" dirty="0" smtClean="0"/>
              <a:t>reuse</a:t>
            </a:r>
          </a:p>
          <a:p>
            <a:endParaRPr lang="en-GB" altLang="en-US" dirty="0"/>
          </a:p>
          <a:p>
            <a:r>
              <a:rPr lang="en-GB" altLang="en-US" dirty="0"/>
              <a:t>Based on standard estimates of developer productivity in object </a:t>
            </a:r>
            <a:r>
              <a:rPr lang="en-GB" altLang="en-US" dirty="0" smtClean="0"/>
              <a:t>points/month</a:t>
            </a:r>
          </a:p>
          <a:p>
            <a:endParaRPr lang="en-GB" altLang="en-US" dirty="0"/>
          </a:p>
          <a:p>
            <a:r>
              <a:rPr lang="en-GB" altLang="en-US" dirty="0"/>
              <a:t>Takes CASE tool use into </a:t>
            </a:r>
            <a:r>
              <a:rPr lang="en-GB" altLang="en-US" dirty="0" smtClean="0"/>
              <a:t>account</a:t>
            </a:r>
          </a:p>
          <a:p>
            <a:endParaRPr lang="en-GB" altLang="en-US" dirty="0"/>
          </a:p>
          <a:p>
            <a:r>
              <a:rPr lang="en-GB" altLang="en-US" dirty="0"/>
              <a:t>Formula is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Helvetica" panose="020B0604020202020204" pitchFamily="34" charset="0"/>
              </a:rPr>
              <a:t>PM</a:t>
            </a:r>
            <a:r>
              <a:rPr lang="en-GB" altLang="en-US" dirty="0"/>
              <a:t> = </a:t>
            </a:r>
            <a:r>
              <a:rPr lang="en-GB" altLang="en-US" dirty="0">
                <a:latin typeface="Helvetica" panose="020B0604020202020204" pitchFamily="34" charset="0"/>
              </a:rPr>
              <a:t>( NOP</a:t>
            </a:r>
            <a:r>
              <a:rPr lang="en-GB" altLang="en-US" dirty="0"/>
              <a:t>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</a:t>
            </a:r>
            <a:r>
              <a:rPr lang="en-GB" altLang="en-US" dirty="0">
                <a:latin typeface="Helvetica" panose="020B0604020202020204" pitchFamily="34" charset="0"/>
              </a:rPr>
              <a:t>(1 - %reuse/100 ) ) / PROD</a:t>
            </a:r>
            <a:endParaRPr lang="en-GB" altLang="en-US" dirty="0"/>
          </a:p>
          <a:p>
            <a:pPr lvl="1" algn="just"/>
            <a:r>
              <a:rPr lang="en-GB" altLang="en-US" dirty="0">
                <a:latin typeface="Helvetica" panose="020B0604020202020204" pitchFamily="34" charset="0"/>
              </a:rPr>
              <a:t>PM</a:t>
            </a:r>
            <a:r>
              <a:rPr lang="en-GB" altLang="en-US" dirty="0"/>
              <a:t> is the effort in person-months, </a:t>
            </a:r>
            <a:r>
              <a:rPr lang="en-GB" altLang="en-US" dirty="0">
                <a:latin typeface="Helvetica" panose="020B0604020202020204" pitchFamily="34" charset="0"/>
              </a:rPr>
              <a:t>NOP</a:t>
            </a:r>
            <a:r>
              <a:rPr lang="en-GB" altLang="en-US" dirty="0"/>
              <a:t> is the number of object points and </a:t>
            </a:r>
            <a:r>
              <a:rPr lang="en-GB" altLang="en-US" dirty="0">
                <a:latin typeface="Helvetica" panose="020B0604020202020204" pitchFamily="34" charset="0"/>
              </a:rPr>
              <a:t>PROD</a:t>
            </a:r>
            <a:r>
              <a:rPr lang="en-GB" altLang="en-US" dirty="0"/>
              <a:t> is the productivity</a:t>
            </a:r>
          </a:p>
        </p:txBody>
      </p:sp>
    </p:spTree>
    <p:extLst>
      <p:ext uri="{BB962C8B-B14F-4D97-AF65-F5344CB8AC3E}">
        <p14:creationId xmlns:p14="http://schemas.microsoft.com/office/powerpoint/2010/main" val="36908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Object point productivity</a:t>
            </a:r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304800" y="2362200"/>
          <a:ext cx="8458200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Bitmap Image" r:id="rId3" imgW="6904762" imgH="1657581" progId="Paint.Picture">
                  <p:embed/>
                </p:oleObj>
              </mc:Choice>
              <mc:Fallback>
                <p:oleObj name="Bitmap Image" r:id="rId3" imgW="6904762" imgH="16575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8458200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06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Early design level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Estimates can be made after the requirements have been </a:t>
            </a:r>
            <a:r>
              <a:rPr lang="en-GB" altLang="en-US" dirty="0" smtClean="0"/>
              <a:t>agreed</a:t>
            </a:r>
          </a:p>
          <a:p>
            <a:endParaRPr lang="en-GB" altLang="en-US" dirty="0"/>
          </a:p>
          <a:p>
            <a:r>
              <a:rPr lang="en-GB" altLang="en-US" dirty="0"/>
              <a:t>Based on standard formula for algorithmic models</a:t>
            </a:r>
          </a:p>
          <a:p>
            <a:pPr marL="712788" lvl="1" indent="-349250"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dirty="0">
                <a:latin typeface="Helvetica" panose="020B0604020202020204" pitchFamily="34" charset="0"/>
              </a:rPr>
              <a:t>PM</a:t>
            </a:r>
            <a:r>
              <a:rPr lang="en-GB" altLang="en-US" dirty="0"/>
              <a:t> = </a:t>
            </a:r>
            <a:r>
              <a:rPr lang="en-GB" altLang="en-US" dirty="0">
                <a:latin typeface="Helvetica" panose="020B0604020202020204" pitchFamily="34" charset="0"/>
              </a:rPr>
              <a:t>A</a:t>
            </a:r>
            <a:r>
              <a:rPr lang="en-GB" altLang="en-US" dirty="0"/>
              <a:t>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</a:t>
            </a:r>
            <a:r>
              <a:rPr lang="en-GB" altLang="en-US" dirty="0" err="1">
                <a:latin typeface="Helvetica" panose="020B0604020202020204" pitchFamily="34" charset="0"/>
              </a:rPr>
              <a:t>Size</a:t>
            </a:r>
            <a:r>
              <a:rPr lang="en-GB" altLang="en-US" baseline="30000" dirty="0" err="1">
                <a:latin typeface="Helvetica" panose="020B0604020202020204" pitchFamily="34" charset="0"/>
              </a:rPr>
              <a:t>B</a:t>
            </a:r>
            <a:r>
              <a:rPr lang="en-GB" altLang="en-US" baseline="30000" dirty="0"/>
              <a:t>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</a:t>
            </a:r>
            <a:r>
              <a:rPr lang="en-GB" altLang="en-US" dirty="0">
                <a:latin typeface="Helvetica" panose="020B0604020202020204" pitchFamily="34" charset="0"/>
              </a:rPr>
              <a:t>M</a:t>
            </a:r>
            <a:r>
              <a:rPr lang="en-GB" altLang="en-US" dirty="0"/>
              <a:t> + </a:t>
            </a:r>
            <a:r>
              <a:rPr lang="en-GB" altLang="en-US" dirty="0" err="1">
                <a:latin typeface="Helvetica" panose="020B0604020202020204" pitchFamily="34" charset="0"/>
              </a:rPr>
              <a:t>PM</a:t>
            </a:r>
            <a:r>
              <a:rPr lang="en-GB" altLang="en-US" baseline="-25000" dirty="0" err="1">
                <a:latin typeface="Helvetica" panose="020B0604020202020204" pitchFamily="34" charset="0"/>
              </a:rPr>
              <a:t>m</a:t>
            </a:r>
            <a:r>
              <a:rPr lang="en-GB" altLang="en-US" dirty="0"/>
              <a:t> where</a:t>
            </a:r>
          </a:p>
          <a:p>
            <a:pPr marL="712788" lvl="1" indent="-349250" algn="just"/>
            <a:r>
              <a:rPr lang="en-GB" altLang="en-US" dirty="0">
                <a:latin typeface="Helvetica" panose="020B0604020202020204" pitchFamily="34" charset="0"/>
              </a:rPr>
              <a:t>M</a:t>
            </a:r>
            <a:r>
              <a:rPr lang="en-GB" altLang="en-US" dirty="0"/>
              <a:t> = PERS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RCPX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RUSE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PDIF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PREX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FCIL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SCED</a:t>
            </a:r>
          </a:p>
          <a:p>
            <a:pPr marL="712788" lvl="1" indent="-349250"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dirty="0" err="1">
                <a:latin typeface="Helvetica" panose="020B0604020202020204" pitchFamily="34" charset="0"/>
              </a:rPr>
              <a:t>PM</a:t>
            </a:r>
            <a:r>
              <a:rPr lang="en-GB" altLang="en-US" baseline="-25000" dirty="0" err="1">
                <a:latin typeface="Helvetica" panose="020B0604020202020204" pitchFamily="34" charset="0"/>
              </a:rPr>
              <a:t>m</a:t>
            </a:r>
            <a:r>
              <a:rPr lang="en-GB" altLang="en-US" dirty="0"/>
              <a:t> = (</a:t>
            </a:r>
            <a:r>
              <a:rPr lang="en-GB" altLang="en-US" dirty="0">
                <a:latin typeface="Helvetica" panose="020B0604020202020204" pitchFamily="34" charset="0"/>
              </a:rPr>
              <a:t>ASLOC</a:t>
            </a:r>
            <a:r>
              <a:rPr lang="en-GB" altLang="en-US" dirty="0"/>
              <a:t>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</a:t>
            </a:r>
            <a:r>
              <a:rPr lang="en-GB" altLang="en-US" dirty="0">
                <a:latin typeface="Helvetica" panose="020B0604020202020204" pitchFamily="34" charset="0"/>
              </a:rPr>
              <a:t>(AT/100)) / ATPROD</a:t>
            </a:r>
            <a:endParaRPr lang="en-GB" altLang="en-US" dirty="0"/>
          </a:p>
          <a:p>
            <a:pPr marL="712788" lvl="1" indent="-349250" algn="just"/>
            <a:r>
              <a:rPr lang="en-GB" altLang="en-US" dirty="0"/>
              <a:t>A = 2.5 in initial calibration, Size in KLOC, </a:t>
            </a:r>
            <a:endParaRPr lang="en-GB" altLang="en-US" dirty="0" smtClean="0"/>
          </a:p>
          <a:p>
            <a:pPr marL="712788" lvl="1" indent="-349250" algn="just"/>
            <a:r>
              <a:rPr lang="en-GB" altLang="en-US" dirty="0" smtClean="0"/>
              <a:t>B </a:t>
            </a:r>
            <a:r>
              <a:rPr lang="en-GB" altLang="en-US" dirty="0"/>
              <a:t>varies from 1.1 to 1.24 depending on novelty of the project, development flexibility, risk management approaches and the process maturity</a:t>
            </a:r>
          </a:p>
        </p:txBody>
      </p:sp>
    </p:spTree>
    <p:extLst>
      <p:ext uri="{BB962C8B-B14F-4D97-AF65-F5344CB8AC3E}">
        <p14:creationId xmlns:p14="http://schemas.microsoft.com/office/powerpoint/2010/main" val="3006624663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Multipliers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Multipliers reflect the capability of the developers, the non-functional requirements, the familiarity with the development platform, etc.</a:t>
            </a:r>
          </a:p>
          <a:p>
            <a:pPr lvl="1"/>
            <a:r>
              <a:rPr lang="en-GB" altLang="en-US" dirty="0"/>
              <a:t>RCPX - product reliability and complexity</a:t>
            </a:r>
          </a:p>
          <a:p>
            <a:pPr lvl="1"/>
            <a:r>
              <a:rPr lang="en-GB" altLang="en-US" dirty="0"/>
              <a:t>RUSE - the reuse required</a:t>
            </a:r>
          </a:p>
          <a:p>
            <a:pPr lvl="1"/>
            <a:r>
              <a:rPr lang="en-GB" altLang="en-US" dirty="0"/>
              <a:t>PDIF - platform difficulty</a:t>
            </a:r>
          </a:p>
          <a:p>
            <a:pPr lvl="1"/>
            <a:r>
              <a:rPr lang="en-GB" altLang="en-US" dirty="0"/>
              <a:t>PREX - personnel experience</a:t>
            </a:r>
          </a:p>
          <a:p>
            <a:pPr lvl="1"/>
            <a:r>
              <a:rPr lang="en-GB" altLang="en-US" dirty="0"/>
              <a:t>PERS - personnel capability</a:t>
            </a:r>
          </a:p>
          <a:p>
            <a:pPr lvl="1"/>
            <a:r>
              <a:rPr lang="en-GB" altLang="en-US" dirty="0"/>
              <a:t>SCED - required schedule</a:t>
            </a:r>
          </a:p>
          <a:p>
            <a:pPr lvl="1"/>
            <a:r>
              <a:rPr lang="en-GB" altLang="en-US" dirty="0"/>
              <a:t>FCIL - the team support </a:t>
            </a:r>
            <a:r>
              <a:rPr lang="en-GB" altLang="en-US" dirty="0" smtClean="0"/>
              <a:t>facilities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PM reflects the amount of automatically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9112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Post-architecture level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530350"/>
            <a:ext cx="8186738" cy="4359275"/>
          </a:xfrm>
        </p:spPr>
        <p:txBody>
          <a:bodyPr>
            <a:normAutofit/>
          </a:bodyPr>
          <a:lstStyle/>
          <a:p>
            <a:r>
              <a:rPr lang="en-GB" altLang="en-US" dirty="0"/>
              <a:t>Uses same formula as early design </a:t>
            </a:r>
            <a:r>
              <a:rPr lang="en-GB" altLang="en-US" dirty="0" smtClean="0"/>
              <a:t>estimates</a:t>
            </a:r>
          </a:p>
          <a:p>
            <a:endParaRPr lang="en-GB" altLang="en-US" dirty="0"/>
          </a:p>
          <a:p>
            <a:r>
              <a:rPr lang="en-GB" altLang="en-US" dirty="0"/>
              <a:t>Estimate of size is adjusted to take into account</a:t>
            </a:r>
          </a:p>
          <a:p>
            <a:pPr marL="712788" lvl="1" indent="-369888"/>
            <a:r>
              <a:rPr lang="en-GB" altLang="en-US" dirty="0"/>
              <a:t>Requirements volatility.  </a:t>
            </a:r>
            <a:endParaRPr lang="en-GB" altLang="en-US" dirty="0" smtClean="0"/>
          </a:p>
          <a:p>
            <a:pPr marL="712788" lvl="1" indent="-369888"/>
            <a:r>
              <a:rPr lang="en-GB" altLang="en-US" dirty="0" smtClean="0"/>
              <a:t>Rework </a:t>
            </a:r>
            <a:r>
              <a:rPr lang="en-GB" altLang="en-US" dirty="0"/>
              <a:t>required to support change</a:t>
            </a:r>
          </a:p>
          <a:p>
            <a:pPr marL="712788" lvl="1" indent="-369888"/>
            <a:r>
              <a:rPr lang="en-GB" altLang="en-US" dirty="0"/>
              <a:t>Extent of possible reuse.  </a:t>
            </a:r>
            <a:endParaRPr lang="en-GB" altLang="en-US" dirty="0" smtClean="0"/>
          </a:p>
          <a:p>
            <a:pPr marL="712788" lvl="1" indent="-369888"/>
            <a:r>
              <a:rPr lang="en-GB" altLang="en-US" dirty="0" smtClean="0"/>
              <a:t>Reuse </a:t>
            </a:r>
            <a:r>
              <a:rPr lang="en-GB" altLang="en-US" dirty="0"/>
              <a:t>is non-linear and has associated costs so this is not a simple reduction in </a:t>
            </a:r>
            <a:r>
              <a:rPr lang="en-GB" altLang="en-US" dirty="0" smtClean="0"/>
              <a:t>LOC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348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7940"/>
          </a:xfrm>
        </p:spPr>
        <p:txBody>
          <a:bodyPr>
            <a:normAutofit/>
          </a:bodyPr>
          <a:lstStyle/>
          <a:p>
            <a:r>
              <a:rPr lang="en-GB" dirty="0"/>
              <a:t>ESLOC = ASLOC ´ (AA + SU +0.4DM + 0.3CM +0.3IM)/</a:t>
            </a:r>
            <a:r>
              <a:rPr lang="en-GB" dirty="0" smtClean="0"/>
              <a:t>100</a:t>
            </a:r>
          </a:p>
          <a:p>
            <a:endParaRPr lang="en-GB" dirty="0"/>
          </a:p>
          <a:p>
            <a:r>
              <a:rPr lang="en-GB" dirty="0"/>
              <a:t>ESLOC is equivalent number of lines of new code. </a:t>
            </a:r>
            <a:endParaRPr lang="en-GB" dirty="0" smtClean="0"/>
          </a:p>
          <a:p>
            <a:endParaRPr lang="en-GB" dirty="0"/>
          </a:p>
          <a:p>
            <a:pPr marL="712788" lvl="1" indent="-369888"/>
            <a:r>
              <a:rPr lang="en-GB" b="1" dirty="0" smtClean="0"/>
              <a:t>ASLOC </a:t>
            </a:r>
            <a:r>
              <a:rPr lang="en-GB" dirty="0"/>
              <a:t>is the number of lines of reusable code which must be modified, </a:t>
            </a:r>
            <a:endParaRPr lang="en-GB" dirty="0" smtClean="0"/>
          </a:p>
          <a:p>
            <a:pPr marL="712788" lvl="1" indent="-369888"/>
            <a:r>
              <a:rPr lang="en-GB" b="1" dirty="0" smtClean="0"/>
              <a:t>DM</a:t>
            </a:r>
            <a:r>
              <a:rPr lang="en-GB" dirty="0" smtClean="0"/>
              <a:t> </a:t>
            </a:r>
            <a:r>
              <a:rPr lang="en-GB" dirty="0"/>
              <a:t>is the percentage of design modified, </a:t>
            </a:r>
            <a:endParaRPr lang="en-GB" dirty="0" smtClean="0"/>
          </a:p>
          <a:p>
            <a:pPr marL="712788" lvl="1" indent="-369888"/>
            <a:r>
              <a:rPr lang="en-GB" b="1" dirty="0" smtClean="0"/>
              <a:t>CM </a:t>
            </a:r>
            <a:r>
              <a:rPr lang="en-GB" dirty="0"/>
              <a:t>is the percentage of the code that is </a:t>
            </a:r>
            <a:r>
              <a:rPr lang="en-GB" dirty="0" smtClean="0"/>
              <a:t>modified, </a:t>
            </a:r>
          </a:p>
          <a:p>
            <a:pPr marL="712788" lvl="1" indent="-369888"/>
            <a:r>
              <a:rPr lang="en-GB" b="1" dirty="0" smtClean="0"/>
              <a:t>IM </a:t>
            </a:r>
            <a:r>
              <a:rPr lang="en-GB" dirty="0"/>
              <a:t>is the percentage of the original integration effort required for integrating the reused software. </a:t>
            </a:r>
          </a:p>
          <a:p>
            <a:pPr marL="712788" lvl="1" indent="-369888"/>
            <a:r>
              <a:rPr lang="en-GB" b="1" dirty="0"/>
              <a:t>SU</a:t>
            </a:r>
            <a:r>
              <a:rPr lang="en-GB" dirty="0"/>
              <a:t> is a factor based on the cost of software </a:t>
            </a:r>
            <a:r>
              <a:rPr lang="en-GB" dirty="0" smtClean="0"/>
              <a:t>understanding,</a:t>
            </a:r>
          </a:p>
          <a:p>
            <a:pPr marL="712788" lvl="1" indent="-369888"/>
            <a:r>
              <a:rPr lang="en-GB" b="1" dirty="0" smtClean="0"/>
              <a:t>AA</a:t>
            </a:r>
            <a:r>
              <a:rPr lang="en-GB" dirty="0" smtClean="0"/>
              <a:t> </a:t>
            </a:r>
            <a:r>
              <a:rPr lang="en-GB" dirty="0"/>
              <a:t>is a factor which reflects the initial assessment costs of deciding if software may be reused.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This depends on 5 scale factors (see next slide). Their sum/100 is added to </a:t>
            </a:r>
            <a:r>
              <a:rPr lang="en-GB" altLang="en-US" dirty="0" smtClean="0"/>
              <a:t>1.01</a:t>
            </a:r>
          </a:p>
          <a:p>
            <a:endParaRPr lang="en-GB" altLang="en-US" dirty="0"/>
          </a:p>
          <a:p>
            <a:r>
              <a:rPr lang="en-GB" altLang="en-US" dirty="0"/>
              <a:t>Example</a:t>
            </a:r>
          </a:p>
          <a:p>
            <a:pPr lvl="1"/>
            <a:r>
              <a:rPr lang="en-GB" altLang="en-US" dirty="0" err="1"/>
              <a:t>Precedenteness</a:t>
            </a:r>
            <a:r>
              <a:rPr lang="en-GB" altLang="en-US" dirty="0"/>
              <a:t> - new project - 4</a:t>
            </a:r>
          </a:p>
          <a:p>
            <a:pPr lvl="1"/>
            <a:r>
              <a:rPr lang="en-GB" altLang="en-US" dirty="0"/>
              <a:t>Development flexibility - no client involvement - Very high - 1</a:t>
            </a:r>
          </a:p>
          <a:p>
            <a:pPr lvl="1"/>
            <a:r>
              <a:rPr lang="en-GB" altLang="en-US" dirty="0"/>
              <a:t>Architecture/risk resolution - No risk analysis - V. Low - 5</a:t>
            </a:r>
          </a:p>
          <a:p>
            <a:pPr lvl="1"/>
            <a:r>
              <a:rPr lang="en-GB" altLang="en-US" dirty="0"/>
              <a:t>Team cohesion - new team - nominal - 3</a:t>
            </a:r>
          </a:p>
          <a:p>
            <a:pPr lvl="1"/>
            <a:r>
              <a:rPr lang="en-GB" altLang="en-US" dirty="0"/>
              <a:t>Process maturity - some control - nominal </a:t>
            </a:r>
            <a:r>
              <a:rPr lang="en-GB" altLang="en-US" dirty="0" smtClean="0"/>
              <a:t>– 3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Scale factor is therefore 1.17</a:t>
            </a:r>
          </a:p>
          <a:p>
            <a:pPr lvl="1"/>
            <a:endParaRPr lang="en-GB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The exponent term</a:t>
            </a:r>
          </a:p>
        </p:txBody>
      </p:sp>
    </p:spTree>
    <p:extLst>
      <p:ext uri="{BB962C8B-B14F-4D97-AF65-F5344CB8AC3E}">
        <p14:creationId xmlns:p14="http://schemas.microsoft.com/office/powerpoint/2010/main" val="977945979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Exponent scale factors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685800" y="1447800"/>
          <a:ext cx="739140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Bitmap Image" r:id="rId3" imgW="6400000" imgH="4382112" progId="Paint.Picture">
                  <p:embed/>
                </p:oleObj>
              </mc:Choice>
              <mc:Fallback>
                <p:oleObj name="Bitmap Image" r:id="rId3" imgW="6400000" imgH="438211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7391400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60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Multipliers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Product attributes 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concerned with required characteristics of the software product being developed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altLang="en-US" sz="2400" dirty="0"/>
              <a:t>Computer attributes 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GB" altLang="en-US" sz="1800" dirty="0"/>
              <a:t>constraints imposed on the software by the hardware platform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altLang="en-US" sz="2400" dirty="0"/>
              <a:t>Personnel attributes 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GB" altLang="en-US" sz="1800" dirty="0"/>
              <a:t>multipliers that take the experience and capabilities of the people working on the project into account. </a:t>
            </a:r>
          </a:p>
          <a:p>
            <a:pPr algn="just">
              <a:lnSpc>
                <a:spcPct val="90000"/>
              </a:lnSpc>
            </a:pPr>
            <a:r>
              <a:rPr lang="en-GB" altLang="en-US" sz="2400" dirty="0"/>
              <a:t>Project attributes </a:t>
            </a:r>
          </a:p>
          <a:p>
            <a:pPr lvl="1" algn="just">
              <a:lnSpc>
                <a:spcPct val="90000"/>
              </a:lnSpc>
            </a:pPr>
            <a:r>
              <a:rPr lang="en-GB" altLang="en-US" sz="1800" dirty="0"/>
              <a:t>concerned with the particular characteristics of the software development project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00694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Project cost drivers</a:t>
            </a:r>
          </a:p>
        </p:txBody>
      </p:sp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1676400" y="1447800"/>
          <a:ext cx="5715000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Bitmap Image" r:id="rId3" imgW="4990476" imgH="4420217" progId="Paint.Picture">
                  <p:embed/>
                </p:oleObj>
              </mc:Choice>
              <mc:Fallback>
                <p:oleObj name="Bitmap Image" r:id="rId3" imgW="4990476" imgH="442021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5715000" cy="50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034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Fundamental estimation questions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How much </a:t>
            </a:r>
            <a:r>
              <a:rPr lang="en-GB" altLang="en-US" b="1" dirty="0">
                <a:solidFill>
                  <a:srgbClr val="C00000"/>
                </a:solidFill>
              </a:rPr>
              <a:t>effort</a:t>
            </a:r>
            <a:r>
              <a:rPr lang="en-GB" altLang="en-US" dirty="0">
                <a:solidFill>
                  <a:srgbClr val="C00000"/>
                </a:solidFill>
              </a:rPr>
              <a:t> </a:t>
            </a:r>
            <a:r>
              <a:rPr lang="en-GB" altLang="en-US" dirty="0"/>
              <a:t>is required to complete an activity?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How much calendar </a:t>
            </a:r>
            <a:r>
              <a:rPr lang="en-GB" altLang="en-US" b="1" dirty="0">
                <a:solidFill>
                  <a:srgbClr val="C00000"/>
                </a:solidFill>
              </a:rPr>
              <a:t>time</a:t>
            </a:r>
            <a:r>
              <a:rPr lang="en-GB" altLang="en-US" dirty="0"/>
              <a:t> is needed to complete an activity?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What is the </a:t>
            </a:r>
            <a:r>
              <a:rPr lang="en-GB" altLang="en-US" b="1" dirty="0">
                <a:solidFill>
                  <a:srgbClr val="C00000"/>
                </a:solidFill>
              </a:rPr>
              <a:t>total cost </a:t>
            </a:r>
            <a:r>
              <a:rPr lang="en-GB" altLang="en-US" dirty="0"/>
              <a:t>of an activity?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Project estimation and scheduling and interleaved management activities</a:t>
            </a:r>
          </a:p>
        </p:txBody>
      </p:sp>
    </p:spTree>
    <p:extLst>
      <p:ext uri="{BB962C8B-B14F-4D97-AF65-F5344CB8AC3E}">
        <p14:creationId xmlns:p14="http://schemas.microsoft.com/office/powerpoint/2010/main" val="112302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Effects of cost drivers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685800" y="1447800"/>
          <a:ext cx="7543800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Bitmap Image" r:id="rId3" imgW="5885714" imgH="3914286" progId="Paint.Picture">
                  <p:embed/>
                </p:oleObj>
              </mc:Choice>
              <mc:Fallback>
                <p:oleObj name="Bitmap Image" r:id="rId3" imgW="5885714" imgH="39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7543800" cy="501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8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Algorithmic cost models provide a basis for </a:t>
            </a:r>
            <a:r>
              <a:rPr lang="en-GB" altLang="en-US" dirty="0" smtClean="0"/>
              <a:t>project </a:t>
            </a:r>
            <a:r>
              <a:rPr lang="en-GB" altLang="en-US" dirty="0"/>
              <a:t>planning as they allow alternative </a:t>
            </a:r>
            <a:r>
              <a:rPr lang="en-GB" altLang="en-US" dirty="0" smtClean="0"/>
              <a:t>strategies </a:t>
            </a:r>
            <a:r>
              <a:rPr lang="en-GB" altLang="en-US" dirty="0"/>
              <a:t>to be </a:t>
            </a:r>
            <a:r>
              <a:rPr lang="en-GB" altLang="en-US" dirty="0" smtClean="0"/>
              <a:t>compared</a:t>
            </a:r>
          </a:p>
          <a:p>
            <a:endParaRPr lang="en-GB" altLang="en-US" dirty="0"/>
          </a:p>
          <a:p>
            <a:r>
              <a:rPr lang="en-GB" altLang="en-US" dirty="0"/>
              <a:t>Embedded spacecraft system</a:t>
            </a:r>
          </a:p>
          <a:p>
            <a:pPr lvl="1"/>
            <a:r>
              <a:rPr lang="en-GB" altLang="en-US" dirty="0"/>
              <a:t>Must be reliable</a:t>
            </a:r>
          </a:p>
          <a:p>
            <a:pPr lvl="1"/>
            <a:r>
              <a:rPr lang="en-GB" altLang="en-US" dirty="0"/>
              <a:t>Must minimise weight (number of chips)</a:t>
            </a:r>
          </a:p>
          <a:p>
            <a:pPr lvl="1"/>
            <a:r>
              <a:rPr lang="en-GB" altLang="en-US" dirty="0"/>
              <a:t>Multipliers on reliability and computer constraints &gt; </a:t>
            </a:r>
            <a:r>
              <a:rPr lang="en-GB" altLang="en-US" dirty="0" smtClean="0"/>
              <a:t>1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Cost components</a:t>
            </a:r>
          </a:p>
          <a:p>
            <a:pPr lvl="1"/>
            <a:r>
              <a:rPr lang="en-GB" altLang="en-US" dirty="0"/>
              <a:t>Target hardware</a:t>
            </a:r>
          </a:p>
          <a:p>
            <a:pPr lvl="1"/>
            <a:r>
              <a:rPr lang="en-GB" altLang="en-US" dirty="0"/>
              <a:t>Development platform</a:t>
            </a:r>
          </a:p>
          <a:p>
            <a:pPr lvl="1"/>
            <a:r>
              <a:rPr lang="en-GB" altLang="en-US" dirty="0"/>
              <a:t>Effort required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3312349078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Management options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609600" y="1447800"/>
          <a:ext cx="7391400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Bitmap Image" r:id="rId3" imgW="6628571" imgH="4495238" progId="Paint.Picture">
                  <p:embed/>
                </p:oleObj>
              </mc:Choice>
              <mc:Fallback>
                <p:oleObj name="Bitmap Image" r:id="rId3" imgW="6628571" imgH="44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391400" cy="501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787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Management options costs</a:t>
            </a: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152400" y="2590800"/>
          <a:ext cx="8763000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Bitmap Image" r:id="rId4" imgW="7411485" imgH="1838095" progId="Paint.Picture">
                  <p:embed/>
                </p:oleObj>
              </mc:Choice>
              <mc:Fallback>
                <p:oleObj name="Bitmap Image" r:id="rId4" imgW="7411485" imgH="183809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90800"/>
                        <a:ext cx="8763000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47054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Option choice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Option D (use more experienced staff) appears to be the best alternative</a:t>
            </a:r>
          </a:p>
          <a:p>
            <a:pPr lvl="1"/>
            <a:r>
              <a:rPr lang="en-GB" altLang="en-US" dirty="0"/>
              <a:t>However, it has a high associated risk as </a:t>
            </a:r>
            <a:r>
              <a:rPr lang="en-GB" altLang="en-US" dirty="0" err="1"/>
              <a:t>expreienced</a:t>
            </a:r>
            <a:r>
              <a:rPr lang="en-GB" altLang="en-US" dirty="0"/>
              <a:t> staff may be difficult to </a:t>
            </a:r>
            <a:r>
              <a:rPr lang="en-GB" altLang="en-US" dirty="0" smtClean="0"/>
              <a:t>find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Option C (upgrade memory) has a lower cost saving but very low </a:t>
            </a:r>
            <a:r>
              <a:rPr lang="en-GB" altLang="en-US" dirty="0" smtClean="0"/>
              <a:t>risk</a:t>
            </a:r>
          </a:p>
          <a:p>
            <a:endParaRPr lang="en-GB" altLang="en-US" dirty="0"/>
          </a:p>
          <a:p>
            <a:r>
              <a:rPr lang="en-GB" altLang="en-US" dirty="0"/>
              <a:t>Overall, the model reveals the importance of staff experience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7311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Project duration and staffing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As well as effort estimation, managers must estimate the calendar time required to complete a project and when staff will be </a:t>
            </a:r>
            <a:r>
              <a:rPr lang="en-GB" altLang="en-US" dirty="0" smtClean="0"/>
              <a:t>required</a:t>
            </a:r>
          </a:p>
          <a:p>
            <a:endParaRPr lang="en-GB" altLang="en-US" dirty="0"/>
          </a:p>
          <a:p>
            <a:r>
              <a:rPr lang="en-GB" altLang="en-US" dirty="0"/>
              <a:t>Calendar time can be estimated using a COCOMO 2 formula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TDEV = 3 </a:t>
            </a:r>
            <a:r>
              <a:rPr lang="en-GB" altLang="en-US" dirty="0">
                <a:latin typeface="Symbol" panose="05050102010706020507" pitchFamily="18" charset="2"/>
              </a:rPr>
              <a:t>´</a:t>
            </a:r>
            <a:r>
              <a:rPr lang="en-GB" altLang="en-US" dirty="0"/>
              <a:t> (PM)</a:t>
            </a:r>
            <a:r>
              <a:rPr lang="en-GB" altLang="en-US" baseline="30000" dirty="0"/>
              <a:t>(0.33+0.2*(B-1.01))</a:t>
            </a:r>
          </a:p>
          <a:p>
            <a:pPr lvl="1"/>
            <a:r>
              <a:rPr lang="en-GB" altLang="en-US" dirty="0"/>
              <a:t>PM is the effort computation and B is the exponent computed as discussed above (B is 1 for the early prototyping model). This computation predicts the nominal schedule for the </a:t>
            </a:r>
            <a:r>
              <a:rPr lang="en-GB" altLang="en-US" dirty="0" smtClean="0"/>
              <a:t>project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 time required is independent of the number of people working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33776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Staffing requirements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Staff required can’t be computed by diving the development time by the required </a:t>
            </a:r>
            <a:r>
              <a:rPr lang="en-GB" altLang="en-US" dirty="0" smtClean="0"/>
              <a:t>schedule</a:t>
            </a:r>
          </a:p>
          <a:p>
            <a:endParaRPr lang="en-GB" altLang="en-US" dirty="0"/>
          </a:p>
          <a:p>
            <a:r>
              <a:rPr lang="en-GB" altLang="en-US" dirty="0"/>
              <a:t>The number of people working on a project varies depending on the phase of the </a:t>
            </a:r>
            <a:r>
              <a:rPr lang="en-GB" altLang="en-US" dirty="0" smtClean="0"/>
              <a:t>project</a:t>
            </a:r>
          </a:p>
          <a:p>
            <a:endParaRPr lang="en-GB" altLang="en-US" dirty="0"/>
          </a:p>
          <a:p>
            <a:r>
              <a:rPr lang="en-GB" altLang="en-US" dirty="0"/>
              <a:t>The more people who work on the project, the more total effort is usually </a:t>
            </a:r>
            <a:r>
              <a:rPr lang="en-GB" altLang="en-US" dirty="0" smtClean="0"/>
              <a:t>required</a:t>
            </a:r>
          </a:p>
          <a:p>
            <a:endParaRPr lang="en-GB" altLang="en-US" dirty="0"/>
          </a:p>
          <a:p>
            <a:r>
              <a:rPr lang="en-GB" altLang="en-US" dirty="0"/>
              <a:t>A very rapid build-up of people often correlates with schedule slippage</a:t>
            </a:r>
          </a:p>
        </p:txBody>
      </p:sp>
    </p:spTree>
    <p:extLst>
      <p:ext uri="{BB962C8B-B14F-4D97-AF65-F5344CB8AC3E}">
        <p14:creationId xmlns:p14="http://schemas.microsoft.com/office/powerpoint/2010/main" val="861794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Key points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Factors affecting productivity include individual aptitude, domain experience, the development project, the project size, tool support and the working </a:t>
            </a:r>
            <a:r>
              <a:rPr lang="en-GB" altLang="en-US" dirty="0" smtClean="0"/>
              <a:t>environment</a:t>
            </a:r>
          </a:p>
          <a:p>
            <a:endParaRPr lang="en-GB" altLang="en-US" dirty="0"/>
          </a:p>
          <a:p>
            <a:r>
              <a:rPr lang="en-GB" altLang="en-US" dirty="0"/>
              <a:t>Different techniques of cost estimation </a:t>
            </a:r>
            <a:r>
              <a:rPr lang="en-GB" altLang="en-US" dirty="0" smtClean="0"/>
              <a:t>should </a:t>
            </a:r>
            <a:r>
              <a:rPr lang="en-GB" altLang="en-US" dirty="0"/>
              <a:t>be used when estimating </a:t>
            </a:r>
            <a:r>
              <a:rPr lang="en-GB" altLang="en-US" dirty="0" smtClean="0"/>
              <a:t>costs</a:t>
            </a:r>
          </a:p>
          <a:p>
            <a:endParaRPr lang="en-GB" altLang="en-US" dirty="0"/>
          </a:p>
          <a:p>
            <a:r>
              <a:rPr lang="en-GB" altLang="en-US" dirty="0"/>
              <a:t>Software may be priced to gain a contract and the functionality adjusted to the price</a:t>
            </a:r>
          </a:p>
        </p:txBody>
      </p:sp>
    </p:spTree>
    <p:extLst>
      <p:ext uri="{BB962C8B-B14F-4D97-AF65-F5344CB8AC3E}">
        <p14:creationId xmlns:p14="http://schemas.microsoft.com/office/powerpoint/2010/main" val="568300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Key points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altLang="en-US" dirty="0"/>
              <a:t>Algorithmic cost estimation is difficult because of the need to estimate attributes of the finished </a:t>
            </a:r>
            <a:r>
              <a:rPr lang="en-GB" altLang="en-US" dirty="0" smtClean="0"/>
              <a:t>product</a:t>
            </a:r>
          </a:p>
          <a:p>
            <a:endParaRPr lang="en-GB" altLang="en-US" dirty="0"/>
          </a:p>
          <a:p>
            <a:r>
              <a:rPr lang="en-GB" altLang="en-US" dirty="0" smtClean="0"/>
              <a:t>The </a:t>
            </a:r>
            <a:r>
              <a:rPr lang="en-GB" altLang="en-US" dirty="0"/>
              <a:t>COCOMO model takes project, product, personnel and hardware attributes into account when predicting effort </a:t>
            </a:r>
            <a:r>
              <a:rPr lang="en-GB" altLang="en-US" dirty="0" smtClean="0"/>
              <a:t>required</a:t>
            </a:r>
          </a:p>
          <a:p>
            <a:endParaRPr lang="en-GB" altLang="en-US" dirty="0"/>
          </a:p>
          <a:p>
            <a:r>
              <a:rPr lang="en-GB" altLang="en-US" dirty="0"/>
              <a:t>Algorithmic cost models support quantitative option </a:t>
            </a:r>
            <a:r>
              <a:rPr lang="en-GB" altLang="en-US" dirty="0" smtClean="0"/>
              <a:t>analysis</a:t>
            </a:r>
          </a:p>
          <a:p>
            <a:endParaRPr lang="en-GB" altLang="en-US" dirty="0"/>
          </a:p>
          <a:p>
            <a:r>
              <a:rPr lang="en-GB" altLang="en-US" dirty="0"/>
              <a:t>The time to complete a project is not proportional to the number of people working on the project</a:t>
            </a:r>
          </a:p>
        </p:txBody>
      </p:sp>
    </p:spTree>
    <p:extLst>
      <p:ext uri="{BB962C8B-B14F-4D97-AF65-F5344CB8AC3E}">
        <p14:creationId xmlns:p14="http://schemas.microsoft.com/office/powerpoint/2010/main" val="3549320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Quality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Software cost components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8232962" cy="4723093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altLang="en-US" dirty="0"/>
              <a:t>Hardware and software costs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Travel and training costs</a:t>
            </a:r>
          </a:p>
          <a:p>
            <a:pPr>
              <a:lnSpc>
                <a:spcPct val="150000"/>
              </a:lnSpc>
            </a:pPr>
            <a:r>
              <a:rPr lang="en-GB" altLang="en-US" b="1" i="1" dirty="0">
                <a:solidFill>
                  <a:srgbClr val="C00000"/>
                </a:solidFill>
              </a:rPr>
              <a:t>Effort costs  </a:t>
            </a:r>
            <a:r>
              <a:rPr lang="en-GB" altLang="en-US" dirty="0"/>
              <a:t>(the dominant factor in most </a:t>
            </a:r>
            <a:r>
              <a:rPr lang="en-GB" altLang="en-US" dirty="0" smtClean="0"/>
              <a:t>projects</a:t>
            </a:r>
            <a:r>
              <a:rPr lang="en-GB" alt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GB" altLang="en-US" dirty="0" smtClean="0"/>
              <a:t>Salaries </a:t>
            </a:r>
            <a:r>
              <a:rPr lang="en-GB" altLang="en-US" dirty="0"/>
              <a:t>of engineers involved in the project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Social and insurance costs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Effort costs must take </a:t>
            </a:r>
            <a:r>
              <a:rPr lang="en-GB" altLang="en-US" b="1" dirty="0">
                <a:solidFill>
                  <a:srgbClr val="C00000"/>
                </a:solidFill>
              </a:rPr>
              <a:t>overheads</a:t>
            </a:r>
            <a:r>
              <a:rPr lang="en-GB" altLang="en-US" dirty="0"/>
              <a:t> into account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costs of building, heating, lighting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costs of networking and communications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costs of shared facilities (</a:t>
            </a:r>
            <a:r>
              <a:rPr lang="en-GB" altLang="en-US" dirty="0" err="1"/>
              <a:t>e.g</a:t>
            </a:r>
            <a:r>
              <a:rPr lang="en-GB" altLang="en-US" dirty="0"/>
              <a:t> library, staff restaurant, etc.)</a:t>
            </a:r>
          </a:p>
        </p:txBody>
      </p:sp>
    </p:spTree>
    <p:extLst>
      <p:ext uri="{BB962C8B-B14F-4D97-AF65-F5344CB8AC3E}">
        <p14:creationId xmlns:p14="http://schemas.microsoft.com/office/powerpoint/2010/main" val="3796075830"/>
      </p:ext>
    </p:extLst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Costing and pricing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dirty="0"/>
              <a:t>Estimates are made to discover the cost, to the developer, of producing a software system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There is </a:t>
            </a:r>
            <a:r>
              <a:rPr lang="en-GB" altLang="en-US" b="1" dirty="0">
                <a:solidFill>
                  <a:srgbClr val="0000FF"/>
                </a:solidFill>
              </a:rPr>
              <a:t>not a simple relationship </a:t>
            </a:r>
            <a:r>
              <a:rPr lang="en-GB" altLang="en-US" dirty="0"/>
              <a:t>between the development cost and the price charged to the customer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Broader organisational, economic, political and business considerations </a:t>
            </a:r>
            <a:r>
              <a:rPr lang="en-GB" altLang="en-US" b="1" dirty="0">
                <a:solidFill>
                  <a:srgbClr val="0000FF"/>
                </a:solidFill>
              </a:rPr>
              <a:t>influence </a:t>
            </a:r>
            <a:r>
              <a:rPr lang="en-GB" altLang="en-US" dirty="0"/>
              <a:t>the price charged</a:t>
            </a:r>
          </a:p>
        </p:txBody>
      </p:sp>
    </p:spTree>
    <p:extLst>
      <p:ext uri="{BB962C8B-B14F-4D97-AF65-F5344CB8AC3E}">
        <p14:creationId xmlns:p14="http://schemas.microsoft.com/office/powerpoint/2010/main" val="34785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altLang="en-US"/>
              <a:t>Software pricing factors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066800" y="1447800"/>
          <a:ext cx="685800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itmap Image" r:id="rId3" imgW="5800000" imgH="4266667" progId="Paint.Picture">
                  <p:embed/>
                </p:oleObj>
              </mc:Choice>
              <mc:Fallback>
                <p:oleObj name="Bitmap Image" r:id="rId3" imgW="5800000" imgH="42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685800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76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19915</TotalTime>
  <Words>3068</Words>
  <Application>Microsoft Office PowerPoint</Application>
  <PresentationFormat>On-screen Show (4:3)</PresentationFormat>
  <Paragraphs>502</Paragraphs>
  <Slides>69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Arial</vt:lpstr>
      <vt:lpstr>Calibri</vt:lpstr>
      <vt:lpstr>Cambria Math</vt:lpstr>
      <vt:lpstr>Candara</vt:lpstr>
      <vt:lpstr>Courier New</vt:lpstr>
      <vt:lpstr>Droid Sans</vt:lpstr>
      <vt:lpstr>Helvetica</vt:lpstr>
      <vt:lpstr>Segoe UI</vt:lpstr>
      <vt:lpstr>Symbol</vt:lpstr>
      <vt:lpstr>Times New Roman</vt:lpstr>
      <vt:lpstr>Wingdings</vt:lpstr>
      <vt:lpstr>Wingdings 3</vt:lpstr>
      <vt:lpstr>1_Office Theme</vt:lpstr>
      <vt:lpstr>Bitmap Image</vt:lpstr>
      <vt:lpstr>CS223: Software Engineering</vt:lpstr>
      <vt:lpstr>Recap</vt:lpstr>
      <vt:lpstr>Objectives</vt:lpstr>
      <vt:lpstr>Software cost estimation</vt:lpstr>
      <vt:lpstr>Topics covered</vt:lpstr>
      <vt:lpstr>Fundamental estimation questions</vt:lpstr>
      <vt:lpstr>Software cost components</vt:lpstr>
      <vt:lpstr>Costing and pricing</vt:lpstr>
      <vt:lpstr>Software pricing factors</vt:lpstr>
      <vt:lpstr>Programmer productivity</vt:lpstr>
      <vt:lpstr>Productivity measures</vt:lpstr>
      <vt:lpstr>Measurement problems</vt:lpstr>
      <vt:lpstr>Lines of code</vt:lpstr>
      <vt:lpstr>Productivity comparisons</vt:lpstr>
      <vt:lpstr>High and low level languages</vt:lpstr>
      <vt:lpstr>System development times</vt:lpstr>
      <vt:lpstr>Function Points</vt:lpstr>
      <vt:lpstr>Function points</vt:lpstr>
      <vt:lpstr>FP Computation</vt:lpstr>
      <vt:lpstr>UFP Computation</vt:lpstr>
      <vt:lpstr>Refine Parameters</vt:lpstr>
      <vt:lpstr>Refine UFP based on Project Complexity </vt:lpstr>
      <vt:lpstr>Example</vt:lpstr>
      <vt:lpstr>Example</vt:lpstr>
      <vt:lpstr>Function points</vt:lpstr>
      <vt:lpstr>Object points</vt:lpstr>
      <vt:lpstr>Object point estimation</vt:lpstr>
      <vt:lpstr>Productivity estimates</vt:lpstr>
      <vt:lpstr>Factors affecting productivity</vt:lpstr>
      <vt:lpstr>Quality and productivity</vt:lpstr>
      <vt:lpstr>Estimation techniques</vt:lpstr>
      <vt:lpstr>Estimation techniques</vt:lpstr>
      <vt:lpstr>Algorithmic code modelling</vt:lpstr>
      <vt:lpstr>Expert judgement</vt:lpstr>
      <vt:lpstr>Estimation by analogy</vt:lpstr>
      <vt:lpstr>Pricing to win</vt:lpstr>
      <vt:lpstr>Top-down and bottom-up estimation</vt:lpstr>
      <vt:lpstr>Top-down estimation</vt:lpstr>
      <vt:lpstr>Bottom-up estimation</vt:lpstr>
      <vt:lpstr>Estimation methods</vt:lpstr>
      <vt:lpstr>Experience-based estimates</vt:lpstr>
      <vt:lpstr>Pricing to win</vt:lpstr>
      <vt:lpstr>Algorithmic cost modelling</vt:lpstr>
      <vt:lpstr>Estimation accuracy</vt:lpstr>
      <vt:lpstr>Estimate uncertainty</vt:lpstr>
      <vt:lpstr>The COCOMO model</vt:lpstr>
      <vt:lpstr>COCOMO: Effort</vt:lpstr>
      <vt:lpstr>COCOMO: Time For Development</vt:lpstr>
      <vt:lpstr>COCOMO 2 levels</vt:lpstr>
      <vt:lpstr>Early prototyping level</vt:lpstr>
      <vt:lpstr>Object point productivity</vt:lpstr>
      <vt:lpstr>Early design level</vt:lpstr>
      <vt:lpstr>Multipliers</vt:lpstr>
      <vt:lpstr>Post-architecture level</vt:lpstr>
      <vt:lpstr>ESLOC</vt:lpstr>
      <vt:lpstr>The exponent term</vt:lpstr>
      <vt:lpstr>Exponent scale factors</vt:lpstr>
      <vt:lpstr>Multipliers</vt:lpstr>
      <vt:lpstr>Project cost drivers</vt:lpstr>
      <vt:lpstr>Effects of cost drivers</vt:lpstr>
      <vt:lpstr>Project planning</vt:lpstr>
      <vt:lpstr>Management options</vt:lpstr>
      <vt:lpstr>Management options costs</vt:lpstr>
      <vt:lpstr>Option choice</vt:lpstr>
      <vt:lpstr>Project duration and staffing</vt:lpstr>
      <vt:lpstr>Staffing requirements</vt:lpstr>
      <vt:lpstr>Key points</vt:lpstr>
      <vt:lpstr>Key points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CHIRANJOY CHATTOPADHYAY</dc:creator>
  <cp:lastModifiedBy>CHIRANJOY CHATTOPADHYAY</cp:lastModifiedBy>
  <cp:revision>309</cp:revision>
  <dcterms:created xsi:type="dcterms:W3CDTF">2016-02-16T05:22:27Z</dcterms:created>
  <dcterms:modified xsi:type="dcterms:W3CDTF">2017-04-29T05:11:21Z</dcterms:modified>
</cp:coreProperties>
</file>