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sldIdLst>
    <p:sldId id="31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C9292"/>
    <a:srgbClr val="740000"/>
    <a:srgbClr val="F739AA"/>
    <a:srgbClr val="92D050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5415-F283-4524-B748-579166D931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DE1D-6D8B-4C10-9ED8-BFDD2F084E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0C2-452A-475E-9CA1-0F093C40D8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C73E-7AEF-4A2F-822B-179B66F1B5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F83B-B431-4167-882F-D4D2B9E02E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CD2-643A-40B7-98A6-7D1E1A8983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01A-DB13-4339-8390-21847B6852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8147-F695-4EA2-A2EB-63F2E1807C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53EE-9170-4437-86A9-A280E38A35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24BA-891F-4B75-B74F-7109AE72ED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05E-F2F0-47AF-BB37-549534A2B8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61B19E-9E6E-4995-9D1B-8AB2995970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4/9/2018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Measuring Functionality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367" y="1395111"/>
            <a:ext cx="850526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* The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 appends up to count characters</a:t>
            </a:r>
          </a:p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string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string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then appends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terminating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character. If copying takes place</a:t>
            </a:r>
          </a:p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 objects that overlap, the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undefined.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++=*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(--count==0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0’;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4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Cyclomatic Complexity Recommendations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68578"/>
            <a:ext cx="7886700" cy="2497242"/>
          </a:xfrm>
        </p:spPr>
      </p:pic>
    </p:spTree>
    <p:extLst>
      <p:ext uri="{BB962C8B-B14F-4D97-AF65-F5344CB8AC3E}">
        <p14:creationId xmlns:p14="http://schemas.microsoft.com/office/powerpoint/2010/main" val="14376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Halstead’s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Halstead introduced complexity metrics based on the number of </a:t>
            </a:r>
            <a:r>
              <a:rPr lang="en-GB" dirty="0" smtClean="0"/>
              <a:t>operators and </a:t>
            </a:r>
            <a:r>
              <a:rPr lang="en-GB" dirty="0"/>
              <a:t>operands in a </a:t>
            </a:r>
            <a:r>
              <a:rPr lang="en-GB" dirty="0" smtClean="0"/>
              <a:t>program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He developed equations for difficulty, effort, and volume, which he called “</a:t>
            </a:r>
            <a:r>
              <a:rPr lang="en-GB" dirty="0" smtClean="0"/>
              <a:t>software </a:t>
            </a:r>
            <a:r>
              <a:rPr lang="en-US" dirty="0" smtClean="0"/>
              <a:t>science.”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/>
              <a:t>Operands were tokens with a value, such as </a:t>
            </a:r>
            <a:r>
              <a:rPr lang="en-GB" dirty="0" smtClean="0"/>
              <a:t>variables and </a:t>
            </a:r>
            <a:r>
              <a:rPr lang="en-GB" dirty="0"/>
              <a:t>constants.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Operators </a:t>
            </a:r>
            <a:r>
              <a:rPr lang="en-GB" dirty="0"/>
              <a:t>were everything else, including commas, parentheses, </a:t>
            </a:r>
            <a:r>
              <a:rPr lang="en-GB" dirty="0" smtClean="0"/>
              <a:t>and </a:t>
            </a:r>
            <a:r>
              <a:rPr lang="en-US" dirty="0" smtClean="0"/>
              <a:t>arithmetic </a:t>
            </a:r>
            <a:r>
              <a:rPr lang="en-US" dirty="0"/>
              <a:t>operators.</a:t>
            </a:r>
          </a:p>
        </p:txBody>
      </p:sp>
    </p:spTree>
    <p:extLst>
      <p:ext uri="{BB962C8B-B14F-4D97-AF65-F5344CB8AC3E}">
        <p14:creationId xmlns:p14="http://schemas.microsoft.com/office/powerpoint/2010/main" val="55233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Halstead’s metrics are defined as: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Length</a:t>
            </a:r>
            <a:r>
              <a:rPr lang="en-US" dirty="0"/>
              <a:t>: </a:t>
            </a:r>
            <a:r>
              <a:rPr lang="en-US" dirty="0" smtClean="0"/>
              <a:t>N= N</a:t>
            </a:r>
            <a:r>
              <a:rPr lang="en-US" baseline="-25000" dirty="0" smtClean="0"/>
              <a:t>1 </a:t>
            </a:r>
            <a:r>
              <a:rPr lang="en-US" dirty="0" smtClean="0"/>
              <a:t> + </a:t>
            </a:r>
            <a:r>
              <a:rPr lang="en-US" dirty="0"/>
              <a:t>N</a:t>
            </a:r>
            <a:r>
              <a:rPr lang="en-US" baseline="-25000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Vocabulary</a:t>
            </a:r>
            <a:r>
              <a:rPr lang="en-US" dirty="0"/>
              <a:t>: </a:t>
            </a:r>
            <a:r>
              <a:rPr lang="en-US" dirty="0" smtClean="0"/>
              <a:t>n = n</a:t>
            </a:r>
            <a:r>
              <a:rPr lang="en-US" baseline="-25000" dirty="0" smtClean="0"/>
              <a:t>1 </a:t>
            </a:r>
            <a:r>
              <a:rPr lang="en-US" dirty="0" smtClean="0"/>
              <a:t>+ </a:t>
            </a:r>
            <a:r>
              <a:rPr lang="en-US" dirty="0"/>
              <a:t>n</a:t>
            </a:r>
            <a:r>
              <a:rPr lang="en-US" baseline="-25000" dirty="0"/>
              <a:t>2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Volume</a:t>
            </a:r>
            <a:r>
              <a:rPr lang="en-US" dirty="0"/>
              <a:t>:  </a:t>
            </a:r>
            <a:r>
              <a:rPr lang="en-US" dirty="0" smtClean="0"/>
              <a:t>V = N(log</a:t>
            </a:r>
            <a:r>
              <a:rPr lang="en-US" baseline="-25000" dirty="0" smtClean="0"/>
              <a:t>2 </a:t>
            </a:r>
            <a:r>
              <a:rPr lang="en-US" dirty="0"/>
              <a:t>(n))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Difficulty</a:t>
            </a:r>
            <a:r>
              <a:rPr lang="en-US" dirty="0"/>
              <a:t>:  </a:t>
            </a:r>
            <a:r>
              <a:rPr lang="en-US" dirty="0" smtClean="0"/>
              <a:t>D = (n</a:t>
            </a:r>
            <a:r>
              <a:rPr lang="en-US" baseline="-25000" dirty="0" smtClean="0"/>
              <a:t>1</a:t>
            </a:r>
            <a:r>
              <a:rPr lang="en-US" dirty="0" smtClean="0"/>
              <a:t>/2</a:t>
            </a:r>
            <a:r>
              <a:rPr lang="en-US" dirty="0"/>
              <a:t>) </a:t>
            </a:r>
            <a:r>
              <a:rPr lang="en-US" dirty="0" smtClean="0"/>
              <a:t>* (</a:t>
            </a: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/n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Effort</a:t>
            </a:r>
            <a:r>
              <a:rPr lang="en-US" dirty="0"/>
              <a:t>: </a:t>
            </a:r>
            <a:r>
              <a:rPr lang="en-US" dirty="0" smtClean="0"/>
              <a:t>E = D * V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99" y="4951796"/>
            <a:ext cx="4121955" cy="15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operators and 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determination of the number of operators is neither completely clear nor unambiguous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One working definition is that operands are variables, constants, </a:t>
            </a:r>
            <a:r>
              <a:rPr lang="en-GB" dirty="0" smtClean="0"/>
              <a:t>and strings</a:t>
            </a:r>
            <a:r>
              <a:rPr lang="en-GB" dirty="0"/>
              <a:t>, and operators are everything else.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Operators </a:t>
            </a:r>
            <a:r>
              <a:rPr lang="en-GB" dirty="0"/>
              <a:t>that are paired (such as </a:t>
            </a:r>
            <a:r>
              <a:rPr lang="en-GB" dirty="0" smtClean="0"/>
              <a:t>while do </a:t>
            </a:r>
            <a:r>
              <a:rPr lang="en-GB" dirty="0"/>
              <a:t>or </a:t>
            </a:r>
            <a:r>
              <a:rPr lang="en-GB" dirty="0" smtClean="0"/>
              <a:t>{}) </a:t>
            </a:r>
            <a:r>
              <a:rPr lang="en-GB" dirty="0"/>
              <a:t>only count as one.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Again</a:t>
            </a:r>
            <a:r>
              <a:rPr lang="en-GB" dirty="0"/>
              <a:t>, it is typically more important to decide </a:t>
            </a:r>
            <a:r>
              <a:rPr lang="en-GB" dirty="0" smtClean="0"/>
              <a:t>how you </a:t>
            </a:r>
            <a:r>
              <a:rPr lang="en-GB" dirty="0"/>
              <a:t>will count and to be consistent, rather than worrying about the details of </a:t>
            </a:r>
            <a:r>
              <a:rPr lang="en-GB" dirty="0" smtClean="0"/>
              <a:t>the </a:t>
            </a:r>
            <a:r>
              <a:rPr lang="en-US" dirty="0" smtClean="0"/>
              <a:t>specific </a:t>
            </a:r>
            <a:r>
              <a:rPr lang="en-US" dirty="0"/>
              <a:t>rules.</a:t>
            </a:r>
          </a:p>
        </p:txBody>
      </p:sp>
    </p:spTree>
    <p:extLst>
      <p:ext uri="{BB962C8B-B14F-4D97-AF65-F5344CB8AC3E}">
        <p14:creationId xmlns:p14="http://schemas.microsoft.com/office/powerpoint/2010/main" val="26137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367" y="1395111"/>
            <a:ext cx="850526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* The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 appends up to count characters</a:t>
            </a:r>
          </a:p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string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string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then appends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terminating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character. If copying takes place</a:t>
            </a:r>
          </a:p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 objects that overlap, the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undefined.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(count)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++=*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(--count==0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0’;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7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Information Flow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Information flow metrics measure the information flow into and out </a:t>
            </a:r>
            <a:r>
              <a:rPr lang="en-US" dirty="0" smtClean="0"/>
              <a:t>of modules</a:t>
            </a:r>
          </a:p>
          <a:p>
            <a:r>
              <a:rPr lang="en-US" dirty="0"/>
              <a:t> The underlying theory is that a high amount of information </a:t>
            </a:r>
            <a:r>
              <a:rPr lang="en-US" dirty="0" smtClean="0"/>
              <a:t>flow indicates </a:t>
            </a:r>
            <a:r>
              <a:rPr lang="en-US" dirty="0"/>
              <a:t>a lack of cohesion in the design, which causes higher </a:t>
            </a:r>
            <a:r>
              <a:rPr lang="en-US" dirty="0" smtClean="0"/>
              <a:t>complexity</a:t>
            </a:r>
          </a:p>
          <a:p>
            <a:r>
              <a:rPr lang="en-US" dirty="0"/>
              <a:t> Information Flow Complexity (IFC</a:t>
            </a:r>
            <a:r>
              <a:rPr lang="en-US" dirty="0" smtClean="0"/>
              <a:t>) = </a:t>
            </a:r>
            <a:r>
              <a:rPr lang="en-US" dirty="0" smtClean="0"/>
              <a:t>(</a:t>
            </a:r>
            <a:r>
              <a:rPr lang="en-US" dirty="0" err="1" smtClean="0"/>
              <a:t>fanin</a:t>
            </a:r>
            <a:r>
              <a:rPr lang="en-US" dirty="0" smtClean="0"/>
              <a:t> * 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pPr marL="0" indent="0">
              <a:buNone/>
            </a:pPr>
            <a:endParaRPr lang="en-US" baseline="30000" dirty="0" smtClean="0"/>
          </a:p>
          <a:p>
            <a:r>
              <a:rPr lang="en-US" dirty="0"/>
              <a:t> </a:t>
            </a:r>
            <a:r>
              <a:rPr lang="en-US" dirty="0" err="1" smtClean="0"/>
              <a:t>Fanin</a:t>
            </a:r>
            <a:r>
              <a:rPr lang="en-US" dirty="0" smtClean="0"/>
              <a:t> = number </a:t>
            </a:r>
            <a:r>
              <a:rPr lang="en-US" dirty="0"/>
              <a:t>of local flows into a </a:t>
            </a:r>
            <a:r>
              <a:rPr lang="en-US" dirty="0" smtClean="0"/>
              <a:t>module plus </a:t>
            </a:r>
            <a:r>
              <a:rPr lang="en-US" dirty="0"/>
              <a:t>the number of data structures that are used as input. </a:t>
            </a:r>
            <a:endParaRPr lang="en-US" dirty="0" smtClean="0"/>
          </a:p>
          <a:p>
            <a:r>
              <a:rPr lang="en-US" dirty="0" err="1" smtClean="0"/>
              <a:t>Fanout</a:t>
            </a:r>
            <a:r>
              <a:rPr lang="en-US" dirty="0" smtClean="0"/>
              <a:t> = </a:t>
            </a:r>
            <a:r>
              <a:rPr lang="en-US" dirty="0"/>
              <a:t>number </a:t>
            </a:r>
            <a:r>
              <a:rPr lang="en-US" dirty="0" smtClean="0"/>
              <a:t>of local </a:t>
            </a:r>
            <a:r>
              <a:rPr lang="en-US" dirty="0"/>
              <a:t>flows out of a module plus the number of data structures that are used </a:t>
            </a:r>
            <a:r>
              <a:rPr lang="en-US" dirty="0" smtClean="0"/>
              <a:t>as output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9681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IEEE 982.2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IFC = (</a:t>
            </a:r>
            <a:r>
              <a:rPr lang="en-US" dirty="0" err="1" smtClean="0"/>
              <a:t>fanin</a:t>
            </a:r>
            <a:r>
              <a:rPr lang="en-US" dirty="0" smtClean="0"/>
              <a:t>  * </a:t>
            </a:r>
            <a:r>
              <a:rPr lang="en-US" dirty="0" err="1" smtClean="0"/>
              <a:t>fanout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baseline="30000" dirty="0"/>
          </a:p>
          <a:p>
            <a:pPr>
              <a:lnSpc>
                <a:spcPct val="150000"/>
              </a:lnSpc>
            </a:pPr>
            <a:r>
              <a:rPr lang="en-US" dirty="0" smtClean="0"/>
              <a:t>Weighted IFC = length * </a:t>
            </a:r>
            <a:r>
              <a:rPr lang="en-US" dirty="0"/>
              <a:t>(</a:t>
            </a:r>
            <a:r>
              <a:rPr lang="en-US" dirty="0" err="1"/>
              <a:t>fanin</a:t>
            </a:r>
            <a:r>
              <a:rPr lang="en-US" dirty="0"/>
              <a:t> </a:t>
            </a:r>
            <a:r>
              <a:rPr lang="en-US" dirty="0" smtClean="0"/>
              <a:t>* </a:t>
            </a:r>
            <a:r>
              <a:rPr lang="en-US" dirty="0"/>
              <a:t>fanout)</a:t>
            </a:r>
            <a:r>
              <a:rPr lang="en-US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Fanin</a:t>
            </a:r>
            <a:r>
              <a:rPr lang="en-US" dirty="0" smtClean="0"/>
              <a:t>  = local </a:t>
            </a:r>
            <a:r>
              <a:rPr lang="en-US" dirty="0"/>
              <a:t>flows into a procedure </a:t>
            </a:r>
            <a:r>
              <a:rPr lang="en-US" dirty="0" smtClean="0"/>
              <a:t>+ </a:t>
            </a:r>
            <a:r>
              <a:rPr lang="en-US" dirty="0"/>
              <a:t>number of data structures from </a:t>
            </a:r>
            <a:r>
              <a:rPr lang="en-US" dirty="0" smtClean="0"/>
              <a:t>which the </a:t>
            </a:r>
            <a:r>
              <a:rPr lang="en-US" dirty="0"/>
              <a:t>procedure retrieves data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Fanout</a:t>
            </a:r>
            <a:r>
              <a:rPr lang="en-US" dirty="0" smtClean="0"/>
              <a:t> = </a:t>
            </a:r>
            <a:r>
              <a:rPr lang="en-US" dirty="0"/>
              <a:t>local flows from a procedure </a:t>
            </a:r>
            <a:r>
              <a:rPr lang="en-US" dirty="0" smtClean="0"/>
              <a:t>+ </a:t>
            </a:r>
            <a:r>
              <a:rPr lang="en-US" dirty="0"/>
              <a:t>number of data structures that </a:t>
            </a:r>
            <a:r>
              <a:rPr lang="en-US" dirty="0" smtClean="0"/>
              <a:t>the procedure </a:t>
            </a:r>
            <a:r>
              <a:rPr lang="en-US" dirty="0"/>
              <a:t>updates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Length  = number </a:t>
            </a:r>
            <a:r>
              <a:rPr lang="en-US" dirty="0"/>
              <a:t>of source statements in a procedure (</a:t>
            </a:r>
            <a:r>
              <a:rPr lang="en-US" i="1" dirty="0">
                <a:solidFill>
                  <a:srgbClr val="0000FF"/>
                </a:solidFill>
              </a:rPr>
              <a:t>excluding comments </a:t>
            </a:r>
            <a:r>
              <a:rPr lang="en-US" i="1" dirty="0" smtClean="0">
                <a:solidFill>
                  <a:srgbClr val="0000FF"/>
                </a:solidFill>
              </a:rPr>
              <a:t>in a </a:t>
            </a:r>
            <a:r>
              <a:rPr lang="en-US" i="1" dirty="0">
                <a:solidFill>
                  <a:srgbClr val="0000FF"/>
                </a:solidFill>
              </a:rPr>
              <a:t>procedure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84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Local </a:t>
            </a:r>
            <a:r>
              <a:rPr lang="en-US" b="0" dirty="0"/>
              <a:t>flow between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936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 </a:t>
            </a:r>
            <a:r>
              <a:rPr lang="en-US" dirty="0"/>
              <a:t>A local flow between procedures A and B exists if</a:t>
            </a:r>
            <a:r>
              <a:rPr lang="en-US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A calls B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 B </a:t>
            </a:r>
            <a:r>
              <a:rPr lang="en-US" dirty="0"/>
              <a:t>calls A and A returns a value to B that is used by B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 Both </a:t>
            </a:r>
            <a:r>
              <a:rPr lang="en-US" dirty="0"/>
              <a:t>A and B are called by another module (procedure) that passes a </a:t>
            </a:r>
            <a:r>
              <a:rPr lang="en-US" dirty="0" smtClean="0"/>
              <a:t>value from </a:t>
            </a:r>
            <a:r>
              <a:rPr lang="en-US" dirty="0"/>
              <a:t>A to </a:t>
            </a:r>
            <a:r>
              <a:rPr lang="en-US" dirty="0" smtClean="0"/>
              <a:t>B</a:t>
            </a:r>
          </a:p>
          <a:p>
            <a:pPr>
              <a:lnSpc>
                <a:spcPct val="160000"/>
              </a:lnSpc>
            </a:pPr>
            <a:r>
              <a:rPr lang="en-US" dirty="0"/>
              <a:t> High information complexity of a procedure may indicate: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</a:t>
            </a:r>
            <a:r>
              <a:rPr lang="en-US" dirty="0" smtClean="0"/>
              <a:t>More </a:t>
            </a:r>
            <a:r>
              <a:rPr lang="en-US" dirty="0"/>
              <a:t>than one function (lack of cohesion)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potential choke point for the system (too much information traffic)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</a:t>
            </a:r>
            <a:r>
              <a:rPr lang="en-US" dirty="0" smtClean="0"/>
              <a:t>Excessive </a:t>
            </a:r>
            <a:r>
              <a:rPr lang="en-US" dirty="0"/>
              <a:t>functional complexity (lack of cohesion)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good candidate for redesign/simplification or extensive testing</a:t>
            </a:r>
          </a:p>
        </p:txBody>
      </p:sp>
    </p:spTree>
    <p:extLst>
      <p:ext uri="{BB962C8B-B14F-4D97-AF65-F5344CB8AC3E}">
        <p14:creationId xmlns:p14="http://schemas.microsoft.com/office/powerpoint/2010/main" val="1233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9367" y="1395111"/>
            <a:ext cx="850526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* The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function appends up to count characters</a:t>
            </a:r>
          </a:p>
          <a:p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string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string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then appends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terminating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character. If copying takes 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 between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objects that overlap, the </a:t>
            </a:r>
            <a:r>
              <a:rPr lang="en-GB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undefined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temp=</a:t>
            </a:r>
            <a:r>
              <a:rPr lang="en-US" b="1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while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((*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++=*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if (--count==0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*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=‘\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0’;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break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370295" y="5526306"/>
                <a:ext cx="4572000" cy="7218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b="1" dirty="0" smtClean="0">
                    <a:latin typeface="AdvPS6F00"/>
                  </a:rPr>
                  <a:t>IFC </a:t>
                </a:r>
                <a:r>
                  <a:rPr lang="en-US" sz="2000" b="1" dirty="0" smtClean="0">
                    <a:latin typeface="AdvMT_SY"/>
                  </a:rPr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sz="2000" b="1" dirty="0">
                  <a:latin typeface="AdvPS6F00"/>
                </a:endParaRPr>
              </a:p>
              <a:p>
                <a:r>
                  <a:rPr lang="en-GB" sz="2000" b="1" dirty="0">
                    <a:latin typeface="AdvPS6F00"/>
                  </a:rPr>
                  <a:t>Weighted </a:t>
                </a:r>
                <a:r>
                  <a:rPr lang="en-GB" sz="2000" b="1" dirty="0" smtClean="0">
                    <a:latin typeface="AdvPS6F00"/>
                  </a:rPr>
                  <a:t>IFC =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>
                  <a:latin typeface="AdvPS6F0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95" y="5526306"/>
                <a:ext cx="4572000" cy="721864"/>
              </a:xfrm>
              <a:prstGeom prst="rect">
                <a:avLst/>
              </a:prstGeom>
              <a:blipFill rotWithShape="0">
                <a:blip r:embed="rId2"/>
                <a:stretch>
                  <a:fillRect l="-1467" t="-3390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72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Function Point Analysis (FPA) </a:t>
            </a:r>
            <a:r>
              <a:rPr lang="en-GB" dirty="0" smtClean="0"/>
              <a:t>was </a:t>
            </a:r>
            <a:r>
              <a:rPr lang="en-GB" dirty="0"/>
              <a:t>invented as an indirect measure for the </a:t>
            </a:r>
            <a:r>
              <a:rPr lang="en-GB" dirty="0" smtClean="0"/>
              <a:t>functional </a:t>
            </a:r>
            <a:r>
              <a:rPr lang="en-US" dirty="0" smtClean="0"/>
              <a:t>size </a:t>
            </a:r>
            <a:r>
              <a:rPr lang="en-US" dirty="0"/>
              <a:t>of a system.</a:t>
            </a:r>
          </a:p>
        </p:txBody>
      </p:sp>
    </p:spTree>
    <p:extLst>
      <p:ext uri="{BB962C8B-B14F-4D97-AF65-F5344CB8AC3E}">
        <p14:creationId xmlns:p14="http://schemas.microsoft.com/office/powerpoint/2010/main" val="310357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Object-Oriented Design Metrics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OOD programs are structurally different</a:t>
            </a:r>
          </a:p>
          <a:p>
            <a:r>
              <a:rPr lang="en-US" dirty="0"/>
              <a:t> </a:t>
            </a:r>
            <a:r>
              <a:rPr lang="en-GB" dirty="0"/>
              <a:t>OOD programs are structured around objects, which </a:t>
            </a:r>
            <a:r>
              <a:rPr lang="en-GB" dirty="0" smtClean="0"/>
              <a:t>encapsulate the </a:t>
            </a:r>
            <a:r>
              <a:rPr lang="en-GB" dirty="0"/>
              <a:t>state, the characteristics, and the possible set of actions for that </a:t>
            </a:r>
            <a:r>
              <a:rPr lang="en-GB" dirty="0" smtClean="0"/>
              <a:t>object</a:t>
            </a:r>
          </a:p>
          <a:p>
            <a:r>
              <a:rPr lang="en-GB" dirty="0"/>
              <a:t> We would like them to measure classes, modularity, </a:t>
            </a:r>
            <a:r>
              <a:rPr lang="en-GB" dirty="0" smtClean="0"/>
              <a:t>encapsulation, </a:t>
            </a:r>
            <a:r>
              <a:rPr lang="en-US" dirty="0" smtClean="0"/>
              <a:t>inheritance</a:t>
            </a:r>
            <a:r>
              <a:rPr lang="en-US" dirty="0"/>
              <a:t>, and </a:t>
            </a:r>
            <a:r>
              <a:rPr lang="en-US" dirty="0" smtClean="0"/>
              <a:t>abstraction</a:t>
            </a:r>
          </a:p>
          <a:p>
            <a:r>
              <a:rPr lang="en-US" dirty="0"/>
              <a:t> </a:t>
            </a:r>
            <a:r>
              <a:rPr lang="en-GB" dirty="0"/>
              <a:t>Chidamber and Kemerer (CK)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2624"/>
            <a:ext cx="8232962" cy="5056094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WMC—Weighted Methods per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 </a:t>
            </a:r>
            <a:r>
              <a:rPr lang="en-GB" dirty="0"/>
              <a:t>the number of methods per class</a:t>
            </a:r>
            <a:endParaRPr lang="en-US" dirty="0" smtClean="0"/>
          </a:p>
          <a:p>
            <a:r>
              <a:rPr lang="en-US" dirty="0"/>
              <a:t> DIT—Depth of Inheritance </a:t>
            </a:r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 how </a:t>
            </a:r>
            <a:r>
              <a:rPr lang="en-US" dirty="0"/>
              <a:t>many </a:t>
            </a:r>
            <a:r>
              <a:rPr lang="en-US" dirty="0" smtClean="0"/>
              <a:t>inheritance </a:t>
            </a:r>
            <a:r>
              <a:rPr lang="en-GB" dirty="0" smtClean="0"/>
              <a:t>layers </a:t>
            </a:r>
            <a:r>
              <a:rPr lang="en-GB" dirty="0"/>
              <a:t>make up a given class hierarchy</a:t>
            </a:r>
            <a:endParaRPr lang="en-US" dirty="0" smtClean="0"/>
          </a:p>
          <a:p>
            <a:r>
              <a:rPr lang="en-US" dirty="0"/>
              <a:t> NOC—Number of </a:t>
            </a:r>
            <a:r>
              <a:rPr lang="en-US" dirty="0" smtClean="0"/>
              <a:t>Children</a:t>
            </a:r>
          </a:p>
          <a:p>
            <a:pPr lvl="1"/>
            <a:r>
              <a:rPr lang="en-US" dirty="0" smtClean="0"/>
              <a:t> </a:t>
            </a:r>
            <a:r>
              <a:rPr lang="en-GB" dirty="0"/>
              <a:t>number of </a:t>
            </a:r>
            <a:r>
              <a:rPr lang="en-GB" dirty="0" smtClean="0"/>
              <a:t>immediate successors </a:t>
            </a:r>
            <a:r>
              <a:rPr lang="en-GB" dirty="0"/>
              <a:t>of the class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CBO—Coupling Between Object </a:t>
            </a:r>
            <a:r>
              <a:rPr lang="en-US" dirty="0" smtClean="0"/>
              <a:t>Classes</a:t>
            </a:r>
          </a:p>
          <a:p>
            <a:pPr lvl="1"/>
            <a:r>
              <a:rPr lang="en-US" dirty="0"/>
              <a:t> </a:t>
            </a:r>
            <a:r>
              <a:rPr lang="en-GB" dirty="0"/>
              <a:t>how many </a:t>
            </a:r>
            <a:r>
              <a:rPr lang="en-GB" dirty="0" smtClean="0"/>
              <a:t>other classes </a:t>
            </a:r>
            <a:r>
              <a:rPr lang="en-GB" dirty="0"/>
              <a:t>rely on the class and vice versa</a:t>
            </a:r>
            <a:endParaRPr lang="en-US" dirty="0" smtClean="0"/>
          </a:p>
          <a:p>
            <a:r>
              <a:rPr lang="en-US" dirty="0"/>
              <a:t> RFC—Response for </a:t>
            </a:r>
            <a:r>
              <a:rPr lang="en-US" dirty="0" smtClean="0"/>
              <a:t>Class</a:t>
            </a:r>
          </a:p>
          <a:p>
            <a:pPr lvl="1"/>
            <a:r>
              <a:rPr lang="en-US" dirty="0"/>
              <a:t> </a:t>
            </a:r>
            <a:r>
              <a:rPr lang="en-GB" dirty="0"/>
              <a:t>It is calculated as the sum of the number of methods plus the number </a:t>
            </a:r>
            <a:r>
              <a:rPr lang="en-GB" dirty="0" smtClean="0"/>
              <a:t>of methods </a:t>
            </a:r>
            <a:r>
              <a:rPr lang="en-GB" dirty="0"/>
              <a:t>called by local methods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GB" dirty="0"/>
              <a:t>LCOM—Lack of Cohesion on </a:t>
            </a:r>
            <a:r>
              <a:rPr lang="en-GB" dirty="0" smtClean="0"/>
              <a:t>Methods</a:t>
            </a:r>
          </a:p>
          <a:p>
            <a:pPr lvl="1"/>
            <a:r>
              <a:rPr lang="en-GB" dirty="0"/>
              <a:t> number </a:t>
            </a:r>
            <a:r>
              <a:rPr lang="en-GB" dirty="0" smtClean="0"/>
              <a:t>of different </a:t>
            </a:r>
            <a:r>
              <a:rPr lang="en-GB" dirty="0"/>
              <a:t>methods within a class that reference a given instance variable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4812" y="688190"/>
            <a:ext cx="89288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//Initiate an instance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IEEval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class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ESieveEval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ESieveEval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EFilterEval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EFilterEval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integer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=new Integer(2);</a:t>
            </a:r>
          </a:p>
          <a:p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//initiate the class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ESieveEval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ESieveEval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EIncEval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(2,1)).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=2,3,4,5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 .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EFilterEval¼new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EFilterEval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//filter out numbers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//inherit predefined class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LRStruct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=(Integer)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EFilterEval.nextLRS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EFilterEval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EFilterEval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EFilterEval.makeELRS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//use the design pattern Singleton to define method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makeELRS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LRSFactory.Singleton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makeLRS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this);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Quality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165726" cy="4655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Assume you work for a company </a:t>
            </a:r>
            <a:r>
              <a:rPr lang="en-GB" dirty="0" smtClean="0"/>
              <a:t>that currently </a:t>
            </a:r>
            <a:r>
              <a:rPr lang="en-GB" dirty="0"/>
              <a:t>makes home safety and security monitoring devices and controllers</a:t>
            </a:r>
            <a:r>
              <a:rPr lang="en-GB" dirty="0" smtClean="0"/>
              <a:t>. Now </a:t>
            </a:r>
            <a:r>
              <a:rPr lang="en-GB" dirty="0"/>
              <a:t>your company wants to sell home safety </a:t>
            </a:r>
            <a:r>
              <a:rPr lang="en-GB" dirty="0" smtClean="0"/>
              <a:t>systems. You </a:t>
            </a:r>
            <a:r>
              <a:rPr lang="en-GB" dirty="0"/>
              <a:t>need to design and build the software part of the system. The </a:t>
            </a:r>
            <a:r>
              <a:rPr lang="en-GB" dirty="0" smtClean="0"/>
              <a:t>available </a:t>
            </a:r>
            <a:r>
              <a:rPr lang="en-US" dirty="0" smtClean="0"/>
              <a:t>components </a:t>
            </a:r>
            <a:r>
              <a:rPr lang="en-US" dirty="0"/>
              <a:t>are</a:t>
            </a:r>
            <a:r>
              <a:rPr lang="en-US" dirty="0" smtClean="0"/>
              <a:t>:</a:t>
            </a:r>
          </a:p>
          <a:p>
            <a:r>
              <a:rPr lang="en-GB" dirty="0" smtClean="0"/>
              <a:t>Controller </a:t>
            </a:r>
            <a:r>
              <a:rPr lang="en-GB" dirty="0"/>
              <a:t>(with associated monitoring devices) for door and window alarms</a:t>
            </a:r>
          </a:p>
          <a:p>
            <a:r>
              <a:rPr lang="en-GB" dirty="0" smtClean="0"/>
              <a:t>Controller </a:t>
            </a:r>
            <a:r>
              <a:rPr lang="en-GB" dirty="0"/>
              <a:t>(with associated monitoring devices) for motion detectors</a:t>
            </a:r>
          </a:p>
          <a:p>
            <a:r>
              <a:rPr lang="en-GB" dirty="0" smtClean="0"/>
              <a:t>Controller </a:t>
            </a:r>
            <a:r>
              <a:rPr lang="en-GB" dirty="0"/>
              <a:t>(with associated monitoring devices) for panic buttons</a:t>
            </a:r>
          </a:p>
          <a:p>
            <a:r>
              <a:rPr lang="en-GB" dirty="0" smtClean="0"/>
              <a:t>Controller </a:t>
            </a:r>
            <a:r>
              <a:rPr lang="en-GB" dirty="0"/>
              <a:t>(with associated monitoring devices) for fire detector</a:t>
            </a:r>
          </a:p>
          <a:p>
            <a:r>
              <a:rPr lang="en-GB" dirty="0" smtClean="0"/>
              <a:t>Controller </a:t>
            </a:r>
            <a:r>
              <a:rPr lang="en-GB" dirty="0"/>
              <a:t>(with associated devices) for light activator and deactivator</a:t>
            </a:r>
          </a:p>
          <a:p>
            <a:r>
              <a:rPr lang="en-GB" dirty="0" smtClean="0"/>
              <a:t>Controller/monitor </a:t>
            </a:r>
            <a:r>
              <a:rPr lang="en-GB" dirty="0"/>
              <a:t>for key device (to turn system on and off)</a:t>
            </a:r>
          </a:p>
          <a:p>
            <a:r>
              <a:rPr lang="en-GB" dirty="0" smtClean="0"/>
              <a:t>Wireless </a:t>
            </a:r>
            <a:r>
              <a:rPr lang="en-GB" dirty="0"/>
              <a:t>dial-out device with 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988" y="5854425"/>
            <a:ext cx="8283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  <a:latin typeface="AdvPS6F00"/>
              </a:rPr>
              <a:t>Estimate the effort to build the system. Assume a productivity of 10 FPs </a:t>
            </a:r>
            <a:r>
              <a:rPr lang="en-GB" b="1" i="1" dirty="0" smtClean="0">
                <a:solidFill>
                  <a:srgbClr val="FF0000"/>
                </a:solidFill>
                <a:latin typeface="AdvPS6F00"/>
              </a:rPr>
              <a:t>per staff </a:t>
            </a:r>
            <a:r>
              <a:rPr lang="en-GB" b="1" i="1" dirty="0">
                <a:solidFill>
                  <a:srgbClr val="FF0000"/>
                </a:solidFill>
                <a:latin typeface="AdvPS6F00"/>
              </a:rPr>
              <a:t>month, with a standard deviation of </a:t>
            </a:r>
            <a:r>
              <a:rPr lang="en-GB" b="1" i="1" dirty="0" smtClean="0">
                <a:solidFill>
                  <a:srgbClr val="FF0000"/>
                </a:solidFill>
                <a:latin typeface="AdvPi1"/>
              </a:rPr>
              <a:t>±</a:t>
            </a:r>
            <a:r>
              <a:rPr lang="en-GB" b="1" i="1" dirty="0" smtClean="0">
                <a:solidFill>
                  <a:srgbClr val="FF0000"/>
                </a:solidFill>
                <a:latin typeface="AdvPS6F00"/>
              </a:rPr>
              <a:t>1 </a:t>
            </a:r>
            <a:r>
              <a:rPr lang="en-GB" b="1" i="1" dirty="0">
                <a:solidFill>
                  <a:srgbClr val="FF0000"/>
                </a:solidFill>
                <a:latin typeface="AdvPS6F00"/>
              </a:rPr>
              <a:t>staff month.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Home security </a:t>
            </a:r>
            <a:r>
              <a:rPr lang="en-US" b="0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84" y="1825625"/>
            <a:ext cx="7231032" cy="4351338"/>
          </a:xfrm>
        </p:spPr>
      </p:pic>
    </p:spTree>
    <p:extLst>
      <p:ext uri="{BB962C8B-B14F-4D97-AF65-F5344CB8AC3E}">
        <p14:creationId xmlns:p14="http://schemas.microsoft.com/office/powerpoint/2010/main" val="19224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(One Approach)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Input</a:t>
            </a:r>
          </a:p>
          <a:p>
            <a:r>
              <a:rPr lang="en-US" dirty="0"/>
              <a:t> </a:t>
            </a:r>
            <a:r>
              <a:rPr lang="en-US" dirty="0" smtClean="0"/>
              <a:t>Output</a:t>
            </a:r>
          </a:p>
          <a:p>
            <a:r>
              <a:rPr lang="en-US" dirty="0"/>
              <a:t> </a:t>
            </a:r>
            <a:r>
              <a:rPr lang="en-US" dirty="0" smtClean="0"/>
              <a:t>Database</a:t>
            </a:r>
          </a:p>
          <a:p>
            <a:r>
              <a:rPr lang="en-US" dirty="0"/>
              <a:t> </a:t>
            </a:r>
            <a:r>
              <a:rPr lang="en-US" dirty="0" smtClean="0"/>
              <a:t>Type of complexity</a:t>
            </a:r>
          </a:p>
          <a:p>
            <a:r>
              <a:rPr lang="en-US" dirty="0"/>
              <a:t> </a:t>
            </a:r>
            <a:r>
              <a:rPr lang="en-US" dirty="0" smtClean="0"/>
              <a:t>Calculate UFP</a:t>
            </a:r>
          </a:p>
          <a:p>
            <a:r>
              <a:rPr lang="en-US" dirty="0"/>
              <a:t> </a:t>
            </a:r>
            <a:r>
              <a:rPr lang="en-US" dirty="0" smtClean="0"/>
              <a:t>VAF</a:t>
            </a:r>
          </a:p>
          <a:p>
            <a:r>
              <a:rPr lang="en-US" dirty="0"/>
              <a:t> </a:t>
            </a:r>
            <a:r>
              <a:rPr lang="en-US" dirty="0" smtClean="0"/>
              <a:t>AFPs = UFPs(0.65+0.01*VAF)</a:t>
            </a:r>
          </a:p>
          <a:p>
            <a:r>
              <a:rPr lang="en-US" dirty="0"/>
              <a:t> </a:t>
            </a:r>
            <a:r>
              <a:rPr lang="en-US" dirty="0" smtClean="0"/>
              <a:t>Effort = AFPs/ Productivity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you are told that your company can only afford 75% of the </a:t>
            </a:r>
            <a:r>
              <a:rPr lang="en-GB" dirty="0" smtClean="0"/>
              <a:t>estimated staff </a:t>
            </a:r>
            <a:r>
              <a:rPr lang="en-GB" dirty="0"/>
              <a:t>months to build the system. What do you do now? </a:t>
            </a:r>
          </a:p>
        </p:txBody>
      </p:sp>
    </p:spTree>
    <p:extLst>
      <p:ext uri="{BB962C8B-B14F-4D97-AF65-F5344CB8AC3E}">
        <p14:creationId xmlns:p14="http://schemas.microsoft.com/office/powerpoint/2010/main" val="15908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Technology Independent,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Effective Early (Requirements Phase) In The Software Life Cycle,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Well-documented And Specified,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Supported By Standards And An International Users Group,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Backed By Substantial Data That Supports The Methodology,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Reasonably Reliable And Accurate,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Cyclomatic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McCabe’s </a:t>
            </a:r>
            <a:r>
              <a:rPr lang="en-GB" dirty="0" err="1" smtClean="0"/>
              <a:t>cyclomatic</a:t>
            </a:r>
            <a:r>
              <a:rPr lang="en-GB" dirty="0" smtClean="0"/>
              <a:t> </a:t>
            </a:r>
            <a:r>
              <a:rPr lang="en-GB" dirty="0"/>
              <a:t>complexity (CC), which is a measure of the number of control </a:t>
            </a:r>
            <a:r>
              <a:rPr lang="en-GB" dirty="0" smtClean="0"/>
              <a:t>flows </a:t>
            </a:r>
            <a:r>
              <a:rPr lang="en-US" dirty="0" smtClean="0"/>
              <a:t>within </a:t>
            </a:r>
            <a:r>
              <a:rPr lang="en-US" dirty="0"/>
              <a:t>a </a:t>
            </a:r>
            <a:r>
              <a:rPr lang="en-US" dirty="0" smtClean="0"/>
              <a:t>module</a:t>
            </a:r>
          </a:p>
          <a:p>
            <a:endParaRPr lang="en-US" dirty="0"/>
          </a:p>
          <a:p>
            <a:r>
              <a:rPr lang="en-US" dirty="0" smtClean="0"/>
              <a:t> T</a:t>
            </a:r>
            <a:r>
              <a:rPr lang="en-GB" dirty="0" smtClean="0"/>
              <a:t>he </a:t>
            </a:r>
            <a:r>
              <a:rPr lang="en-GB" dirty="0"/>
              <a:t>greater the number of </a:t>
            </a:r>
            <a:r>
              <a:rPr lang="en-GB" dirty="0" smtClean="0"/>
              <a:t>paths through </a:t>
            </a:r>
            <a:r>
              <a:rPr lang="en-GB" dirty="0"/>
              <a:t>a module, the higher the </a:t>
            </a:r>
            <a:r>
              <a:rPr lang="en-GB" dirty="0" smtClean="0"/>
              <a:t>complexity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 err="1" smtClean="0"/>
              <a:t>Cyclomatic</a:t>
            </a:r>
            <a:r>
              <a:rPr lang="en-GB" dirty="0" smtClean="0"/>
              <a:t> </a:t>
            </a:r>
            <a:r>
              <a:rPr lang="en-GB" dirty="0"/>
              <a:t>number of a graph</a:t>
            </a:r>
            <a:r>
              <a:rPr lang="en-GB" dirty="0" smtClean="0"/>
              <a:t>, denoted </a:t>
            </a:r>
            <a:r>
              <a:rPr lang="en-GB" dirty="0"/>
              <a:t>by V(g), by counting the number of linearly independent paths within </a:t>
            </a:r>
            <a:r>
              <a:rPr lang="en-GB" dirty="0" smtClean="0"/>
              <a:t>a program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Allows </a:t>
            </a:r>
            <a:r>
              <a:rPr lang="en-GB" dirty="0"/>
              <a:t>you to also determine the minimum number of </a:t>
            </a:r>
            <a:r>
              <a:rPr lang="en-GB" dirty="0" smtClean="0"/>
              <a:t>unique tests </a:t>
            </a:r>
            <a:r>
              <a:rPr lang="en-GB" dirty="0"/>
              <a:t>that must be run to execute every executable statement.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5187" y="544306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dvPS6F0B"/>
              </a:rPr>
              <a:t>V</a:t>
            </a:r>
            <a:r>
              <a:rPr lang="pt-BR" dirty="0">
                <a:latin typeface="AdvPS6F00"/>
              </a:rPr>
              <a:t>(</a:t>
            </a:r>
            <a:r>
              <a:rPr lang="pt-BR" dirty="0">
                <a:latin typeface="AdvPS6F0B"/>
              </a:rPr>
              <a:t>g</a:t>
            </a:r>
            <a:r>
              <a:rPr lang="pt-BR" dirty="0">
                <a:latin typeface="AdvPS6F00"/>
              </a:rPr>
              <a:t>) </a:t>
            </a:r>
            <a:r>
              <a:rPr lang="pt-BR" dirty="0" smtClean="0">
                <a:latin typeface="AdvMathSymb"/>
              </a:rPr>
              <a:t>= </a:t>
            </a:r>
            <a:r>
              <a:rPr lang="pt-BR" dirty="0">
                <a:latin typeface="AdvPS6F0B"/>
              </a:rPr>
              <a:t>e </a:t>
            </a:r>
            <a:r>
              <a:rPr lang="pt-BR" dirty="0">
                <a:latin typeface="AdvPS6F00"/>
              </a:rPr>
              <a:t>– </a:t>
            </a:r>
            <a:r>
              <a:rPr lang="pt-BR" dirty="0">
                <a:latin typeface="AdvPS6F0B"/>
              </a:rPr>
              <a:t>n </a:t>
            </a:r>
            <a:r>
              <a:rPr lang="pt-BR" dirty="0" smtClean="0">
                <a:latin typeface="AdvMT_SY"/>
              </a:rPr>
              <a:t>+ </a:t>
            </a:r>
            <a:r>
              <a:rPr lang="pt-BR" dirty="0">
                <a:latin typeface="AdvPS6F00"/>
              </a:rPr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5187" y="5989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dvPS6F0B"/>
              </a:rPr>
              <a:t>V</a:t>
            </a:r>
            <a:r>
              <a:rPr lang="pt-BR" dirty="0">
                <a:latin typeface="AdvPS6F00"/>
              </a:rPr>
              <a:t>(</a:t>
            </a:r>
            <a:r>
              <a:rPr lang="pt-BR" dirty="0">
                <a:latin typeface="AdvPS6F0B"/>
              </a:rPr>
              <a:t>g</a:t>
            </a:r>
            <a:r>
              <a:rPr lang="pt-BR" dirty="0">
                <a:latin typeface="AdvPS6F00"/>
              </a:rPr>
              <a:t>) </a:t>
            </a:r>
            <a:r>
              <a:rPr lang="pt-BR" dirty="0" smtClean="0">
                <a:latin typeface="AdvMathSymb"/>
              </a:rPr>
              <a:t>= </a:t>
            </a:r>
            <a:r>
              <a:rPr lang="pt-BR" dirty="0" smtClean="0">
                <a:latin typeface="AdvPS6F0B"/>
              </a:rPr>
              <a:t>bd + 1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46375" y="5989916"/>
            <a:ext cx="6528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dvPS6F00"/>
              </a:rPr>
              <a:t>If </a:t>
            </a:r>
            <a:r>
              <a:rPr lang="en-GB" dirty="0" smtClean="0">
                <a:latin typeface="AdvPS6F00"/>
              </a:rPr>
              <a:t>there </a:t>
            </a:r>
            <a:r>
              <a:rPr lang="en-GB" dirty="0">
                <a:latin typeface="AdvPS6F00"/>
              </a:rPr>
              <a:t>is a </a:t>
            </a:r>
            <a:r>
              <a:rPr lang="en-GB" dirty="0">
                <a:latin typeface="AdvPS6F0B"/>
              </a:rPr>
              <a:t>n</a:t>
            </a:r>
            <a:r>
              <a:rPr lang="en-GB" dirty="0">
                <a:latin typeface="AdvPS6F00"/>
              </a:rPr>
              <a:t>-way decision, it is counted as </a:t>
            </a:r>
            <a:r>
              <a:rPr lang="en-GB" dirty="0" smtClean="0">
                <a:latin typeface="AdvPS6F0B"/>
              </a:rPr>
              <a:t>n-</a:t>
            </a:r>
            <a:r>
              <a:rPr lang="en-GB" dirty="0" smtClean="0">
                <a:latin typeface="AdvPS6F00"/>
              </a:rPr>
              <a:t>1 </a:t>
            </a:r>
            <a:r>
              <a:rPr lang="en-GB" dirty="0">
                <a:latin typeface="AdvPS6F00"/>
              </a:rPr>
              <a:t>binary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2205581"/>
            <a:ext cx="6487430" cy="3591426"/>
          </a:xfrm>
        </p:spPr>
      </p:pic>
    </p:spTree>
    <p:extLst>
      <p:ext uri="{BB962C8B-B14F-4D97-AF65-F5344CB8AC3E}">
        <p14:creationId xmlns:p14="http://schemas.microsoft.com/office/powerpoint/2010/main" val="29529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21885</TotalTime>
  <Words>1334</Words>
  <Application>Microsoft Office PowerPoint</Application>
  <PresentationFormat>On-screen Show (4:3)</PresentationFormat>
  <Paragraphs>189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AdvMathSymb</vt:lpstr>
      <vt:lpstr>AdvMT_SY</vt:lpstr>
      <vt:lpstr>AdvPi1</vt:lpstr>
      <vt:lpstr>AdvPS6F00</vt:lpstr>
      <vt:lpstr>AdvPS6F0B</vt:lpstr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1_Office Theme</vt:lpstr>
      <vt:lpstr>CS223: Software Engineering</vt:lpstr>
      <vt:lpstr>Function Point Analysis</vt:lpstr>
      <vt:lpstr>Problem</vt:lpstr>
      <vt:lpstr>Home security architecture</vt:lpstr>
      <vt:lpstr>Solution (One Approach)</vt:lpstr>
      <vt:lpstr>Extension to the problem</vt:lpstr>
      <vt:lpstr>Pros and Cons</vt:lpstr>
      <vt:lpstr>Cyclomatic Complexity</vt:lpstr>
      <vt:lpstr>Example</vt:lpstr>
      <vt:lpstr>Exercise</vt:lpstr>
      <vt:lpstr>Cyclomatic Complexity Recommendations</vt:lpstr>
      <vt:lpstr>Halstead’s Metrics</vt:lpstr>
      <vt:lpstr>Metrics</vt:lpstr>
      <vt:lpstr>Determining operators and operands</vt:lpstr>
      <vt:lpstr>Exercise</vt:lpstr>
      <vt:lpstr>Information Flow Metrics</vt:lpstr>
      <vt:lpstr>IEEE 982.2</vt:lpstr>
      <vt:lpstr>Local flow between procedures</vt:lpstr>
      <vt:lpstr>Exercise</vt:lpstr>
      <vt:lpstr>Object-Oriented Design Metrics</vt:lpstr>
      <vt:lpstr>CK Metric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344</cp:revision>
  <dcterms:created xsi:type="dcterms:W3CDTF">2016-02-16T05:22:27Z</dcterms:created>
  <dcterms:modified xsi:type="dcterms:W3CDTF">2018-04-10T02:48:02Z</dcterms:modified>
</cp:coreProperties>
</file>