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8"/>
  </p:notesMasterIdLst>
  <p:sldIdLst>
    <p:sldId id="317" r:id="rId2"/>
    <p:sldId id="318" r:id="rId3"/>
    <p:sldId id="366" r:id="rId4"/>
    <p:sldId id="396" r:id="rId5"/>
    <p:sldId id="367" r:id="rId6"/>
    <p:sldId id="368" r:id="rId7"/>
    <p:sldId id="369" r:id="rId8"/>
    <p:sldId id="370" r:id="rId9"/>
    <p:sldId id="371" r:id="rId10"/>
    <p:sldId id="372" r:id="rId11"/>
    <p:sldId id="374" r:id="rId12"/>
    <p:sldId id="375" r:id="rId13"/>
    <p:sldId id="376" r:id="rId14"/>
    <p:sldId id="377" r:id="rId15"/>
    <p:sldId id="379" r:id="rId16"/>
    <p:sldId id="384" r:id="rId17"/>
    <p:sldId id="386" r:id="rId18"/>
    <p:sldId id="387" r:id="rId19"/>
    <p:sldId id="388" r:id="rId20"/>
    <p:sldId id="389" r:id="rId21"/>
    <p:sldId id="390" r:id="rId22"/>
    <p:sldId id="392" r:id="rId23"/>
    <p:sldId id="397" r:id="rId24"/>
    <p:sldId id="398" r:id="rId25"/>
    <p:sldId id="393" r:id="rId26"/>
    <p:sldId id="36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740000"/>
    <a:srgbClr val="F739AA"/>
    <a:srgbClr val="FC9292"/>
    <a:srgbClr val="92D050"/>
    <a:srgbClr val="00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D639F-89D9-47C2-A285-67A85FC74390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BB687-644F-4FF8-886E-3D10A3F8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7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356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BB687-644F-4FF8-886E-3D10A3F8863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70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BB687-644F-4FF8-886E-3D10A3F886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2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BB687-644F-4FF8-886E-3D10A3F886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58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BB687-644F-4FF8-886E-3D10A3F886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74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5415-F283-4524-B748-579166D931C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1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DE1D-6D8B-4C10-9ED8-BFDD2F084E1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35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00C2-452A-475E-9CA1-0F093C40D8A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9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74320" lvl="0" indent="-27432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C73E-7AEF-4A2F-822B-179B66F1B57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11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F83B-B431-4167-882F-D4D2B9E02E7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9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CD2-643A-40B7-98A6-7D1E1A8983E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9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901A-DB13-4339-8390-21847B6852C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7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8147-F695-4EA2-A2EB-63F2E1807CF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59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53EE-9170-4437-86A9-A280E38A35F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29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24BA-891F-4B75-B74F-7109AE72ED8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29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E05E-F2F0-47AF-BB37-549534A2B87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14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0000"/>
                </a:solidFill>
                <a:effectLst/>
                <a:uLnTx/>
                <a:uFillTx/>
                <a:latin typeface="Droid Sans"/>
                <a:ea typeface="+mj-ea"/>
                <a:cs typeface="Segoe UI" pitchFamily="34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FE61B19E-9E6E-4995-9D1B-8AB2995970B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2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en-US" sz="3200" b="1" kern="1200" spc="0" baseline="0" dirty="0">
          <a:solidFill>
            <a:srgbClr val="920000"/>
          </a:solidFill>
          <a:latin typeface="+mn-lt"/>
          <a:ea typeface="+mj-ea"/>
          <a:cs typeface="Segoe UI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Courier New" panose="02070309020205020404" pitchFamily="49" charset="0"/>
        <a:buChar char="o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Ø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B050"/>
        </a:buClr>
        <a:buFont typeface="Wingdings" panose="05000000000000000000" pitchFamily="2" charset="2"/>
        <a:buChar char="§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030A0"/>
        </a:buClr>
        <a:buFont typeface="Arial" panose="020B0604020202020204" pitchFamily="34" charset="0"/>
        <a:buChar char="•"/>
        <a:defRPr kumimoji="0"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624639"/>
            <a:ext cx="8207062" cy="2387600"/>
          </a:xfrm>
        </p:spPr>
        <p:txBody>
          <a:bodyPr/>
          <a:lstStyle/>
          <a:p>
            <a:r>
              <a:rPr lang="en-GB" dirty="0" smtClean="0"/>
              <a:t>CS223: 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80445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36: Software Quality</a:t>
            </a:r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4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Kinds of Quality Costs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 u="sng" dirty="0" smtClean="0">
                <a:solidFill>
                  <a:srgbClr val="0000FF"/>
                </a:solidFill>
              </a:rPr>
              <a:t>Prevention</a:t>
            </a:r>
            <a:r>
              <a:rPr lang="en-US" altLang="en-US" sz="2000" dirty="0" smtClean="0"/>
              <a:t> costs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Quality planning, formal technical reviews, test equipment, training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u="sng" dirty="0">
                <a:solidFill>
                  <a:srgbClr val="0000FF"/>
                </a:solidFill>
              </a:rPr>
              <a:t>Appraisal </a:t>
            </a:r>
            <a:r>
              <a:rPr lang="en-US" altLang="en-US" sz="2000" dirty="0" smtClean="0"/>
              <a:t>costs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Inspections, equipment calibration and maintenance, testing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u="sng" dirty="0">
                <a:solidFill>
                  <a:srgbClr val="0000FF"/>
                </a:solidFill>
              </a:rPr>
              <a:t>Failure </a:t>
            </a:r>
            <a:r>
              <a:rPr lang="en-US" altLang="en-US" sz="2000" dirty="0" smtClean="0"/>
              <a:t>costs –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lvl="1"/>
            <a:r>
              <a:rPr lang="en-US" altLang="en-US" sz="1800" b="1" u="sng" dirty="0">
                <a:solidFill>
                  <a:srgbClr val="FF0066"/>
                </a:solidFill>
              </a:rPr>
              <a:t> </a:t>
            </a:r>
            <a:r>
              <a:rPr lang="en-US" altLang="en-US" sz="1800" b="1" u="sng" dirty="0" smtClean="0">
                <a:solidFill>
                  <a:srgbClr val="FF0066"/>
                </a:solidFill>
              </a:rPr>
              <a:t>Internal</a:t>
            </a:r>
            <a:r>
              <a:rPr lang="en-US" altLang="en-US" sz="1800" dirty="0" smtClean="0"/>
              <a:t> failure costs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Incurred when an error is detected in a product </a:t>
            </a:r>
            <a:r>
              <a:rPr lang="en-US" altLang="en-US" sz="1800" b="1" u="sng" dirty="0">
                <a:solidFill>
                  <a:srgbClr val="00B050"/>
                </a:solidFill>
              </a:rPr>
              <a:t>prior to </a:t>
            </a:r>
            <a:r>
              <a:rPr lang="en-US" altLang="en-US" sz="1800" dirty="0" smtClean="0"/>
              <a:t>shipment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Include rework, repair, and failure mode 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u="sng" dirty="0">
                <a:solidFill>
                  <a:srgbClr val="FF0066"/>
                </a:solidFill>
              </a:rPr>
              <a:t>External</a:t>
            </a:r>
            <a:r>
              <a:rPr lang="en-US" altLang="en-US" sz="1800" dirty="0" smtClean="0"/>
              <a:t> failure costs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Involves defects found </a:t>
            </a:r>
            <a:r>
              <a:rPr lang="en-US" altLang="en-US" sz="1800" b="1" u="sng" dirty="0" smtClean="0">
                <a:solidFill>
                  <a:srgbClr val="00B050"/>
                </a:solidFill>
              </a:rPr>
              <a:t>after</a:t>
            </a:r>
            <a:r>
              <a:rPr lang="en-US" altLang="en-US" sz="1800" b="1" dirty="0" smtClean="0">
                <a:solidFill>
                  <a:srgbClr val="00B050"/>
                </a:solidFill>
              </a:rPr>
              <a:t> </a:t>
            </a:r>
            <a:r>
              <a:rPr lang="en-US" altLang="en-US" sz="1800" dirty="0" smtClean="0"/>
              <a:t>the product has been shipped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Include complaint resolution, product return and replacement, help line support, and warranty work 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15786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Software Quality Defined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000" dirty="0" smtClean="0"/>
              <a:t>"Conformance to explicitly stated functional and performance </a:t>
            </a:r>
            <a:r>
              <a:rPr lang="en-US" altLang="en-US" sz="2000" b="1" u="sng" dirty="0" smtClean="0">
                <a:solidFill>
                  <a:srgbClr val="00B050"/>
                </a:solidFill>
              </a:rPr>
              <a:t>requirements</a:t>
            </a:r>
            <a:r>
              <a:rPr lang="en-US" altLang="en-US" sz="2000" dirty="0" smtClean="0"/>
              <a:t>, explicitly documented development </a:t>
            </a:r>
            <a:r>
              <a:rPr lang="en-US" altLang="en-US" sz="2000" b="1" u="sng" dirty="0" smtClean="0">
                <a:solidFill>
                  <a:srgbClr val="00B050"/>
                </a:solidFill>
              </a:rPr>
              <a:t>standards</a:t>
            </a:r>
            <a:r>
              <a:rPr lang="en-US" altLang="en-US" sz="2000" dirty="0" smtClean="0"/>
              <a:t>, and implicit </a:t>
            </a:r>
            <a:r>
              <a:rPr lang="en-US" altLang="en-US" sz="2000" b="1" u="sng" dirty="0" smtClean="0">
                <a:solidFill>
                  <a:srgbClr val="00B050"/>
                </a:solidFill>
              </a:rPr>
              <a:t>characteristics</a:t>
            </a:r>
            <a:r>
              <a:rPr lang="en-US" altLang="en-US" sz="2000" dirty="0" smtClean="0"/>
              <a:t> that are expected of all professionally developed software"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en-US" sz="2000" dirty="0" smtClean="0"/>
          </a:p>
          <a:p>
            <a:pPr eaLnBrk="1" hangingPunct="1">
              <a:lnSpc>
                <a:spcPct val="15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150000"/>
              </a:lnSpc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3310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Software Quality Defined (continued)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1800" b="1" u="sng" dirty="0" smtClean="0">
                <a:solidFill>
                  <a:srgbClr val="C00000"/>
                </a:solidFill>
              </a:rPr>
              <a:t>Software requirements</a:t>
            </a:r>
            <a:r>
              <a:rPr lang="en-US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en-US" sz="1800" dirty="0" smtClean="0"/>
              <a:t>are the foundation from which quality is measured; lack of conformance to requirements is lack of quality</a:t>
            </a:r>
          </a:p>
          <a:p>
            <a:r>
              <a:rPr lang="en-US" altLang="en-US" sz="1800" b="1" u="sng" dirty="0">
                <a:solidFill>
                  <a:srgbClr val="C00000"/>
                </a:solidFill>
              </a:rPr>
              <a:t>Specified standards </a:t>
            </a:r>
            <a:r>
              <a:rPr lang="en-US" altLang="en-US" sz="1800" dirty="0" smtClean="0"/>
              <a:t>define a set of development criteria that guide the manner in which software is engineered; </a:t>
            </a:r>
          </a:p>
          <a:p>
            <a:pPr lvl="1"/>
            <a:r>
              <a:rPr lang="en-US" altLang="en-US" sz="1800" dirty="0"/>
              <a:t> </a:t>
            </a:r>
            <a:r>
              <a:rPr lang="en-US" altLang="en-US" sz="1800" dirty="0" smtClean="0"/>
              <a:t>If the criteria are </a:t>
            </a:r>
            <a:r>
              <a:rPr lang="en-US" altLang="en-US" sz="1800" b="1" dirty="0" smtClean="0"/>
              <a:t>not followed, lack of quality </a:t>
            </a:r>
            <a:r>
              <a:rPr lang="en-US" altLang="en-US" sz="1800" dirty="0" smtClean="0"/>
              <a:t>will almost surely result</a:t>
            </a:r>
          </a:p>
          <a:p>
            <a:r>
              <a:rPr lang="en-US" altLang="en-US" sz="1800" dirty="0" smtClean="0"/>
              <a:t>A set of </a:t>
            </a:r>
            <a:r>
              <a:rPr lang="en-US" altLang="en-US" sz="1800" b="1" u="sng" dirty="0">
                <a:solidFill>
                  <a:srgbClr val="C00000"/>
                </a:solidFill>
              </a:rPr>
              <a:t>implicit requirements </a:t>
            </a:r>
            <a:r>
              <a:rPr lang="en-US" altLang="en-US" sz="1800" dirty="0" smtClean="0"/>
              <a:t>often goes unmentioned</a:t>
            </a:r>
          </a:p>
          <a:p>
            <a:pPr lvl="1"/>
            <a:r>
              <a:rPr lang="en-US" altLang="en-US" sz="1800" dirty="0"/>
              <a:t> </a:t>
            </a:r>
            <a:r>
              <a:rPr lang="en-US" altLang="en-US" sz="1800" dirty="0" smtClean="0"/>
              <a:t>If software fails to meet implicit requirements, software quality is suspect </a:t>
            </a:r>
          </a:p>
          <a:p>
            <a:pPr lvl="1"/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Software quality is </a:t>
            </a:r>
            <a:r>
              <a:rPr lang="en-US" altLang="en-US" sz="2000" b="1" u="sng" dirty="0" smtClean="0">
                <a:solidFill>
                  <a:srgbClr val="0000FF"/>
                </a:solidFill>
              </a:rPr>
              <a:t>no longer</a:t>
            </a:r>
            <a:r>
              <a:rPr lang="en-US" altLang="en-US" sz="2000" u="sng" dirty="0" smtClean="0"/>
              <a:t> </a:t>
            </a:r>
            <a:r>
              <a:rPr lang="en-US" altLang="en-US" sz="2000" dirty="0" smtClean="0"/>
              <a:t>the sole responsibility of the programmer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It </a:t>
            </a:r>
            <a:r>
              <a:rPr lang="en-US" altLang="en-US" b="1" u="sng" dirty="0">
                <a:solidFill>
                  <a:srgbClr val="0000FF"/>
                </a:solidFill>
              </a:rPr>
              <a:t>extends </a:t>
            </a:r>
            <a:r>
              <a:rPr lang="en-US" altLang="en-US" u="sng" dirty="0"/>
              <a:t>t</a:t>
            </a:r>
            <a:r>
              <a:rPr lang="en-US" altLang="en-US" sz="1800" dirty="0" smtClean="0"/>
              <a:t>o </a:t>
            </a:r>
            <a:r>
              <a:rPr lang="en-US" altLang="en-US" sz="1800" i="1" u="sng" dirty="0" smtClean="0"/>
              <a:t>software engineers, project managers, customers, salespeople, and the SQA group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Software engineers </a:t>
            </a:r>
            <a:r>
              <a:rPr lang="en-US" altLang="en-US" sz="1800" b="1" u="sng" dirty="0" smtClean="0">
                <a:solidFill>
                  <a:srgbClr val="0000FF"/>
                </a:solidFill>
              </a:rPr>
              <a:t>apply</a:t>
            </a:r>
            <a:r>
              <a:rPr lang="en-US" altLang="en-US" sz="1800" dirty="0" smtClean="0"/>
              <a:t> solid technical methods and measures, conduct formal technical reviews, and perform well-planned software testing</a:t>
            </a:r>
          </a:p>
        </p:txBody>
      </p:sp>
    </p:spTree>
    <p:extLst>
      <p:ext uri="{BB962C8B-B14F-4D97-AF65-F5344CB8AC3E}">
        <p14:creationId xmlns:p14="http://schemas.microsoft.com/office/powerpoint/2010/main" val="142997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SQA Group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79418"/>
            <a:ext cx="7886700" cy="4890655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000" dirty="0" smtClean="0"/>
              <a:t>Serves as the </a:t>
            </a:r>
            <a:r>
              <a:rPr lang="en-US" altLang="en-US" sz="2000" b="1" u="sng" dirty="0" smtClean="0"/>
              <a:t>customer's</a:t>
            </a:r>
            <a:r>
              <a:rPr lang="en-US" altLang="en-US" sz="2000" u="sng" dirty="0" smtClean="0"/>
              <a:t> </a:t>
            </a:r>
            <a:r>
              <a:rPr lang="en-US" altLang="en-US" sz="2000" dirty="0" smtClean="0"/>
              <a:t>in-house representative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dirty="0" smtClean="0"/>
              <a:t>Assists the software team in achieving a </a:t>
            </a:r>
            <a:r>
              <a:rPr lang="en-US" altLang="en-US" sz="2000" b="1" u="sng" dirty="0" smtClean="0"/>
              <a:t>high-quality</a:t>
            </a:r>
            <a:r>
              <a:rPr lang="en-US" altLang="en-US" sz="2000" b="1" dirty="0" smtClean="0"/>
              <a:t> </a:t>
            </a:r>
            <a:r>
              <a:rPr lang="en-US" altLang="en-US" sz="2000" dirty="0" smtClean="0"/>
              <a:t>product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dirty="0" smtClean="0"/>
              <a:t>Views the software from the </a:t>
            </a:r>
            <a:r>
              <a:rPr lang="en-US" altLang="en-US" sz="2000" b="1" u="sng" dirty="0" smtClean="0"/>
              <a:t>customer's</a:t>
            </a:r>
            <a:r>
              <a:rPr lang="en-US" altLang="en-US" sz="2000" b="1" dirty="0" smtClean="0"/>
              <a:t> </a:t>
            </a:r>
            <a:r>
              <a:rPr lang="en-US" altLang="en-US" sz="2000" dirty="0" smtClean="0"/>
              <a:t>point of view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800" dirty="0" smtClean="0"/>
              <a:t>Does the software adequately meet quality factors?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800" dirty="0" smtClean="0"/>
              <a:t>Has software development been conducted according to pre-established standards?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800" dirty="0" smtClean="0"/>
              <a:t>Have technical disciplines properly performed their roles as part of the SQA activity?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dirty="0" smtClean="0"/>
              <a:t>Performs a set of </a:t>
            </a:r>
            <a:r>
              <a:rPr lang="en-US" altLang="en-US" sz="2000" b="1" u="sng" dirty="0" smtClean="0">
                <a:solidFill>
                  <a:srgbClr val="0000FF"/>
                </a:solidFill>
              </a:rPr>
              <a:t>activities</a:t>
            </a:r>
            <a:r>
              <a:rPr lang="en-US" altLang="en-US" sz="2000" dirty="0" smtClean="0">
                <a:solidFill>
                  <a:srgbClr val="0000FF"/>
                </a:solidFill>
              </a:rPr>
              <a:t> </a:t>
            </a:r>
            <a:r>
              <a:rPr lang="en-US" altLang="en-US" sz="2000" dirty="0" smtClean="0"/>
              <a:t>that address </a:t>
            </a:r>
          </a:p>
          <a:p>
            <a:pPr eaLnBrk="1" hangingPunct="1">
              <a:lnSpc>
                <a:spcPct val="150000"/>
              </a:lnSpc>
            </a:pPr>
            <a:endParaRPr lang="en-US" altLang="en-US" sz="2000" dirty="0" smtClean="0"/>
          </a:p>
          <a:p>
            <a:pPr lvl="1" eaLnBrk="1" hangingPunct="1">
              <a:lnSpc>
                <a:spcPct val="150000"/>
              </a:lnSpc>
              <a:buFontTx/>
              <a:buNone/>
            </a:pP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41279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SQA Activities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 u="sng" dirty="0" smtClean="0">
                <a:solidFill>
                  <a:srgbClr val="0000FF"/>
                </a:solidFill>
              </a:rPr>
              <a:t>Prepares</a:t>
            </a:r>
            <a:r>
              <a:rPr lang="en-US" altLang="en-US" sz="2000" b="1" dirty="0" smtClean="0">
                <a:solidFill>
                  <a:srgbClr val="0000FF"/>
                </a:solidFill>
              </a:rPr>
              <a:t> </a:t>
            </a:r>
            <a:r>
              <a:rPr lang="en-US" altLang="en-US" sz="2000" dirty="0" smtClean="0"/>
              <a:t>an SQA plan for a project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u="sng" dirty="0">
                <a:solidFill>
                  <a:srgbClr val="0000FF"/>
                </a:solidFill>
              </a:rPr>
              <a:t>Participates</a:t>
            </a:r>
            <a:r>
              <a:rPr lang="en-US" altLang="en-US" sz="2000" dirty="0" smtClean="0"/>
              <a:t> in the development of the project's software process description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u="sng" dirty="0">
                <a:solidFill>
                  <a:srgbClr val="0000FF"/>
                </a:solidFill>
              </a:rPr>
              <a:t>Reviews</a:t>
            </a:r>
            <a:r>
              <a:rPr lang="en-US" altLang="en-US" sz="2000" dirty="0" smtClean="0"/>
              <a:t> software engineering activities to </a:t>
            </a:r>
            <a:r>
              <a:rPr lang="en-US" altLang="en-US" b="1" u="sng" dirty="0">
                <a:solidFill>
                  <a:srgbClr val="0000FF"/>
                </a:solidFill>
              </a:rPr>
              <a:t>verify </a:t>
            </a:r>
            <a:r>
              <a:rPr lang="en-US" altLang="en-US" sz="2000" dirty="0" smtClean="0"/>
              <a:t>compliance with the defined software process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u="sng" dirty="0">
                <a:solidFill>
                  <a:srgbClr val="0000FF"/>
                </a:solidFill>
              </a:rPr>
              <a:t>Audits </a:t>
            </a:r>
            <a:r>
              <a:rPr lang="en-US" altLang="en-US" sz="2000" dirty="0" smtClean="0"/>
              <a:t>designated software work products to </a:t>
            </a:r>
            <a:r>
              <a:rPr lang="en-US" altLang="en-US" b="1" u="sng" dirty="0">
                <a:solidFill>
                  <a:srgbClr val="0000FF"/>
                </a:solidFill>
              </a:rPr>
              <a:t>verify</a:t>
            </a:r>
            <a:r>
              <a:rPr lang="en-US" altLang="en-US" sz="2000" dirty="0" smtClean="0"/>
              <a:t> compliance with those defined as part of the  software process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u="sng" dirty="0">
                <a:solidFill>
                  <a:srgbClr val="0000FF"/>
                </a:solidFill>
              </a:rPr>
              <a:t>Ensure</a:t>
            </a:r>
            <a:r>
              <a:rPr lang="en-US" altLang="en-US" sz="2000" u="sng" dirty="0" smtClean="0"/>
              <a:t>s</a:t>
            </a:r>
            <a:r>
              <a:rPr lang="en-US" altLang="en-US" sz="2000" dirty="0" smtClean="0"/>
              <a:t> that deviations in software work and work products are documented and handled according to a documented procedure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u="sng" dirty="0">
                <a:solidFill>
                  <a:srgbClr val="0000FF"/>
                </a:solidFill>
              </a:rPr>
              <a:t>Records</a:t>
            </a:r>
            <a:r>
              <a:rPr lang="en-US" altLang="en-US" sz="2000" dirty="0" smtClean="0"/>
              <a:t> any noncompliance </a:t>
            </a:r>
            <a:r>
              <a:rPr lang="en-US" altLang="en-US" b="1" u="sng" dirty="0">
                <a:solidFill>
                  <a:srgbClr val="0000FF"/>
                </a:solidFill>
              </a:rPr>
              <a:t>and reports </a:t>
            </a:r>
            <a:r>
              <a:rPr lang="en-US" altLang="en-US" sz="2000" dirty="0" smtClean="0"/>
              <a:t>to senior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u="sng" dirty="0">
                <a:solidFill>
                  <a:srgbClr val="0000FF"/>
                </a:solidFill>
              </a:rPr>
              <a:t>Coordinates</a:t>
            </a:r>
            <a:r>
              <a:rPr lang="en-US" altLang="en-US" sz="2000" dirty="0" smtClean="0"/>
              <a:t> the control and management of change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Helps to </a:t>
            </a:r>
            <a:r>
              <a:rPr lang="en-US" altLang="en-US" b="1" u="sng" dirty="0">
                <a:solidFill>
                  <a:srgbClr val="0000FF"/>
                </a:solidFill>
              </a:rPr>
              <a:t>collect</a:t>
            </a:r>
            <a:r>
              <a:rPr lang="en-US" altLang="en-US" sz="2000" dirty="0" smtClean="0"/>
              <a:t> </a:t>
            </a:r>
            <a:r>
              <a:rPr lang="en-US" altLang="en-US" b="1" u="sng" dirty="0">
                <a:solidFill>
                  <a:srgbClr val="0000FF"/>
                </a:solidFill>
              </a:rPr>
              <a:t>and analyze </a:t>
            </a:r>
            <a:r>
              <a:rPr lang="en-US" altLang="en-US" sz="2000" dirty="0" smtClean="0"/>
              <a:t>software metrics</a:t>
            </a:r>
          </a:p>
        </p:txBody>
      </p:sp>
    </p:spTree>
    <p:extLst>
      <p:ext uri="{BB962C8B-B14F-4D97-AF65-F5344CB8AC3E}">
        <p14:creationId xmlns:p14="http://schemas.microsoft.com/office/powerpoint/2010/main" val="135779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 smtClean="0"/>
              <a:t>Purpose of Reviews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628649" y="1551710"/>
            <a:ext cx="8085859" cy="5098472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000" dirty="0" smtClean="0"/>
              <a:t>Serve as a </a:t>
            </a:r>
            <a:r>
              <a:rPr lang="en-US" altLang="en-US" sz="2000" b="1" u="sng" dirty="0" smtClean="0">
                <a:solidFill>
                  <a:srgbClr val="FF0066"/>
                </a:solidFill>
              </a:rPr>
              <a:t>filter</a:t>
            </a:r>
            <a:r>
              <a:rPr lang="en-US" altLang="en-US" sz="2000" b="1" dirty="0" smtClean="0">
                <a:solidFill>
                  <a:srgbClr val="FF0066"/>
                </a:solidFill>
              </a:rPr>
              <a:t> </a:t>
            </a:r>
            <a:r>
              <a:rPr lang="en-US" altLang="en-US" sz="2000" dirty="0" smtClean="0"/>
              <a:t>for the software process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dirty="0" smtClean="0"/>
              <a:t>Are applied at </a:t>
            </a:r>
            <a:r>
              <a:rPr lang="en-US" altLang="en-US" sz="2200" b="1" u="sng" dirty="0">
                <a:solidFill>
                  <a:srgbClr val="0000FF"/>
                </a:solidFill>
              </a:rPr>
              <a:t>various points </a:t>
            </a:r>
            <a:r>
              <a:rPr lang="en-US" altLang="en-US" sz="2000" dirty="0" smtClean="0"/>
              <a:t>during the software process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dirty="0" smtClean="0"/>
              <a:t>Uncover </a:t>
            </a:r>
            <a:r>
              <a:rPr lang="en-US" altLang="en-US" sz="2000" b="1" u="sng" dirty="0" smtClean="0">
                <a:solidFill>
                  <a:srgbClr val="FF0066"/>
                </a:solidFill>
              </a:rPr>
              <a:t>errors</a:t>
            </a:r>
            <a:r>
              <a:rPr lang="en-US" altLang="en-US" sz="2000" dirty="0" smtClean="0"/>
              <a:t> that can then be removed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200" b="1" u="sng" dirty="0">
                <a:solidFill>
                  <a:srgbClr val="0000FF"/>
                </a:solidFill>
              </a:rPr>
              <a:t>Purify </a:t>
            </a:r>
            <a:r>
              <a:rPr lang="en-US" altLang="en-US" sz="2000" dirty="0" smtClean="0"/>
              <a:t>the software analysis, design, coding, and testing activities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dirty="0" smtClean="0"/>
              <a:t>Catch </a:t>
            </a:r>
            <a:r>
              <a:rPr lang="en-US" altLang="en-US" sz="2000" b="1" u="sng" dirty="0" smtClean="0">
                <a:solidFill>
                  <a:srgbClr val="FF0066"/>
                </a:solidFill>
              </a:rPr>
              <a:t>large classes</a:t>
            </a:r>
            <a:r>
              <a:rPr lang="en-US" altLang="en-US" sz="2000" b="1" dirty="0" smtClean="0">
                <a:solidFill>
                  <a:srgbClr val="FF0066"/>
                </a:solidFill>
              </a:rPr>
              <a:t> </a:t>
            </a:r>
            <a:r>
              <a:rPr lang="en-US" altLang="en-US" sz="2000" dirty="0" smtClean="0"/>
              <a:t>of errors that </a:t>
            </a:r>
            <a:r>
              <a:rPr lang="en-US" altLang="en-US" sz="2000" b="1" u="sng" dirty="0" smtClean="0">
                <a:solidFill>
                  <a:srgbClr val="FF0066"/>
                </a:solidFill>
              </a:rPr>
              <a:t>escape</a:t>
            </a:r>
            <a:r>
              <a:rPr lang="en-US" altLang="en-US" sz="2000" dirty="0" smtClean="0"/>
              <a:t> the originator more than other practitioners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dirty="0" smtClean="0"/>
              <a:t>Include the </a:t>
            </a:r>
            <a:r>
              <a:rPr lang="en-US" altLang="en-US" sz="2200" b="1" u="sng" dirty="0">
                <a:solidFill>
                  <a:srgbClr val="0000FF"/>
                </a:solidFill>
              </a:rPr>
              <a:t>formal technical </a:t>
            </a:r>
            <a:r>
              <a:rPr lang="en-US" altLang="en-US" sz="2200" b="1" u="sng" dirty="0" smtClean="0">
                <a:solidFill>
                  <a:srgbClr val="0000FF"/>
                </a:solidFill>
              </a:rPr>
              <a:t>review (FTR)</a:t>
            </a:r>
            <a:endParaRPr lang="en-US" altLang="en-US" sz="20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en-US" sz="2000" dirty="0" smtClean="0"/>
              <a:t>Require the software engineers to </a:t>
            </a:r>
            <a:r>
              <a:rPr lang="en-US" altLang="en-US" sz="2000" b="1" u="sng" dirty="0" smtClean="0"/>
              <a:t>expend</a:t>
            </a:r>
            <a:r>
              <a:rPr lang="en-US" altLang="en-US" sz="2000" b="1" dirty="0" smtClean="0"/>
              <a:t> </a:t>
            </a:r>
            <a:r>
              <a:rPr lang="en-US" altLang="en-US" sz="2000" dirty="0" smtClean="0"/>
              <a:t>time and effort, and the organization to cover the costs</a:t>
            </a:r>
          </a:p>
          <a:p>
            <a:pPr eaLnBrk="1" hangingPunct="1">
              <a:lnSpc>
                <a:spcPct val="15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en-US" sz="2000" dirty="0" smtClean="0"/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en-US" sz="2000" dirty="0" smtClean="0"/>
          </a:p>
          <a:p>
            <a:pPr lvl="1" eaLnBrk="1" hangingPunct="1">
              <a:lnSpc>
                <a:spcPct val="150000"/>
              </a:lnSpc>
            </a:pPr>
            <a:endParaRPr lang="en-US" altLang="en-US" sz="1800" dirty="0" smtClean="0"/>
          </a:p>
          <a:p>
            <a:pPr eaLnBrk="1" hangingPunct="1">
              <a:lnSpc>
                <a:spcPct val="150000"/>
              </a:lnSpc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4484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FTR Guidelines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altLang="en-US" sz="2000" dirty="0" smtClean="0"/>
              <a:t>Review the </a:t>
            </a:r>
            <a:r>
              <a:rPr lang="en-US" altLang="en-US" sz="2000" u="sng" dirty="0" smtClean="0"/>
              <a:t>product</a:t>
            </a:r>
            <a:r>
              <a:rPr lang="en-US" altLang="en-US" sz="2000" dirty="0" smtClean="0"/>
              <a:t>, not the producer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altLang="en-US" sz="2000" dirty="0" smtClean="0"/>
              <a:t>Set an </a:t>
            </a:r>
            <a:r>
              <a:rPr lang="en-US" altLang="en-US" sz="2000" u="sng" dirty="0" smtClean="0"/>
              <a:t>agenda</a:t>
            </a:r>
            <a:r>
              <a:rPr lang="en-US" altLang="en-US" sz="2000" dirty="0" smtClean="0"/>
              <a:t> and maintain it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altLang="en-US" sz="2000" u="sng" dirty="0" smtClean="0"/>
              <a:t>Limit</a:t>
            </a:r>
            <a:r>
              <a:rPr lang="en-US" altLang="en-US" sz="2000" dirty="0" smtClean="0"/>
              <a:t> debate and rebuttal; </a:t>
            </a:r>
            <a:r>
              <a:rPr lang="en-US" altLang="en-US" sz="2000" u="sng" dirty="0" smtClean="0"/>
              <a:t>conduct</a:t>
            </a:r>
            <a:r>
              <a:rPr lang="en-US" altLang="en-US" sz="2000" dirty="0" smtClean="0"/>
              <a:t> in-depth discussions off-line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altLang="en-US" sz="2000" u="sng" dirty="0" smtClean="0"/>
              <a:t>Enunciate</a:t>
            </a:r>
            <a:r>
              <a:rPr lang="en-US" altLang="en-US" sz="2000" dirty="0" smtClean="0"/>
              <a:t> problem areas, but </a:t>
            </a:r>
            <a:r>
              <a:rPr lang="en-US" altLang="en-US" sz="2000" u="sng" dirty="0" smtClean="0"/>
              <a:t>don't attempt</a:t>
            </a:r>
            <a:r>
              <a:rPr lang="en-US" altLang="en-US" sz="2000" dirty="0" smtClean="0"/>
              <a:t> to solve the problem noted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altLang="en-US" sz="2000" dirty="0" smtClean="0"/>
              <a:t>Take </a:t>
            </a:r>
            <a:r>
              <a:rPr lang="en-US" altLang="en-US" sz="2000" u="sng" dirty="0" smtClean="0"/>
              <a:t>written notes</a:t>
            </a:r>
            <a:r>
              <a:rPr lang="en-US" altLang="en-US" sz="2000" dirty="0" smtClean="0"/>
              <a:t>; utilize a wall board to capture comments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altLang="en-US" sz="2000" dirty="0" smtClean="0"/>
              <a:t>Limit the </a:t>
            </a:r>
            <a:r>
              <a:rPr lang="en-US" altLang="en-US" sz="2000" u="sng" dirty="0" smtClean="0"/>
              <a:t>number of participants</a:t>
            </a:r>
            <a:r>
              <a:rPr lang="en-US" altLang="en-US" sz="2000" dirty="0" smtClean="0"/>
              <a:t> and insist upon </a:t>
            </a:r>
            <a:r>
              <a:rPr lang="en-US" altLang="en-US" sz="2000" u="sng" dirty="0" smtClean="0"/>
              <a:t>advance preparation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altLang="en-US" sz="2000" dirty="0" smtClean="0"/>
              <a:t>Develop a </a:t>
            </a:r>
            <a:r>
              <a:rPr lang="en-US" altLang="en-US" sz="2000" u="sng" dirty="0" smtClean="0"/>
              <a:t>checklist</a:t>
            </a:r>
            <a:r>
              <a:rPr lang="en-US" altLang="en-US" sz="2000" dirty="0" smtClean="0"/>
              <a:t> for each product in order to structure and focus the review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altLang="en-US" sz="2000" dirty="0" smtClean="0"/>
              <a:t>Allocate </a:t>
            </a:r>
            <a:r>
              <a:rPr lang="en-US" altLang="en-US" sz="2000" u="sng" dirty="0" smtClean="0"/>
              <a:t>resources</a:t>
            </a:r>
            <a:r>
              <a:rPr lang="en-US" altLang="en-US" sz="2000" dirty="0" smtClean="0"/>
              <a:t> and schedule </a:t>
            </a:r>
            <a:r>
              <a:rPr lang="en-US" altLang="en-US" sz="2000" u="sng" dirty="0" smtClean="0"/>
              <a:t>time</a:t>
            </a:r>
            <a:r>
              <a:rPr lang="en-US" altLang="en-US" sz="2000" dirty="0" smtClean="0"/>
              <a:t> for FTRs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altLang="en-US" sz="2000" dirty="0" smtClean="0"/>
              <a:t>Conduct meaningful </a:t>
            </a:r>
            <a:r>
              <a:rPr lang="en-US" altLang="en-US" sz="2000" u="sng" dirty="0" smtClean="0"/>
              <a:t>training</a:t>
            </a:r>
            <a:r>
              <a:rPr lang="en-US" altLang="en-US" sz="2000" dirty="0" smtClean="0"/>
              <a:t> for all reviewers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altLang="en-US" sz="2000" dirty="0" smtClean="0"/>
              <a:t>Review your earlier reviews to </a:t>
            </a:r>
            <a:r>
              <a:rPr lang="en-US" altLang="en-US" sz="2000" u="sng" dirty="0" smtClean="0"/>
              <a:t>improve</a:t>
            </a:r>
            <a:r>
              <a:rPr lang="en-US" altLang="en-US" sz="2000" dirty="0" smtClean="0"/>
              <a:t> the overall review process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223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5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Statistical Quality Assurance Process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arenR"/>
            </a:pPr>
            <a:r>
              <a:rPr lang="en-US" altLang="en-US" sz="2000" b="1" u="sng" dirty="0" smtClean="0">
                <a:solidFill>
                  <a:srgbClr val="FF0066"/>
                </a:solidFill>
              </a:rPr>
              <a:t>Collect</a:t>
            </a:r>
            <a:r>
              <a:rPr lang="en-US" altLang="en-US" sz="2000" b="1" dirty="0" smtClean="0">
                <a:solidFill>
                  <a:srgbClr val="FF0066"/>
                </a:solidFill>
              </a:rPr>
              <a:t> </a:t>
            </a:r>
            <a:r>
              <a:rPr lang="en-US" altLang="en-US" sz="2000" dirty="0" smtClean="0"/>
              <a:t>and </a:t>
            </a:r>
            <a:r>
              <a:rPr lang="en-US" altLang="en-US" sz="2000" b="1" u="sng" dirty="0" smtClean="0">
                <a:solidFill>
                  <a:srgbClr val="0000FF"/>
                </a:solidFill>
              </a:rPr>
              <a:t>categorize</a:t>
            </a:r>
            <a:r>
              <a:rPr lang="en-US" altLang="en-US" sz="2000" dirty="0" smtClean="0"/>
              <a:t> information (i.e., causes) about </a:t>
            </a:r>
            <a:r>
              <a:rPr lang="en-US" altLang="en-US" sz="2000" b="1" u="sng" dirty="0" smtClean="0">
                <a:solidFill>
                  <a:srgbClr val="00B050"/>
                </a:solidFill>
              </a:rPr>
              <a:t>software defects</a:t>
            </a:r>
            <a:r>
              <a:rPr lang="en-US" altLang="en-US" sz="2000" b="1" dirty="0" smtClean="0">
                <a:solidFill>
                  <a:srgbClr val="00B050"/>
                </a:solidFill>
              </a:rPr>
              <a:t> </a:t>
            </a:r>
            <a:r>
              <a:rPr lang="en-US" altLang="en-US" sz="2000" dirty="0" smtClean="0"/>
              <a:t>that occur</a:t>
            </a:r>
          </a:p>
          <a:p>
            <a:pPr marL="609600" indent="-609600" eaLnBrk="1" hangingPunct="1">
              <a:buFontTx/>
              <a:buAutoNum type="arabicParenR"/>
            </a:pPr>
            <a:endParaRPr lang="en-US" altLang="en-US" sz="2000" dirty="0" smtClean="0"/>
          </a:p>
          <a:p>
            <a:pPr marL="609600" indent="-609600" eaLnBrk="1" hangingPunct="1">
              <a:buFontTx/>
              <a:buAutoNum type="arabicParenR"/>
            </a:pPr>
            <a:r>
              <a:rPr lang="en-US" altLang="en-US" sz="2000" dirty="0" smtClean="0"/>
              <a:t>Attempt to </a:t>
            </a:r>
            <a:r>
              <a:rPr lang="en-US" altLang="en-US" sz="2000" b="1" u="sng" dirty="0" smtClean="0">
                <a:solidFill>
                  <a:srgbClr val="FF0066"/>
                </a:solidFill>
              </a:rPr>
              <a:t>trace</a:t>
            </a:r>
            <a:r>
              <a:rPr lang="en-US" altLang="en-US" sz="2000" dirty="0" smtClean="0"/>
              <a:t> each defect to its </a:t>
            </a:r>
            <a:r>
              <a:rPr lang="en-US" altLang="en-US" sz="2000" b="1" u="sng" dirty="0" smtClean="0">
                <a:solidFill>
                  <a:srgbClr val="0000FF"/>
                </a:solidFill>
              </a:rPr>
              <a:t>underlying cause</a:t>
            </a:r>
            <a:r>
              <a:rPr lang="en-US" altLang="en-US" sz="2000" b="1" dirty="0" smtClean="0">
                <a:solidFill>
                  <a:srgbClr val="0000FF"/>
                </a:solidFill>
              </a:rPr>
              <a:t> </a:t>
            </a:r>
          </a:p>
          <a:p>
            <a:pPr marL="952500" lvl="1" indent="-609600">
              <a:buFontTx/>
              <a:buAutoNum type="arabicParenR"/>
            </a:pPr>
            <a:r>
              <a:rPr lang="en-US" altLang="en-US" dirty="0" smtClean="0"/>
              <a:t>Nonconformance to specifications, design error, violation of standards, poor communication with the customer</a:t>
            </a:r>
          </a:p>
          <a:p>
            <a:pPr marL="609600" indent="-609600" eaLnBrk="1" hangingPunct="1">
              <a:buFontTx/>
              <a:buAutoNum type="arabicParenR"/>
            </a:pPr>
            <a:endParaRPr lang="en-US" altLang="en-US" sz="2000" dirty="0" smtClean="0"/>
          </a:p>
          <a:p>
            <a:pPr marL="609600" indent="-609600" eaLnBrk="1" hangingPunct="1">
              <a:buFontTx/>
              <a:buAutoNum type="arabicParenR"/>
            </a:pPr>
            <a:r>
              <a:rPr lang="en-US" altLang="en-US" sz="2000" dirty="0" smtClean="0"/>
              <a:t>Using the </a:t>
            </a:r>
            <a:r>
              <a:rPr lang="en-US" altLang="en-US" sz="2000" b="1" u="sng" dirty="0" smtClean="0">
                <a:solidFill>
                  <a:srgbClr val="0000FF"/>
                </a:solidFill>
              </a:rPr>
              <a:t>Pareto principle</a:t>
            </a:r>
            <a:r>
              <a:rPr lang="en-US" altLang="en-US" sz="2000" b="1" dirty="0" smtClean="0">
                <a:solidFill>
                  <a:srgbClr val="0000FF"/>
                </a:solidFill>
              </a:rPr>
              <a:t> </a:t>
            </a:r>
            <a:r>
              <a:rPr lang="en-US" altLang="en-US" sz="2000" dirty="0" smtClean="0"/>
              <a:t>(80% of defects can be traced to 20% of all causes), isolate the 20%</a:t>
            </a:r>
          </a:p>
        </p:txBody>
      </p:sp>
    </p:spTree>
    <p:extLst>
      <p:ext uri="{BB962C8B-B14F-4D97-AF65-F5344CB8AC3E}">
        <p14:creationId xmlns:p14="http://schemas.microsoft.com/office/powerpoint/2010/main" val="174830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Sample of Possible Causes </a:t>
            </a:r>
            <a:br>
              <a:rPr lang="en-US" altLang="en-US" dirty="0" smtClean="0"/>
            </a:br>
            <a:r>
              <a:rPr lang="en-US" altLang="en-US" dirty="0" smtClean="0"/>
              <a:t>for Defects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u="sng" dirty="0" smtClean="0"/>
              <a:t>Incomplete</a:t>
            </a:r>
            <a:r>
              <a:rPr lang="en-US" altLang="en-US" sz="2000" dirty="0" smtClean="0"/>
              <a:t> or </a:t>
            </a:r>
            <a:r>
              <a:rPr lang="en-US" altLang="en-US" sz="2000" u="sng" dirty="0" smtClean="0"/>
              <a:t>erroneous</a:t>
            </a:r>
            <a:r>
              <a:rPr lang="en-US" altLang="en-US" sz="2000" dirty="0" smtClean="0"/>
              <a:t> specifications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u="sng" dirty="0" smtClean="0"/>
              <a:t>Misinterpretation</a:t>
            </a:r>
            <a:r>
              <a:rPr lang="en-US" altLang="en-US" sz="2000" dirty="0" smtClean="0"/>
              <a:t> of customer communication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Intentional </a:t>
            </a:r>
            <a:r>
              <a:rPr lang="en-US" altLang="en-US" sz="2000" u="sng" dirty="0" smtClean="0"/>
              <a:t>deviation</a:t>
            </a:r>
            <a:r>
              <a:rPr lang="en-US" altLang="en-US" sz="2000" dirty="0" smtClean="0"/>
              <a:t> from specifications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u="sng" dirty="0" smtClean="0"/>
              <a:t>Violation</a:t>
            </a:r>
            <a:r>
              <a:rPr lang="en-US" altLang="en-US" sz="2000" dirty="0" smtClean="0"/>
              <a:t> of programming standards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u="sng" dirty="0" smtClean="0"/>
              <a:t>Errors</a:t>
            </a:r>
            <a:r>
              <a:rPr lang="en-US" altLang="en-US" sz="2000" dirty="0" smtClean="0"/>
              <a:t> in data representation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u="sng" dirty="0" smtClean="0"/>
              <a:t>Inconsistent</a:t>
            </a:r>
            <a:r>
              <a:rPr lang="en-US" altLang="en-US" sz="2000" dirty="0" smtClean="0"/>
              <a:t> component interface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u="sng" dirty="0" smtClean="0"/>
              <a:t>Errors</a:t>
            </a:r>
            <a:r>
              <a:rPr lang="en-US" altLang="en-US" sz="2000" dirty="0" smtClean="0"/>
              <a:t> in design logic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u="sng" dirty="0" smtClean="0"/>
              <a:t>Incomplete</a:t>
            </a:r>
            <a:r>
              <a:rPr lang="en-US" altLang="en-US" sz="2000" dirty="0" smtClean="0"/>
              <a:t> or </a:t>
            </a:r>
            <a:r>
              <a:rPr lang="en-US" altLang="en-US" sz="2000" u="sng" dirty="0" smtClean="0"/>
              <a:t>erroneous</a:t>
            </a:r>
            <a:r>
              <a:rPr lang="en-US" altLang="en-US" sz="2000" dirty="0" smtClean="0"/>
              <a:t> testing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u="sng" dirty="0" smtClean="0"/>
              <a:t>Inaccurate</a:t>
            </a:r>
            <a:r>
              <a:rPr lang="en-US" altLang="en-US" sz="2000" dirty="0" smtClean="0"/>
              <a:t> or </a:t>
            </a:r>
            <a:r>
              <a:rPr lang="en-US" altLang="en-US" sz="2000" u="sng" dirty="0" smtClean="0"/>
              <a:t>incomplete</a:t>
            </a:r>
            <a:r>
              <a:rPr lang="en-US" altLang="en-US" sz="2000" dirty="0" smtClean="0"/>
              <a:t> documentation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u="sng" dirty="0" smtClean="0"/>
              <a:t>Errors</a:t>
            </a:r>
            <a:r>
              <a:rPr lang="en-US" altLang="en-US" sz="2000" dirty="0" smtClean="0"/>
              <a:t> in programming language translation of design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u="sng" dirty="0" smtClean="0"/>
              <a:t>Ambiguous</a:t>
            </a:r>
            <a:r>
              <a:rPr lang="en-US" altLang="en-US" sz="2000" dirty="0" smtClean="0"/>
              <a:t> or </a:t>
            </a:r>
            <a:r>
              <a:rPr lang="en-US" altLang="en-US" sz="2000" u="sng" dirty="0" smtClean="0"/>
              <a:t>inconsistent</a:t>
            </a:r>
            <a:r>
              <a:rPr lang="en-US" altLang="en-US" sz="2000" dirty="0" smtClean="0"/>
              <a:t> human/computer interface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457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Six Sigma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000" dirty="0" smtClean="0"/>
              <a:t>Popularized by Motorola in the 1980s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dirty="0" smtClean="0"/>
              <a:t>Is the most widely used strategy for </a:t>
            </a:r>
            <a:r>
              <a:rPr lang="en-US" altLang="en-US" sz="2000" b="1" u="sng" dirty="0" smtClean="0">
                <a:solidFill>
                  <a:srgbClr val="0000FF"/>
                </a:solidFill>
              </a:rPr>
              <a:t>statistical quality assurance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dirty="0" smtClean="0"/>
              <a:t>Uses data and statistical analysis to </a:t>
            </a:r>
            <a:r>
              <a:rPr lang="en-US" altLang="en-US" sz="2000" u="sng" dirty="0" smtClean="0"/>
              <a:t>measure</a:t>
            </a:r>
            <a:r>
              <a:rPr lang="en-US" altLang="en-US" sz="2000" dirty="0" smtClean="0"/>
              <a:t> and </a:t>
            </a:r>
            <a:r>
              <a:rPr lang="en-US" altLang="en-US" sz="2000" u="sng" dirty="0" smtClean="0"/>
              <a:t>improve</a:t>
            </a:r>
            <a:r>
              <a:rPr lang="en-US" altLang="en-US" sz="2000" dirty="0" smtClean="0"/>
              <a:t> a company's operational </a:t>
            </a:r>
            <a:r>
              <a:rPr lang="en-US" altLang="en-US" sz="2000" u="sng" dirty="0" smtClean="0"/>
              <a:t>performance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dirty="0" smtClean="0"/>
              <a:t>Identifies and eliminates </a:t>
            </a:r>
            <a:r>
              <a:rPr lang="en-US" altLang="en-US" sz="2000" b="1" u="sng" dirty="0" smtClean="0">
                <a:solidFill>
                  <a:srgbClr val="0000FF"/>
                </a:solidFill>
              </a:rPr>
              <a:t>defects</a:t>
            </a:r>
            <a:r>
              <a:rPr lang="en-US" altLang="en-US" sz="2000" dirty="0" smtClean="0"/>
              <a:t> in manufacturing and service-related processes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b="1" i="1" u="sng" dirty="0" smtClean="0"/>
              <a:t>The "Six Sigma" refers to six standard deviations (3.4 defects per a million occurrences) </a:t>
            </a:r>
          </a:p>
        </p:txBody>
      </p:sp>
    </p:spTree>
    <p:extLst>
      <p:ext uri="{BB962C8B-B14F-4D97-AF65-F5344CB8AC3E}">
        <p14:creationId xmlns:p14="http://schemas.microsoft.com/office/powerpoint/2010/main" val="334148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Software Maintenance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Re-engineering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Reverse engineering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9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Six Sigma (continued)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7886700" cy="45751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 smtClean="0"/>
              <a:t>Three </a:t>
            </a:r>
            <a:r>
              <a:rPr lang="en-US" altLang="en-US" sz="2000" u="sng" dirty="0" smtClean="0"/>
              <a:t>core</a:t>
            </a:r>
            <a:r>
              <a:rPr lang="en-US" altLang="en-US" sz="2000" dirty="0" smtClean="0"/>
              <a:t> steps</a:t>
            </a:r>
          </a:p>
          <a:p>
            <a:pPr marL="720725" lvl="1" indent="-377825" eaLnBrk="1" hangingPunct="1"/>
            <a:r>
              <a:rPr lang="en-US" altLang="en-US" sz="1800" b="1" u="sng" dirty="0" smtClean="0">
                <a:solidFill>
                  <a:srgbClr val="0000FF"/>
                </a:solidFill>
              </a:rPr>
              <a:t>Define</a:t>
            </a:r>
            <a:r>
              <a:rPr lang="en-US" altLang="en-US" sz="1800" b="1" dirty="0" smtClean="0">
                <a:solidFill>
                  <a:srgbClr val="0000FF"/>
                </a:solidFill>
              </a:rPr>
              <a:t> </a:t>
            </a:r>
            <a:r>
              <a:rPr lang="en-US" altLang="en-US" sz="1800" dirty="0" smtClean="0"/>
              <a:t>customer requirements, deliverables, and project goals via well-defined methods of customer communication</a:t>
            </a:r>
          </a:p>
          <a:p>
            <a:pPr marL="720725" lvl="1" indent="-377825" eaLnBrk="1" hangingPunct="1"/>
            <a:endParaRPr lang="en-US" altLang="en-US" sz="1800" dirty="0" smtClean="0"/>
          </a:p>
          <a:p>
            <a:pPr marL="720725" lvl="1" indent="-377825" eaLnBrk="1" hangingPunct="1"/>
            <a:r>
              <a:rPr lang="en-US" altLang="en-US" sz="1800" b="1" u="sng" dirty="0">
                <a:solidFill>
                  <a:srgbClr val="0000FF"/>
                </a:solidFill>
              </a:rPr>
              <a:t>Measure</a:t>
            </a:r>
            <a:r>
              <a:rPr lang="en-US" altLang="en-US" sz="1800" dirty="0" smtClean="0"/>
              <a:t> the existing process and its output to determine current quality performance (</a:t>
            </a:r>
            <a:r>
              <a:rPr lang="en-US" altLang="en-US" sz="1800" b="1" u="sng" dirty="0" smtClean="0">
                <a:solidFill>
                  <a:srgbClr val="C00000"/>
                </a:solidFill>
              </a:rPr>
              <a:t>collect defect metrics</a:t>
            </a:r>
            <a:r>
              <a:rPr lang="en-US" altLang="en-US" sz="1800" dirty="0" smtClean="0"/>
              <a:t>)</a:t>
            </a:r>
          </a:p>
          <a:p>
            <a:pPr marL="720725" lvl="1" indent="-377825" eaLnBrk="1" hangingPunct="1"/>
            <a:endParaRPr lang="en-US" altLang="en-US" sz="1800" dirty="0" smtClean="0"/>
          </a:p>
          <a:p>
            <a:pPr marL="720725" lvl="1" indent="-377825" eaLnBrk="1" hangingPunct="1"/>
            <a:r>
              <a:rPr lang="en-US" altLang="en-US" sz="1800" b="1" u="sng" dirty="0">
                <a:solidFill>
                  <a:srgbClr val="0000FF"/>
                </a:solidFill>
              </a:rPr>
              <a:t>Analyze </a:t>
            </a:r>
            <a:r>
              <a:rPr lang="en-US" altLang="en-US" sz="1800" dirty="0" smtClean="0"/>
              <a:t>defect metrics and determine the vital few causes (the 20%)</a:t>
            </a:r>
          </a:p>
          <a:p>
            <a:pPr lvl="1" eaLnBrk="1" hangingPunct="1"/>
            <a:endParaRPr lang="en-US" altLang="en-US" sz="1800" dirty="0" smtClean="0"/>
          </a:p>
          <a:p>
            <a:pPr eaLnBrk="1" hangingPunct="1"/>
            <a:r>
              <a:rPr lang="en-US" altLang="en-US" sz="2000" dirty="0" smtClean="0"/>
              <a:t>Two </a:t>
            </a:r>
            <a:r>
              <a:rPr lang="en-US" altLang="en-US" sz="2000" u="sng" dirty="0" smtClean="0"/>
              <a:t>additional</a:t>
            </a:r>
            <a:r>
              <a:rPr lang="en-US" altLang="en-US" sz="2000" dirty="0" smtClean="0"/>
              <a:t> steps are added for existing processes (and can be done in parallel)</a:t>
            </a:r>
          </a:p>
          <a:p>
            <a:pPr lvl="1" eaLnBrk="1" hangingPunct="1"/>
            <a:r>
              <a:rPr lang="en-US" altLang="en-US" sz="1800" b="1" u="sng" dirty="0">
                <a:solidFill>
                  <a:srgbClr val="0000FF"/>
                </a:solidFill>
              </a:rPr>
              <a:t>Improve</a:t>
            </a:r>
            <a:r>
              <a:rPr lang="en-US" altLang="en-US" sz="1800" dirty="0" smtClean="0"/>
              <a:t> the process by eliminating the </a:t>
            </a:r>
            <a:r>
              <a:rPr lang="en-US" altLang="en-US" sz="1800" b="1" u="sng" dirty="0" smtClean="0">
                <a:solidFill>
                  <a:srgbClr val="C00000"/>
                </a:solidFill>
              </a:rPr>
              <a:t>root causes</a:t>
            </a:r>
            <a:r>
              <a:rPr lang="en-US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en-US" sz="1800" dirty="0" smtClean="0"/>
              <a:t>of defects</a:t>
            </a:r>
          </a:p>
          <a:p>
            <a:pPr lvl="1" eaLnBrk="1" hangingPunct="1"/>
            <a:r>
              <a:rPr lang="en-US" altLang="en-US" sz="1800" b="1" u="sng" dirty="0">
                <a:solidFill>
                  <a:srgbClr val="0000FF"/>
                </a:solidFill>
              </a:rPr>
              <a:t>Control </a:t>
            </a:r>
            <a:r>
              <a:rPr lang="en-US" altLang="en-US" sz="1800" dirty="0" smtClean="0"/>
              <a:t>the process to ensure that future work </a:t>
            </a:r>
            <a:r>
              <a:rPr lang="en-US" altLang="en-US" sz="1800" b="1" u="sng" dirty="0">
                <a:solidFill>
                  <a:srgbClr val="C00000"/>
                </a:solidFill>
              </a:rPr>
              <a:t>does not reintroduce </a:t>
            </a:r>
            <a:r>
              <a:rPr lang="en-US" altLang="en-US" sz="1800" dirty="0" smtClean="0"/>
              <a:t>the causes of defects</a:t>
            </a:r>
          </a:p>
        </p:txBody>
      </p:sp>
    </p:spTree>
    <p:extLst>
      <p:ext uri="{BB962C8B-B14F-4D97-AF65-F5344CB8AC3E}">
        <p14:creationId xmlns:p14="http://schemas.microsoft.com/office/powerpoint/2010/main" val="126849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Six Sigma (continued)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000" dirty="0" smtClean="0"/>
              <a:t>All of these steps need to be performed so that you can </a:t>
            </a:r>
            <a:r>
              <a:rPr lang="en-US" altLang="en-US" sz="2000" b="1" u="sng" dirty="0" smtClean="0">
                <a:solidFill>
                  <a:srgbClr val="C00000"/>
                </a:solidFill>
              </a:rPr>
              <a:t>manage</a:t>
            </a:r>
            <a:r>
              <a:rPr lang="en-US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en-US" sz="2000" dirty="0" smtClean="0"/>
              <a:t>the process to accomplish something</a:t>
            </a:r>
          </a:p>
          <a:p>
            <a:pPr eaLnBrk="1" hangingPunct="1"/>
            <a:r>
              <a:rPr lang="en-US" altLang="en-US" sz="2000" dirty="0" smtClean="0"/>
              <a:t>You </a:t>
            </a:r>
            <a:r>
              <a:rPr lang="en-US" altLang="en-US" b="1" u="sng" dirty="0">
                <a:solidFill>
                  <a:srgbClr val="C00000"/>
                </a:solidFill>
              </a:rPr>
              <a:t>cannot </a:t>
            </a:r>
            <a:r>
              <a:rPr lang="en-US" altLang="en-US" sz="2000" dirty="0" smtClean="0"/>
              <a:t>effectively </a:t>
            </a:r>
            <a:r>
              <a:rPr lang="en-US" altLang="en-US" sz="2000" b="1" u="sng" dirty="0" smtClean="0">
                <a:solidFill>
                  <a:srgbClr val="0000FF"/>
                </a:solidFill>
              </a:rPr>
              <a:t>manage</a:t>
            </a:r>
            <a:r>
              <a:rPr lang="en-US" altLang="en-US" sz="2000" dirty="0" smtClean="0"/>
              <a:t> and </a:t>
            </a:r>
            <a:r>
              <a:rPr lang="en-US" altLang="en-US" b="1" u="sng" dirty="0">
                <a:solidFill>
                  <a:srgbClr val="0000FF"/>
                </a:solidFill>
              </a:rPr>
              <a:t>improve</a:t>
            </a:r>
            <a:r>
              <a:rPr lang="en-US" altLang="en-US" sz="2000" dirty="0" smtClean="0"/>
              <a:t> a process until you first do these steps (in this order):</a:t>
            </a:r>
          </a:p>
          <a:p>
            <a:pPr lvl="1" eaLnBrk="1" hangingPunct="1">
              <a:buFontTx/>
              <a:buNone/>
            </a:pPr>
            <a:endParaRPr lang="en-US" altLang="en-US" sz="1800" dirty="0" smtClean="0"/>
          </a:p>
          <a:p>
            <a:pPr lvl="1" eaLnBrk="1" hangingPunct="1"/>
            <a:endParaRPr lang="en-US" altLang="en-US" sz="1800" dirty="0" smtClean="0"/>
          </a:p>
        </p:txBody>
      </p:sp>
      <p:sp>
        <p:nvSpPr>
          <p:cNvPr id="28677" name="Rounded Rectangle 6"/>
          <p:cNvSpPr>
            <a:spLocks noChangeArrowheads="1"/>
          </p:cNvSpPr>
          <p:nvPr/>
        </p:nvSpPr>
        <p:spPr bwMode="auto">
          <a:xfrm>
            <a:off x="3584864" y="5611091"/>
            <a:ext cx="1981200" cy="5334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u="none"/>
              <a:t>The work to be done</a:t>
            </a:r>
          </a:p>
        </p:txBody>
      </p:sp>
      <p:sp>
        <p:nvSpPr>
          <p:cNvPr id="28678" name="Rounded Rectangle 7"/>
          <p:cNvSpPr>
            <a:spLocks noChangeArrowheads="1"/>
          </p:cNvSpPr>
          <p:nvPr/>
        </p:nvSpPr>
        <p:spPr bwMode="auto">
          <a:xfrm>
            <a:off x="3318164" y="5230091"/>
            <a:ext cx="2514600" cy="10668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 u="none"/>
              <a:t>Define</a:t>
            </a:r>
            <a:r>
              <a:rPr lang="en-US" altLang="en-US" u="none"/>
              <a:t> the work process</a:t>
            </a:r>
          </a:p>
        </p:txBody>
      </p:sp>
      <p:sp>
        <p:nvSpPr>
          <p:cNvPr id="28679" name="Rounded Rectangle 8"/>
          <p:cNvSpPr>
            <a:spLocks noChangeArrowheads="1"/>
          </p:cNvSpPr>
          <p:nvPr/>
        </p:nvSpPr>
        <p:spPr bwMode="auto">
          <a:xfrm>
            <a:off x="3089564" y="4849091"/>
            <a:ext cx="2971800" cy="1524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 u="none"/>
              <a:t>Measure</a:t>
            </a:r>
            <a:r>
              <a:rPr lang="en-US" altLang="en-US" u="none"/>
              <a:t> the work process</a:t>
            </a:r>
          </a:p>
        </p:txBody>
      </p:sp>
      <p:sp>
        <p:nvSpPr>
          <p:cNvPr id="28680" name="Rounded Rectangle 9"/>
          <p:cNvSpPr>
            <a:spLocks noChangeArrowheads="1"/>
          </p:cNvSpPr>
          <p:nvPr/>
        </p:nvSpPr>
        <p:spPr bwMode="auto">
          <a:xfrm>
            <a:off x="2746664" y="4391891"/>
            <a:ext cx="3657600" cy="20574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 u="none"/>
              <a:t>Analyze</a:t>
            </a:r>
            <a:r>
              <a:rPr lang="en-US" altLang="en-US" u="none"/>
              <a:t> the work process</a:t>
            </a:r>
          </a:p>
        </p:txBody>
      </p:sp>
      <p:sp>
        <p:nvSpPr>
          <p:cNvPr id="28681" name="Rounded Rectangle 10"/>
          <p:cNvSpPr>
            <a:spLocks noChangeArrowheads="1"/>
          </p:cNvSpPr>
          <p:nvPr/>
        </p:nvSpPr>
        <p:spPr bwMode="auto">
          <a:xfrm>
            <a:off x="2441864" y="3934691"/>
            <a:ext cx="4267200" cy="25146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 u="none"/>
              <a:t>Control</a:t>
            </a:r>
            <a:r>
              <a:rPr lang="en-US" altLang="en-US" u="none"/>
              <a:t> the work process</a:t>
            </a:r>
          </a:p>
        </p:txBody>
      </p:sp>
      <p:sp>
        <p:nvSpPr>
          <p:cNvPr id="28682" name="Rounded Rectangle 11"/>
          <p:cNvSpPr>
            <a:spLocks noChangeArrowheads="1"/>
          </p:cNvSpPr>
          <p:nvPr/>
        </p:nvSpPr>
        <p:spPr bwMode="auto">
          <a:xfrm>
            <a:off x="2022764" y="3401291"/>
            <a:ext cx="5105400" cy="3048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 u="none"/>
              <a:t>Manage</a:t>
            </a:r>
            <a:r>
              <a:rPr lang="en-US" altLang="en-US" u="none"/>
              <a:t> and </a:t>
            </a:r>
            <a:r>
              <a:rPr lang="en-US" altLang="en-US" b="1" u="none"/>
              <a:t>improve</a:t>
            </a:r>
            <a:r>
              <a:rPr lang="en-US" altLang="en-US" u="none"/>
              <a:t> the work process</a:t>
            </a:r>
          </a:p>
        </p:txBody>
      </p:sp>
    </p:spTree>
    <p:extLst>
      <p:ext uri="{BB962C8B-B14F-4D97-AF65-F5344CB8AC3E}">
        <p14:creationId xmlns:p14="http://schemas.microsoft.com/office/powerpoint/2010/main" val="396629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animBg="1"/>
      <p:bldP spid="28678" grpId="0" animBg="1"/>
      <p:bldP spid="28679" grpId="0" animBg="1"/>
      <p:bldP spid="28680" grpId="0" animBg="1"/>
      <p:bldP spid="28681" grpId="0" animBg="1"/>
      <p:bldP spid="2868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Software failure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479261"/>
            <a:ext cx="7886700" cy="4351338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Software failure</a:t>
            </a:r>
          </a:p>
          <a:p>
            <a:pPr marL="720725" lvl="1" indent="-360363" eaLnBrk="1" hangingPunct="1">
              <a:lnSpc>
                <a:spcPct val="150000"/>
              </a:lnSpc>
            </a:pPr>
            <a:r>
              <a:rPr lang="en-US" altLang="en-US" dirty="0" smtClean="0"/>
              <a:t>Defined: </a:t>
            </a:r>
            <a:r>
              <a:rPr lang="en-US" altLang="en-US" u="sng" dirty="0" smtClean="0"/>
              <a:t>Nonconformance</a:t>
            </a:r>
            <a:r>
              <a:rPr lang="en-US" altLang="en-US" dirty="0" smtClean="0"/>
              <a:t> to software requirements</a:t>
            </a:r>
          </a:p>
          <a:p>
            <a:pPr marL="720725" lvl="1" indent="-360363" eaLnBrk="1" hangingPunct="1">
              <a:lnSpc>
                <a:spcPct val="150000"/>
              </a:lnSpc>
            </a:pPr>
            <a:r>
              <a:rPr lang="en-US" altLang="en-US" dirty="0" smtClean="0"/>
              <a:t>Given a set of </a:t>
            </a:r>
            <a:r>
              <a:rPr lang="en-US" altLang="en-US" u="sng" dirty="0" smtClean="0"/>
              <a:t>valid</a:t>
            </a:r>
            <a:r>
              <a:rPr lang="en-US" altLang="en-US" dirty="0" smtClean="0"/>
              <a:t> requirements, all software </a:t>
            </a:r>
            <a:r>
              <a:rPr lang="en-US" altLang="en-US" u="sng" dirty="0" smtClean="0"/>
              <a:t>failures</a:t>
            </a:r>
            <a:r>
              <a:rPr lang="en-US" altLang="en-US" dirty="0" smtClean="0"/>
              <a:t> can be traced to design or implementation problems</a:t>
            </a:r>
          </a:p>
          <a:p>
            <a:pPr marL="720725" lvl="1" indent="-360363" eaLnBrk="1" hangingPunct="1">
              <a:lnSpc>
                <a:spcPct val="150000"/>
              </a:lnSpc>
            </a:pPr>
            <a:r>
              <a:rPr lang="en-US" altLang="en-US" dirty="0"/>
              <a:t>N</a:t>
            </a:r>
            <a:r>
              <a:rPr lang="en-US" altLang="en-US" dirty="0" smtClean="0"/>
              <a:t>othing wears out like it does in hardware)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  <a:p>
            <a:pPr eaLnBrk="1" hangingPunct="1">
              <a:lnSpc>
                <a:spcPct val="15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221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Software </a:t>
            </a:r>
            <a:r>
              <a:rPr lang="en-US" altLang="en-US" u="sng" dirty="0"/>
              <a:t>reliability</a:t>
            </a:r>
          </a:p>
          <a:p>
            <a:pPr marL="720725" lvl="1" indent="-377825"/>
            <a:r>
              <a:rPr lang="en-US" altLang="en-US" dirty="0" smtClean="0"/>
              <a:t>The </a:t>
            </a:r>
            <a:r>
              <a:rPr lang="en-US" altLang="en-US" u="sng" dirty="0"/>
              <a:t>probability</a:t>
            </a:r>
            <a:r>
              <a:rPr lang="en-US" altLang="en-US" dirty="0"/>
              <a:t> of </a:t>
            </a:r>
            <a:r>
              <a:rPr lang="en-US" altLang="en-US" u="sng" dirty="0"/>
              <a:t>failure-free</a:t>
            </a:r>
            <a:r>
              <a:rPr lang="en-US" altLang="en-US" dirty="0"/>
              <a:t> operation of a software application in a specified environment for a specified </a:t>
            </a:r>
            <a:r>
              <a:rPr lang="en-US" altLang="en-US" dirty="0" smtClean="0"/>
              <a:t>time</a:t>
            </a:r>
          </a:p>
          <a:p>
            <a:pPr marL="720725" lvl="1" indent="-377825"/>
            <a:endParaRPr lang="en-US" altLang="en-US" dirty="0"/>
          </a:p>
          <a:p>
            <a:pPr marL="720725" lvl="1" indent="-377825"/>
            <a:r>
              <a:rPr lang="en-US" altLang="en-US" dirty="0"/>
              <a:t>Estimated using historical and development </a:t>
            </a:r>
            <a:r>
              <a:rPr lang="en-US" altLang="en-US" dirty="0" smtClean="0"/>
              <a:t>data</a:t>
            </a:r>
          </a:p>
          <a:p>
            <a:pPr marL="720725" lvl="1" indent="-377825"/>
            <a:endParaRPr lang="en-US" altLang="en-US" dirty="0"/>
          </a:p>
          <a:p>
            <a:pPr marL="720725" lvl="1" indent="-377825"/>
            <a:r>
              <a:rPr lang="en-US" altLang="en-US" dirty="0"/>
              <a:t>A simple measure is </a:t>
            </a:r>
            <a:r>
              <a:rPr lang="en-US" altLang="en-US" dirty="0">
                <a:latin typeface="Courier New" panose="02070309020205020404" pitchFamily="49" charset="0"/>
              </a:rPr>
              <a:t>MTBF = MTTF + MTTR = Uptime + </a:t>
            </a:r>
            <a:r>
              <a:rPr lang="en-US" altLang="en-US" dirty="0" smtClean="0">
                <a:latin typeface="Courier New" panose="02070309020205020404" pitchFamily="49" charset="0"/>
              </a:rPr>
              <a:t>Downtime</a:t>
            </a:r>
          </a:p>
          <a:p>
            <a:pPr marL="720725" lvl="1" indent="-377825"/>
            <a:endParaRPr lang="en-US" altLang="en-US" dirty="0">
              <a:latin typeface="Courier New" panose="02070309020205020404" pitchFamily="49" charset="0"/>
            </a:endParaRPr>
          </a:p>
          <a:p>
            <a:pPr marL="720725" lvl="1" indent="-377825"/>
            <a:r>
              <a:rPr lang="en-US" altLang="en-US" dirty="0"/>
              <a:t>Example: </a:t>
            </a:r>
          </a:p>
          <a:p>
            <a:pPr marL="1081088" lvl="2" indent="-395288"/>
            <a:r>
              <a:rPr lang="en-US" altLang="en-US" dirty="0">
                <a:latin typeface="Courier New" panose="02070309020205020404" pitchFamily="49" charset="0"/>
              </a:rPr>
              <a:t>MTBF = 68 days + 3 days = 71 days</a:t>
            </a:r>
          </a:p>
          <a:p>
            <a:pPr marL="1081088" lvl="2" indent="-395288"/>
            <a:r>
              <a:rPr lang="en-US" altLang="en-US" dirty="0">
                <a:latin typeface="Courier New" panose="02070309020205020404" pitchFamily="49" charset="0"/>
              </a:rPr>
              <a:t>Failures per 100 days = (1/71) * 100 = 1.4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182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Software </a:t>
            </a:r>
            <a:r>
              <a:rPr lang="en-US" altLang="en-US" u="sng" dirty="0"/>
              <a:t>availability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Defined: The </a:t>
            </a:r>
            <a:r>
              <a:rPr lang="en-US" altLang="en-US" u="sng" dirty="0"/>
              <a:t>probability</a:t>
            </a:r>
            <a:r>
              <a:rPr lang="en-US" altLang="en-US" dirty="0"/>
              <a:t> that a software application is </a:t>
            </a:r>
            <a:r>
              <a:rPr lang="en-US" altLang="en-US" u="sng" dirty="0"/>
              <a:t>operating</a:t>
            </a:r>
            <a:r>
              <a:rPr lang="en-US" altLang="en-US" dirty="0"/>
              <a:t> according to </a:t>
            </a:r>
            <a:r>
              <a:rPr lang="en-US" altLang="en-US" u="sng" dirty="0"/>
              <a:t>requirements</a:t>
            </a:r>
            <a:r>
              <a:rPr lang="en-US" altLang="en-US" dirty="0"/>
              <a:t> at a given point in time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Availability = [MTTF/ (MTTF + MTTR)] * 100%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Example: </a:t>
            </a:r>
          </a:p>
          <a:p>
            <a:pPr lvl="2">
              <a:lnSpc>
                <a:spcPct val="150000"/>
              </a:lnSpc>
            </a:pPr>
            <a:r>
              <a:rPr lang="en-US" altLang="en-US" dirty="0" smtClean="0">
                <a:latin typeface="Courier New" panose="02070309020205020404" pitchFamily="49" charset="0"/>
              </a:rPr>
              <a:t> Avail</a:t>
            </a:r>
            <a:r>
              <a:rPr lang="en-US" altLang="en-US" dirty="0">
                <a:latin typeface="Courier New" panose="02070309020205020404" pitchFamily="49" charset="0"/>
              </a:rPr>
              <a:t>. = [68 days / (68 days + 3 days)] * 100 % =  96%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263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Software Safety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Focuses on identification and assessment of </a:t>
            </a:r>
            <a:r>
              <a:rPr lang="en-US" altLang="en-US" sz="2000" b="1" u="sng" dirty="0" smtClean="0"/>
              <a:t>potential hazards</a:t>
            </a:r>
            <a:r>
              <a:rPr lang="en-US" altLang="en-US" sz="2000" b="1" dirty="0" smtClean="0"/>
              <a:t> </a:t>
            </a:r>
            <a:r>
              <a:rPr lang="en-US" altLang="en-US" sz="2000" dirty="0" smtClean="0"/>
              <a:t>to software operation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It </a:t>
            </a:r>
            <a:r>
              <a:rPr lang="en-US" altLang="en-US" sz="2000" b="1" u="sng" dirty="0" smtClean="0">
                <a:solidFill>
                  <a:srgbClr val="0000FF"/>
                </a:solidFill>
              </a:rPr>
              <a:t>differs</a:t>
            </a:r>
            <a:r>
              <a:rPr lang="en-US" altLang="en-US" sz="2000" dirty="0" smtClean="0"/>
              <a:t> from software </a:t>
            </a:r>
            <a:r>
              <a:rPr lang="en-US" altLang="en-US" sz="2000" b="1" u="sng" dirty="0" smtClean="0">
                <a:solidFill>
                  <a:srgbClr val="C00000"/>
                </a:solidFill>
              </a:rPr>
              <a:t>reliability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Software </a:t>
            </a:r>
            <a:r>
              <a:rPr lang="en-US" altLang="en-US" sz="1800" b="1" u="sng" dirty="0" smtClean="0">
                <a:solidFill>
                  <a:srgbClr val="FF0066"/>
                </a:solidFill>
              </a:rPr>
              <a:t>reliability</a:t>
            </a:r>
            <a:r>
              <a:rPr lang="en-US" altLang="en-US" sz="1800" dirty="0" smtClean="0"/>
              <a:t> uses statistical analysis to determine the </a:t>
            </a:r>
            <a:r>
              <a:rPr lang="en-US" altLang="en-US" sz="1800" b="1" u="sng" dirty="0">
                <a:solidFill>
                  <a:srgbClr val="FF0066"/>
                </a:solidFill>
              </a:rPr>
              <a:t>likelihood</a:t>
            </a:r>
            <a:r>
              <a:rPr lang="en-US" altLang="en-US" sz="1800" dirty="0" smtClean="0"/>
              <a:t> that a software failure </a:t>
            </a:r>
            <a:r>
              <a:rPr lang="en-US" altLang="en-US" sz="1800" b="1" u="sng" dirty="0">
                <a:solidFill>
                  <a:srgbClr val="FF0066"/>
                </a:solidFill>
              </a:rPr>
              <a:t>will </a:t>
            </a:r>
            <a:r>
              <a:rPr lang="en-US" altLang="en-US" sz="1800" b="1" u="sng" dirty="0" smtClean="0">
                <a:solidFill>
                  <a:srgbClr val="FF0066"/>
                </a:solidFill>
              </a:rPr>
              <a:t>occur</a:t>
            </a:r>
            <a:r>
              <a:rPr lang="en-US" altLang="en-US" sz="1800" dirty="0" smtClean="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 </a:t>
            </a:r>
            <a:r>
              <a:rPr lang="en-US" altLang="en-US" sz="1800" dirty="0" smtClean="0"/>
              <a:t>The failure </a:t>
            </a:r>
            <a:r>
              <a:rPr lang="en-US" altLang="en-US" sz="1800" b="1" u="sng" dirty="0" smtClean="0">
                <a:solidFill>
                  <a:srgbClr val="0000FF"/>
                </a:solidFill>
              </a:rPr>
              <a:t>may not </a:t>
            </a:r>
            <a:r>
              <a:rPr lang="en-US" altLang="en-US" sz="1800" dirty="0" smtClean="0"/>
              <a:t>necessarily result in a hazard or mishap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 Software </a:t>
            </a:r>
            <a:r>
              <a:rPr lang="en-US" altLang="en-US" sz="1800" b="1" u="sng" dirty="0" smtClean="0">
                <a:solidFill>
                  <a:srgbClr val="C00000"/>
                </a:solidFill>
              </a:rPr>
              <a:t>safety</a:t>
            </a:r>
            <a:r>
              <a:rPr lang="en-US" altLang="en-US" sz="1800" dirty="0" smtClean="0"/>
              <a:t> examines the ways in which failures result in </a:t>
            </a:r>
            <a:r>
              <a:rPr lang="en-US" altLang="en-US" sz="1800" b="1" u="sng" dirty="0" smtClean="0"/>
              <a:t>conditions</a:t>
            </a:r>
            <a:r>
              <a:rPr lang="en-US" altLang="en-US" sz="1800" dirty="0" smtClean="0"/>
              <a:t> that can </a:t>
            </a:r>
            <a:r>
              <a:rPr lang="en-US" altLang="en-US" sz="1800" b="1" u="sng" dirty="0" smtClean="0"/>
              <a:t>lead to </a:t>
            </a:r>
            <a:r>
              <a:rPr lang="en-US" altLang="en-US" sz="1800" dirty="0" smtClean="0"/>
              <a:t>a hazard or mishap; it identifies </a:t>
            </a:r>
            <a:r>
              <a:rPr lang="en-US" altLang="en-US" sz="1800" b="1" u="sng" dirty="0" smtClean="0"/>
              <a:t>faults</a:t>
            </a:r>
            <a:r>
              <a:rPr lang="en-US" altLang="en-US" sz="1800" dirty="0" smtClean="0"/>
              <a:t> that may lead to </a:t>
            </a:r>
            <a:r>
              <a:rPr lang="en-US" altLang="en-US" sz="1800" b="1" u="sng" dirty="0" smtClean="0"/>
              <a:t>failures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 u="sng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Software failures are evaluated in the context of an entire computer-based system and its environment through the process of </a:t>
            </a:r>
            <a:r>
              <a:rPr lang="en-US" altLang="en-US" sz="2000" b="1" u="sng" dirty="0" smtClean="0">
                <a:solidFill>
                  <a:srgbClr val="0000FF"/>
                </a:solidFill>
              </a:rPr>
              <a:t>fault tree analysis</a:t>
            </a:r>
            <a:r>
              <a:rPr lang="en-US" altLang="en-US" sz="2000" b="1" dirty="0" smtClean="0">
                <a:solidFill>
                  <a:srgbClr val="0000FF"/>
                </a:solidFill>
              </a:rPr>
              <a:t> </a:t>
            </a:r>
            <a:r>
              <a:rPr lang="en-US" altLang="en-US" sz="2000" dirty="0" smtClean="0"/>
              <a:t>or </a:t>
            </a:r>
            <a:r>
              <a:rPr lang="en-US" altLang="en-US" sz="2000" b="1" u="sng" dirty="0" smtClean="0">
                <a:solidFill>
                  <a:srgbClr val="C00000"/>
                </a:solidFill>
              </a:rPr>
              <a:t>hazard analysis</a:t>
            </a:r>
          </a:p>
        </p:txBody>
      </p:sp>
    </p:spTree>
    <p:extLst>
      <p:ext uri="{BB962C8B-B14F-4D97-AF65-F5344CB8AC3E}">
        <p14:creationId xmlns:p14="http://schemas.microsoft.com/office/powerpoint/2010/main" val="315993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685800"/>
            <a:r>
              <a:rPr lang="en-US" sz="4500" b="1" dirty="0">
                <a:solidFill>
                  <a:srgbClr val="92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Lecture: </a:t>
            </a:r>
            <a:r>
              <a:rPr lang="en-US" sz="24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oftware Estimation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34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Quality Management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Also called </a:t>
            </a:r>
            <a:r>
              <a:rPr lang="en-US" altLang="en-US" sz="2000" b="1" i="1" dirty="0" smtClean="0">
                <a:solidFill>
                  <a:srgbClr val="FF0066"/>
                </a:solidFill>
              </a:rPr>
              <a:t>software quality assurance (SQA)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Serves as an </a:t>
            </a:r>
            <a:r>
              <a:rPr lang="en-US" altLang="en-US" sz="2000" b="1" u="sng" dirty="0" smtClean="0">
                <a:solidFill>
                  <a:srgbClr val="0000FF"/>
                </a:solidFill>
              </a:rPr>
              <a:t>umbrella activity</a:t>
            </a:r>
            <a:r>
              <a:rPr lang="en-US" altLang="en-US" sz="2000" b="1" dirty="0" smtClean="0">
                <a:solidFill>
                  <a:srgbClr val="0000FF"/>
                </a:solidFill>
              </a:rPr>
              <a:t> </a:t>
            </a:r>
            <a:r>
              <a:rPr lang="en-US" altLang="en-US" sz="2000" dirty="0" smtClean="0"/>
              <a:t>that is applied throughout the software process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Involves doing the software development </a:t>
            </a:r>
            <a:r>
              <a:rPr lang="en-US" altLang="en-US" sz="2000" b="1" u="sng" dirty="0" smtClean="0">
                <a:solidFill>
                  <a:srgbClr val="0000FF"/>
                </a:solidFill>
              </a:rPr>
              <a:t>correctly</a:t>
            </a:r>
            <a:r>
              <a:rPr lang="en-US" altLang="en-US" sz="2000" dirty="0" smtClean="0"/>
              <a:t> versus doing it over again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Reduces the amount of </a:t>
            </a:r>
            <a:r>
              <a:rPr lang="en-US" altLang="en-US" sz="2000" b="1" u="sng" dirty="0" smtClean="0">
                <a:solidFill>
                  <a:srgbClr val="0000FF"/>
                </a:solidFill>
              </a:rPr>
              <a:t>rework</a:t>
            </a:r>
            <a:r>
              <a:rPr lang="en-US" altLang="en-US" sz="2000" dirty="0" smtClean="0"/>
              <a:t>, which results in lower costs and improved time to market</a:t>
            </a:r>
            <a:endParaRPr lang="en-US" altLang="en-US" sz="18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89760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SQA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98731"/>
            <a:ext cx="7886700" cy="464241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en-US" dirty="0" smtClean="0"/>
              <a:t>A </a:t>
            </a:r>
            <a:r>
              <a:rPr lang="en-US" altLang="en-US" dirty="0"/>
              <a:t>software quality assurance </a:t>
            </a:r>
            <a:r>
              <a:rPr lang="en-US" altLang="en-US" b="1" dirty="0"/>
              <a:t>process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Specific quality assurance and quality control</a:t>
            </a:r>
            <a:r>
              <a:rPr lang="en-US" altLang="en-US" b="1" dirty="0">
                <a:solidFill>
                  <a:srgbClr val="0000FF"/>
                </a:solidFill>
              </a:rPr>
              <a:t> tasks </a:t>
            </a:r>
            <a:r>
              <a:rPr lang="en-US" altLang="en-US" dirty="0"/>
              <a:t>(including formal technical </a:t>
            </a:r>
            <a:r>
              <a:rPr lang="en-US" altLang="en-US" u="sng" dirty="0"/>
              <a:t>reviews</a:t>
            </a:r>
            <a:r>
              <a:rPr lang="en-US" altLang="en-US" dirty="0"/>
              <a:t> and a multi-tiered </a:t>
            </a:r>
            <a:r>
              <a:rPr lang="en-US" altLang="en-US" u="sng" dirty="0"/>
              <a:t>testing</a:t>
            </a:r>
            <a:r>
              <a:rPr lang="en-US" altLang="en-US" dirty="0"/>
              <a:t> strategy)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Effective software engineering </a:t>
            </a:r>
            <a:r>
              <a:rPr lang="en-US" altLang="en-US" b="1" dirty="0">
                <a:solidFill>
                  <a:srgbClr val="0000FF"/>
                </a:solidFill>
              </a:rPr>
              <a:t>practices </a:t>
            </a:r>
            <a:r>
              <a:rPr lang="en-US" altLang="en-US" dirty="0"/>
              <a:t>(methods and tools)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Control of all software work products and the changes made to them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A procedure to ensure </a:t>
            </a:r>
            <a:r>
              <a:rPr lang="en-US" altLang="en-US" b="1" dirty="0">
                <a:solidFill>
                  <a:srgbClr val="0000FF"/>
                </a:solidFill>
              </a:rPr>
              <a:t>compliance with software development standards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Measurement and reporting mechanisms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1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Quality Defined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Defined as a characteristic or attribute of something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Refers to </a:t>
            </a:r>
            <a:r>
              <a:rPr lang="en-US" altLang="en-US" sz="2000" b="1" u="sng" dirty="0" smtClean="0">
                <a:solidFill>
                  <a:srgbClr val="0000FF"/>
                </a:solidFill>
              </a:rPr>
              <a:t>measurable</a:t>
            </a:r>
            <a:r>
              <a:rPr lang="en-US" altLang="en-US" sz="2000" dirty="0" smtClean="0"/>
              <a:t> characteristics that we can compare to known standards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In software it involves such measures as </a:t>
            </a:r>
            <a:r>
              <a:rPr lang="en-US" altLang="en-US" sz="2000" dirty="0" err="1" smtClean="0"/>
              <a:t>cyclomatic</a:t>
            </a:r>
            <a:r>
              <a:rPr lang="en-US" altLang="en-US" sz="2000" dirty="0" smtClean="0"/>
              <a:t> complexity, cohesion, coupling, function points, and source lines of code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Includes variation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A software development organization should strive to </a:t>
            </a:r>
            <a:r>
              <a:rPr lang="en-US" altLang="en-US" sz="1800" b="1" u="sng" dirty="0" smtClean="0">
                <a:solidFill>
                  <a:srgbClr val="FF0066"/>
                </a:solidFill>
              </a:rPr>
              <a:t>minimize</a:t>
            </a:r>
            <a:r>
              <a:rPr lang="en-US" altLang="en-US" sz="1800" dirty="0" smtClean="0"/>
              <a:t> the variation between the </a:t>
            </a:r>
            <a:r>
              <a:rPr lang="en-US" altLang="en-US" sz="1800" b="1" u="sng" dirty="0" smtClean="0">
                <a:solidFill>
                  <a:srgbClr val="FF0066"/>
                </a:solidFill>
              </a:rPr>
              <a:t>predicted</a:t>
            </a:r>
            <a:r>
              <a:rPr lang="en-US" altLang="en-US" sz="1800" b="1" dirty="0" smtClean="0">
                <a:solidFill>
                  <a:srgbClr val="FF0066"/>
                </a:solidFill>
              </a:rPr>
              <a:t> </a:t>
            </a:r>
            <a:r>
              <a:rPr lang="en-US" altLang="en-US" sz="1800" dirty="0" smtClean="0"/>
              <a:t>and the </a:t>
            </a:r>
            <a:r>
              <a:rPr lang="en-US" altLang="en-US" sz="1800" b="1" u="sng" dirty="0" smtClean="0">
                <a:solidFill>
                  <a:srgbClr val="FF0066"/>
                </a:solidFill>
              </a:rPr>
              <a:t>actual</a:t>
            </a:r>
            <a:r>
              <a:rPr lang="en-US" altLang="en-US" sz="1800" dirty="0" smtClean="0"/>
              <a:t> values for cost, schedule, and resources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They should make sure their </a:t>
            </a:r>
            <a:r>
              <a:rPr lang="en-US" altLang="en-US" sz="1800" b="1" u="sng" dirty="0">
                <a:solidFill>
                  <a:srgbClr val="FF0066"/>
                </a:solidFill>
              </a:rPr>
              <a:t>testing</a:t>
            </a:r>
            <a:r>
              <a:rPr lang="en-US" altLang="en-US" sz="1800" dirty="0" smtClean="0"/>
              <a:t> program covers a </a:t>
            </a:r>
            <a:r>
              <a:rPr lang="en-US" altLang="en-US" sz="1800" b="1" u="sng" dirty="0">
                <a:solidFill>
                  <a:srgbClr val="FF0066"/>
                </a:solidFill>
              </a:rPr>
              <a:t>known percentage</a:t>
            </a:r>
            <a:r>
              <a:rPr lang="en-US" altLang="en-US" sz="1800" dirty="0" smtClean="0"/>
              <a:t> of the software from one release to another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One goal is to ensure that the </a:t>
            </a:r>
            <a:r>
              <a:rPr lang="en-US" altLang="en-US" sz="1800" b="1" u="sng" dirty="0">
                <a:solidFill>
                  <a:srgbClr val="FF0066"/>
                </a:solidFill>
              </a:rPr>
              <a:t>variance</a:t>
            </a:r>
            <a:r>
              <a:rPr lang="en-US" altLang="en-US" sz="1800" dirty="0" smtClean="0"/>
              <a:t> in the number of bugs is also </a:t>
            </a:r>
            <a:r>
              <a:rPr lang="en-US" altLang="en-US" sz="1800" b="1" u="sng" dirty="0">
                <a:solidFill>
                  <a:srgbClr val="FF0066"/>
                </a:solidFill>
              </a:rPr>
              <a:t>minimized</a:t>
            </a:r>
            <a:r>
              <a:rPr lang="en-US" altLang="en-US" sz="1800" dirty="0" smtClean="0"/>
              <a:t> from one release to another</a:t>
            </a:r>
          </a:p>
        </p:txBody>
      </p:sp>
    </p:spTree>
    <p:extLst>
      <p:ext uri="{BB962C8B-B14F-4D97-AF65-F5344CB8AC3E}">
        <p14:creationId xmlns:p14="http://schemas.microsoft.com/office/powerpoint/2010/main" val="289357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Quality Defined (continued)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8259856" cy="472309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 Two kinds of quality are sought out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 Quality of </a:t>
            </a:r>
            <a:r>
              <a:rPr lang="en-US" altLang="en-US" b="1" u="sng" dirty="0" smtClean="0">
                <a:solidFill>
                  <a:srgbClr val="FF0066"/>
                </a:solidFill>
              </a:rPr>
              <a:t>design</a:t>
            </a:r>
            <a:r>
              <a:rPr lang="en-US" altLang="en-US" b="1" dirty="0" smtClean="0">
                <a:solidFill>
                  <a:srgbClr val="FF0066"/>
                </a:solidFill>
              </a:rPr>
              <a:t>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The characteristic that designers specify for an item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Encompasses requirements, specifications, and the design of the system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 Quality of </a:t>
            </a:r>
            <a:r>
              <a:rPr lang="en-US" altLang="en-US" b="1" u="sng" dirty="0">
                <a:solidFill>
                  <a:srgbClr val="FF0066"/>
                </a:solidFill>
              </a:rPr>
              <a:t>conformance </a:t>
            </a:r>
            <a:r>
              <a:rPr lang="en-US" altLang="en-US" dirty="0" smtClean="0"/>
              <a:t>(i.e., implementation)  </a:t>
            </a:r>
          </a:p>
          <a:p>
            <a:pPr lvl="2"/>
            <a:r>
              <a:rPr lang="en-US" altLang="en-US" sz="1800" dirty="0"/>
              <a:t>The degree to which the design specifications are followed </a:t>
            </a:r>
          </a:p>
          <a:p>
            <a:pPr lvl="2"/>
            <a:r>
              <a:rPr lang="en-US" altLang="en-US" sz="1800" dirty="0"/>
              <a:t>How well the implementation follows the design and how well the resulting system meets its requirements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Quality also can be looked at in terms of user satisfaction</a:t>
            </a:r>
            <a:br>
              <a:rPr lang="en-US" altLang="en-US" dirty="0" smtClean="0"/>
            </a:br>
            <a:r>
              <a:rPr lang="en-US" altLang="en-US" dirty="0" smtClean="0"/>
              <a:t>	User satisfaction = compliant product  </a:t>
            </a:r>
            <a:br>
              <a:rPr lang="en-US" altLang="en-US" dirty="0" smtClean="0"/>
            </a:br>
            <a:r>
              <a:rPr lang="en-US" altLang="en-US" dirty="0" smtClean="0"/>
              <a:t>			           + good quality </a:t>
            </a:r>
            <a:br>
              <a:rPr lang="en-US" altLang="en-US" dirty="0" smtClean="0"/>
            </a:br>
            <a:r>
              <a:rPr lang="en-US" altLang="en-US" dirty="0" smtClean="0"/>
              <a:t>                                      + delivery within budget and schedule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737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Quality Control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628649" y="1825624"/>
            <a:ext cx="8300197" cy="4682751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Involves a series of </a:t>
            </a:r>
            <a:r>
              <a:rPr lang="en-US" altLang="en-US" sz="2000" b="1" u="sng" dirty="0" smtClean="0">
                <a:solidFill>
                  <a:srgbClr val="0000FF"/>
                </a:solidFill>
              </a:rPr>
              <a:t>inspections</a:t>
            </a:r>
            <a:r>
              <a:rPr lang="en-US" altLang="en-US" sz="2000" b="1" dirty="0" smtClean="0">
                <a:solidFill>
                  <a:srgbClr val="0000FF"/>
                </a:solidFill>
              </a:rPr>
              <a:t>, </a:t>
            </a:r>
            <a:r>
              <a:rPr lang="en-US" altLang="en-US" sz="2000" b="1" u="sng" dirty="0" smtClean="0">
                <a:solidFill>
                  <a:srgbClr val="0000FF"/>
                </a:solidFill>
              </a:rPr>
              <a:t>reviews</a:t>
            </a:r>
            <a:r>
              <a:rPr lang="en-US" altLang="en-US" sz="2000" dirty="0" smtClean="0"/>
              <a:t>, and </a:t>
            </a:r>
            <a:r>
              <a:rPr lang="en-US" altLang="en-US" b="1" u="sng" dirty="0">
                <a:solidFill>
                  <a:srgbClr val="0000FF"/>
                </a:solidFill>
              </a:rPr>
              <a:t>tests</a:t>
            </a:r>
            <a:r>
              <a:rPr lang="en-US" altLang="en-US" sz="2000" dirty="0" smtClean="0"/>
              <a:t> used throughout the software process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Ensures that each work product meets the </a:t>
            </a:r>
            <a:r>
              <a:rPr lang="en-US" altLang="en-US" b="1" u="sng" dirty="0">
                <a:solidFill>
                  <a:srgbClr val="0000FF"/>
                </a:solidFill>
              </a:rPr>
              <a:t>requirements</a:t>
            </a:r>
            <a:r>
              <a:rPr lang="en-US" altLang="en-US" sz="2000" dirty="0" smtClean="0"/>
              <a:t> placed on it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Includes a </a:t>
            </a:r>
            <a:r>
              <a:rPr lang="en-US" altLang="en-US" b="1" u="sng" dirty="0">
                <a:solidFill>
                  <a:srgbClr val="0000FF"/>
                </a:solidFill>
              </a:rPr>
              <a:t>feedback loop </a:t>
            </a:r>
            <a:r>
              <a:rPr lang="en-US" altLang="en-US" sz="2000" dirty="0" smtClean="0"/>
              <a:t>to the process that created the work product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This is essential in minimizing the errors produced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Combines </a:t>
            </a:r>
            <a:r>
              <a:rPr lang="en-US" altLang="en-US" b="1" u="sng" dirty="0">
                <a:solidFill>
                  <a:srgbClr val="0000FF"/>
                </a:solidFill>
              </a:rPr>
              <a:t>measurement</a:t>
            </a:r>
            <a:r>
              <a:rPr lang="en-US" altLang="en-US" sz="2000" dirty="0" smtClean="0"/>
              <a:t> and </a:t>
            </a:r>
            <a:r>
              <a:rPr lang="en-US" altLang="en-US" b="1" u="sng" dirty="0">
                <a:solidFill>
                  <a:srgbClr val="0000FF"/>
                </a:solidFill>
              </a:rPr>
              <a:t>feedback</a:t>
            </a:r>
            <a:r>
              <a:rPr lang="en-US" altLang="en-US" sz="2000" dirty="0" smtClean="0"/>
              <a:t> in order to adjust the process when product specifications are not met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Requires all work products to have defined, measurable </a:t>
            </a:r>
            <a:r>
              <a:rPr lang="en-US" altLang="en-US" b="1" u="sng" dirty="0">
                <a:solidFill>
                  <a:srgbClr val="0000FF"/>
                </a:solidFill>
              </a:rPr>
              <a:t>specifications</a:t>
            </a:r>
            <a:r>
              <a:rPr lang="en-US" altLang="en-US" sz="2000" dirty="0" smtClean="0"/>
              <a:t> to which practitioners may </a:t>
            </a:r>
            <a:r>
              <a:rPr lang="en-US" altLang="en-US" b="1" u="sng" dirty="0">
                <a:solidFill>
                  <a:srgbClr val="0000FF"/>
                </a:solidFill>
              </a:rPr>
              <a:t>compare to the output </a:t>
            </a:r>
            <a:r>
              <a:rPr lang="en-US" altLang="en-US" sz="2000" dirty="0" smtClean="0"/>
              <a:t>of each process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106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Quality Assurance Functions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Consists of a set of </a:t>
            </a:r>
            <a:r>
              <a:rPr lang="en-US" altLang="en-US" sz="2000" b="1" u="sng" dirty="0" smtClean="0">
                <a:solidFill>
                  <a:srgbClr val="C00000"/>
                </a:solidFill>
              </a:rPr>
              <a:t>auditing and reporting functions </a:t>
            </a:r>
            <a:r>
              <a:rPr lang="en-US" altLang="en-US" sz="2000" dirty="0" smtClean="0"/>
              <a:t>that </a:t>
            </a:r>
            <a:r>
              <a:rPr lang="en-US" altLang="en-US" sz="2000" b="1" u="sng" dirty="0" smtClean="0">
                <a:solidFill>
                  <a:srgbClr val="0000FF"/>
                </a:solidFill>
              </a:rPr>
              <a:t>assess</a:t>
            </a:r>
            <a:r>
              <a:rPr lang="en-US" altLang="en-US" sz="2000" b="1" dirty="0" smtClean="0">
                <a:solidFill>
                  <a:srgbClr val="0000FF"/>
                </a:solidFill>
              </a:rPr>
              <a:t> </a:t>
            </a:r>
            <a:r>
              <a:rPr lang="en-US" altLang="en-US" sz="2000" dirty="0" smtClean="0"/>
              <a:t>the effectiveness and completeness of </a:t>
            </a:r>
            <a:r>
              <a:rPr lang="en-US" altLang="en-US" b="1" u="sng" dirty="0">
                <a:solidFill>
                  <a:srgbClr val="C00000"/>
                </a:solidFill>
              </a:rPr>
              <a:t>quality control </a:t>
            </a:r>
            <a:r>
              <a:rPr lang="en-US" altLang="en-US" sz="2000" dirty="0" smtClean="0"/>
              <a:t>activities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Provides management personnel with data that provides </a:t>
            </a:r>
            <a:r>
              <a:rPr lang="en-US" altLang="en-US" sz="2000" b="1" u="sng" dirty="0" smtClean="0">
                <a:solidFill>
                  <a:srgbClr val="0000FF"/>
                </a:solidFill>
              </a:rPr>
              <a:t>insight</a:t>
            </a:r>
            <a:r>
              <a:rPr lang="en-US" altLang="en-US" sz="2000" b="1" dirty="0" smtClean="0">
                <a:solidFill>
                  <a:srgbClr val="0000FF"/>
                </a:solidFill>
              </a:rPr>
              <a:t> </a:t>
            </a:r>
            <a:r>
              <a:rPr lang="en-US" altLang="en-US" sz="2000" dirty="0" smtClean="0"/>
              <a:t>into the quality of the products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Alerts management personnel to quality problems so that they can apply the necessary resources to </a:t>
            </a:r>
            <a:r>
              <a:rPr lang="en-US" altLang="en-US" sz="2000" b="1" u="sng" dirty="0" smtClean="0">
                <a:solidFill>
                  <a:srgbClr val="0000FF"/>
                </a:solidFill>
              </a:rPr>
              <a:t>resolve</a:t>
            </a:r>
            <a:r>
              <a:rPr lang="en-US" altLang="en-US" sz="2000" dirty="0" smtClean="0"/>
              <a:t> quality issues </a:t>
            </a:r>
          </a:p>
        </p:txBody>
      </p:sp>
    </p:spTree>
    <p:extLst>
      <p:ext uri="{BB962C8B-B14F-4D97-AF65-F5344CB8AC3E}">
        <p14:creationId xmlns:p14="http://schemas.microsoft.com/office/powerpoint/2010/main" val="347672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Cost of Quality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Includes all costs incurred in the pursuit of quality or in performing quality-related activities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Is studied to</a:t>
            </a:r>
          </a:p>
          <a:p>
            <a:pPr marL="712788" lvl="1" indent="-369888" eaLnBrk="1" hangingPunct="1">
              <a:lnSpc>
                <a:spcPct val="90000"/>
              </a:lnSpc>
            </a:pPr>
            <a:r>
              <a:rPr lang="en-US" altLang="en-US" u="sng" dirty="0" smtClean="0"/>
              <a:t>Provide a baseline </a:t>
            </a:r>
            <a:r>
              <a:rPr lang="en-US" altLang="en-US" dirty="0" smtClean="0"/>
              <a:t>for the current cost of quality</a:t>
            </a:r>
          </a:p>
          <a:p>
            <a:pPr marL="712788" lvl="1" indent="-369888" eaLnBrk="1" hangingPunct="1">
              <a:lnSpc>
                <a:spcPct val="90000"/>
              </a:lnSpc>
            </a:pPr>
            <a:r>
              <a:rPr lang="en-US" altLang="en-US" u="sng" dirty="0" smtClean="0"/>
              <a:t>Identify opportunities </a:t>
            </a:r>
            <a:r>
              <a:rPr lang="en-US" altLang="en-US" dirty="0" smtClean="0"/>
              <a:t>for reducing the cost of quality</a:t>
            </a:r>
          </a:p>
          <a:p>
            <a:pPr marL="712788" lvl="1" indent="-369888" eaLnBrk="1" hangingPunct="1">
              <a:lnSpc>
                <a:spcPct val="90000"/>
              </a:lnSpc>
            </a:pPr>
            <a:r>
              <a:rPr lang="en-US" altLang="en-US" u="sng" dirty="0" smtClean="0"/>
              <a:t>Provide a normalized basis </a:t>
            </a:r>
            <a:r>
              <a:rPr lang="en-US" altLang="en-US" dirty="0" smtClean="0"/>
              <a:t>of comparison (which is usually dollars)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Involves various kinds of </a:t>
            </a:r>
            <a:r>
              <a:rPr lang="en-US" altLang="en-US" u="sng" dirty="0" smtClean="0"/>
              <a:t>quality costs </a:t>
            </a:r>
            <a:endParaRPr lang="en-US" altLang="en-US" u="sng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Increases </a:t>
            </a:r>
            <a:r>
              <a:rPr lang="en-US" altLang="en-US" dirty="0" smtClean="0"/>
              <a:t>dramatically as the activities progress from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 Prevention </a:t>
            </a:r>
            <a:r>
              <a:rPr lang="en-US" altLang="en-US" dirty="0" smtClean="0">
                <a:sym typeface="Wingdings" panose="05000000000000000000" pitchFamily="2" charset="2"/>
              </a:rPr>
              <a:t></a:t>
            </a:r>
            <a:r>
              <a:rPr lang="en-US" altLang="en-US" dirty="0" smtClean="0"/>
              <a:t> Detection </a:t>
            </a:r>
            <a:r>
              <a:rPr lang="en-US" altLang="en-US" dirty="0" smtClean="0">
                <a:sym typeface="Wingdings" panose="05000000000000000000" pitchFamily="2" charset="2"/>
              </a:rPr>
              <a:t></a:t>
            </a:r>
            <a:r>
              <a:rPr lang="en-US" altLang="en-US" dirty="0" smtClean="0"/>
              <a:t> Internal failure </a:t>
            </a:r>
            <a:r>
              <a:rPr lang="en-US" altLang="en-US" dirty="0" smtClean="0">
                <a:sym typeface="Wingdings" panose="05000000000000000000" pitchFamily="2" charset="2"/>
              </a:rPr>
              <a:t></a:t>
            </a:r>
            <a:r>
              <a:rPr lang="en-US" altLang="en-US" dirty="0" smtClean="0"/>
              <a:t> External failure  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504264" y="5754469"/>
            <a:ext cx="8135471" cy="6463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800" i="1" u="none">
                <a:latin typeface="+mj-lt"/>
              </a:rPr>
              <a:t>"It takes less time to do a thing right than to explain why you did it wrong."   Longfellow</a:t>
            </a:r>
          </a:p>
        </p:txBody>
      </p:sp>
    </p:spTree>
    <p:extLst>
      <p:ext uri="{BB962C8B-B14F-4D97-AF65-F5344CB8AC3E}">
        <p14:creationId xmlns:p14="http://schemas.microsoft.com/office/powerpoint/2010/main" val="10170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  <p:bldP spid="9221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16739</TotalTime>
  <Words>1727</Words>
  <Application>Microsoft Office PowerPoint</Application>
  <PresentationFormat>On-screen Show (4:3)</PresentationFormat>
  <Paragraphs>218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Arial Black</vt:lpstr>
      <vt:lpstr>Calibri</vt:lpstr>
      <vt:lpstr>Courier New</vt:lpstr>
      <vt:lpstr>Droid Sans</vt:lpstr>
      <vt:lpstr>Segoe UI</vt:lpstr>
      <vt:lpstr>Times New Roman</vt:lpstr>
      <vt:lpstr>Wingdings</vt:lpstr>
      <vt:lpstr>Wingdings 3</vt:lpstr>
      <vt:lpstr>1_Office Theme</vt:lpstr>
      <vt:lpstr>CS223: Software Engineering</vt:lpstr>
      <vt:lpstr>Recap</vt:lpstr>
      <vt:lpstr>What is Quality Management</vt:lpstr>
      <vt:lpstr>Components of SQA</vt:lpstr>
      <vt:lpstr>Quality Defined</vt:lpstr>
      <vt:lpstr>Quality Defined (continued)</vt:lpstr>
      <vt:lpstr>Quality Control</vt:lpstr>
      <vt:lpstr>Quality Assurance Functions</vt:lpstr>
      <vt:lpstr>The Cost of Quality</vt:lpstr>
      <vt:lpstr>Kinds of Quality Costs</vt:lpstr>
      <vt:lpstr>Software Quality Defined</vt:lpstr>
      <vt:lpstr>Software Quality Defined (continued)</vt:lpstr>
      <vt:lpstr>The SQA Group</vt:lpstr>
      <vt:lpstr>SQA Activities</vt:lpstr>
      <vt:lpstr>Purpose of Reviews</vt:lpstr>
      <vt:lpstr>FTR Guidelines</vt:lpstr>
      <vt:lpstr>Statistical Quality Assurance Process</vt:lpstr>
      <vt:lpstr>A Sample of Possible Causes  for Defects</vt:lpstr>
      <vt:lpstr>Six Sigma</vt:lpstr>
      <vt:lpstr>Six Sigma (continued)</vt:lpstr>
      <vt:lpstr>Six Sigma (continued)</vt:lpstr>
      <vt:lpstr>Software failure</vt:lpstr>
      <vt:lpstr>Software Reliability</vt:lpstr>
      <vt:lpstr>Software Availability</vt:lpstr>
      <vt:lpstr>Software Safety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CHIRANJOY CHATTOPADHYAY</dc:creator>
  <cp:lastModifiedBy>CHIRANJOY CHATTOPADHYAY</cp:lastModifiedBy>
  <cp:revision>287</cp:revision>
  <dcterms:created xsi:type="dcterms:W3CDTF">2016-02-16T05:22:27Z</dcterms:created>
  <dcterms:modified xsi:type="dcterms:W3CDTF">2016-05-01T05:54:00Z</dcterms:modified>
</cp:coreProperties>
</file>