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6"/>
  </p:notesMasterIdLst>
  <p:sldIdLst>
    <p:sldId id="317" r:id="rId2"/>
    <p:sldId id="526" r:id="rId3"/>
    <p:sldId id="527" r:id="rId4"/>
    <p:sldId id="528" r:id="rId5"/>
    <p:sldId id="529" r:id="rId6"/>
    <p:sldId id="530" r:id="rId7"/>
    <p:sldId id="531" r:id="rId8"/>
    <p:sldId id="532" r:id="rId9"/>
    <p:sldId id="533" r:id="rId10"/>
    <p:sldId id="534" r:id="rId11"/>
    <p:sldId id="587" r:id="rId12"/>
    <p:sldId id="535" r:id="rId13"/>
    <p:sldId id="536" r:id="rId14"/>
    <p:sldId id="537" r:id="rId15"/>
    <p:sldId id="538" r:id="rId16"/>
    <p:sldId id="539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48" r:id="rId25"/>
    <p:sldId id="549" r:id="rId26"/>
    <p:sldId id="550" r:id="rId27"/>
    <p:sldId id="551" r:id="rId28"/>
    <p:sldId id="588" r:id="rId29"/>
    <p:sldId id="552" r:id="rId30"/>
    <p:sldId id="553" r:id="rId31"/>
    <p:sldId id="554" r:id="rId32"/>
    <p:sldId id="555" r:id="rId33"/>
    <p:sldId id="556" r:id="rId34"/>
    <p:sldId id="557" r:id="rId35"/>
    <p:sldId id="558" r:id="rId36"/>
    <p:sldId id="559" r:id="rId37"/>
    <p:sldId id="560" r:id="rId38"/>
    <p:sldId id="561" r:id="rId39"/>
    <p:sldId id="562" r:id="rId40"/>
    <p:sldId id="563" r:id="rId41"/>
    <p:sldId id="564" r:id="rId42"/>
    <p:sldId id="565" r:id="rId43"/>
    <p:sldId id="566" r:id="rId44"/>
    <p:sldId id="567" r:id="rId45"/>
    <p:sldId id="568" r:id="rId46"/>
    <p:sldId id="569" r:id="rId47"/>
    <p:sldId id="570" r:id="rId48"/>
    <p:sldId id="571" r:id="rId49"/>
    <p:sldId id="572" r:id="rId50"/>
    <p:sldId id="573" r:id="rId51"/>
    <p:sldId id="574" r:id="rId52"/>
    <p:sldId id="575" r:id="rId53"/>
    <p:sldId id="576" r:id="rId54"/>
    <p:sldId id="577" r:id="rId55"/>
    <p:sldId id="578" r:id="rId56"/>
    <p:sldId id="579" r:id="rId57"/>
    <p:sldId id="580" r:id="rId58"/>
    <p:sldId id="581" r:id="rId59"/>
    <p:sldId id="582" r:id="rId60"/>
    <p:sldId id="583" r:id="rId61"/>
    <p:sldId id="584" r:id="rId62"/>
    <p:sldId id="585" r:id="rId63"/>
    <p:sldId id="586" r:id="rId64"/>
    <p:sldId id="364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79BC3B-F56E-48D4-8A53-6AB5D9BC6942}">
          <p14:sldIdLst>
            <p14:sldId id="317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87"/>
            <p14:sldId id="535"/>
            <p14:sldId id="536"/>
            <p14:sldId id="537"/>
            <p14:sldId id="538"/>
            <p14:sldId id="539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88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3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F739AA"/>
    <a:srgbClr val="92D050"/>
    <a:srgbClr val="FC9292"/>
    <a:srgbClr val="740000"/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D639F-89D9-47C2-A285-67A85FC7439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BB687-644F-4FF8-886E-3D10A3F8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7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56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6E523F-7A9B-4063-AC97-61CDA25A86A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0753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737725-D183-45B4-841A-FE1426411EB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9498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EEB25-AB61-4BC2-B86F-F09F17E7C4E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5842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3F2BE-1D27-4810-94EF-E27E02B64F5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8454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45899A-A079-47EF-8363-0CE6DC5BB38C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5103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2EB32-1AB6-4F7B-A39B-52A9066959C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6017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113E51-024D-4A7A-9815-C249E01909B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9678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EDF42-8BA0-41C3-BE99-769D2431C01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088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E5377-0AB6-4AF1-9B57-0FACE0EEBB9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5238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CE2733-1176-4D38-9DBF-D029F63D9B8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821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BB687-644F-4FF8-886E-3D10A3F886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78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9C795-47A1-481C-B541-6E132714420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0181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75087C-A5D2-4657-BDDD-AC874C6226A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6049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C58B1-1A3D-44B0-8E4C-D130EFA59F2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2334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3FDE1-7DEC-4E36-B730-3722C347F93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65440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84D6C-0893-445F-8DF2-34C41623DB9E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6472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27306-C4F2-40CC-A366-9D7CF7907C0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8086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6BE56-2495-47E7-B9F4-7420CC3EF486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94296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2EEB58-F890-454D-B23E-D32691AF05CF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7835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BB687-644F-4FF8-886E-3D10A3F8863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815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BB687-644F-4FF8-886E-3D10A3F8863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24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BB687-644F-4FF8-886E-3D10A3F886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010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 dirty="0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6F885A-1281-43A3-A571-60D8BAAB113D}" type="slidenum">
              <a:rPr lang="en-US" altLang="en-US"/>
              <a:pPr/>
              <a:t>41</a:t>
            </a:fld>
            <a:endParaRPr lang="en-US" altLang="en-US" dirty="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664008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17E-7D35-43A5-8C0C-CB543C937D96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9657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BB687-644F-4FF8-886E-3D10A3F886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672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BB687-644F-4FF8-886E-3D10A3F8863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536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1F6E01-DB7A-4EC2-94DF-760F74FC0268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55712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AFEC1C-1154-4358-B5A8-72ADC70EC401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603422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3288B-A4EA-4E15-812E-47BF462497A3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227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8F0627-49EB-47A2-AF55-D69F640D75C2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85575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800DF2-37CD-44AD-91B4-90A74E4A0FAA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333372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2DF06-C53D-445E-9789-331B5BB66206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980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BB687-644F-4FF8-886E-3D10A3F886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827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76BD1B-7F37-4272-ADDC-3608C6B49F39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240069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B6D03-E1B2-49CB-8157-A562520796AD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855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BB687-644F-4FF8-886E-3D10A3F886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62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BB687-644F-4FF8-886E-3D10A3F886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44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BB687-644F-4FF8-886E-3D10A3F886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4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BB687-644F-4FF8-886E-3D10A3F886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18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BB687-644F-4FF8-886E-3D10A3F886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0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53F6-91AD-4723-9CA5-F28E7B3A5C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70A9-DDEA-4357-B8C9-86FEABB61A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5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BE77-2D19-4578-A747-47752EBB25F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9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EEF0-E5F0-4F44-9235-9E9E7F4FD3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1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0CA9-305B-4C72-9159-424049F4A3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B3F8-488C-4209-84AC-9965A40A93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C89-6098-467E-BB36-8CEAC86FC01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7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CD2A-6679-4A1D-A871-65344A8790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9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5908-7809-48C2-A51E-EEFA6E04F1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9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D012-60E6-4FCD-B120-BB4C674734E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2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413B-8912-4F6A-8C61-FD07FA04AC5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4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5AF3504D-B56D-410C-8013-9D397B6F584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4/21/2017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4.tm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file:///C:\MyData\MyTeaching\Jan-May2016\Software_Engineering\Support_Material\CDC_UP_Requirements_Traceability_Matrix_Template.xls" TargetMode="External"/><Relationship Id="rId4" Type="http://schemas.openxmlformats.org/officeDocument/2006/relationships/hyperlink" Target="../../Support_Material/CDC_UP_Requirements_Traceability_Matrix_Template.xls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CS223: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Software Testing </a:t>
            </a:r>
          </a:p>
          <a:p>
            <a:r>
              <a:rPr lang="en-GB" sz="3200" dirty="0" smtClean="0"/>
              <a:t>(System, Integration and Acceptance)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Interface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Inadequate Error Processing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GB" dirty="0" smtClean="0"/>
              <a:t>Calling </a:t>
            </a:r>
            <a:r>
              <a:rPr lang="en-GB" dirty="0"/>
              <a:t>module may fail to </a:t>
            </a:r>
            <a:r>
              <a:rPr lang="en-GB" dirty="0" smtClean="0"/>
              <a:t>handle the error code</a:t>
            </a:r>
          </a:p>
          <a:p>
            <a:pPr lvl="1"/>
            <a:endParaRPr lang="en-US" dirty="0"/>
          </a:p>
          <a:p>
            <a:endParaRPr lang="en-US" b="1" dirty="0" smtClean="0"/>
          </a:p>
          <a:p>
            <a:r>
              <a:rPr lang="en-US" b="1" dirty="0"/>
              <a:t> Additions to Error </a:t>
            </a:r>
            <a:r>
              <a:rPr lang="en-US" b="1" dirty="0" smtClean="0"/>
              <a:t>Processing</a:t>
            </a:r>
          </a:p>
          <a:p>
            <a:pPr lvl="1"/>
            <a:r>
              <a:rPr lang="en-US" b="1" dirty="0"/>
              <a:t> </a:t>
            </a:r>
            <a:r>
              <a:rPr lang="en-US" dirty="0" smtClean="0"/>
              <a:t>Changes to other </a:t>
            </a:r>
            <a:r>
              <a:rPr lang="en-US" dirty="0"/>
              <a:t>modules </a:t>
            </a:r>
            <a:br>
              <a:rPr lang="en-US" dirty="0"/>
            </a:br>
            <a:endParaRPr lang="en-US" b="1" dirty="0"/>
          </a:p>
          <a:p>
            <a:r>
              <a:rPr lang="en-US" b="1" dirty="0" smtClean="0"/>
              <a:t>Inadequate Post processing</a:t>
            </a:r>
          </a:p>
          <a:p>
            <a:pPr lvl="1"/>
            <a:r>
              <a:rPr lang="en-US" dirty="0" smtClean="0"/>
              <a:t> </a:t>
            </a:r>
            <a:r>
              <a:rPr lang="en-GB" dirty="0" smtClean="0"/>
              <a:t>Release </a:t>
            </a:r>
            <a:r>
              <a:rPr lang="en-GB" dirty="0"/>
              <a:t>resources no longer </a:t>
            </a:r>
            <a:r>
              <a:rPr lang="en-GB" dirty="0" smtClean="0"/>
              <a:t>required. </a:t>
            </a:r>
          </a:p>
          <a:p>
            <a:endParaRPr lang="en-US" dirty="0" smtClean="0"/>
          </a:p>
          <a:p>
            <a:r>
              <a:rPr lang="en-US" b="1" dirty="0"/>
              <a:t>Inadequate Interface </a:t>
            </a:r>
            <a:r>
              <a:rPr lang="en-US" b="1" dirty="0" smtClean="0"/>
              <a:t>Support</a:t>
            </a:r>
          </a:p>
          <a:p>
            <a:pPr lvl="1"/>
            <a:r>
              <a:rPr lang="en-US" b="1" dirty="0" smtClean="0"/>
              <a:t> </a:t>
            </a:r>
            <a:r>
              <a:rPr lang="en-US" dirty="0" smtClean="0"/>
              <a:t>Actual </a:t>
            </a:r>
            <a:r>
              <a:rPr lang="en-US" dirty="0"/>
              <a:t>functionality supplied was inadequate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59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Interface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23357" cy="4774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b="1" dirty="0"/>
              <a:t>Initialization</a:t>
            </a:r>
            <a:r>
              <a:rPr lang="en-US" b="1" dirty="0" smtClean="0"/>
              <a:t>/ Value </a:t>
            </a:r>
            <a:r>
              <a:rPr lang="en-US" b="1" dirty="0"/>
              <a:t>Errors</a:t>
            </a:r>
          </a:p>
          <a:p>
            <a:pPr lvl="1"/>
            <a:r>
              <a:rPr lang="en-US" b="1" dirty="0" smtClean="0"/>
              <a:t> </a:t>
            </a:r>
            <a:r>
              <a:rPr lang="en-US" dirty="0" smtClean="0"/>
              <a:t>Failure </a:t>
            </a:r>
            <a:r>
              <a:rPr lang="en-US" dirty="0"/>
              <a:t>to initialize, or assign, the appropriate value to a variable data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/>
              <a:t> Violation of Data </a:t>
            </a:r>
            <a:r>
              <a:rPr lang="en-US" b="1" dirty="0" smtClean="0"/>
              <a:t>Constraints</a:t>
            </a:r>
          </a:p>
          <a:p>
            <a:pPr lvl="1"/>
            <a:r>
              <a:rPr lang="en-US" b="1" dirty="0"/>
              <a:t> </a:t>
            </a:r>
            <a:r>
              <a:rPr lang="en-US" dirty="0" smtClean="0"/>
              <a:t>Specified </a:t>
            </a:r>
            <a:r>
              <a:rPr lang="en-US" dirty="0"/>
              <a:t>relationship among data </a:t>
            </a:r>
            <a:r>
              <a:rPr lang="en-US" dirty="0" smtClean="0"/>
              <a:t>items was </a:t>
            </a:r>
            <a:r>
              <a:rPr lang="en-US" dirty="0"/>
              <a:t>not supported </a:t>
            </a:r>
            <a:br>
              <a:rPr lang="en-US" dirty="0"/>
            </a:br>
            <a:endParaRPr lang="en-US" b="1" dirty="0"/>
          </a:p>
          <a:p>
            <a:r>
              <a:rPr lang="en-US" b="1" dirty="0" smtClean="0"/>
              <a:t>Timing/Performance </a:t>
            </a:r>
            <a:r>
              <a:rPr lang="en-US" b="1" dirty="0"/>
              <a:t>Problems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  <a:r>
              <a:rPr lang="en-GB" dirty="0"/>
              <a:t>Synchronization problem. </a:t>
            </a:r>
            <a:endParaRPr lang="en-GB" dirty="0" smtClean="0"/>
          </a:p>
          <a:p>
            <a:pPr lvl="1"/>
            <a:endParaRPr lang="en-GB" dirty="0" smtClean="0"/>
          </a:p>
          <a:p>
            <a:pPr>
              <a:lnSpc>
                <a:spcPct val="100000"/>
              </a:lnSpc>
            </a:pPr>
            <a:r>
              <a:rPr lang="en-GB" dirty="0"/>
              <a:t> </a:t>
            </a:r>
            <a:r>
              <a:rPr lang="en-GB" b="1" dirty="0"/>
              <a:t>Coordination of Changes</a:t>
            </a:r>
          </a:p>
          <a:p>
            <a:pPr lvl="1"/>
            <a:r>
              <a:rPr lang="en-GB" dirty="0"/>
              <a:t> </a:t>
            </a:r>
            <a:r>
              <a:rPr lang="en-US" dirty="0"/>
              <a:t>failure to communicate </a:t>
            </a:r>
            <a:r>
              <a:rPr lang="en-US" dirty="0" smtClean="0"/>
              <a:t>changes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Hardware/Software Interfaces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GB" dirty="0"/>
              <a:t>Inadequate software handling of hardware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8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Granularity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32338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  <a:r>
              <a:rPr lang="en-US" b="1" dirty="0" smtClean="0"/>
              <a:t>Intra-system Testing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Low-level </a:t>
            </a:r>
            <a:r>
              <a:rPr lang="en-US" dirty="0"/>
              <a:t>integration </a:t>
            </a:r>
            <a:r>
              <a:rPr lang="en-US" dirty="0" smtClean="0"/>
              <a:t>testing</a:t>
            </a:r>
          </a:p>
          <a:p>
            <a:pPr lvl="1"/>
            <a:r>
              <a:rPr lang="en-US" dirty="0"/>
              <a:t> </a:t>
            </a:r>
            <a:r>
              <a:rPr lang="en-GB" dirty="0" smtClean="0"/>
              <a:t>Combining </a:t>
            </a:r>
            <a:r>
              <a:rPr lang="en-GB" dirty="0"/>
              <a:t>the modules together to build a cohesive </a:t>
            </a:r>
            <a:r>
              <a:rPr lang="en-GB" dirty="0" smtClean="0"/>
              <a:t>system</a:t>
            </a:r>
          </a:p>
          <a:p>
            <a:pPr lvl="1"/>
            <a:r>
              <a:rPr lang="en-GB" dirty="0" smtClean="0"/>
              <a:t> Client-Server system</a:t>
            </a:r>
          </a:p>
          <a:p>
            <a:pPr lvl="1"/>
            <a:endParaRPr lang="en-GB" dirty="0"/>
          </a:p>
          <a:p>
            <a:r>
              <a:rPr lang="en-GB" dirty="0"/>
              <a:t>  </a:t>
            </a:r>
            <a:r>
              <a:rPr lang="en-GB" b="1" dirty="0" smtClean="0"/>
              <a:t>Inter-system Testing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High-level </a:t>
            </a:r>
            <a:r>
              <a:rPr lang="en-GB" dirty="0"/>
              <a:t>testing </a:t>
            </a:r>
            <a:r>
              <a:rPr lang="en-GB" dirty="0" smtClean="0"/>
              <a:t>phase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End-to-end testing is performed among the modules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Telecom domain</a:t>
            </a:r>
          </a:p>
          <a:p>
            <a:endParaRPr lang="en-GB" dirty="0"/>
          </a:p>
          <a:p>
            <a:r>
              <a:rPr lang="en-GB" dirty="0" smtClean="0"/>
              <a:t> </a:t>
            </a:r>
            <a:r>
              <a:rPr lang="en-GB" b="1" dirty="0" smtClean="0"/>
              <a:t>Pairwise testing</a:t>
            </a:r>
          </a:p>
          <a:p>
            <a:pPr lvl="1"/>
            <a:r>
              <a:rPr lang="en-GB" dirty="0"/>
              <a:t>  </a:t>
            </a:r>
            <a:r>
              <a:rPr lang="en-GB" dirty="0" smtClean="0"/>
              <a:t>Only </a:t>
            </a:r>
            <a:r>
              <a:rPr lang="en-GB" dirty="0"/>
              <a:t>two interconnected systems in an overall system are tested at a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9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Integration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 </a:t>
            </a:r>
            <a:r>
              <a:rPr lang="en-GB" dirty="0" smtClean="0"/>
              <a:t>It </a:t>
            </a:r>
            <a:r>
              <a:rPr lang="en-GB" dirty="0"/>
              <a:t>can begin as soon as the relevant modules are </a:t>
            </a:r>
            <a:r>
              <a:rPr lang="en-GB" b="1" dirty="0">
                <a:solidFill>
                  <a:srgbClr val="0000FF"/>
                </a:solidFill>
              </a:rPr>
              <a:t>available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  Some common approaches to performing system integration </a:t>
            </a:r>
            <a:r>
              <a:rPr lang="en-GB" dirty="0" smtClean="0"/>
              <a:t>are:</a:t>
            </a:r>
          </a:p>
          <a:p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Incremental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Top down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Bottom up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Sandwich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Big </a:t>
            </a:r>
            <a:r>
              <a:rPr lang="en-GB" dirty="0"/>
              <a:t>bang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5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heck-iinRequestFor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2"/>
          <a:stretch/>
        </p:blipFill>
        <p:spPr>
          <a:xfrm>
            <a:off x="473075" y="660401"/>
            <a:ext cx="8199438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9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4FA5B3A4-9C43-425F-B0BF-C634D2FF6CA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Incremental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8649" y="1457325"/>
            <a:ext cx="8086725" cy="51006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A </a:t>
            </a:r>
            <a:r>
              <a:rPr lang="en-US" altLang="en-US" b="1" dirty="0" smtClean="0">
                <a:solidFill>
                  <a:srgbClr val="FF0066"/>
                </a:solidFill>
              </a:rPr>
              <a:t>software image </a:t>
            </a:r>
            <a:r>
              <a:rPr lang="en-US" altLang="en-US" dirty="0" smtClean="0"/>
              <a:t>is a </a:t>
            </a:r>
            <a:r>
              <a:rPr lang="en-US" altLang="en-US" b="1" dirty="0" smtClean="0">
                <a:solidFill>
                  <a:srgbClr val="0000FF"/>
                </a:solidFill>
              </a:rPr>
              <a:t>compiled software binary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A </a:t>
            </a:r>
            <a:r>
              <a:rPr lang="en-US" altLang="en-US" b="1" dirty="0" smtClean="0">
                <a:solidFill>
                  <a:srgbClr val="FF0066"/>
                </a:solidFill>
              </a:rPr>
              <a:t>build</a:t>
            </a:r>
            <a:r>
              <a:rPr lang="en-US" altLang="en-US" dirty="0" smtClean="0"/>
              <a:t> is an </a:t>
            </a:r>
            <a:r>
              <a:rPr lang="en-US" altLang="en-US" b="1" dirty="0" smtClean="0">
                <a:solidFill>
                  <a:srgbClr val="0000FF"/>
                </a:solidFill>
              </a:rPr>
              <a:t>interim software image </a:t>
            </a:r>
            <a:r>
              <a:rPr lang="en-US" altLang="en-US" dirty="0" smtClean="0"/>
              <a:t>for internal testing within an organization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Constructing a build is a process by which </a:t>
            </a:r>
            <a:r>
              <a:rPr lang="en-US" altLang="en-US" b="1" dirty="0" smtClean="0"/>
              <a:t>individual modules are integrated </a:t>
            </a:r>
            <a:r>
              <a:rPr lang="en-US" altLang="en-US" dirty="0" smtClean="0"/>
              <a:t>to form an interim software image.</a:t>
            </a:r>
          </a:p>
          <a:p>
            <a:pPr>
              <a:lnSpc>
                <a:spcPct val="150000"/>
              </a:lnSpc>
            </a:pPr>
            <a:r>
              <a:rPr lang="en-US" altLang="en-US" b="1" dirty="0" smtClean="0">
                <a:solidFill>
                  <a:srgbClr val="00B050"/>
                </a:solidFill>
              </a:rPr>
              <a:t>The final build is a candidate for system testing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Constructing a software image involves a set of activities</a:t>
            </a:r>
          </a:p>
        </p:txBody>
      </p:sp>
    </p:spTree>
    <p:extLst>
      <p:ext uri="{BB962C8B-B14F-4D97-AF65-F5344CB8AC3E}">
        <p14:creationId xmlns:p14="http://schemas.microsoft.com/office/powerpoint/2010/main" val="18306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Image Construction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Gathering the </a:t>
            </a:r>
            <a:r>
              <a:rPr lang="en-GB" b="1" dirty="0"/>
              <a:t>latest unit tested</a:t>
            </a:r>
            <a:r>
              <a:rPr lang="en-GB" dirty="0"/>
              <a:t>, </a:t>
            </a:r>
            <a:r>
              <a:rPr lang="en-GB" b="1" dirty="0"/>
              <a:t>authorized versions </a:t>
            </a:r>
            <a:r>
              <a:rPr lang="en-GB" dirty="0"/>
              <a:t>of modules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00B050"/>
                </a:solidFill>
              </a:rPr>
              <a:t>Compiling </a:t>
            </a:r>
            <a:r>
              <a:rPr lang="en-GB" dirty="0"/>
              <a:t>the source code of those modules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0000FF"/>
                </a:solidFill>
              </a:rPr>
              <a:t>Checking in </a:t>
            </a:r>
            <a:r>
              <a:rPr lang="en-GB" dirty="0"/>
              <a:t>the compiled code to the repository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FF0066"/>
                </a:solidFill>
              </a:rPr>
              <a:t>Linking</a:t>
            </a:r>
            <a:r>
              <a:rPr lang="en-GB" dirty="0"/>
              <a:t> the compiled modules into </a:t>
            </a:r>
            <a:r>
              <a:rPr lang="en-GB" dirty="0" smtClean="0"/>
              <a:t>sub-assemblies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740000"/>
                </a:solidFill>
              </a:rPr>
              <a:t>Verifying</a:t>
            </a:r>
            <a:r>
              <a:rPr lang="en-GB" dirty="0"/>
              <a:t> that the </a:t>
            </a:r>
            <a:r>
              <a:rPr lang="en-GB" dirty="0" smtClean="0"/>
              <a:t>sub-assemblies </a:t>
            </a:r>
            <a:r>
              <a:rPr lang="en-GB" dirty="0"/>
              <a:t>are correct</a:t>
            </a:r>
          </a:p>
          <a:p>
            <a:pPr>
              <a:lnSpc>
                <a:spcPct val="150000"/>
              </a:lnSpc>
            </a:pPr>
            <a:r>
              <a:rPr lang="en-GB" b="1" dirty="0"/>
              <a:t>Exercising version control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8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Incremental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Integration testing is conducted in an incremental manner as a </a:t>
            </a:r>
            <a:r>
              <a:rPr lang="en-US" altLang="en-US" b="1" dirty="0" smtClean="0">
                <a:solidFill>
                  <a:srgbClr val="0000FF"/>
                </a:solidFill>
              </a:rPr>
              <a:t>series of test cycles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 each test cycle, a few more modules are integrated with an existing and tested build </a:t>
            </a:r>
            <a:r>
              <a:rPr lang="en-US" altLang="en-US" b="1" dirty="0" smtClean="0">
                <a:solidFill>
                  <a:srgbClr val="FF0066"/>
                </a:solidFill>
              </a:rPr>
              <a:t>to generate larger builds</a:t>
            </a:r>
          </a:p>
          <a:p>
            <a:endParaRPr lang="en-US" altLang="en-US" dirty="0" smtClean="0"/>
          </a:p>
          <a:p>
            <a:r>
              <a:rPr lang="en-US" altLang="en-US" b="1" dirty="0" smtClean="0">
                <a:solidFill>
                  <a:srgbClr val="0000FF"/>
                </a:solidFill>
              </a:rPr>
              <a:t>The complete system is built, cycle by cycle </a:t>
            </a:r>
            <a:r>
              <a:rPr lang="en-US" altLang="en-US" dirty="0" smtClean="0"/>
              <a:t>until the whole system is operational for system-level testing.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 The number of SIT cycles and the total integration time are determined by a </a:t>
            </a:r>
            <a:r>
              <a:rPr lang="en-US" altLang="en-US" b="1" dirty="0" smtClean="0">
                <a:solidFill>
                  <a:srgbClr val="FF0066"/>
                </a:solidFill>
              </a:rPr>
              <a:t>set of parameters</a:t>
            </a:r>
            <a:r>
              <a:rPr lang="en-US" alt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172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affecting Incremental SIT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Number of modules in the system</a:t>
            </a:r>
          </a:p>
          <a:p>
            <a:pPr>
              <a:lnSpc>
                <a:spcPct val="150000"/>
              </a:lnSpc>
            </a:pPr>
            <a:r>
              <a:rPr lang="en-GB" dirty="0"/>
              <a:t>Relative complexity of the module (</a:t>
            </a:r>
            <a:r>
              <a:rPr lang="en-GB" b="1" dirty="0" err="1">
                <a:solidFill>
                  <a:srgbClr val="740000"/>
                </a:solidFill>
              </a:rPr>
              <a:t>cyclomatic</a:t>
            </a:r>
            <a:r>
              <a:rPr lang="en-GB" b="1" dirty="0">
                <a:solidFill>
                  <a:srgbClr val="740000"/>
                </a:solidFill>
              </a:rPr>
              <a:t> complexity</a:t>
            </a:r>
            <a:r>
              <a:rPr lang="en-GB" dirty="0"/>
              <a:t>)</a:t>
            </a:r>
          </a:p>
          <a:p>
            <a:pPr>
              <a:lnSpc>
                <a:spcPct val="150000"/>
              </a:lnSpc>
            </a:pPr>
            <a:r>
              <a:rPr lang="en-GB" dirty="0"/>
              <a:t>Relative complexity of the interfaces between the modules</a:t>
            </a:r>
          </a:p>
          <a:p>
            <a:pPr>
              <a:lnSpc>
                <a:spcPct val="150000"/>
              </a:lnSpc>
            </a:pPr>
            <a:r>
              <a:rPr lang="en-GB" dirty="0"/>
              <a:t>Number of modules needed to be clustered together in each test cycle</a:t>
            </a:r>
          </a:p>
          <a:p>
            <a:pPr>
              <a:lnSpc>
                <a:spcPct val="150000"/>
              </a:lnSpc>
            </a:pPr>
            <a:r>
              <a:rPr lang="en-GB" dirty="0"/>
              <a:t>Whether the modules to be integrated have </a:t>
            </a:r>
            <a:r>
              <a:rPr lang="en-GB" dirty="0" smtClean="0"/>
              <a:t>been </a:t>
            </a:r>
            <a:r>
              <a:rPr lang="en-GB" dirty="0"/>
              <a:t>adequately tested before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Turn-around </a:t>
            </a:r>
            <a:r>
              <a:rPr lang="en-GB" dirty="0"/>
              <a:t>time for each </a:t>
            </a:r>
            <a:r>
              <a:rPr lang="en-GB" b="1" dirty="0">
                <a:solidFill>
                  <a:srgbClr val="0000FF"/>
                </a:solidFill>
              </a:rPr>
              <a:t>test-debug-fix </a:t>
            </a:r>
            <a:r>
              <a:rPr lang="en-GB" dirty="0"/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3701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Incremental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62" y="1552577"/>
            <a:ext cx="8515350" cy="49863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A release note containing the following information accompanies a build.</a:t>
            </a:r>
          </a:p>
          <a:p>
            <a:pPr marL="714375" lvl="1" indent="-371475">
              <a:lnSpc>
                <a:spcPct val="150000"/>
              </a:lnSpc>
            </a:pPr>
            <a:r>
              <a:rPr lang="en-US" altLang="en-US" dirty="0" smtClean="0"/>
              <a:t>What has changed since the last build?</a:t>
            </a:r>
          </a:p>
          <a:p>
            <a:pPr marL="714375" lvl="1" indent="-371475">
              <a:lnSpc>
                <a:spcPct val="150000"/>
              </a:lnSpc>
            </a:pPr>
            <a:r>
              <a:rPr lang="en-US" altLang="en-US" dirty="0" smtClean="0"/>
              <a:t>What outstanding defects have been fixed?</a:t>
            </a:r>
          </a:p>
          <a:p>
            <a:pPr marL="714375" lvl="1" indent="-371475">
              <a:lnSpc>
                <a:spcPct val="150000"/>
              </a:lnSpc>
            </a:pPr>
            <a:r>
              <a:rPr lang="en-US" altLang="en-US" dirty="0" smtClean="0"/>
              <a:t>What are the outstanding defects in the build?</a:t>
            </a:r>
          </a:p>
          <a:p>
            <a:pPr marL="714375" lvl="1" indent="-371475">
              <a:lnSpc>
                <a:spcPct val="150000"/>
              </a:lnSpc>
            </a:pPr>
            <a:r>
              <a:rPr lang="en-US" altLang="en-US" dirty="0" smtClean="0"/>
              <a:t>What new modules, or features, have been added?</a:t>
            </a:r>
          </a:p>
          <a:p>
            <a:pPr marL="714375" lvl="1" indent="-371475">
              <a:lnSpc>
                <a:spcPct val="150000"/>
              </a:lnSpc>
            </a:pPr>
            <a:r>
              <a:rPr lang="en-US" altLang="en-US" dirty="0" smtClean="0"/>
              <a:t>What existing modules, or features, have been enhanced, modified, or deleted?</a:t>
            </a:r>
          </a:p>
          <a:p>
            <a:pPr marL="714375" lvl="1" indent="-371475">
              <a:lnSpc>
                <a:spcPct val="150000"/>
              </a:lnSpc>
            </a:pPr>
            <a:r>
              <a:rPr lang="en-US" altLang="en-US" dirty="0" smtClean="0"/>
              <a:t>Are there any areas where unknown changes may have occurred?</a:t>
            </a:r>
          </a:p>
        </p:txBody>
      </p:sp>
    </p:spTree>
    <p:extLst>
      <p:ext uri="{BB962C8B-B14F-4D97-AF65-F5344CB8AC3E}">
        <p14:creationId xmlns:p14="http://schemas.microsoft.com/office/powerpoint/2010/main" val="414912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7EC2EAC5-A66B-48F6-A5C6-0E22E8BCFA8B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14338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Hierarchy of Testing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484563" y="1016000"/>
            <a:ext cx="11430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Testing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139950" y="1701800"/>
            <a:ext cx="18605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Program Testing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451225" y="2921000"/>
            <a:ext cx="123507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Top Down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451225" y="3454400"/>
            <a:ext cx="127317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Bottom Up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493963" y="2311400"/>
            <a:ext cx="2209800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Integration Testing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60363" y="2311400"/>
            <a:ext cx="1828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Unit Testing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932363" y="1701800"/>
            <a:ext cx="1744662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System Testing</a:t>
            </a:r>
          </a:p>
        </p:txBody>
      </p:sp>
      <p:sp>
        <p:nvSpPr>
          <p:cNvPr id="29706" name="Line 15"/>
          <p:cNvSpPr>
            <a:spLocks noChangeShapeType="1"/>
          </p:cNvSpPr>
          <p:nvPr/>
        </p:nvSpPr>
        <p:spPr bwMode="auto">
          <a:xfrm flipH="1">
            <a:off x="3179763" y="1422400"/>
            <a:ext cx="8382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07" name="Line 16"/>
          <p:cNvSpPr>
            <a:spLocks noChangeShapeType="1"/>
          </p:cNvSpPr>
          <p:nvPr/>
        </p:nvSpPr>
        <p:spPr bwMode="auto">
          <a:xfrm>
            <a:off x="4005263" y="1428750"/>
            <a:ext cx="1841500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08" name="Line 17"/>
          <p:cNvSpPr>
            <a:spLocks noChangeShapeType="1"/>
          </p:cNvSpPr>
          <p:nvPr/>
        </p:nvSpPr>
        <p:spPr bwMode="auto">
          <a:xfrm flipH="1">
            <a:off x="1122363" y="2108200"/>
            <a:ext cx="118745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09" name="Line 18"/>
          <p:cNvSpPr>
            <a:spLocks noChangeShapeType="1"/>
          </p:cNvSpPr>
          <p:nvPr/>
        </p:nvSpPr>
        <p:spPr bwMode="auto">
          <a:xfrm>
            <a:off x="2265363" y="2108200"/>
            <a:ext cx="13716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10" name="Line 19"/>
          <p:cNvSpPr>
            <a:spLocks noChangeShapeType="1"/>
          </p:cNvSpPr>
          <p:nvPr/>
        </p:nvSpPr>
        <p:spPr bwMode="auto">
          <a:xfrm>
            <a:off x="3298825" y="2711450"/>
            <a:ext cx="0" cy="211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11" name="Text Box 20"/>
          <p:cNvSpPr txBox="1">
            <a:spLocks noChangeArrowheads="1"/>
          </p:cNvSpPr>
          <p:nvPr/>
        </p:nvSpPr>
        <p:spPr bwMode="auto">
          <a:xfrm>
            <a:off x="3451225" y="3987800"/>
            <a:ext cx="112077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Big Bang</a:t>
            </a:r>
          </a:p>
        </p:txBody>
      </p:sp>
      <p:sp>
        <p:nvSpPr>
          <p:cNvPr id="29712" name="Text Box 21"/>
          <p:cNvSpPr txBox="1">
            <a:spLocks noChangeArrowheads="1"/>
          </p:cNvSpPr>
          <p:nvPr/>
        </p:nvSpPr>
        <p:spPr bwMode="auto">
          <a:xfrm>
            <a:off x="3451225" y="4587875"/>
            <a:ext cx="118427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Sandwich</a:t>
            </a:r>
          </a:p>
        </p:txBody>
      </p:sp>
      <p:sp>
        <p:nvSpPr>
          <p:cNvPr id="29713" name="Text Box 22"/>
          <p:cNvSpPr txBox="1">
            <a:spLocks noChangeArrowheads="1"/>
          </p:cNvSpPr>
          <p:nvPr/>
        </p:nvSpPr>
        <p:spPr bwMode="auto">
          <a:xfrm>
            <a:off x="665163" y="2844800"/>
            <a:ext cx="1295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Black Box</a:t>
            </a:r>
          </a:p>
        </p:txBody>
      </p:sp>
      <p:sp>
        <p:nvSpPr>
          <p:cNvPr id="29714" name="Text Box 23"/>
          <p:cNvSpPr txBox="1">
            <a:spLocks noChangeArrowheads="1"/>
          </p:cNvSpPr>
          <p:nvPr/>
        </p:nvSpPr>
        <p:spPr bwMode="auto">
          <a:xfrm>
            <a:off x="665163" y="5997575"/>
            <a:ext cx="1235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White Box</a:t>
            </a:r>
          </a:p>
        </p:txBody>
      </p:sp>
      <p:sp>
        <p:nvSpPr>
          <p:cNvPr id="29715" name="Text Box 24"/>
          <p:cNvSpPr txBox="1">
            <a:spLocks noChangeArrowheads="1"/>
          </p:cNvSpPr>
          <p:nvPr/>
        </p:nvSpPr>
        <p:spPr bwMode="auto">
          <a:xfrm>
            <a:off x="5308600" y="2311400"/>
            <a:ext cx="106997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Function</a:t>
            </a:r>
          </a:p>
        </p:txBody>
      </p:sp>
      <p:sp>
        <p:nvSpPr>
          <p:cNvPr id="29716" name="Text Box 25"/>
          <p:cNvSpPr txBox="1">
            <a:spLocks noChangeArrowheads="1"/>
          </p:cNvSpPr>
          <p:nvPr/>
        </p:nvSpPr>
        <p:spPr bwMode="auto">
          <a:xfrm>
            <a:off x="5770563" y="3225800"/>
            <a:ext cx="15049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Performance</a:t>
            </a:r>
          </a:p>
        </p:txBody>
      </p:sp>
      <p:sp>
        <p:nvSpPr>
          <p:cNvPr id="29717" name="Text Box 26"/>
          <p:cNvSpPr txBox="1">
            <a:spLocks noChangeArrowheads="1"/>
          </p:cNvSpPr>
          <p:nvPr/>
        </p:nvSpPr>
        <p:spPr bwMode="auto">
          <a:xfrm>
            <a:off x="5770563" y="3683000"/>
            <a:ext cx="117157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Reliability</a:t>
            </a:r>
          </a:p>
        </p:txBody>
      </p:sp>
      <p:sp>
        <p:nvSpPr>
          <p:cNvPr id="29718" name="Text Box 27"/>
          <p:cNvSpPr txBox="1">
            <a:spLocks noChangeArrowheads="1"/>
          </p:cNvSpPr>
          <p:nvPr/>
        </p:nvSpPr>
        <p:spPr bwMode="auto">
          <a:xfrm>
            <a:off x="5770563" y="4140200"/>
            <a:ext cx="12700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Availability</a:t>
            </a:r>
          </a:p>
        </p:txBody>
      </p:sp>
      <p:sp>
        <p:nvSpPr>
          <p:cNvPr id="29719" name="Text Box 28"/>
          <p:cNvSpPr txBox="1">
            <a:spLocks noChangeArrowheads="1"/>
          </p:cNvSpPr>
          <p:nvPr/>
        </p:nvSpPr>
        <p:spPr bwMode="auto">
          <a:xfrm>
            <a:off x="7142163" y="1701800"/>
            <a:ext cx="16764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Acceptance</a:t>
            </a:r>
          </a:p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Testing</a:t>
            </a:r>
          </a:p>
        </p:txBody>
      </p:sp>
      <p:sp>
        <p:nvSpPr>
          <p:cNvPr id="29720" name="Line 30"/>
          <p:cNvSpPr>
            <a:spLocks noChangeShapeType="1"/>
          </p:cNvSpPr>
          <p:nvPr/>
        </p:nvSpPr>
        <p:spPr bwMode="auto">
          <a:xfrm>
            <a:off x="506413" y="2717800"/>
            <a:ext cx="6350" cy="3436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21" name="Line 31"/>
          <p:cNvSpPr>
            <a:spLocks noChangeShapeType="1"/>
          </p:cNvSpPr>
          <p:nvPr/>
        </p:nvSpPr>
        <p:spPr bwMode="auto">
          <a:xfrm>
            <a:off x="512763" y="61547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22" name="Line 32"/>
          <p:cNvSpPr>
            <a:spLocks noChangeShapeType="1"/>
          </p:cNvSpPr>
          <p:nvPr/>
        </p:nvSpPr>
        <p:spPr bwMode="auto">
          <a:xfrm flipH="1">
            <a:off x="512763" y="30575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23" name="Line 33"/>
          <p:cNvSpPr>
            <a:spLocks noChangeShapeType="1"/>
          </p:cNvSpPr>
          <p:nvPr/>
        </p:nvSpPr>
        <p:spPr bwMode="auto">
          <a:xfrm>
            <a:off x="3298825" y="482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24" name="Line 34"/>
          <p:cNvSpPr>
            <a:spLocks noChangeShapeType="1"/>
          </p:cNvSpPr>
          <p:nvPr/>
        </p:nvSpPr>
        <p:spPr bwMode="auto">
          <a:xfrm flipH="1">
            <a:off x="3298825" y="421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25" name="Line 35"/>
          <p:cNvSpPr>
            <a:spLocks noChangeShapeType="1"/>
          </p:cNvSpPr>
          <p:nvPr/>
        </p:nvSpPr>
        <p:spPr bwMode="auto">
          <a:xfrm>
            <a:off x="3298825" y="3149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26" name="Line 36"/>
          <p:cNvSpPr>
            <a:spLocks noChangeShapeType="1"/>
          </p:cNvSpPr>
          <p:nvPr/>
        </p:nvSpPr>
        <p:spPr bwMode="auto">
          <a:xfrm>
            <a:off x="3298825" y="3683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27" name="Line 37"/>
          <p:cNvSpPr>
            <a:spLocks noChangeShapeType="1"/>
          </p:cNvSpPr>
          <p:nvPr/>
        </p:nvSpPr>
        <p:spPr bwMode="auto">
          <a:xfrm>
            <a:off x="5008563" y="2082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28" name="Line 38"/>
          <p:cNvSpPr>
            <a:spLocks noChangeShapeType="1"/>
          </p:cNvSpPr>
          <p:nvPr/>
        </p:nvSpPr>
        <p:spPr bwMode="auto">
          <a:xfrm>
            <a:off x="5465763" y="48355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29" name="Line 39"/>
          <p:cNvSpPr>
            <a:spLocks noChangeShapeType="1"/>
          </p:cNvSpPr>
          <p:nvPr/>
        </p:nvSpPr>
        <p:spPr bwMode="auto">
          <a:xfrm>
            <a:off x="5465763" y="436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30" name="Line 40"/>
          <p:cNvSpPr>
            <a:spLocks noChangeShapeType="1"/>
          </p:cNvSpPr>
          <p:nvPr/>
        </p:nvSpPr>
        <p:spPr bwMode="auto">
          <a:xfrm>
            <a:off x="5465763" y="3911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31" name="Line 41"/>
          <p:cNvSpPr>
            <a:spLocks noChangeShapeType="1"/>
          </p:cNvSpPr>
          <p:nvPr/>
        </p:nvSpPr>
        <p:spPr bwMode="auto">
          <a:xfrm>
            <a:off x="5465763" y="3454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32" name="Line 42"/>
          <p:cNvSpPr>
            <a:spLocks noChangeShapeType="1"/>
          </p:cNvSpPr>
          <p:nvPr/>
        </p:nvSpPr>
        <p:spPr bwMode="auto">
          <a:xfrm>
            <a:off x="5008563" y="299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33" name="Line 43"/>
          <p:cNvSpPr>
            <a:spLocks noChangeShapeType="1"/>
          </p:cNvSpPr>
          <p:nvPr/>
        </p:nvSpPr>
        <p:spPr bwMode="auto">
          <a:xfrm>
            <a:off x="5008563" y="254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34" name="Text Box 24"/>
          <p:cNvSpPr txBox="1">
            <a:spLocks noChangeArrowheads="1"/>
          </p:cNvSpPr>
          <p:nvPr/>
        </p:nvSpPr>
        <p:spPr bwMode="auto">
          <a:xfrm>
            <a:off x="5308600" y="2768600"/>
            <a:ext cx="123666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Properties</a:t>
            </a:r>
          </a:p>
        </p:txBody>
      </p:sp>
      <p:sp>
        <p:nvSpPr>
          <p:cNvPr id="29735" name="Line 46"/>
          <p:cNvSpPr>
            <a:spLocks noChangeShapeType="1"/>
          </p:cNvSpPr>
          <p:nvPr/>
        </p:nvSpPr>
        <p:spPr bwMode="auto">
          <a:xfrm>
            <a:off x="5459413" y="3175000"/>
            <a:ext cx="6350" cy="346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36" name="Text Box 27"/>
          <p:cNvSpPr txBox="1">
            <a:spLocks noChangeArrowheads="1"/>
          </p:cNvSpPr>
          <p:nvPr/>
        </p:nvSpPr>
        <p:spPr bwMode="auto">
          <a:xfrm>
            <a:off x="5770563" y="4597400"/>
            <a:ext cx="1017587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Security</a:t>
            </a:r>
          </a:p>
        </p:txBody>
      </p:sp>
      <p:sp>
        <p:nvSpPr>
          <p:cNvPr id="29737" name="Line 48"/>
          <p:cNvSpPr>
            <a:spLocks noChangeShapeType="1"/>
          </p:cNvSpPr>
          <p:nvPr/>
        </p:nvSpPr>
        <p:spPr bwMode="auto">
          <a:xfrm>
            <a:off x="4005263" y="1422400"/>
            <a:ext cx="38989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38" name="Text Box 5"/>
          <p:cNvSpPr txBox="1">
            <a:spLocks noChangeArrowheads="1"/>
          </p:cNvSpPr>
          <p:nvPr/>
        </p:nvSpPr>
        <p:spPr bwMode="auto">
          <a:xfrm>
            <a:off x="1166813" y="3302000"/>
            <a:ext cx="14382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Equivalence</a:t>
            </a:r>
          </a:p>
        </p:txBody>
      </p:sp>
      <p:sp>
        <p:nvSpPr>
          <p:cNvPr id="29739" name="Text Box 6"/>
          <p:cNvSpPr txBox="1">
            <a:spLocks noChangeArrowheads="1"/>
          </p:cNvSpPr>
          <p:nvPr/>
        </p:nvSpPr>
        <p:spPr bwMode="auto">
          <a:xfrm>
            <a:off x="1166813" y="3733800"/>
            <a:ext cx="11715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Boundary</a:t>
            </a:r>
          </a:p>
        </p:txBody>
      </p:sp>
      <p:sp>
        <p:nvSpPr>
          <p:cNvPr id="29740" name="Line 19"/>
          <p:cNvSpPr>
            <a:spLocks noChangeShapeType="1"/>
          </p:cNvSpPr>
          <p:nvPr/>
        </p:nvSpPr>
        <p:spPr bwMode="auto">
          <a:xfrm>
            <a:off x="1008063" y="3241675"/>
            <a:ext cx="11112" cy="255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41" name="Text Box 20"/>
          <p:cNvSpPr txBox="1">
            <a:spLocks noChangeArrowheads="1"/>
          </p:cNvSpPr>
          <p:nvPr/>
        </p:nvSpPr>
        <p:spPr bwMode="auto">
          <a:xfrm>
            <a:off x="1166813" y="4191000"/>
            <a:ext cx="1704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Decision Table</a:t>
            </a:r>
          </a:p>
        </p:txBody>
      </p:sp>
      <p:sp>
        <p:nvSpPr>
          <p:cNvPr id="29742" name="Text Box 21"/>
          <p:cNvSpPr txBox="1">
            <a:spLocks noChangeArrowheads="1"/>
          </p:cNvSpPr>
          <p:nvPr/>
        </p:nvSpPr>
        <p:spPr bwMode="auto">
          <a:xfrm>
            <a:off x="1155700" y="4648200"/>
            <a:ext cx="1793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State Transition</a:t>
            </a:r>
          </a:p>
        </p:txBody>
      </p:sp>
      <p:sp>
        <p:nvSpPr>
          <p:cNvPr id="29743" name="Line 33"/>
          <p:cNvSpPr>
            <a:spLocks noChangeShapeType="1"/>
          </p:cNvSpPr>
          <p:nvPr/>
        </p:nvSpPr>
        <p:spPr bwMode="auto">
          <a:xfrm>
            <a:off x="1014413" y="48863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44" name="Line 35"/>
          <p:cNvSpPr>
            <a:spLocks noChangeShapeType="1"/>
          </p:cNvSpPr>
          <p:nvPr/>
        </p:nvSpPr>
        <p:spPr bwMode="auto">
          <a:xfrm>
            <a:off x="1014413" y="3530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45" name="Line 58"/>
          <p:cNvSpPr>
            <a:spLocks noChangeShapeType="1"/>
          </p:cNvSpPr>
          <p:nvPr/>
        </p:nvSpPr>
        <p:spPr bwMode="auto">
          <a:xfrm>
            <a:off x="1912938" y="617855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46" name="Text Box 21"/>
          <p:cNvSpPr txBox="1">
            <a:spLocks noChangeArrowheads="1"/>
          </p:cNvSpPr>
          <p:nvPr/>
        </p:nvSpPr>
        <p:spPr bwMode="auto">
          <a:xfrm>
            <a:off x="1169988" y="5105400"/>
            <a:ext cx="1196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Use Case</a:t>
            </a:r>
          </a:p>
        </p:txBody>
      </p:sp>
      <p:sp>
        <p:nvSpPr>
          <p:cNvPr id="29747" name="Line 33"/>
          <p:cNvSpPr>
            <a:spLocks noChangeShapeType="1"/>
          </p:cNvSpPr>
          <p:nvPr/>
        </p:nvSpPr>
        <p:spPr bwMode="auto">
          <a:xfrm>
            <a:off x="1017588" y="53435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48" name="Text Box 21"/>
          <p:cNvSpPr txBox="1">
            <a:spLocks noChangeArrowheads="1"/>
          </p:cNvSpPr>
          <p:nvPr/>
        </p:nvSpPr>
        <p:spPr bwMode="auto">
          <a:xfrm>
            <a:off x="1163638" y="5562600"/>
            <a:ext cx="18954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Domain Analysis</a:t>
            </a:r>
          </a:p>
        </p:txBody>
      </p:sp>
      <p:sp>
        <p:nvSpPr>
          <p:cNvPr id="29749" name="Line 33"/>
          <p:cNvSpPr>
            <a:spLocks noChangeShapeType="1"/>
          </p:cNvSpPr>
          <p:nvPr/>
        </p:nvSpPr>
        <p:spPr bwMode="auto">
          <a:xfrm>
            <a:off x="1025525" y="5800725"/>
            <a:ext cx="142875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50" name="Line 35"/>
          <p:cNvSpPr>
            <a:spLocks noChangeShapeType="1"/>
          </p:cNvSpPr>
          <p:nvPr/>
        </p:nvSpPr>
        <p:spPr bwMode="auto">
          <a:xfrm>
            <a:off x="1017588" y="39449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51" name="Line 35"/>
          <p:cNvSpPr>
            <a:spLocks noChangeShapeType="1"/>
          </p:cNvSpPr>
          <p:nvPr/>
        </p:nvSpPr>
        <p:spPr bwMode="auto">
          <a:xfrm>
            <a:off x="1016000" y="44211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52" name="Text Box 5"/>
          <p:cNvSpPr txBox="1">
            <a:spLocks noChangeArrowheads="1"/>
          </p:cNvSpPr>
          <p:nvPr/>
        </p:nvSpPr>
        <p:spPr bwMode="auto">
          <a:xfrm>
            <a:off x="1958975" y="6407150"/>
            <a:ext cx="1476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Control Flow</a:t>
            </a:r>
          </a:p>
        </p:txBody>
      </p:sp>
      <p:sp>
        <p:nvSpPr>
          <p:cNvPr id="29753" name="Text Box 6"/>
          <p:cNvSpPr txBox="1">
            <a:spLocks noChangeArrowheads="1"/>
          </p:cNvSpPr>
          <p:nvPr/>
        </p:nvSpPr>
        <p:spPr bwMode="auto">
          <a:xfrm>
            <a:off x="3765550" y="6407150"/>
            <a:ext cx="1222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Data Flow</a:t>
            </a:r>
          </a:p>
        </p:txBody>
      </p:sp>
      <p:sp>
        <p:nvSpPr>
          <p:cNvPr id="29754" name="Line 35"/>
          <p:cNvSpPr>
            <a:spLocks noChangeShapeType="1"/>
          </p:cNvSpPr>
          <p:nvPr/>
        </p:nvSpPr>
        <p:spPr bwMode="auto">
          <a:xfrm flipV="1">
            <a:off x="2598738" y="6178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55" name="Line 35"/>
          <p:cNvSpPr>
            <a:spLocks noChangeShapeType="1"/>
          </p:cNvSpPr>
          <p:nvPr/>
        </p:nvSpPr>
        <p:spPr bwMode="auto">
          <a:xfrm flipH="1">
            <a:off x="4351338" y="6178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56" name="Text Box 27"/>
          <p:cNvSpPr txBox="1">
            <a:spLocks noChangeArrowheads="1"/>
          </p:cNvSpPr>
          <p:nvPr/>
        </p:nvSpPr>
        <p:spPr bwMode="auto">
          <a:xfrm>
            <a:off x="5770563" y="5048250"/>
            <a:ext cx="105727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Usability</a:t>
            </a:r>
          </a:p>
        </p:txBody>
      </p:sp>
      <p:sp>
        <p:nvSpPr>
          <p:cNvPr id="29757" name="Line 38"/>
          <p:cNvSpPr>
            <a:spLocks noChangeShapeType="1"/>
          </p:cNvSpPr>
          <p:nvPr/>
        </p:nvSpPr>
        <p:spPr bwMode="auto">
          <a:xfrm>
            <a:off x="5465763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58" name="Line 39"/>
          <p:cNvSpPr>
            <a:spLocks noChangeShapeType="1"/>
          </p:cNvSpPr>
          <p:nvPr/>
        </p:nvSpPr>
        <p:spPr bwMode="auto">
          <a:xfrm>
            <a:off x="5465763" y="52768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59" name="Text Box 27"/>
          <p:cNvSpPr txBox="1">
            <a:spLocks noChangeArrowheads="1"/>
          </p:cNvSpPr>
          <p:nvPr/>
        </p:nvSpPr>
        <p:spPr bwMode="auto">
          <a:xfrm>
            <a:off x="5770563" y="5476875"/>
            <a:ext cx="17367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Documentation</a:t>
            </a:r>
          </a:p>
        </p:txBody>
      </p:sp>
      <p:sp>
        <p:nvSpPr>
          <p:cNvPr id="29760" name="Text Box 27"/>
          <p:cNvSpPr txBox="1">
            <a:spLocks noChangeArrowheads="1"/>
          </p:cNvSpPr>
          <p:nvPr/>
        </p:nvSpPr>
        <p:spPr bwMode="auto">
          <a:xfrm>
            <a:off x="5770563" y="5943600"/>
            <a:ext cx="119697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Portability</a:t>
            </a:r>
          </a:p>
        </p:txBody>
      </p:sp>
      <p:sp>
        <p:nvSpPr>
          <p:cNvPr id="29761" name="Line 38"/>
          <p:cNvSpPr>
            <a:spLocks noChangeShapeType="1"/>
          </p:cNvSpPr>
          <p:nvPr/>
        </p:nvSpPr>
        <p:spPr bwMode="auto">
          <a:xfrm>
            <a:off x="5465763" y="6638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62" name="Line 39"/>
          <p:cNvSpPr>
            <a:spLocks noChangeShapeType="1"/>
          </p:cNvSpPr>
          <p:nvPr/>
        </p:nvSpPr>
        <p:spPr bwMode="auto">
          <a:xfrm>
            <a:off x="5465763" y="617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63" name="Text Box 27"/>
          <p:cNvSpPr txBox="1">
            <a:spLocks noChangeArrowheads="1"/>
          </p:cNvSpPr>
          <p:nvPr/>
        </p:nvSpPr>
        <p:spPr bwMode="auto">
          <a:xfrm>
            <a:off x="5770563" y="6400800"/>
            <a:ext cx="108267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Capacity</a:t>
            </a:r>
          </a:p>
        </p:txBody>
      </p:sp>
      <p:sp>
        <p:nvSpPr>
          <p:cNvPr id="29764" name="Text Box 4"/>
          <p:cNvSpPr txBox="1">
            <a:spLocks noChangeArrowheads="1"/>
          </p:cNvSpPr>
          <p:nvPr/>
        </p:nvSpPr>
        <p:spPr bwMode="auto">
          <a:xfrm>
            <a:off x="187325" y="1701800"/>
            <a:ext cx="94138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dirty="0" smtClean="0">
                <a:latin typeface="+mn-lt"/>
              </a:rPr>
              <a:t>Ad Hoc</a:t>
            </a:r>
          </a:p>
        </p:txBody>
      </p:sp>
      <p:sp>
        <p:nvSpPr>
          <p:cNvPr id="29765" name="Line 15"/>
          <p:cNvSpPr>
            <a:spLocks noChangeShapeType="1"/>
          </p:cNvSpPr>
          <p:nvPr/>
        </p:nvSpPr>
        <p:spPr bwMode="auto">
          <a:xfrm flipH="1">
            <a:off x="588963" y="1420813"/>
            <a:ext cx="3424237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66" name="Text Box 5"/>
          <p:cNvSpPr txBox="1">
            <a:spLocks noChangeArrowheads="1"/>
          </p:cNvSpPr>
          <p:nvPr/>
        </p:nvSpPr>
        <p:spPr bwMode="auto">
          <a:xfrm>
            <a:off x="7489825" y="2616200"/>
            <a:ext cx="140493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Benchmark</a:t>
            </a:r>
          </a:p>
        </p:txBody>
      </p:sp>
      <p:sp>
        <p:nvSpPr>
          <p:cNvPr id="29767" name="Text Box 6"/>
          <p:cNvSpPr txBox="1">
            <a:spLocks noChangeArrowheads="1"/>
          </p:cNvSpPr>
          <p:nvPr/>
        </p:nvSpPr>
        <p:spPr bwMode="auto">
          <a:xfrm>
            <a:off x="7489825" y="3149600"/>
            <a:ext cx="63341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Pilot</a:t>
            </a:r>
          </a:p>
        </p:txBody>
      </p:sp>
      <p:sp>
        <p:nvSpPr>
          <p:cNvPr id="29768" name="Line 19"/>
          <p:cNvSpPr>
            <a:spLocks noChangeShapeType="1"/>
          </p:cNvSpPr>
          <p:nvPr/>
        </p:nvSpPr>
        <p:spPr bwMode="auto">
          <a:xfrm>
            <a:off x="7337425" y="2406650"/>
            <a:ext cx="0" cy="211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69" name="Text Box 20"/>
          <p:cNvSpPr txBox="1">
            <a:spLocks noChangeArrowheads="1"/>
          </p:cNvSpPr>
          <p:nvPr/>
        </p:nvSpPr>
        <p:spPr bwMode="auto">
          <a:xfrm>
            <a:off x="7489825" y="3683000"/>
            <a:ext cx="7747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Alpha</a:t>
            </a:r>
          </a:p>
        </p:txBody>
      </p:sp>
      <p:sp>
        <p:nvSpPr>
          <p:cNvPr id="29770" name="Text Box 21"/>
          <p:cNvSpPr txBox="1">
            <a:spLocks noChangeArrowheads="1"/>
          </p:cNvSpPr>
          <p:nvPr/>
        </p:nvSpPr>
        <p:spPr bwMode="auto">
          <a:xfrm>
            <a:off x="7489825" y="4283075"/>
            <a:ext cx="65881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latin typeface="+mn-lt"/>
              </a:rPr>
              <a:t>Beta</a:t>
            </a:r>
          </a:p>
        </p:txBody>
      </p:sp>
      <p:sp>
        <p:nvSpPr>
          <p:cNvPr id="29771" name="Line 33"/>
          <p:cNvSpPr>
            <a:spLocks noChangeShapeType="1"/>
          </p:cNvSpPr>
          <p:nvPr/>
        </p:nvSpPr>
        <p:spPr bwMode="auto">
          <a:xfrm>
            <a:off x="7337425" y="4521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72" name="Line 34"/>
          <p:cNvSpPr>
            <a:spLocks noChangeShapeType="1"/>
          </p:cNvSpPr>
          <p:nvPr/>
        </p:nvSpPr>
        <p:spPr bwMode="auto">
          <a:xfrm flipH="1">
            <a:off x="7337425" y="3911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73" name="Line 35"/>
          <p:cNvSpPr>
            <a:spLocks noChangeShapeType="1"/>
          </p:cNvSpPr>
          <p:nvPr/>
        </p:nvSpPr>
        <p:spPr bwMode="auto">
          <a:xfrm>
            <a:off x="7337425" y="2844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29774" name="Line 36"/>
          <p:cNvSpPr>
            <a:spLocks noChangeShapeType="1"/>
          </p:cNvSpPr>
          <p:nvPr/>
        </p:nvSpPr>
        <p:spPr bwMode="auto">
          <a:xfrm>
            <a:off x="7337425" y="337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114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be addressed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A test strategy is created for each new build and the following issues are addressed while planning a test strategy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What </a:t>
            </a:r>
            <a:r>
              <a:rPr lang="en-US" altLang="en-US" b="1" dirty="0">
                <a:solidFill>
                  <a:srgbClr val="0000FF"/>
                </a:solidFill>
              </a:rPr>
              <a:t>test cases need to be selected </a:t>
            </a:r>
            <a:r>
              <a:rPr lang="en-US" altLang="en-US" dirty="0"/>
              <a:t>from the SIT test plan?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What </a:t>
            </a:r>
            <a:r>
              <a:rPr lang="en-US" altLang="en-US" b="1" dirty="0">
                <a:solidFill>
                  <a:srgbClr val="FF0066"/>
                </a:solidFill>
              </a:rPr>
              <a:t>previously failed test cases </a:t>
            </a:r>
            <a:r>
              <a:rPr lang="en-US" altLang="en-US" dirty="0"/>
              <a:t>should now be re-executed in order to test the fixes in the new build? 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How to determine </a:t>
            </a: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740000"/>
                </a:solidFill>
              </a:rPr>
              <a:t>scope of a partial regression tests</a:t>
            </a:r>
            <a:r>
              <a:rPr lang="en-US" altLang="en-US" dirty="0" smtClean="0"/>
              <a:t>?</a:t>
            </a:r>
            <a:endParaRPr lang="en-US" altLang="en-US" dirty="0"/>
          </a:p>
          <a:p>
            <a:pPr lvl="1">
              <a:lnSpc>
                <a:spcPct val="150000"/>
              </a:lnSpc>
            </a:pPr>
            <a:r>
              <a:rPr lang="en-US" altLang="en-US" dirty="0"/>
              <a:t>What are the </a:t>
            </a:r>
            <a:r>
              <a:rPr lang="en-US" altLang="en-US" dirty="0" smtClean="0"/>
              <a:t>estimated </a:t>
            </a:r>
            <a:r>
              <a:rPr lang="en-US" altLang="en-US" dirty="0"/>
              <a:t>time, resource </a:t>
            </a:r>
            <a:r>
              <a:rPr lang="en-US" altLang="en-US" dirty="0" smtClean="0"/>
              <a:t>domain</a:t>
            </a:r>
            <a:r>
              <a:rPr lang="en-US" altLang="en-US" dirty="0"/>
              <a:t>, and cost to test this build?</a:t>
            </a:r>
          </a:p>
        </p:txBody>
      </p:sp>
    </p:spTree>
    <p:extLst>
      <p:ext uri="{BB962C8B-B14F-4D97-AF65-F5344CB8AC3E}">
        <p14:creationId xmlns:p14="http://schemas.microsoft.com/office/powerpoint/2010/main" val="33696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Incremental: Build frequency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690689"/>
            <a:ext cx="7886700" cy="476091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dirty="0" smtClean="0"/>
              <a:t>Creating a </a:t>
            </a:r>
            <a:r>
              <a:rPr lang="en-US" altLang="en-US" b="1" dirty="0" smtClean="0">
                <a:solidFill>
                  <a:srgbClr val="0000FF"/>
                </a:solidFill>
              </a:rPr>
              <a:t>daily build </a:t>
            </a:r>
            <a:r>
              <a:rPr lang="en-US" altLang="en-US" dirty="0" smtClean="0"/>
              <a:t>is very popular among many organization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r>
              <a:rPr lang="en-US" altLang="en-US" dirty="0" smtClean="0"/>
              <a:t>It facilitates to a </a:t>
            </a:r>
            <a:r>
              <a:rPr lang="en-US" altLang="en-US" b="1" dirty="0" smtClean="0">
                <a:solidFill>
                  <a:srgbClr val="FF0066"/>
                </a:solidFill>
              </a:rPr>
              <a:t>faster delivery </a:t>
            </a:r>
            <a:r>
              <a:rPr lang="en-US" altLang="en-US" dirty="0" smtClean="0"/>
              <a:t>of the system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It puts emphasis on </a:t>
            </a:r>
            <a:r>
              <a:rPr lang="en-US" altLang="en-US" b="1" dirty="0" smtClean="0">
                <a:solidFill>
                  <a:srgbClr val="00B050"/>
                </a:solidFill>
              </a:rPr>
              <a:t>small incremental testing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It steadily increases number of test cases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The system is tested using </a:t>
            </a:r>
            <a:r>
              <a:rPr lang="en-US" altLang="en-US" b="1" dirty="0" smtClean="0">
                <a:solidFill>
                  <a:srgbClr val="FF0066"/>
                </a:solidFill>
              </a:rPr>
              <a:t>automated, re-usable test cases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An effort is made to fix the defects that were found within 24 hours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 Prior version of the build are retained for </a:t>
            </a:r>
            <a:r>
              <a:rPr lang="en-US" altLang="en-US" b="1" dirty="0" smtClean="0"/>
              <a:t>references and rollback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A typical practice is to retain the past 7-10 builds</a:t>
            </a:r>
          </a:p>
        </p:txBody>
      </p:sp>
    </p:spTree>
    <p:extLst>
      <p:ext uri="{BB962C8B-B14F-4D97-AF65-F5344CB8AC3E}">
        <p14:creationId xmlns:p14="http://schemas.microsoft.com/office/powerpoint/2010/main" val="171808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 smtClean="0"/>
              <a:t>It</a:t>
            </a:r>
            <a:r>
              <a:rPr lang="en-GB" dirty="0"/>
              <a:t> is primarily considering as an approach where </a:t>
            </a:r>
            <a:endParaRPr lang="en-GB" dirty="0" smtClean="0"/>
          </a:p>
          <a:p>
            <a:pPr lvl="1"/>
            <a:r>
              <a:rPr lang="en-GB" dirty="0"/>
              <a:t> </a:t>
            </a:r>
            <a:r>
              <a:rPr lang="en-GB" dirty="0" smtClean="0"/>
              <a:t>Modules </a:t>
            </a:r>
            <a:r>
              <a:rPr lang="en-GB" dirty="0"/>
              <a:t>are </a:t>
            </a:r>
            <a:r>
              <a:rPr lang="en-GB" dirty="0" smtClean="0"/>
              <a:t>developed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Testing starts at </a:t>
            </a:r>
            <a:r>
              <a:rPr lang="en-GB" dirty="0"/>
              <a:t>the finest level of the programming </a:t>
            </a:r>
            <a:r>
              <a:rPr lang="en-GB" dirty="0" smtClean="0"/>
              <a:t>hierarchy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Continues </a:t>
            </a:r>
            <a:r>
              <a:rPr lang="en-GB" dirty="0"/>
              <a:t>towards the lower levels.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/>
              <a:t>Top down strategy of integration testing is an incremental approach because </a:t>
            </a:r>
            <a:endParaRPr lang="en-GB" dirty="0" smtClean="0"/>
          </a:p>
          <a:p>
            <a:pPr lvl="1"/>
            <a:r>
              <a:rPr lang="en-GB" dirty="0"/>
              <a:t> </a:t>
            </a:r>
            <a:r>
              <a:rPr lang="en-GB" dirty="0" smtClean="0"/>
              <a:t>We </a:t>
            </a:r>
            <a:r>
              <a:rPr lang="en-GB" dirty="0"/>
              <a:t>proceed one level at a time. </a:t>
            </a:r>
            <a:endParaRPr lang="en-GB" dirty="0" smtClean="0"/>
          </a:p>
          <a:p>
            <a:pPr lvl="1"/>
            <a:r>
              <a:rPr lang="en-GB" dirty="0"/>
              <a:t> </a:t>
            </a:r>
            <a:r>
              <a:rPr lang="en-GB" dirty="0" smtClean="0"/>
              <a:t>It </a:t>
            </a:r>
            <a:r>
              <a:rPr lang="en-GB" dirty="0"/>
              <a:t>can be determine either in </a:t>
            </a:r>
            <a:endParaRPr lang="en-GB" dirty="0" smtClean="0"/>
          </a:p>
          <a:p>
            <a:pPr lvl="2"/>
            <a:r>
              <a:rPr lang="en-GB" dirty="0"/>
              <a:t> </a:t>
            </a:r>
            <a:r>
              <a:rPr lang="en-GB" dirty="0" smtClean="0"/>
              <a:t>“</a:t>
            </a:r>
            <a:r>
              <a:rPr lang="en-GB" dirty="0"/>
              <a:t>depth first search” and in </a:t>
            </a:r>
            <a:endParaRPr lang="en-GB" dirty="0" smtClean="0"/>
          </a:p>
          <a:p>
            <a:pPr lvl="2"/>
            <a:r>
              <a:rPr lang="en-GB" dirty="0"/>
              <a:t> </a:t>
            </a:r>
            <a:r>
              <a:rPr lang="en-GB" dirty="0" smtClean="0"/>
              <a:t>“</a:t>
            </a:r>
            <a:r>
              <a:rPr lang="en-GB" dirty="0"/>
              <a:t>breadth first search” manner.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6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Top-down</a:t>
            </a:r>
          </a:p>
        </p:txBody>
      </p:sp>
      <p:pic>
        <p:nvPicPr>
          <p:cNvPr id="337926" name="Picture 6" descr="topdown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" y="1328887"/>
            <a:ext cx="3878263" cy="2162175"/>
          </a:xfrm>
        </p:spPr>
      </p:pic>
      <p:sp>
        <p:nvSpPr>
          <p:cNvPr id="337928" name="Rectangle 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35413" y="281001"/>
            <a:ext cx="5208587" cy="5870575"/>
          </a:xfrm>
        </p:spPr>
        <p:txBody>
          <a:bodyPr/>
          <a:lstStyle/>
          <a:p>
            <a:r>
              <a:rPr lang="en-US" altLang="en-US" sz="2000" dirty="0" smtClean="0"/>
              <a:t>Module A has been decomposed into modules B, C, and D</a:t>
            </a:r>
          </a:p>
          <a:p>
            <a:r>
              <a:rPr lang="en-US" altLang="en-US" sz="2000" dirty="0" smtClean="0"/>
              <a:t> Modules B, D, E, F, and G are terminal modules</a:t>
            </a:r>
          </a:p>
          <a:p>
            <a:r>
              <a:rPr lang="en-US" altLang="en-US" sz="2000" dirty="0" smtClean="0"/>
              <a:t> First integrate modules A and B using stubs C` and D` (represented by grey boxes)</a:t>
            </a:r>
          </a:p>
          <a:p>
            <a:r>
              <a:rPr lang="en-US" altLang="en-US" sz="2000" dirty="0" smtClean="0"/>
              <a:t>Next stub D` has been replaced with its actual instance D</a:t>
            </a:r>
          </a:p>
          <a:p>
            <a:r>
              <a:rPr lang="en-US" altLang="en-US" sz="2000" dirty="0" smtClean="0"/>
              <a:t> Two kinds of tests are performed:</a:t>
            </a:r>
          </a:p>
          <a:p>
            <a:pPr lvl="1"/>
            <a:r>
              <a:rPr lang="en-US" altLang="en-US" sz="1800" dirty="0" smtClean="0"/>
              <a:t>Test the </a:t>
            </a:r>
            <a:r>
              <a:rPr lang="en-US" altLang="en-US" sz="1800" b="1" dirty="0" smtClean="0">
                <a:solidFill>
                  <a:srgbClr val="FF0066"/>
                </a:solidFill>
              </a:rPr>
              <a:t>interface between A and D</a:t>
            </a:r>
          </a:p>
          <a:p>
            <a:pPr lvl="1"/>
            <a:r>
              <a:rPr lang="en-US" altLang="en-US" sz="1800" b="1" dirty="0" smtClean="0">
                <a:solidFill>
                  <a:srgbClr val="0000FF"/>
                </a:solidFill>
              </a:rPr>
              <a:t>Regression tests </a:t>
            </a:r>
            <a:r>
              <a:rPr lang="en-US" altLang="en-US" sz="1800" dirty="0" smtClean="0"/>
              <a:t>to look for interface defects between A and B in the presence of module D</a:t>
            </a:r>
          </a:p>
        </p:txBody>
      </p:sp>
      <p:pic>
        <p:nvPicPr>
          <p:cNvPr id="337929" name="Picture 9" descr="topdownab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" y="4448175"/>
            <a:ext cx="4037013" cy="1304925"/>
          </a:xfrm>
        </p:spPr>
      </p:pic>
      <p:pic>
        <p:nvPicPr>
          <p:cNvPr id="337930" name="Picture 10" descr="topdownab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2" y="4657425"/>
            <a:ext cx="40195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31" name="Text Box 11"/>
          <p:cNvSpPr txBox="1">
            <a:spLocks noChangeArrowheads="1"/>
          </p:cNvSpPr>
          <p:nvPr/>
        </p:nvSpPr>
        <p:spPr bwMode="auto">
          <a:xfrm>
            <a:off x="36513" y="3595687"/>
            <a:ext cx="40909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 dirty="0" smtClean="0">
                <a:solidFill>
                  <a:srgbClr val="000000"/>
                </a:solidFill>
              </a:rPr>
              <a:t>A </a:t>
            </a:r>
            <a:r>
              <a:rPr lang="en-US" altLang="en-US" b="1" i="1" dirty="0">
                <a:solidFill>
                  <a:srgbClr val="000000"/>
                </a:solidFill>
              </a:rPr>
              <a:t>module hierarchy with three levels and seven modules</a:t>
            </a:r>
            <a:endParaRPr lang="en-US" altLang="en-US" sz="1200" b="1" i="1" dirty="0">
              <a:solidFill>
                <a:srgbClr val="000000"/>
              </a:solidFill>
            </a:endParaRPr>
          </a:p>
        </p:txBody>
      </p:sp>
      <p:sp>
        <p:nvSpPr>
          <p:cNvPr id="337932" name="Text Box 12"/>
          <p:cNvSpPr txBox="1">
            <a:spLocks noChangeArrowheads="1"/>
          </p:cNvSpPr>
          <p:nvPr/>
        </p:nvSpPr>
        <p:spPr bwMode="auto">
          <a:xfrm>
            <a:off x="57150" y="5962350"/>
            <a:ext cx="43576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 dirty="0" smtClean="0">
                <a:solidFill>
                  <a:srgbClr val="000000"/>
                </a:solidFill>
              </a:rPr>
              <a:t>Top-down </a:t>
            </a:r>
            <a:r>
              <a:rPr lang="en-US" altLang="en-US" b="1" i="1" dirty="0">
                <a:solidFill>
                  <a:srgbClr val="000000"/>
                </a:solidFill>
              </a:rPr>
              <a:t>integration of modules A and B</a:t>
            </a:r>
            <a:endParaRPr lang="en-US" altLang="en-US" sz="1200" b="1" i="1" dirty="0">
              <a:solidFill>
                <a:srgbClr val="000000"/>
              </a:solidFill>
            </a:endParaRPr>
          </a:p>
        </p:txBody>
      </p:sp>
      <p:sp>
        <p:nvSpPr>
          <p:cNvPr id="337933" name="Text Box 13"/>
          <p:cNvSpPr txBox="1">
            <a:spLocks noChangeArrowheads="1"/>
          </p:cNvSpPr>
          <p:nvPr/>
        </p:nvSpPr>
        <p:spPr bwMode="auto">
          <a:xfrm>
            <a:off x="4572000" y="6083039"/>
            <a:ext cx="46831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 dirty="0" smtClean="0">
                <a:solidFill>
                  <a:srgbClr val="000000"/>
                </a:solidFill>
              </a:rPr>
              <a:t>Top-down </a:t>
            </a:r>
            <a:r>
              <a:rPr lang="en-US" altLang="en-US" b="1" i="1" dirty="0">
                <a:solidFill>
                  <a:srgbClr val="000000"/>
                </a:solidFill>
              </a:rPr>
              <a:t>integration of modules A, B and D</a:t>
            </a:r>
            <a:endParaRPr lang="en-US" altLang="en-US" sz="12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8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7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79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79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8" grpId="0" build="p"/>
      <p:bldP spid="337932" grpId="0"/>
      <p:bldP spid="3379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86" name="Rectangle 1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Top-down</a:t>
            </a:r>
          </a:p>
        </p:txBody>
      </p:sp>
      <p:sp>
        <p:nvSpPr>
          <p:cNvPr id="339994" name="Rectangle 2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2575" y="1360487"/>
            <a:ext cx="4406900" cy="5870575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Stub C’ has been replaced with the actual module C, and new stubs E`, F`, and G`</a:t>
            </a:r>
          </a:p>
          <a:p>
            <a:r>
              <a:rPr lang="en-US" altLang="en-US" sz="1800" dirty="0" smtClean="0"/>
              <a:t>Perform tests as follows: </a:t>
            </a:r>
          </a:p>
          <a:p>
            <a:pPr lvl="1"/>
            <a:r>
              <a:rPr lang="en-US" altLang="en-US" sz="1800" dirty="0"/>
              <a:t>T</a:t>
            </a:r>
            <a:r>
              <a:rPr lang="en-US" altLang="en-US" sz="1800" dirty="0" smtClean="0"/>
              <a:t>est the interface between A and C; </a:t>
            </a:r>
          </a:p>
          <a:p>
            <a:pPr lvl="1"/>
            <a:r>
              <a:rPr lang="en-US" altLang="en-US" sz="1800" dirty="0" smtClean="0"/>
              <a:t>Test the combined modules A, B, and D in the presence of C</a:t>
            </a:r>
          </a:p>
          <a:p>
            <a:r>
              <a:rPr lang="en-US" altLang="en-US" sz="1800" dirty="0" smtClean="0"/>
              <a:t>The rest of the process depicted in the right hand side figures.</a:t>
            </a:r>
          </a:p>
          <a:p>
            <a:endParaRPr lang="en-US" altLang="en-US" sz="1800" dirty="0" smtClean="0"/>
          </a:p>
        </p:txBody>
      </p:sp>
      <p:pic>
        <p:nvPicPr>
          <p:cNvPr id="339991" name="Picture 23" descr="topdownabcde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5550" y="628831"/>
            <a:ext cx="4019550" cy="2162175"/>
          </a:xfrm>
        </p:spPr>
      </p:pic>
      <p:pic>
        <p:nvPicPr>
          <p:cNvPr id="339984" name="Picture 16" descr="topdownabcd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1313" y="3983270"/>
            <a:ext cx="4019550" cy="2162175"/>
          </a:xfrm>
        </p:spPr>
      </p:pic>
      <p:pic>
        <p:nvPicPr>
          <p:cNvPr id="339992" name="Picture 24" descr="topdownabcdef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0774" y="3852864"/>
            <a:ext cx="4019550" cy="2162175"/>
          </a:xfrm>
        </p:spPr>
      </p:pic>
      <p:sp>
        <p:nvSpPr>
          <p:cNvPr id="339996" name="Text Box 28"/>
          <p:cNvSpPr txBox="1">
            <a:spLocks noChangeArrowheads="1"/>
          </p:cNvSpPr>
          <p:nvPr/>
        </p:nvSpPr>
        <p:spPr bwMode="auto">
          <a:xfrm>
            <a:off x="269876" y="6215747"/>
            <a:ext cx="40909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0" dirty="0" smtClean="0">
                <a:solidFill>
                  <a:srgbClr val="000000"/>
                </a:solidFill>
              </a:rPr>
              <a:t>Top-down </a:t>
            </a:r>
            <a:r>
              <a:rPr lang="en-US" altLang="en-US" b="0" dirty="0">
                <a:solidFill>
                  <a:srgbClr val="000000"/>
                </a:solidFill>
              </a:rPr>
              <a:t>integration of modules A, B, D and C</a:t>
            </a:r>
            <a:endParaRPr lang="en-US" altLang="en-US" sz="1200" b="0" dirty="0">
              <a:solidFill>
                <a:srgbClr val="000000"/>
              </a:solidFill>
            </a:endParaRPr>
          </a:p>
        </p:txBody>
      </p:sp>
      <p:sp>
        <p:nvSpPr>
          <p:cNvPr id="339997" name="Text Box 29"/>
          <p:cNvSpPr txBox="1">
            <a:spLocks noChangeArrowheads="1"/>
          </p:cNvSpPr>
          <p:nvPr/>
        </p:nvSpPr>
        <p:spPr bwMode="auto">
          <a:xfrm>
            <a:off x="5053013" y="3052203"/>
            <a:ext cx="40909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0" dirty="0" smtClean="0">
                <a:solidFill>
                  <a:srgbClr val="000000"/>
                </a:solidFill>
              </a:rPr>
              <a:t>Top-down </a:t>
            </a:r>
            <a:r>
              <a:rPr lang="en-US" altLang="en-US" b="0" dirty="0">
                <a:solidFill>
                  <a:srgbClr val="000000"/>
                </a:solidFill>
              </a:rPr>
              <a:t>integration of modules A, B, C, D and E</a:t>
            </a:r>
            <a:endParaRPr lang="en-US" altLang="en-US" sz="1200" b="0" dirty="0">
              <a:solidFill>
                <a:srgbClr val="000000"/>
              </a:solidFill>
            </a:endParaRPr>
          </a:p>
        </p:txBody>
      </p:sp>
      <p:sp>
        <p:nvSpPr>
          <p:cNvPr id="339998" name="Text Box 30"/>
          <p:cNvSpPr txBox="1">
            <a:spLocks noChangeArrowheads="1"/>
          </p:cNvSpPr>
          <p:nvPr/>
        </p:nvSpPr>
        <p:spPr bwMode="auto">
          <a:xfrm>
            <a:off x="4895056" y="6033185"/>
            <a:ext cx="40909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0" dirty="0" smtClean="0">
                <a:solidFill>
                  <a:srgbClr val="000000"/>
                </a:solidFill>
              </a:rPr>
              <a:t>Top-down </a:t>
            </a:r>
            <a:r>
              <a:rPr lang="en-US" altLang="en-US" b="0" dirty="0">
                <a:solidFill>
                  <a:srgbClr val="000000"/>
                </a:solidFill>
              </a:rPr>
              <a:t>integration of modules A, B, C, D, E and F</a:t>
            </a:r>
            <a:endParaRPr lang="en-US" altLang="en-US" sz="12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81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Top-down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b="1" dirty="0" smtClean="0"/>
              <a:t>Advantages</a:t>
            </a:r>
          </a:p>
          <a:p>
            <a:r>
              <a:rPr lang="en-US" altLang="en-US" dirty="0" smtClean="0"/>
              <a:t>The SIT engineers continually observe system-level functions as the integration process continue</a:t>
            </a:r>
          </a:p>
          <a:p>
            <a:r>
              <a:rPr lang="en-US" altLang="en-US" dirty="0" smtClean="0"/>
              <a:t>Isolation of interface errors becomes easier because of the incremental nature of the top-down integration</a:t>
            </a:r>
          </a:p>
          <a:p>
            <a:r>
              <a:rPr lang="en-US" altLang="en-US" dirty="0" smtClean="0"/>
              <a:t>Test cases designed to test the integration of a module M are reused during the regression tests performed after integrating other modules</a:t>
            </a:r>
          </a:p>
          <a:p>
            <a:endParaRPr lang="en-US" altLang="en-US" dirty="0" smtClean="0"/>
          </a:p>
          <a:p>
            <a:pPr>
              <a:buFontTx/>
              <a:buNone/>
            </a:pPr>
            <a:r>
              <a:rPr lang="en-US" altLang="en-US" b="1" dirty="0" smtClean="0"/>
              <a:t>Disadvantages</a:t>
            </a:r>
          </a:p>
          <a:p>
            <a:r>
              <a:rPr lang="en-US" altLang="en-US" dirty="0" smtClean="0"/>
              <a:t>It may not be possible to observe meaningful system functions because of an absence of lower level modules and the presence of stubs.</a:t>
            </a:r>
          </a:p>
          <a:p>
            <a:r>
              <a:rPr lang="en-US" altLang="en-US" dirty="0" smtClean="0"/>
              <a:t> Test case selection and stub design become increasingly difficult when stubs lie far away from the top-level module.</a:t>
            </a:r>
          </a:p>
        </p:txBody>
      </p:sp>
    </p:spTree>
    <p:extLst>
      <p:ext uri="{BB962C8B-B14F-4D97-AF65-F5344CB8AC3E}">
        <p14:creationId xmlns:p14="http://schemas.microsoft.com/office/powerpoint/2010/main" val="94858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Bottom-up</a:t>
            </a:r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9225" y="1399382"/>
            <a:ext cx="4632325" cy="5272881"/>
          </a:xfrm>
        </p:spPr>
        <p:txBody>
          <a:bodyPr>
            <a:normAutofit/>
          </a:bodyPr>
          <a:lstStyle/>
          <a:p>
            <a:r>
              <a:rPr lang="en-US" altLang="en-US" sz="1900" b="1" dirty="0" smtClean="0">
                <a:solidFill>
                  <a:srgbClr val="FF0066"/>
                </a:solidFill>
              </a:rPr>
              <a:t>A test driver </a:t>
            </a:r>
            <a:r>
              <a:rPr lang="en-US" altLang="en-US" sz="1900" dirty="0" smtClean="0"/>
              <a:t>is designed to integrate lowest-level modules E, F, and G</a:t>
            </a:r>
          </a:p>
          <a:p>
            <a:r>
              <a:rPr lang="en-US" altLang="en-US" sz="1900" dirty="0" smtClean="0"/>
              <a:t>Return values generated by one module is likely to be used in another module</a:t>
            </a:r>
          </a:p>
          <a:p>
            <a:r>
              <a:rPr lang="en-US" altLang="en-US" sz="1900" dirty="0" smtClean="0"/>
              <a:t>The </a:t>
            </a:r>
            <a:r>
              <a:rPr lang="en-US" altLang="en-US" sz="1900" b="1" dirty="0" smtClean="0">
                <a:solidFill>
                  <a:srgbClr val="FF0066"/>
                </a:solidFill>
              </a:rPr>
              <a:t>test driver </a:t>
            </a:r>
            <a:r>
              <a:rPr lang="en-US" altLang="en-US" sz="1900" dirty="0" smtClean="0"/>
              <a:t>mimics module C to integrate E, F, and G in a limited way.</a:t>
            </a:r>
          </a:p>
          <a:p>
            <a:r>
              <a:rPr lang="en-US" altLang="en-US" sz="1900" b="1" dirty="0" smtClean="0"/>
              <a:t>The test driver is replaced with actual module , i.e., C.</a:t>
            </a:r>
          </a:p>
          <a:p>
            <a:r>
              <a:rPr lang="en-US" altLang="en-US" sz="1900" dirty="0" smtClean="0"/>
              <a:t>A </a:t>
            </a:r>
            <a:r>
              <a:rPr lang="en-US" altLang="en-US" sz="1900" b="1" dirty="0" smtClean="0">
                <a:solidFill>
                  <a:srgbClr val="FF0066"/>
                </a:solidFill>
              </a:rPr>
              <a:t>new test driver </a:t>
            </a:r>
            <a:r>
              <a:rPr lang="en-US" altLang="en-US" sz="1900" dirty="0" smtClean="0"/>
              <a:t>is used</a:t>
            </a:r>
          </a:p>
          <a:p>
            <a:r>
              <a:rPr lang="en-US" altLang="en-US" sz="1900" dirty="0" smtClean="0"/>
              <a:t> At this moment, more modules such as B and D are integrated</a:t>
            </a:r>
          </a:p>
          <a:p>
            <a:r>
              <a:rPr lang="en-US" altLang="en-US" sz="1900" dirty="0" smtClean="0"/>
              <a:t> The new </a:t>
            </a:r>
            <a:r>
              <a:rPr lang="en-US" altLang="en-US" sz="1900" b="1" dirty="0" smtClean="0"/>
              <a:t>test driver mimics the behavior of module A</a:t>
            </a:r>
          </a:p>
          <a:p>
            <a:r>
              <a:rPr lang="en-US" altLang="en-US" sz="1900" dirty="0" smtClean="0"/>
              <a:t> Finally, the test driver is replaced with module A and further test are performed</a:t>
            </a:r>
          </a:p>
        </p:txBody>
      </p:sp>
      <p:pic>
        <p:nvPicPr>
          <p:cNvPr id="348167" name="Picture 7" descr="bottomupef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6825" y="202516"/>
            <a:ext cx="3917950" cy="1955800"/>
          </a:xfrm>
        </p:spPr>
      </p:pic>
      <p:pic>
        <p:nvPicPr>
          <p:cNvPr id="348168" name="Picture 8" descr="bottomupbcdef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9787" y="2859088"/>
            <a:ext cx="4344988" cy="2644775"/>
          </a:xfrm>
        </p:spPr>
      </p:pic>
      <p:sp>
        <p:nvSpPr>
          <p:cNvPr id="348169" name="Text Box 9"/>
          <p:cNvSpPr txBox="1">
            <a:spLocks noChangeArrowheads="1"/>
          </p:cNvSpPr>
          <p:nvPr/>
        </p:nvSpPr>
        <p:spPr bwMode="auto">
          <a:xfrm>
            <a:off x="5053013" y="2233395"/>
            <a:ext cx="40909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 dirty="0" smtClean="0">
                <a:solidFill>
                  <a:srgbClr val="000000"/>
                </a:solidFill>
              </a:rPr>
              <a:t>Bottom-up </a:t>
            </a:r>
            <a:r>
              <a:rPr lang="en-US" altLang="en-US" b="1" i="1" dirty="0">
                <a:solidFill>
                  <a:srgbClr val="000000"/>
                </a:solidFill>
              </a:rPr>
              <a:t>integration of module E, F, and G</a:t>
            </a:r>
            <a:endParaRPr lang="en-US" altLang="en-US" sz="1200" b="1" i="1" dirty="0">
              <a:solidFill>
                <a:srgbClr val="000000"/>
              </a:solidFill>
            </a:endParaRPr>
          </a:p>
        </p:txBody>
      </p:sp>
      <p:sp>
        <p:nvSpPr>
          <p:cNvPr id="348170" name="Rectangle 10"/>
          <p:cNvSpPr>
            <a:spLocks noChangeArrowheads="1"/>
          </p:cNvSpPr>
          <p:nvPr/>
        </p:nvSpPr>
        <p:spPr bwMode="auto">
          <a:xfrm>
            <a:off x="4984750" y="5743356"/>
            <a:ext cx="41021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 dirty="0" smtClean="0">
                <a:solidFill>
                  <a:srgbClr val="000000"/>
                </a:solidFill>
              </a:rPr>
              <a:t>Bottom-up </a:t>
            </a:r>
            <a:r>
              <a:rPr lang="en-US" altLang="en-US" b="1" i="1" dirty="0">
                <a:solidFill>
                  <a:srgbClr val="000000"/>
                </a:solidFill>
              </a:rPr>
              <a:t>integration of module B, C, and D with F, F, and G</a:t>
            </a:r>
          </a:p>
        </p:txBody>
      </p:sp>
    </p:spTree>
    <p:extLst>
      <p:ext uri="{BB962C8B-B14F-4D97-AF65-F5344CB8AC3E}">
        <p14:creationId xmlns:p14="http://schemas.microsoft.com/office/powerpoint/2010/main" val="213402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8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8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8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4" grpId="0" uiExpand="1" build="p"/>
      <p:bldP spid="348169" grpId="0"/>
      <p:bldP spid="3481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Bottom-up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en-US" b="1" dirty="0" smtClean="0"/>
              <a:t>Advantages</a:t>
            </a:r>
          </a:p>
          <a:p>
            <a:r>
              <a:rPr lang="en-US" altLang="en-US" dirty="0" smtClean="0"/>
              <a:t>One designs the behavior of a </a:t>
            </a:r>
            <a:r>
              <a:rPr lang="en-US" altLang="en-US" b="1" dirty="0" smtClean="0">
                <a:solidFill>
                  <a:srgbClr val="FF0066"/>
                </a:solidFill>
              </a:rPr>
              <a:t>test driver </a:t>
            </a:r>
            <a:r>
              <a:rPr lang="en-US" altLang="en-US" dirty="0" smtClean="0"/>
              <a:t>by simplifying the behavior of the actual module</a:t>
            </a:r>
          </a:p>
          <a:p>
            <a:r>
              <a:rPr lang="en-US" altLang="en-US" dirty="0" smtClean="0"/>
              <a:t>If </a:t>
            </a:r>
            <a:r>
              <a:rPr lang="en-US" altLang="en-US" b="1" dirty="0" smtClean="0"/>
              <a:t>the low-level modules and their combined functions are often invoked by other modules</a:t>
            </a:r>
            <a:r>
              <a:rPr lang="en-US" altLang="en-US" dirty="0" smtClean="0"/>
              <a:t>, then 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 smtClean="0"/>
              <a:t>It is useful </a:t>
            </a:r>
            <a:r>
              <a:rPr lang="en-US" altLang="en-US" b="1" dirty="0" smtClean="0">
                <a:solidFill>
                  <a:srgbClr val="0000FF"/>
                </a:solidFill>
              </a:rPr>
              <a:t>to test them first </a:t>
            </a:r>
            <a:r>
              <a:rPr lang="en-US" altLang="en-US" dirty="0" smtClean="0"/>
              <a:t>so that meaningful effective integration of other modules can be done</a:t>
            </a:r>
          </a:p>
          <a:p>
            <a:endParaRPr lang="en-US" altLang="en-US" b="1" dirty="0" smtClean="0"/>
          </a:p>
          <a:p>
            <a:pPr>
              <a:buFontTx/>
              <a:buNone/>
            </a:pPr>
            <a:r>
              <a:rPr lang="en-US" altLang="en-US" b="1" dirty="0" smtClean="0"/>
              <a:t>Disadvantages</a:t>
            </a:r>
          </a:p>
          <a:p>
            <a:r>
              <a:rPr lang="en-US" altLang="en-US" dirty="0" smtClean="0"/>
              <a:t>Discovery of </a:t>
            </a:r>
            <a:r>
              <a:rPr lang="en-US" altLang="en-US" b="1" dirty="0" smtClean="0">
                <a:solidFill>
                  <a:srgbClr val="0000FF"/>
                </a:solidFill>
              </a:rPr>
              <a:t>major faults are detected </a:t>
            </a:r>
            <a:r>
              <a:rPr lang="en-US" altLang="en-US" b="1" dirty="0" smtClean="0">
                <a:solidFill>
                  <a:srgbClr val="C00000"/>
                </a:solidFill>
              </a:rPr>
              <a:t>towards the end of the integration process</a:t>
            </a:r>
            <a:endParaRPr lang="en-US" altLang="en-US" dirty="0" smtClean="0">
              <a:solidFill>
                <a:srgbClr val="C00000"/>
              </a:solidFill>
            </a:endParaRPr>
          </a:p>
          <a:p>
            <a:pPr lvl="1"/>
            <a:r>
              <a:rPr lang="en-US" altLang="en-US" i="1" u="sng" dirty="0"/>
              <a:t> </a:t>
            </a:r>
            <a:r>
              <a:rPr lang="en-US" altLang="en-US" i="1" u="sng" dirty="0" smtClean="0"/>
              <a:t>Major design decision are embodied in the top-level modules</a:t>
            </a:r>
          </a:p>
          <a:p>
            <a:r>
              <a:rPr lang="en-US" altLang="en-US" dirty="0" smtClean="0"/>
              <a:t>Test engineers </a:t>
            </a:r>
            <a:r>
              <a:rPr lang="en-US" altLang="en-US" b="1" dirty="0" smtClean="0">
                <a:solidFill>
                  <a:srgbClr val="FF0066"/>
                </a:solidFill>
              </a:rPr>
              <a:t>can not observe system-level functions </a:t>
            </a:r>
            <a:r>
              <a:rPr lang="en-US" altLang="en-US" b="1" dirty="0" smtClean="0">
                <a:solidFill>
                  <a:srgbClr val="0000FF"/>
                </a:solidFill>
              </a:rPr>
              <a:t>from a partly integrated system. </a:t>
            </a:r>
          </a:p>
          <a:p>
            <a:r>
              <a:rPr lang="en-US" altLang="en-US" dirty="0" smtClean="0"/>
              <a:t>They </a:t>
            </a:r>
            <a:r>
              <a:rPr lang="en-US" altLang="en-US" b="1" dirty="0" smtClean="0">
                <a:solidFill>
                  <a:srgbClr val="C00000"/>
                </a:solidFill>
              </a:rPr>
              <a:t>can not observe system-level functions </a:t>
            </a:r>
            <a:r>
              <a:rPr lang="en-US" altLang="en-US" b="1" dirty="0" smtClean="0">
                <a:solidFill>
                  <a:srgbClr val="00B050"/>
                </a:solidFill>
              </a:rPr>
              <a:t>until the top-level test driver is in place</a:t>
            </a:r>
          </a:p>
        </p:txBody>
      </p:sp>
    </p:spTree>
    <p:extLst>
      <p:ext uri="{BB962C8B-B14F-4D97-AF65-F5344CB8AC3E}">
        <p14:creationId xmlns:p14="http://schemas.microsoft.com/office/powerpoint/2010/main" val="196575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vs. Bottom-up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541042"/>
              </p:ext>
            </p:extLst>
          </p:nvPr>
        </p:nvGraphicFramePr>
        <p:xfrm>
          <a:off x="628650" y="1825625"/>
          <a:ext cx="7886700" cy="463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9789593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851457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090141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Criteria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Top-Down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Bottom-up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320915"/>
                  </a:ext>
                </a:extLst>
              </a:tr>
              <a:tr h="51599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Detection of Major Design Decisions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Detected early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Detected toward the end of the integration process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21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Observation of System-Level Functions</a:t>
                      </a:r>
                      <a:r>
                        <a:rPr lang="en-US" sz="1600" dirty="0" smtClean="0"/>
                        <a:t> 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system-level functions</a:t>
                      </a:r>
                      <a:b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in the integration process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at the end of system integration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758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Difficulty in Designing Test Cases</a:t>
                      </a:r>
                      <a:r>
                        <a:rPr lang="en-US" sz="1600" dirty="0" smtClean="0"/>
                        <a:t> 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Increasingly difficult to design stub behavior</a:t>
                      </a:r>
                      <a:b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test input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designs the behavior of a</a:t>
                      </a:r>
                      <a:b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driver by simplifying the behavior of the actual module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064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Reusability of Test Cases</a:t>
                      </a:r>
                      <a:r>
                        <a:rPr lang="en-US" sz="1600" dirty="0" smtClean="0"/>
                        <a:t> 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cases are reused as</a:t>
                      </a:r>
                      <a:b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system-level test cases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the test</a:t>
                      </a:r>
                      <a:b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cases incorporated into test drivers, except for the top-level test driver,</a:t>
                      </a:r>
                      <a:b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 be reused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6485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014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Big-bang and Sandwich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>
          <a:xfrm>
            <a:off x="628649" y="1557338"/>
            <a:ext cx="8201025" cy="5029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b="1" dirty="0" smtClean="0"/>
              <a:t>Big-bang Approach</a:t>
            </a:r>
          </a:p>
          <a:p>
            <a:r>
              <a:rPr lang="en-US" altLang="en-US" dirty="0" smtClean="0"/>
              <a:t>First all the modules are individually tested</a:t>
            </a:r>
          </a:p>
          <a:p>
            <a:r>
              <a:rPr lang="en-US" altLang="en-US" dirty="0" smtClean="0"/>
              <a:t>Next all those modules are put together to construct the entire system which is tested as a whole</a:t>
            </a:r>
          </a:p>
          <a:p>
            <a:endParaRPr lang="en-US" altLang="en-US" b="1" dirty="0" smtClean="0"/>
          </a:p>
          <a:p>
            <a:pPr>
              <a:buFontTx/>
              <a:buNone/>
            </a:pPr>
            <a:r>
              <a:rPr lang="en-US" altLang="en-US" b="1" dirty="0" smtClean="0"/>
              <a:t>Sandwich Approach</a:t>
            </a:r>
          </a:p>
          <a:p>
            <a:r>
              <a:rPr lang="en-US" altLang="en-US" dirty="0" smtClean="0"/>
              <a:t>In this approach a system is integrated using </a:t>
            </a:r>
            <a:r>
              <a:rPr lang="en-US" altLang="en-US" b="1" dirty="0" smtClean="0">
                <a:solidFill>
                  <a:srgbClr val="C00000"/>
                </a:solidFill>
              </a:rPr>
              <a:t>a mix of top-down, bottom-up, and big-bang approaches</a:t>
            </a:r>
          </a:p>
          <a:p>
            <a:r>
              <a:rPr lang="en-US" altLang="en-US" dirty="0" smtClean="0"/>
              <a:t>A hierarchical system is viewed as consisting of </a:t>
            </a:r>
            <a:r>
              <a:rPr lang="en-US" altLang="en-US" b="1" dirty="0" smtClean="0"/>
              <a:t>three layers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0000FF"/>
                </a:solidFill>
              </a:rPr>
              <a:t>bottom-up approach </a:t>
            </a:r>
            <a:r>
              <a:rPr lang="en-US" altLang="en-US" dirty="0" smtClean="0"/>
              <a:t>is applied </a:t>
            </a:r>
            <a:r>
              <a:rPr lang="en-US" altLang="en-US" b="1" dirty="0" smtClean="0">
                <a:solidFill>
                  <a:srgbClr val="FF0066"/>
                </a:solidFill>
              </a:rPr>
              <a:t>to integrate the modules in the bottom-layer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00B050"/>
                </a:solidFill>
              </a:rPr>
              <a:t>top layer </a:t>
            </a:r>
            <a:r>
              <a:rPr lang="en-US" altLang="en-US" dirty="0" smtClean="0"/>
              <a:t>modules are integrated by using </a:t>
            </a:r>
            <a:r>
              <a:rPr lang="en-US" altLang="en-US" b="1" dirty="0" smtClean="0">
                <a:solidFill>
                  <a:srgbClr val="0000FF"/>
                </a:solidFill>
              </a:rPr>
              <a:t>top-down approach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b="1" dirty="0" smtClean="0"/>
              <a:t>middle layer is integrated by using the big-bang approach </a:t>
            </a:r>
            <a:r>
              <a:rPr lang="en-US" altLang="en-US" dirty="0" smtClean="0"/>
              <a:t>after the top and the bottom layers have been integrated</a:t>
            </a:r>
          </a:p>
        </p:txBody>
      </p:sp>
    </p:spTree>
    <p:extLst>
      <p:ext uri="{BB962C8B-B14F-4D97-AF65-F5344CB8AC3E}">
        <p14:creationId xmlns:p14="http://schemas.microsoft.com/office/powerpoint/2010/main" val="227230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 of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A software module, or component, is a self-contained element of a system.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 A module can be </a:t>
            </a:r>
            <a:endParaRPr lang="en-GB" dirty="0" smtClean="0"/>
          </a:p>
          <a:p>
            <a:pPr lvl="1"/>
            <a:r>
              <a:rPr lang="en-GB" dirty="0"/>
              <a:t> a subroutine, </a:t>
            </a:r>
            <a:endParaRPr lang="en-GB" dirty="0" smtClean="0"/>
          </a:p>
          <a:p>
            <a:pPr lvl="1"/>
            <a:r>
              <a:rPr lang="en-GB" dirty="0"/>
              <a:t> </a:t>
            </a:r>
            <a:r>
              <a:rPr lang="en-GB" dirty="0" smtClean="0"/>
              <a:t>function</a:t>
            </a:r>
            <a:r>
              <a:rPr lang="en-GB" dirty="0"/>
              <a:t>, </a:t>
            </a:r>
            <a:endParaRPr lang="en-GB" dirty="0" smtClean="0"/>
          </a:p>
          <a:p>
            <a:pPr lvl="1"/>
            <a:r>
              <a:rPr lang="en-GB" dirty="0"/>
              <a:t> </a:t>
            </a:r>
            <a:r>
              <a:rPr lang="en-GB" dirty="0" smtClean="0"/>
              <a:t>procedure</a:t>
            </a:r>
            <a:r>
              <a:rPr lang="en-GB" dirty="0"/>
              <a:t>, </a:t>
            </a:r>
          </a:p>
          <a:p>
            <a:pPr lvl="1"/>
            <a:r>
              <a:rPr lang="en-GB" dirty="0" smtClean="0"/>
              <a:t> class</a:t>
            </a:r>
            <a:r>
              <a:rPr lang="en-GB" dirty="0"/>
              <a:t>, or </a:t>
            </a:r>
            <a:endParaRPr lang="en-GB" dirty="0" smtClean="0"/>
          </a:p>
          <a:p>
            <a:pPr lvl="1"/>
            <a:r>
              <a:rPr lang="en-GB" dirty="0"/>
              <a:t> </a:t>
            </a:r>
            <a:r>
              <a:rPr lang="en-GB" dirty="0" smtClean="0"/>
              <a:t>collection </a:t>
            </a:r>
            <a:r>
              <a:rPr lang="en-GB" dirty="0"/>
              <a:t>of those basic elements 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/>
              <a:t>  A system is a collection of modules interconnected in a certain way to accomplish a tangible 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Software and Hardware Integration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Integration is often done in an iterative manner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r>
              <a:rPr lang="en-US" altLang="en-US" dirty="0" smtClean="0"/>
              <a:t>A software image with a minimal number of core modules is loaded on a prototype hardware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r>
              <a:rPr lang="en-US" altLang="en-US" dirty="0" smtClean="0"/>
              <a:t>A small number of tests are performed to ensure that all the desired software modules are present in the build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r>
              <a:rPr lang="en-US" altLang="en-US" dirty="0" smtClean="0"/>
              <a:t>Next, additional tests are run to verify the essential functionalities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r>
              <a:rPr lang="en-US" altLang="en-US" dirty="0" smtClean="0"/>
              <a:t>The process of assembling the build, loading on the target hardware, and testing the build continues until the entire product has been integrated</a:t>
            </a:r>
          </a:p>
        </p:txBody>
      </p:sp>
    </p:spTree>
    <p:extLst>
      <p:ext uri="{BB962C8B-B14F-4D97-AF65-F5344CB8AC3E}">
        <p14:creationId xmlns:p14="http://schemas.microsoft.com/office/powerpoint/2010/main" val="236572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0038" y="1079501"/>
            <a:ext cx="1457325" cy="132556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Test Plan for SIT</a:t>
            </a:r>
          </a:p>
        </p:txBody>
      </p:sp>
      <p:pic>
        <p:nvPicPr>
          <p:cNvPr id="388103" name="Picture 7" descr="SITTestPlan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7"/>
          <a:stretch/>
        </p:blipFill>
        <p:spPr>
          <a:xfrm>
            <a:off x="1957387" y="276225"/>
            <a:ext cx="7097048" cy="6038850"/>
          </a:xfrm>
        </p:spPr>
      </p:pic>
    </p:spTree>
    <p:extLst>
      <p:ext uri="{BB962C8B-B14F-4D97-AF65-F5344CB8AC3E}">
        <p14:creationId xmlns:p14="http://schemas.microsoft.com/office/powerpoint/2010/main" val="307423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Test Plan for System Integration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800" y="1476375"/>
            <a:ext cx="8966200" cy="5081588"/>
          </a:xfrm>
        </p:spPr>
        <p:txBody>
          <a:bodyPr/>
          <a:lstStyle/>
          <a:p>
            <a:r>
              <a:rPr lang="en-US" altLang="en-US" b="1" dirty="0" smtClean="0"/>
              <a:t>Interface integrity</a:t>
            </a:r>
          </a:p>
          <a:p>
            <a:pPr lvl="1"/>
            <a:r>
              <a:rPr lang="en-US" altLang="en-US" dirty="0" smtClean="0"/>
              <a:t>Internal and external interfaces are tested as each module is integrated</a:t>
            </a:r>
          </a:p>
          <a:p>
            <a:r>
              <a:rPr lang="en-US" altLang="en-US" b="1" dirty="0" smtClean="0"/>
              <a:t>Functional validity</a:t>
            </a:r>
          </a:p>
          <a:p>
            <a:pPr lvl="1"/>
            <a:r>
              <a:rPr lang="en-US" altLang="en-US" dirty="0" smtClean="0"/>
              <a:t> Tests to uncover functional errors in each module after it is integrated</a:t>
            </a:r>
          </a:p>
          <a:p>
            <a:r>
              <a:rPr lang="en-US" altLang="en-US" b="1" dirty="0" smtClean="0"/>
              <a:t>End-to-end validity</a:t>
            </a:r>
          </a:p>
          <a:p>
            <a:pPr lvl="1"/>
            <a:r>
              <a:rPr lang="en-US" altLang="en-US" dirty="0" smtClean="0"/>
              <a:t>Tests are designed to ensure that a completely integrated system works together from end-to-end</a:t>
            </a:r>
          </a:p>
          <a:p>
            <a:r>
              <a:rPr lang="en-US" altLang="en-US" b="1" dirty="0" smtClean="0"/>
              <a:t>Pairwise validity</a:t>
            </a:r>
          </a:p>
          <a:p>
            <a:pPr lvl="1"/>
            <a:r>
              <a:rPr lang="en-US" altLang="en-US" dirty="0" smtClean="0"/>
              <a:t>Tests are designed to ensure that any two systems work properly when connected by a network</a:t>
            </a:r>
          </a:p>
          <a:p>
            <a:r>
              <a:rPr lang="en-US" altLang="en-US" b="1" dirty="0" smtClean="0"/>
              <a:t>Interface stress</a:t>
            </a:r>
          </a:p>
          <a:p>
            <a:pPr lvl="1"/>
            <a:r>
              <a:rPr lang="en-US" altLang="en-US" dirty="0" smtClean="0"/>
              <a:t>Tests are designed to ensure that the interfaces can sustain the load</a:t>
            </a:r>
          </a:p>
          <a:p>
            <a:r>
              <a:rPr lang="en-US" altLang="en-US" b="1" dirty="0" smtClean="0"/>
              <a:t>System endurance</a:t>
            </a:r>
          </a:p>
          <a:p>
            <a:pPr lvl="1"/>
            <a:r>
              <a:rPr lang="en-US" altLang="en-US" dirty="0" smtClean="0"/>
              <a:t>Tests are designed to ensure that the integrated system stay up for weeks</a:t>
            </a:r>
          </a:p>
        </p:txBody>
      </p:sp>
    </p:spTree>
    <p:extLst>
      <p:ext uri="{BB962C8B-B14F-4D97-AF65-F5344CB8AC3E}">
        <p14:creationId xmlns:p14="http://schemas.microsoft.com/office/powerpoint/2010/main" val="117505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3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Off-the-self Component Integration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>
          <a:xfrm>
            <a:off x="328611" y="1609728"/>
            <a:ext cx="8458201" cy="497681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Organization occasionally purchase off-the-self (OTS) components from vendors and integrate them with their own components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Useful set of components that assists in integrating actual components:</a:t>
            </a:r>
          </a:p>
          <a:p>
            <a:endParaRPr lang="en-US" altLang="en-US" dirty="0" smtClean="0"/>
          </a:p>
          <a:p>
            <a:r>
              <a:rPr lang="en-US" altLang="en-US" b="1" dirty="0" smtClean="0"/>
              <a:t>Wrapper:</a:t>
            </a:r>
            <a:r>
              <a:rPr lang="en-US" altLang="en-US" dirty="0" smtClean="0"/>
              <a:t> It is a piece of code that one builds to isolate the underlying components from other components of the system</a:t>
            </a:r>
          </a:p>
          <a:p>
            <a:r>
              <a:rPr lang="en-US" altLang="en-US" b="1" dirty="0" smtClean="0"/>
              <a:t>Glue: </a:t>
            </a:r>
            <a:r>
              <a:rPr lang="en-US" altLang="en-US" dirty="0" smtClean="0"/>
              <a:t>A glue component provides the functionality to combine different components</a:t>
            </a:r>
            <a:endParaRPr lang="en-US" altLang="en-US" b="1" dirty="0" smtClean="0"/>
          </a:p>
          <a:p>
            <a:r>
              <a:rPr lang="en-US" altLang="en-US" b="1" dirty="0" smtClean="0"/>
              <a:t>Tailoring:</a:t>
            </a:r>
            <a:r>
              <a:rPr lang="en-US" altLang="en-US" dirty="0" smtClean="0"/>
              <a:t> Components tailoring refers to the ability to enhance the functionality of a component</a:t>
            </a:r>
          </a:p>
          <a:p>
            <a:pPr lvl="1"/>
            <a:r>
              <a:rPr lang="en-US" altLang="en-US" dirty="0" smtClean="0"/>
              <a:t> Done by adding some elements to a component to enrich it with a functionality not provided by the vendor</a:t>
            </a:r>
          </a:p>
          <a:p>
            <a:pPr lvl="1"/>
            <a:r>
              <a:rPr lang="en-US" altLang="en-US" dirty="0" smtClean="0"/>
              <a:t>Does not involve modifying the source code of the component</a:t>
            </a: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4765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Off-the-shelf Component Testing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>
          <a:xfrm>
            <a:off x="400049" y="1825624"/>
            <a:ext cx="8443913" cy="474662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OTS components produced by the vendor organizations are known as </a:t>
            </a:r>
            <a:r>
              <a:rPr lang="en-US" altLang="en-US" b="1" dirty="0" smtClean="0">
                <a:solidFill>
                  <a:srgbClr val="0000FF"/>
                </a:solidFill>
              </a:rPr>
              <a:t>commercial off-the-shelf (COTS) components</a:t>
            </a:r>
          </a:p>
          <a:p>
            <a:r>
              <a:rPr lang="en-US" altLang="en-US" dirty="0" smtClean="0"/>
              <a:t>A COTS component is defined as: </a:t>
            </a:r>
          </a:p>
          <a:p>
            <a:pPr marL="342900" lvl="1" indent="0">
              <a:buNone/>
            </a:pPr>
            <a:r>
              <a:rPr lang="en-US" altLang="en-US" i="1" dirty="0" smtClean="0"/>
              <a:t>A unit of composition with </a:t>
            </a:r>
            <a:r>
              <a:rPr lang="en-US" altLang="en-US" b="1" i="1" dirty="0" smtClean="0">
                <a:solidFill>
                  <a:srgbClr val="0000FF"/>
                </a:solidFill>
              </a:rPr>
              <a:t>contractually specified interfaces </a:t>
            </a:r>
            <a:r>
              <a:rPr lang="en-US" altLang="en-US" i="1" dirty="0" smtClean="0"/>
              <a:t>and </a:t>
            </a:r>
            <a:r>
              <a:rPr lang="en-US" altLang="en-US" b="1" i="1" dirty="0" smtClean="0">
                <a:solidFill>
                  <a:srgbClr val="FF0066"/>
                </a:solidFill>
              </a:rPr>
              <a:t>explicit context dependencies </a:t>
            </a:r>
            <a:r>
              <a:rPr lang="en-US" altLang="en-US" i="1" dirty="0" smtClean="0"/>
              <a:t>only. A software component can be deployed independently and is subject to composition by third parties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Black-box component testing:</a:t>
            </a:r>
            <a:r>
              <a:rPr lang="en-US" altLang="en-US" dirty="0" smtClean="0"/>
              <a:t> This is used to determine the quality of the component</a:t>
            </a:r>
          </a:p>
          <a:p>
            <a:r>
              <a:rPr lang="en-US" altLang="en-US" b="1" dirty="0" smtClean="0"/>
              <a:t>System-level fault injection testing:</a:t>
            </a:r>
            <a:r>
              <a:rPr lang="en-US" altLang="en-US" dirty="0" smtClean="0"/>
              <a:t> This is used to determine how well a system will tolerate a failing component</a:t>
            </a:r>
          </a:p>
          <a:p>
            <a:r>
              <a:rPr lang="en-US" altLang="en-US" b="1" dirty="0" smtClean="0"/>
              <a:t>Operational system testing:</a:t>
            </a:r>
            <a:r>
              <a:rPr lang="en-US" altLang="en-US" dirty="0" smtClean="0"/>
              <a:t> This kind of tests are used to determine the tolerance of a software system when the COTS component is functioning correctly</a:t>
            </a:r>
          </a:p>
        </p:txBody>
      </p:sp>
    </p:spTree>
    <p:extLst>
      <p:ext uri="{BB962C8B-B14F-4D97-AF65-F5344CB8AC3E}">
        <p14:creationId xmlns:p14="http://schemas.microsoft.com/office/powerpoint/2010/main" val="335574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Built-in Testing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8201025" cy="454342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 Testability is incorporated into software components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r>
              <a:rPr lang="en-US" altLang="en-US" dirty="0" smtClean="0"/>
              <a:t> Testing and maintenance can be self-contained</a:t>
            </a:r>
          </a:p>
          <a:p>
            <a:pPr lvl="1"/>
            <a:r>
              <a:rPr lang="en-US" altLang="en-US" b="1" dirty="0" smtClean="0"/>
              <a:t>Normal mode</a:t>
            </a:r>
          </a:p>
          <a:p>
            <a:pPr lvl="2"/>
            <a:r>
              <a:rPr lang="en-US" altLang="en-US" dirty="0" smtClean="0"/>
              <a:t>The built-in test capabilities are transparent to the component user</a:t>
            </a:r>
          </a:p>
          <a:p>
            <a:pPr lvl="2"/>
            <a:r>
              <a:rPr lang="en-US" altLang="en-US" dirty="0" smtClean="0"/>
              <a:t>The component does not differ from other non-built-in testing enabled components</a:t>
            </a:r>
          </a:p>
          <a:p>
            <a:pPr lvl="1"/>
            <a:r>
              <a:rPr lang="en-US" altLang="en-US" b="1" dirty="0" smtClean="0"/>
              <a:t>Maintenance mode</a:t>
            </a:r>
          </a:p>
          <a:p>
            <a:pPr lvl="2"/>
            <a:r>
              <a:rPr lang="en-US" altLang="en-US" dirty="0" smtClean="0"/>
              <a:t>The component user can test the component with the help of its built-in testing features</a:t>
            </a:r>
          </a:p>
          <a:p>
            <a:pPr lvl="2"/>
            <a:r>
              <a:rPr lang="en-US" altLang="en-US" dirty="0" smtClean="0"/>
              <a:t>The component user can invoke the respective methods of the component, which execute the test, evaluate autonomously its results, and output the test summary</a:t>
            </a:r>
            <a:r>
              <a:rPr lang="en-US" altLang="en-US" dirty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985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System Testing</a:t>
            </a:r>
            <a:endParaRPr lang="en-US" dirty="0"/>
          </a:p>
        </p:txBody>
      </p:sp>
      <p:pic>
        <p:nvPicPr>
          <p:cNvPr id="4" name="Picture 3" descr="systemtest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2" y="1439069"/>
            <a:ext cx="5524500" cy="523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9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Taxonomy of System Tests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Basic tests</a:t>
            </a:r>
            <a:r>
              <a:rPr lang="en-US" altLang="en-US" dirty="0" smtClean="0"/>
              <a:t> provide an evidence that the system can be </a:t>
            </a:r>
            <a:r>
              <a:rPr lang="en-US" altLang="en-US" b="1" dirty="0" smtClean="0">
                <a:solidFill>
                  <a:srgbClr val="740000"/>
                </a:solidFill>
              </a:rPr>
              <a:t>installed, configured and be brought to an operational state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r>
              <a:rPr lang="en-US" altLang="en-US" b="1" dirty="0" smtClean="0"/>
              <a:t>Functionality tests</a:t>
            </a:r>
            <a:r>
              <a:rPr lang="en-US" altLang="en-US" dirty="0" smtClean="0"/>
              <a:t> provide comprehensive testing over the </a:t>
            </a:r>
            <a:r>
              <a:rPr lang="en-US" altLang="en-US" b="1" dirty="0" smtClean="0">
                <a:solidFill>
                  <a:srgbClr val="0000FF"/>
                </a:solidFill>
              </a:rPr>
              <a:t>full range of the requirements</a:t>
            </a:r>
            <a:r>
              <a:rPr lang="en-US" altLang="en-US" dirty="0" smtClean="0"/>
              <a:t>, within the capabilities of the system</a:t>
            </a:r>
          </a:p>
          <a:p>
            <a:endParaRPr lang="en-US" altLang="en-US" dirty="0" smtClean="0"/>
          </a:p>
          <a:p>
            <a:r>
              <a:rPr lang="en-US" altLang="en-US" b="1" dirty="0" smtClean="0"/>
              <a:t>Robustness tests</a:t>
            </a:r>
            <a:r>
              <a:rPr lang="en-US" altLang="en-US" dirty="0" smtClean="0"/>
              <a:t> determine how well the </a:t>
            </a:r>
            <a:r>
              <a:rPr lang="en-US" altLang="en-US" b="1" dirty="0" smtClean="0">
                <a:solidFill>
                  <a:srgbClr val="FF0066"/>
                </a:solidFill>
              </a:rPr>
              <a:t>system recovers from various input errors and other failure situations</a:t>
            </a:r>
          </a:p>
          <a:p>
            <a:endParaRPr lang="en-US" altLang="en-US" dirty="0" smtClean="0"/>
          </a:p>
          <a:p>
            <a:r>
              <a:rPr lang="en-US" altLang="en-US" b="1" dirty="0" smtClean="0"/>
              <a:t>Inter-operability tests</a:t>
            </a:r>
            <a:r>
              <a:rPr lang="en-US" altLang="en-US" dirty="0" smtClean="0"/>
              <a:t> determine whether the system can </a:t>
            </a:r>
            <a:r>
              <a:rPr lang="en-US" altLang="en-US" b="1" dirty="0" smtClean="0">
                <a:solidFill>
                  <a:srgbClr val="00B050"/>
                </a:solidFill>
              </a:rPr>
              <a:t>inter-operate with other third party products</a:t>
            </a:r>
          </a:p>
          <a:p>
            <a:endParaRPr lang="en-US" altLang="en-US" dirty="0" smtClean="0"/>
          </a:p>
          <a:p>
            <a:r>
              <a:rPr lang="en-US" altLang="en-US" b="1" dirty="0" smtClean="0"/>
              <a:t>Performance tests</a:t>
            </a:r>
            <a:r>
              <a:rPr lang="en-US" altLang="en-US" dirty="0" smtClean="0"/>
              <a:t> measure the performance characteristics of the system, e.g., </a:t>
            </a:r>
            <a:r>
              <a:rPr lang="en-US" altLang="en-US" b="1" dirty="0" smtClean="0">
                <a:solidFill>
                  <a:srgbClr val="740000"/>
                </a:solidFill>
              </a:rPr>
              <a:t>throughput and response time</a:t>
            </a:r>
            <a:r>
              <a:rPr lang="en-US" altLang="en-US" dirty="0" smtClean="0"/>
              <a:t>, under various conditions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7523285-FC76-4A46-A972-800C4102A5B7}" type="slidenum">
              <a:rPr lang="en-US" altLang="en-US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3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Taxonomy of System Tests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>
          <a:xfrm>
            <a:off x="628649" y="1500188"/>
            <a:ext cx="8372475" cy="522128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 smtClean="0"/>
              <a:t>Scalability tests</a:t>
            </a:r>
            <a:r>
              <a:rPr lang="en-US" altLang="en-US" dirty="0" smtClean="0"/>
              <a:t> determine the </a:t>
            </a:r>
            <a:r>
              <a:rPr lang="en-US" altLang="en-US" b="1" dirty="0" smtClean="0"/>
              <a:t>scaling limits of the system</a:t>
            </a:r>
            <a:r>
              <a:rPr lang="en-US" altLang="en-US" dirty="0" smtClean="0"/>
              <a:t>, in terms of user scaling, geographic scaling, and resource scaling</a:t>
            </a:r>
          </a:p>
          <a:p>
            <a:endParaRPr lang="en-US" altLang="en-US" sz="1000" dirty="0" smtClean="0"/>
          </a:p>
          <a:p>
            <a:r>
              <a:rPr lang="en-US" altLang="en-US" b="1" dirty="0" smtClean="0"/>
              <a:t>Stress tests</a:t>
            </a:r>
            <a:r>
              <a:rPr lang="en-US" altLang="en-US" dirty="0" smtClean="0"/>
              <a:t> put a system under stress in order to determine the limitations of a system and, when it fails, to determine the manner in which the failure occurs</a:t>
            </a:r>
          </a:p>
          <a:p>
            <a:endParaRPr lang="en-US" altLang="en-US" sz="1100" dirty="0" smtClean="0"/>
          </a:p>
          <a:p>
            <a:r>
              <a:rPr lang="en-US" altLang="en-US" b="1" dirty="0" smtClean="0"/>
              <a:t>Load and Stability</a:t>
            </a:r>
            <a:r>
              <a:rPr lang="en-US" altLang="en-US" dirty="0" smtClean="0"/>
              <a:t> tests provide evidence that the </a:t>
            </a:r>
            <a:r>
              <a:rPr lang="en-US" altLang="en-US" b="1" dirty="0" smtClean="0">
                <a:solidFill>
                  <a:srgbClr val="0000FF"/>
                </a:solidFill>
              </a:rPr>
              <a:t>system remains stable for a long period of time under full load</a:t>
            </a:r>
          </a:p>
          <a:p>
            <a:endParaRPr lang="en-US" altLang="en-US" sz="900" b="1" dirty="0" smtClean="0">
              <a:solidFill>
                <a:srgbClr val="0000FF"/>
              </a:solidFill>
            </a:endParaRPr>
          </a:p>
          <a:p>
            <a:r>
              <a:rPr lang="en-US" altLang="en-US" b="1" dirty="0" smtClean="0"/>
              <a:t>Reliability tests</a:t>
            </a:r>
            <a:r>
              <a:rPr lang="en-US" altLang="en-US" dirty="0" smtClean="0"/>
              <a:t> measure the ability of the system to </a:t>
            </a:r>
            <a:r>
              <a:rPr lang="en-US" altLang="en-US" b="1" dirty="0" smtClean="0">
                <a:solidFill>
                  <a:srgbClr val="FF0066"/>
                </a:solidFill>
              </a:rPr>
              <a:t>keep operating for a long time without developing failures</a:t>
            </a:r>
          </a:p>
          <a:p>
            <a:endParaRPr lang="en-US" altLang="en-US" b="1" dirty="0" smtClean="0">
              <a:solidFill>
                <a:srgbClr val="FF0066"/>
              </a:solidFill>
            </a:endParaRPr>
          </a:p>
          <a:p>
            <a:r>
              <a:rPr lang="en-US" altLang="en-US" b="1" dirty="0" smtClean="0"/>
              <a:t>Regression tests</a:t>
            </a:r>
            <a:r>
              <a:rPr lang="en-US" altLang="en-US" dirty="0" smtClean="0"/>
              <a:t> determine that the system remains stable as it cycles through the integration of other subsystems and through maintenance tasks</a:t>
            </a:r>
          </a:p>
          <a:p>
            <a:endParaRPr lang="en-US" altLang="en-US" dirty="0" smtClean="0"/>
          </a:p>
          <a:p>
            <a:r>
              <a:rPr lang="en-US" altLang="en-US" b="1" dirty="0" smtClean="0"/>
              <a:t>Documentation tests</a:t>
            </a:r>
            <a:r>
              <a:rPr lang="en-US" altLang="en-US" dirty="0" smtClean="0"/>
              <a:t> ensure that the </a:t>
            </a:r>
            <a:r>
              <a:rPr lang="en-US" altLang="en-US" b="1" dirty="0" smtClean="0">
                <a:solidFill>
                  <a:srgbClr val="0070C0"/>
                </a:solidFill>
              </a:rPr>
              <a:t>system’s user guides are accurate and usable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F93371B-DA79-4813-AC2C-A039BA93FE4E}" type="slidenum">
              <a:rPr lang="en-US" altLang="en-US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74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1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1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Acceptance testing consists of </a:t>
            </a:r>
            <a:endParaRPr lang="en-GB" dirty="0" smtClean="0"/>
          </a:p>
          <a:p>
            <a:endParaRPr lang="en-GB" dirty="0" smtClean="0"/>
          </a:p>
          <a:p>
            <a:pPr lvl="1"/>
            <a:r>
              <a:rPr lang="en-GB" dirty="0"/>
              <a:t> </a:t>
            </a:r>
            <a:r>
              <a:rPr lang="en-GB" dirty="0" smtClean="0"/>
              <a:t>Comparing </a:t>
            </a:r>
            <a:r>
              <a:rPr lang="en-GB" dirty="0"/>
              <a:t>a software system to its initial requirements and to the current needs of its </a:t>
            </a:r>
            <a:r>
              <a:rPr lang="en-GB" dirty="0" smtClean="0"/>
              <a:t>end-users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 In </a:t>
            </a:r>
            <a:r>
              <a:rPr lang="en-GB" dirty="0"/>
              <a:t>the case of a contracted program, to the original contract 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/>
              <a:t>  It is a crucial step that decides the fate of a software system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 Its visible outcome </a:t>
            </a:r>
            <a:r>
              <a:rPr lang="en-GB" b="1" dirty="0">
                <a:solidFill>
                  <a:srgbClr val="0000FF"/>
                </a:solidFill>
              </a:rPr>
              <a:t>provides an important quality indication </a:t>
            </a:r>
            <a:r>
              <a:rPr lang="en-GB" dirty="0"/>
              <a:t>for the customer </a:t>
            </a:r>
            <a:r>
              <a:rPr lang="en-GB" b="1" dirty="0">
                <a:solidFill>
                  <a:srgbClr val="740000"/>
                </a:solidFill>
              </a:rPr>
              <a:t>to determine whether to accept or reject the software product</a:t>
            </a:r>
            <a:endParaRPr lang="en-US" b="1" dirty="0">
              <a:solidFill>
                <a:srgbClr val="74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68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integration 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Different modules are generally created by groups of different developers.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 I</a:t>
            </a:r>
            <a:r>
              <a:rPr lang="en-GB" dirty="0" smtClean="0"/>
              <a:t>nherent </a:t>
            </a:r>
            <a:r>
              <a:rPr lang="en-GB" dirty="0"/>
              <a:t>limitations of unit </a:t>
            </a:r>
            <a:r>
              <a:rPr lang="en-GB" dirty="0" smtClean="0"/>
              <a:t>testing</a:t>
            </a:r>
          </a:p>
          <a:p>
            <a:endParaRPr lang="en-GB" dirty="0"/>
          </a:p>
          <a:p>
            <a:r>
              <a:rPr lang="en-GB" dirty="0"/>
              <a:t> It is essential to identify the ones causing most failures.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Verify </a:t>
            </a:r>
            <a:r>
              <a:rPr lang="en-US" dirty="0"/>
              <a:t>the man-machine </a:t>
            </a:r>
            <a:r>
              <a:rPr lang="en-US" dirty="0" smtClean="0"/>
              <a:t>interactions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GB" dirty="0" smtClean="0"/>
              <a:t>Validate </a:t>
            </a:r>
            <a:r>
              <a:rPr lang="en-GB" dirty="0"/>
              <a:t>the required functionality of the </a:t>
            </a:r>
            <a:r>
              <a:rPr lang="en-GB" dirty="0" smtClean="0"/>
              <a:t>system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Verify </a:t>
            </a:r>
            <a:r>
              <a:rPr lang="en-GB" dirty="0"/>
              <a:t>that the system operates within the speciﬁed </a:t>
            </a:r>
            <a:r>
              <a:rPr lang="en-GB" dirty="0" smtClean="0"/>
              <a:t>constraints</a:t>
            </a:r>
            <a:endParaRPr lang="en-GB" dirty="0"/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Check </a:t>
            </a:r>
            <a:r>
              <a:rPr lang="en-GB" dirty="0"/>
              <a:t>the system’s external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E1023B1-12D5-452A-8919-740C9B2141E7}" type="slidenum">
              <a:rPr lang="en-US" altLang="en-US"/>
              <a:pPr/>
              <a:t>41</a:t>
            </a:fld>
            <a:endParaRPr lang="en-US" altLang="en-US" dirty="0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Types of Acceptance Testing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825624"/>
            <a:ext cx="7886700" cy="4895851"/>
          </a:xfrm>
        </p:spPr>
        <p:txBody>
          <a:bodyPr/>
          <a:lstStyle/>
          <a:p>
            <a:r>
              <a:rPr lang="en-US" altLang="en-US" dirty="0" smtClean="0"/>
              <a:t>Acceptance testing is a formal testing conducted to determine whether a system satisfies its acceptance criteria</a:t>
            </a:r>
          </a:p>
          <a:p>
            <a:r>
              <a:rPr lang="en-US" altLang="en-US" dirty="0" smtClean="0"/>
              <a:t>There are two categories of acceptance testing:</a:t>
            </a:r>
          </a:p>
          <a:p>
            <a:pPr lvl="1"/>
            <a:r>
              <a:rPr lang="en-US" altLang="en-US" b="1" dirty="0" smtClean="0"/>
              <a:t>User Acceptance Testing </a:t>
            </a:r>
            <a:r>
              <a:rPr lang="en-US" altLang="en-US" dirty="0" smtClean="0"/>
              <a:t>(UAT)</a:t>
            </a:r>
          </a:p>
          <a:p>
            <a:pPr lvl="2"/>
            <a:r>
              <a:rPr lang="en-US" altLang="en-US" dirty="0" smtClean="0"/>
              <a:t>It is conducted by the customer </a:t>
            </a:r>
          </a:p>
          <a:p>
            <a:pPr lvl="2"/>
            <a:r>
              <a:rPr lang="en-US" altLang="en-US" dirty="0" smtClean="0"/>
              <a:t>To ensure that system satisfies the contractual acceptance criteria before being signed-off as meeting user needs.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b="1" dirty="0" smtClean="0"/>
              <a:t>Business Acceptance Testing </a:t>
            </a:r>
            <a:r>
              <a:rPr lang="en-US" altLang="en-US" dirty="0" smtClean="0"/>
              <a:t>(BAT)</a:t>
            </a:r>
          </a:p>
          <a:p>
            <a:pPr lvl="2"/>
            <a:r>
              <a:rPr lang="en-US" altLang="en-US" dirty="0" smtClean="0"/>
              <a:t>It is undertaken within the development organization of the supplier </a:t>
            </a:r>
          </a:p>
          <a:p>
            <a:pPr lvl="2"/>
            <a:r>
              <a:rPr lang="en-US" altLang="en-US" dirty="0" smtClean="0"/>
              <a:t>To ensure that the system will eventually pass the user acceptance testing.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74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Acceptance Criteria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844674"/>
            <a:ext cx="5337969" cy="487680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Tx/>
              <a:buNone/>
            </a:pPr>
            <a:endParaRPr lang="en-US" altLang="en-US" sz="2000" dirty="0" smtClean="0"/>
          </a:p>
          <a:p>
            <a:pPr lvl="1">
              <a:lnSpc>
                <a:spcPct val="150000"/>
              </a:lnSpc>
            </a:pPr>
            <a:r>
              <a:rPr lang="en-US" altLang="en-US" sz="1800" dirty="0" smtClean="0"/>
              <a:t> Functional Correctness and Completeness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/>
              <a:t>Accuracy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/>
              <a:t>Data Integrity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/>
              <a:t>Data Conversion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/>
              <a:t>Backup and Recovery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/>
              <a:t>Competitive Edge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/>
              <a:t>Usability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/>
              <a:t>Performance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/>
              <a:t>Start-up Time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/>
              <a:t>Stress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/>
              <a:t>Reliability and Availability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72024" y="1844674"/>
            <a:ext cx="3886200" cy="4351338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70000"/>
              </a:lnSpc>
            </a:pPr>
            <a:endParaRPr lang="en-US" altLang="en-US" sz="1800" dirty="0" smtClean="0"/>
          </a:p>
          <a:p>
            <a:pPr lvl="1">
              <a:lnSpc>
                <a:spcPct val="170000"/>
              </a:lnSpc>
            </a:pPr>
            <a:r>
              <a:rPr lang="en-US" altLang="en-US" sz="1800" dirty="0" smtClean="0"/>
              <a:t>Maintainability and Serviceability</a:t>
            </a:r>
          </a:p>
          <a:p>
            <a:pPr lvl="1">
              <a:lnSpc>
                <a:spcPct val="170000"/>
              </a:lnSpc>
            </a:pPr>
            <a:r>
              <a:rPr lang="en-US" altLang="en-US" sz="1800" dirty="0" smtClean="0"/>
              <a:t>Robustness</a:t>
            </a:r>
          </a:p>
          <a:p>
            <a:pPr lvl="1">
              <a:lnSpc>
                <a:spcPct val="170000"/>
              </a:lnSpc>
            </a:pPr>
            <a:r>
              <a:rPr lang="en-US" altLang="en-US" sz="1800" dirty="0" smtClean="0"/>
              <a:t>Timeliness</a:t>
            </a:r>
          </a:p>
          <a:p>
            <a:pPr lvl="1">
              <a:lnSpc>
                <a:spcPct val="170000"/>
              </a:lnSpc>
            </a:pPr>
            <a:r>
              <a:rPr lang="en-US" altLang="en-US" sz="1800" dirty="0" smtClean="0"/>
              <a:t>Confidentiality and Availability</a:t>
            </a:r>
          </a:p>
          <a:p>
            <a:pPr lvl="1">
              <a:lnSpc>
                <a:spcPct val="170000"/>
              </a:lnSpc>
            </a:pPr>
            <a:r>
              <a:rPr lang="en-US" altLang="en-US" sz="1800" dirty="0" smtClean="0"/>
              <a:t>Compliance</a:t>
            </a:r>
          </a:p>
          <a:p>
            <a:pPr lvl="1">
              <a:lnSpc>
                <a:spcPct val="170000"/>
              </a:lnSpc>
            </a:pPr>
            <a:r>
              <a:rPr lang="en-US" altLang="en-US" sz="1800" dirty="0" err="1" smtClean="0"/>
              <a:t>Installability</a:t>
            </a:r>
            <a:r>
              <a:rPr lang="en-US" altLang="en-US" sz="1800" dirty="0" smtClean="0"/>
              <a:t> and Upgradability</a:t>
            </a:r>
          </a:p>
          <a:p>
            <a:pPr lvl="1">
              <a:lnSpc>
                <a:spcPct val="170000"/>
              </a:lnSpc>
            </a:pPr>
            <a:r>
              <a:rPr lang="en-US" altLang="en-US" sz="1800" dirty="0" smtClean="0"/>
              <a:t>Scalability</a:t>
            </a:r>
          </a:p>
          <a:p>
            <a:pPr lvl="1">
              <a:lnSpc>
                <a:spcPct val="170000"/>
              </a:lnSpc>
            </a:pPr>
            <a:r>
              <a:rPr lang="en-US" altLang="en-US" sz="1800" dirty="0" smtClean="0"/>
              <a:t>Documentation</a:t>
            </a:r>
          </a:p>
          <a:p>
            <a:pPr lvl="1">
              <a:lnSpc>
                <a:spcPct val="170000"/>
              </a:lnSpc>
            </a:pPr>
            <a:endParaRPr lang="en-US" altLang="en-US" sz="1800" dirty="0" smtClean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CA0F2CB-522B-49A2-BF8C-3E0C9BA3107F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477044" y="1447799"/>
            <a:ext cx="8304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 dirty="0">
                <a:solidFill>
                  <a:srgbClr val="000000"/>
                </a:solidFill>
              </a:rPr>
              <a:t> The acceptance criteria are defined on the basis of the following attributes:</a:t>
            </a:r>
          </a:p>
        </p:txBody>
      </p:sp>
    </p:spTree>
    <p:extLst>
      <p:ext uri="{BB962C8B-B14F-4D97-AF65-F5344CB8AC3E}">
        <p14:creationId xmlns:p14="http://schemas.microsoft.com/office/powerpoint/2010/main" val="78479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Functional Correctness and Completeness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en-GB" b="1" dirty="0">
                <a:solidFill>
                  <a:srgbClr val="FF0066"/>
                </a:solidFill>
              </a:rPr>
              <a:t>Does the system do what we want it to do</a:t>
            </a:r>
            <a:r>
              <a:rPr lang="en-GB" b="1" dirty="0" smtClean="0">
                <a:solidFill>
                  <a:srgbClr val="FF0066"/>
                </a:solidFill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 </a:t>
            </a:r>
            <a:r>
              <a:rPr lang="en-GB" dirty="0"/>
              <a:t>All the features which are described in the requirements </a:t>
            </a:r>
            <a:r>
              <a:rPr lang="en-GB" dirty="0" smtClean="0"/>
              <a:t>speciﬁcation </a:t>
            </a:r>
            <a:r>
              <a:rPr lang="en-GB" dirty="0"/>
              <a:t>must be present in the delivered system</a:t>
            </a:r>
            <a:r>
              <a:rPr lang="en-GB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 </a:t>
            </a:r>
            <a:r>
              <a:rPr lang="en-GB" dirty="0"/>
              <a:t>How to show the functional correctness of a </a:t>
            </a:r>
            <a:r>
              <a:rPr lang="en-GB" dirty="0" smtClean="0"/>
              <a:t>system?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 Requirement </a:t>
            </a:r>
            <a:r>
              <a:rPr lang="en-GB" dirty="0"/>
              <a:t>traceability matrix</a:t>
            </a:r>
            <a:endParaRPr lang="en-US" dirty="0"/>
          </a:p>
        </p:txBody>
      </p:sp>
      <p:graphicFrame>
        <p:nvGraphicFramePr>
          <p:cNvPr id="9" name="Object 8">
            <a:hlinkClick r:id="rId4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305678"/>
              </p:ext>
            </p:extLst>
          </p:nvPr>
        </p:nvGraphicFramePr>
        <p:xfrm>
          <a:off x="7329485" y="5643677"/>
          <a:ext cx="1528765" cy="1066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showAsIcon="1" r:id="rId5" imgW="914400" imgH="771480" progId="Excel.Sheet.8">
                  <p:link updateAutomatic="1"/>
                </p:oleObj>
              </mc:Choice>
              <mc:Fallback>
                <p:oleObj name="Worksheet" showAsIcon="1" r:id="rId5" imgW="914400" imgH="771480" progId="Excel.Sheet.8">
                  <p:link updateAutomatic="1"/>
                  <p:pic>
                    <p:nvPicPr>
                      <p:cNvPr id="9" name="Object 8">
                        <a:hlinkClick r:id="" action="ppaction://hlinkfile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29485" y="5643677"/>
                        <a:ext cx="1528765" cy="1066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7585"/>
            <a:ext cx="7205471" cy="301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3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66"/>
                </a:solidFill>
              </a:rPr>
              <a:t>Does the system provide correct results</a:t>
            </a:r>
            <a:r>
              <a:rPr lang="en-GB" b="1" dirty="0" smtClean="0">
                <a:solidFill>
                  <a:srgbClr val="FF0066"/>
                </a:solidFill>
              </a:rPr>
              <a:t>?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Measures </a:t>
            </a:r>
            <a:r>
              <a:rPr lang="en-GB" dirty="0"/>
              <a:t>the extent to which a computed value stays close to the expected </a:t>
            </a:r>
            <a:r>
              <a:rPr lang="en-GB" dirty="0" smtClean="0"/>
              <a:t>value</a:t>
            </a:r>
          </a:p>
          <a:p>
            <a:endParaRPr lang="en-GB" dirty="0"/>
          </a:p>
          <a:p>
            <a:r>
              <a:rPr lang="en-GB" dirty="0" smtClean="0"/>
              <a:t> False positive, false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8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Data integrity mechanisms detect changes in a data set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Preservation </a:t>
            </a:r>
            <a:r>
              <a:rPr lang="en-GB" dirty="0"/>
              <a:t>of the data while it is transmitted or 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3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GB" dirty="0"/>
              <a:t>How can we undo a conversion and roll back to the earlier database version(s) if </a:t>
            </a:r>
            <a:r>
              <a:rPr lang="en-GB" dirty="0" smtClean="0"/>
              <a:t>necessary?</a:t>
            </a:r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How </a:t>
            </a:r>
            <a:r>
              <a:rPr lang="en-GB" dirty="0"/>
              <a:t>much human involvement is </a:t>
            </a:r>
            <a:r>
              <a:rPr lang="en-GB" dirty="0" smtClean="0"/>
              <a:t>needed to </a:t>
            </a:r>
            <a:r>
              <a:rPr lang="en-GB" dirty="0"/>
              <a:t>validate the conversion </a:t>
            </a:r>
            <a:r>
              <a:rPr lang="en-GB" dirty="0" smtClean="0"/>
              <a:t>results?</a:t>
            </a:r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How </a:t>
            </a:r>
            <a:r>
              <a:rPr lang="en-GB" dirty="0"/>
              <a:t>are the current data being used and how will the converted data be </a:t>
            </a:r>
            <a:r>
              <a:rPr lang="en-GB" dirty="0" smtClean="0"/>
              <a:t>used?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Will </a:t>
            </a:r>
            <a:r>
              <a:rPr lang="en-GB" dirty="0"/>
              <a:t>the data conversion software conduct integrity checking as well?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0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ADA085F-C5E1-460B-9577-EBC621B9747C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Selection of Acceptance Criteria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/>
              <a:t>The acceptance criteria discussed are too many and very general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r>
              <a:rPr lang="en-US" altLang="en-US" dirty="0" smtClean="0"/>
              <a:t>The customer needs to select a subset of the quality attributes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r>
              <a:rPr lang="en-US" altLang="en-US" dirty="0" smtClean="0"/>
              <a:t>The quality attributes are prioritize them to specific situation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r>
              <a:rPr lang="en-US" altLang="en-US" dirty="0" smtClean="0"/>
              <a:t>IBM used the quality attribute list </a:t>
            </a:r>
            <a:r>
              <a:rPr lang="en-US" altLang="en-US" b="1" dirty="0" smtClean="0">
                <a:solidFill>
                  <a:srgbClr val="FF0066"/>
                </a:solidFill>
              </a:rPr>
              <a:t>CUPRIMDS</a:t>
            </a:r>
            <a:r>
              <a:rPr lang="en-US" altLang="en-US" dirty="0" smtClean="0"/>
              <a:t> for their products</a:t>
            </a:r>
          </a:p>
          <a:p>
            <a:pPr lvl="1">
              <a:buFontTx/>
              <a:buNone/>
            </a:pPr>
            <a:r>
              <a:rPr lang="en-US" altLang="en-US" dirty="0" smtClean="0"/>
              <a:t>– Capability, Usability, Performance, Reliability, Installation, Maintenance, Documentation, and Service</a:t>
            </a:r>
          </a:p>
          <a:p>
            <a:pPr lvl="1">
              <a:buFontTx/>
              <a:buNone/>
            </a:pPr>
            <a:endParaRPr lang="en-US" altLang="en-US" dirty="0" smtClean="0"/>
          </a:p>
          <a:p>
            <a:r>
              <a:rPr lang="en-US" altLang="en-US" dirty="0" smtClean="0"/>
              <a:t> Ultimately, the acceptance criteria must be related to the business goals of the customer’s organization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916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6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33CDCDB-C01B-46E0-8919-EAD8042B5DD3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24883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Acceptance Test Plan</a:t>
            </a:r>
          </a:p>
        </p:txBody>
      </p:sp>
      <p:pic>
        <p:nvPicPr>
          <p:cNvPr id="248838" name="Picture 6" descr="acceptancetestplan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0"/>
          <a:stretch/>
        </p:blipFill>
        <p:spPr>
          <a:xfrm>
            <a:off x="1104108" y="1690689"/>
            <a:ext cx="5982494" cy="3809999"/>
          </a:xfrm>
        </p:spPr>
      </p:pic>
    </p:spTree>
    <p:extLst>
      <p:ext uri="{BB962C8B-B14F-4D97-AF65-F5344CB8AC3E}">
        <p14:creationId xmlns:p14="http://schemas.microsoft.com/office/powerpoint/2010/main" val="43903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Acceptance Test Execution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628649" y="1543050"/>
            <a:ext cx="8201025" cy="51784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The acceptance test cases are divided into two subgroups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FF0066"/>
                </a:solidFill>
              </a:rPr>
              <a:t>first subgroup consists of basic test cases</a:t>
            </a:r>
            <a:r>
              <a:rPr lang="en-US" altLang="en-US" dirty="0" smtClean="0"/>
              <a:t>, and 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0000FF"/>
                </a:solidFill>
              </a:rPr>
              <a:t>second consists of test cases that are more complex to execute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The acceptance tests are </a:t>
            </a:r>
            <a:r>
              <a:rPr lang="en-US" altLang="en-US" b="1" dirty="0" smtClean="0">
                <a:solidFill>
                  <a:srgbClr val="C00000"/>
                </a:solidFill>
              </a:rPr>
              <a:t>executed in two phases</a:t>
            </a:r>
          </a:p>
          <a:p>
            <a:pPr lvl="1">
              <a:lnSpc>
                <a:spcPct val="150000"/>
              </a:lnSpc>
            </a:pPr>
            <a:r>
              <a:rPr lang="en-US" altLang="en-US" b="1" dirty="0" smtClean="0"/>
              <a:t>First phase</a:t>
            </a:r>
            <a:r>
              <a:rPr lang="en-US" altLang="en-US" dirty="0" smtClean="0"/>
              <a:t>, the test cases from the basic test group are executed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If the test results are satisfactory then the </a:t>
            </a:r>
            <a:r>
              <a:rPr lang="en-US" altLang="en-US" b="1" dirty="0" smtClean="0"/>
              <a:t>second phase</a:t>
            </a:r>
            <a:r>
              <a:rPr lang="en-US" altLang="en-US" dirty="0" smtClean="0"/>
              <a:t>, in which the complex test cases are executed, is taken up. 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In addition to the basic test cases, </a:t>
            </a:r>
            <a:r>
              <a:rPr lang="en-US" altLang="en-US" b="1" dirty="0" smtClean="0">
                <a:solidFill>
                  <a:srgbClr val="0000FF"/>
                </a:solidFill>
              </a:rPr>
              <a:t>a subset of the system-level test </a:t>
            </a:r>
            <a:r>
              <a:rPr lang="en-US" altLang="en-US" dirty="0" smtClean="0"/>
              <a:t>cases are executed by the acceptance test engineers </a:t>
            </a:r>
            <a:r>
              <a:rPr lang="en-US" altLang="en-US" b="1" dirty="0" smtClean="0">
                <a:solidFill>
                  <a:srgbClr val="C00000"/>
                </a:solidFill>
              </a:rPr>
              <a:t>to independently confirm the test results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98D7C355-FD7E-46F2-8F90-CC91337DC98C}" type="slidenum">
              <a:rPr lang="en-US" altLang="en-US"/>
              <a:pPr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695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 </a:t>
            </a:r>
            <a:r>
              <a:rPr lang="en-GB" dirty="0" smtClean="0"/>
              <a:t>Putting </a:t>
            </a:r>
            <a:r>
              <a:rPr lang="en-GB" dirty="0"/>
              <a:t>the modules together in an incremental </a:t>
            </a:r>
            <a:r>
              <a:rPr lang="en-GB" dirty="0" smtClean="0"/>
              <a:t>manner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Ensuring </a:t>
            </a:r>
            <a:r>
              <a:rPr lang="en-GB" dirty="0"/>
              <a:t>that the additional modules work as expected without disturbing the functionalities of </a:t>
            </a:r>
            <a:r>
              <a:rPr lang="en-GB" dirty="0" smtClean="0"/>
              <a:t>the </a:t>
            </a:r>
            <a:r>
              <a:rPr lang="en-GB" dirty="0"/>
              <a:t>modules already put together.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  </a:t>
            </a:r>
            <a:r>
              <a:rPr lang="en-GB" dirty="0" smtClean="0"/>
              <a:t>Unit-tested </a:t>
            </a:r>
            <a:r>
              <a:rPr lang="en-GB" dirty="0"/>
              <a:t>modules operate correctly when they are combined together as dictated by the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5774" y="4694962"/>
            <a:ext cx="85153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Integration testing is said to be </a:t>
            </a:r>
            <a:r>
              <a:rPr lang="en-US" sz="2000" b="1" dirty="0">
                <a:solidFill>
                  <a:srgbClr val="FF0066"/>
                </a:solidFill>
              </a:rPr>
              <a:t>complete</a:t>
            </a:r>
            <a:r>
              <a:rPr lang="en-US" sz="2000" dirty="0"/>
              <a:t> when the </a:t>
            </a:r>
            <a:r>
              <a:rPr lang="en-US" sz="2000" b="1" dirty="0">
                <a:solidFill>
                  <a:srgbClr val="0000FF"/>
                </a:solidFill>
              </a:rPr>
              <a:t>system is fully integrated together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B050"/>
                </a:solidFill>
              </a:rPr>
              <a:t>all the test cases have been executed</a:t>
            </a:r>
            <a:r>
              <a:rPr lang="en-US" sz="2000" dirty="0"/>
              <a:t>, all the </a:t>
            </a:r>
            <a:r>
              <a:rPr lang="en-US" sz="2000" b="1" dirty="0">
                <a:solidFill>
                  <a:srgbClr val="C00000"/>
                </a:solidFill>
              </a:rPr>
              <a:t>severe and moderate defects found have been ﬁxed</a:t>
            </a:r>
            <a:r>
              <a:rPr lang="en-US" sz="2000" dirty="0"/>
              <a:t>, and the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system is retested.</a:t>
            </a:r>
          </a:p>
        </p:txBody>
      </p:sp>
    </p:spTree>
    <p:extLst>
      <p:ext uri="{BB962C8B-B14F-4D97-AF65-F5344CB8AC3E}">
        <p14:creationId xmlns:p14="http://schemas.microsoft.com/office/powerpoint/2010/main" val="39006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in 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8673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Acceptance test execution activity includes the following detailed actions:</a:t>
            </a:r>
          </a:p>
          <a:p>
            <a:pPr lvl="1">
              <a:lnSpc>
                <a:spcPct val="200000"/>
              </a:lnSpc>
            </a:pPr>
            <a:r>
              <a:rPr lang="en-US" altLang="en-US" dirty="0"/>
              <a:t>The developers train the customer on the usage of the system</a:t>
            </a:r>
          </a:p>
          <a:p>
            <a:pPr lvl="1">
              <a:lnSpc>
                <a:spcPct val="200000"/>
              </a:lnSpc>
            </a:pPr>
            <a:r>
              <a:rPr lang="en-US" altLang="en-US" dirty="0"/>
              <a:t>The developers and the customer co-ordinate the fixing of any problem discovered during acceptance testing</a:t>
            </a:r>
          </a:p>
          <a:p>
            <a:pPr lvl="1">
              <a:lnSpc>
                <a:spcPct val="200000"/>
              </a:lnSpc>
            </a:pPr>
            <a:r>
              <a:rPr lang="en-US" altLang="en-US" dirty="0"/>
              <a:t>The developers and the customer resolve the issues arising out of any acceptance criteria discrepancy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8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Acceptance Test Execution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4192517E-E2C5-4CB5-B7C6-9DF4B0E89BB1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8650" y="1690688"/>
            <a:ext cx="7986713" cy="2168957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The acceptance test engineer may create 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 smtClean="0"/>
              <a:t>An </a:t>
            </a:r>
            <a:r>
              <a:rPr lang="en-US" altLang="en-US" b="1" i="1" u="sng" dirty="0" smtClean="0">
                <a:solidFill>
                  <a:srgbClr val="00B050"/>
                </a:solidFill>
              </a:rPr>
              <a:t>Acceptance Criteria Change (ACC) document 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 smtClean="0"/>
              <a:t>To communicate the </a:t>
            </a:r>
            <a:r>
              <a:rPr lang="en-US" altLang="en-US" b="1" dirty="0" smtClean="0">
                <a:solidFill>
                  <a:srgbClr val="FF0066"/>
                </a:solidFill>
              </a:rPr>
              <a:t>deficiency in the acceptance criteria </a:t>
            </a:r>
          </a:p>
          <a:p>
            <a:pPr lvl="2"/>
            <a:r>
              <a:rPr lang="en-US" altLang="en-US" b="1" dirty="0">
                <a:solidFill>
                  <a:srgbClr val="FF0066"/>
                </a:solidFill>
              </a:rPr>
              <a:t> </a:t>
            </a:r>
            <a:r>
              <a:rPr lang="en-US" altLang="en-US" dirty="0"/>
              <a:t>T</a:t>
            </a:r>
            <a:r>
              <a:rPr lang="en-US" altLang="en-US" dirty="0" smtClean="0"/>
              <a:t>o the supplier </a:t>
            </a:r>
          </a:p>
          <a:p>
            <a:r>
              <a:rPr lang="en-US" altLang="en-US" sz="2000" dirty="0" smtClean="0"/>
              <a:t>Given to the supplier’s </a:t>
            </a:r>
            <a:r>
              <a:rPr lang="en-US" altLang="en-US" sz="2000" b="1" dirty="0" smtClean="0"/>
              <a:t>marketing department </a:t>
            </a:r>
            <a:r>
              <a:rPr lang="en-US" altLang="en-US" sz="2000" dirty="0" smtClean="0"/>
              <a:t>through the on-site system test engineers</a:t>
            </a:r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6" y="3859645"/>
            <a:ext cx="7886700" cy="2706308"/>
          </a:xfrm>
        </p:spPr>
      </p:pic>
    </p:spTree>
    <p:extLst>
      <p:ext uri="{BB962C8B-B14F-4D97-AF65-F5344CB8AC3E}">
        <p14:creationId xmlns:p14="http://schemas.microsoft.com/office/powerpoint/2010/main" val="290453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1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1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1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8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Acceptance Test Report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85913"/>
            <a:ext cx="7886700" cy="477043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The acceptance test activities are designed to reach at a conclusion: 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rgbClr val="C00000"/>
                </a:solidFill>
              </a:rPr>
              <a:t>Accept</a:t>
            </a:r>
            <a:r>
              <a:rPr lang="en-US" altLang="en-US" dirty="0" smtClean="0"/>
              <a:t> the system </a:t>
            </a:r>
            <a:r>
              <a:rPr lang="en-US" altLang="en-US" b="1" dirty="0" smtClean="0">
                <a:solidFill>
                  <a:srgbClr val="0000FF"/>
                </a:solidFill>
              </a:rPr>
              <a:t>as delivered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rgbClr val="C00000"/>
                </a:solidFill>
              </a:rPr>
              <a:t>Accept </a:t>
            </a:r>
            <a:r>
              <a:rPr lang="en-US" altLang="en-US" dirty="0" smtClean="0"/>
              <a:t>the system </a:t>
            </a:r>
            <a:r>
              <a:rPr lang="en-US" altLang="en-US" b="1" dirty="0" smtClean="0">
                <a:solidFill>
                  <a:srgbClr val="0000FF"/>
                </a:solidFill>
              </a:rPr>
              <a:t>after the requested modifications have been made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rgbClr val="C00000"/>
                </a:solidFill>
              </a:rPr>
              <a:t>Do not accept </a:t>
            </a:r>
            <a:r>
              <a:rPr lang="en-US" altLang="en-US" dirty="0" smtClean="0"/>
              <a:t>the system</a:t>
            </a:r>
          </a:p>
          <a:p>
            <a:pPr lvl="1"/>
            <a:endParaRPr lang="en-US" altLang="en-US" dirty="0" smtClean="0"/>
          </a:p>
          <a:p>
            <a:r>
              <a:rPr lang="en-US" altLang="en-US" b="1" u="sng" dirty="0" smtClean="0"/>
              <a:t>Intermediate decisions </a:t>
            </a:r>
            <a:r>
              <a:rPr lang="en-US" altLang="en-US" dirty="0" smtClean="0"/>
              <a:t>are made before making the final decision.</a:t>
            </a:r>
          </a:p>
          <a:p>
            <a:pPr lvl="1"/>
            <a:r>
              <a:rPr lang="en-US" altLang="en-US" dirty="0" smtClean="0"/>
              <a:t> Continuation of acceptance testing </a:t>
            </a:r>
            <a:r>
              <a:rPr lang="en-US" altLang="en-US" b="1" i="1" u="sng" dirty="0" smtClean="0">
                <a:solidFill>
                  <a:srgbClr val="00B050"/>
                </a:solidFill>
              </a:rPr>
              <a:t>if the results of the first phase of acceptance testing is not promising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b="1" u="sng" dirty="0" smtClean="0"/>
              <a:t>Changes be made to the system </a:t>
            </a:r>
            <a:r>
              <a:rPr lang="en-US" altLang="en-US" dirty="0" smtClean="0"/>
              <a:t>before acceptance testing can proceed to the next phase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The acceptance team </a:t>
            </a:r>
            <a:r>
              <a:rPr lang="en-US" altLang="en-US" b="1" dirty="0" smtClean="0"/>
              <a:t>prepares a test report on a daily basis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151F1E2-6751-423D-BB50-D4976B4C9750}" type="slidenum">
              <a:rPr lang="en-US" altLang="en-US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7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1C82C73-0E8A-4DBA-A56F-B5170823E806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Acceptance Test Status Report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7" y="1980938"/>
            <a:ext cx="9050013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3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14D0BE8-5E3B-4A94-BC20-BADBD9576F44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Acceptance Test Summary Report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21652"/>
            <a:ext cx="4171468" cy="38037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47829" y="2121652"/>
            <a:ext cx="3801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b="1" dirty="0" smtClean="0"/>
              <a:t>Uniquely </a:t>
            </a:r>
            <a:r>
              <a:rPr lang="en-US" sz="2000" b="1" dirty="0"/>
              <a:t>identiﬁes the report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2471504" y="2666942"/>
            <a:ext cx="5650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/>
              <a:t>What </a:t>
            </a:r>
            <a:r>
              <a:rPr lang="en-GB" sz="2000" b="1" dirty="0"/>
              <a:t>acceptance testing activities took place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2471504" y="3109737"/>
            <a:ext cx="6210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/>
              <a:t>Difference between planned and executed testing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3895492" y="3552532"/>
            <a:ext cx="49913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Total </a:t>
            </a:r>
            <a:r>
              <a:rPr lang="en-GB" sz="2000" b="1" dirty="0"/>
              <a:t>number of test cases executed</a:t>
            </a:r>
            <a:r>
              <a:rPr lang="en-GB" sz="2000" b="1" dirty="0" smtClean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Number </a:t>
            </a:r>
            <a:r>
              <a:rPr lang="en-GB" sz="2000" b="1" dirty="0"/>
              <a:t>of passing test cases, </a:t>
            </a:r>
            <a:endParaRPr lang="en-GB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Number </a:t>
            </a:r>
            <a:r>
              <a:rPr lang="en-GB" sz="2000" b="1" dirty="0"/>
              <a:t>of failing test </a:t>
            </a:r>
            <a:r>
              <a:rPr lang="en-GB" sz="2000" b="1" dirty="0" smtClean="0"/>
              <a:t>cases</a:t>
            </a:r>
            <a:r>
              <a:rPr lang="en-GB" sz="2000" b="1" dirty="0"/>
              <a:t>,</a:t>
            </a:r>
            <a:endParaRPr lang="en-GB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Identiﬁes </a:t>
            </a:r>
            <a:r>
              <a:rPr lang="en-GB" sz="2000" b="1" dirty="0"/>
              <a:t>all the </a:t>
            </a:r>
            <a:r>
              <a:rPr lang="en-GB" sz="2000" b="1" dirty="0" smtClean="0"/>
              <a:t>defects,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Summarizes </a:t>
            </a:r>
            <a:r>
              <a:rPr lang="en-GB" sz="2000" b="1" dirty="0"/>
              <a:t>the acceptance criteria to be changed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965597" y="4155711"/>
            <a:ext cx="49913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deviations of the acceptance criteria that are captured in the ACC during the acceptance testing are discussed. 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4245321" y="4463487"/>
            <a:ext cx="49913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Accept </a:t>
            </a:r>
            <a:r>
              <a:rPr lang="en-GB" sz="2000" b="1" dirty="0" smtClean="0"/>
              <a:t>as </a:t>
            </a:r>
            <a:r>
              <a:rPr lang="en-GB" sz="2000" b="1" dirty="0"/>
              <a:t>delivered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 Accept </a:t>
            </a:r>
            <a:r>
              <a:rPr lang="en-GB" sz="2000" b="1" dirty="0" smtClean="0"/>
              <a:t>after </a:t>
            </a:r>
            <a:r>
              <a:rPr lang="en-GB" sz="2000" b="1" dirty="0"/>
              <a:t>the </a:t>
            </a:r>
            <a:r>
              <a:rPr lang="en-GB" sz="2000" b="1" dirty="0" smtClean="0"/>
              <a:t>modifications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Do </a:t>
            </a:r>
            <a:r>
              <a:rPr lang="en-GB" sz="2000" b="1" dirty="0"/>
              <a:t>not accept the system</a:t>
            </a:r>
          </a:p>
        </p:txBody>
      </p:sp>
    </p:spTree>
    <p:extLst>
      <p:ext uri="{BB962C8B-B14F-4D97-AF65-F5344CB8AC3E}">
        <p14:creationId xmlns:p14="http://schemas.microsoft.com/office/powerpoint/2010/main" val="396157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5DA21463-8AAC-4934-B7B4-34CD5A77B0F8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Acceptance Testing in eXtreme Programming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/>
              <a:t>In XP framework the user stories are used as acceptance criteria</a:t>
            </a:r>
          </a:p>
          <a:p>
            <a:r>
              <a:rPr lang="en-US" altLang="en-US" dirty="0" smtClean="0"/>
              <a:t>The user stories are written by the customer as things that the system needs to do for them</a:t>
            </a:r>
          </a:p>
          <a:p>
            <a:r>
              <a:rPr lang="en-US" altLang="en-US" dirty="0" smtClean="0"/>
              <a:t>Several acceptance tests are created to verify the user story has been correctly implemented</a:t>
            </a:r>
          </a:p>
          <a:p>
            <a:r>
              <a:rPr lang="en-US" altLang="en-US" dirty="0" smtClean="0"/>
              <a:t>The customer is responsible for verifying the correctness of the acceptance tests and reviewing the test results</a:t>
            </a:r>
          </a:p>
          <a:p>
            <a:r>
              <a:rPr lang="en-US" altLang="en-US" dirty="0" smtClean="0"/>
              <a:t>A story is incomplete until it passes its associated acceptance tests</a:t>
            </a:r>
          </a:p>
          <a:p>
            <a:r>
              <a:rPr lang="en-US" altLang="en-US" dirty="0" smtClean="0"/>
              <a:t>Ideally, acceptance tests should be automated, either using the unit testing framework, before coding</a:t>
            </a:r>
          </a:p>
          <a:p>
            <a:r>
              <a:rPr lang="en-US" altLang="en-US" dirty="0" smtClean="0"/>
              <a:t>The acceptance tests take on the role of regression tests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637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State-of-Practice of Acceptance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S</a:t>
            </a:r>
            <a:r>
              <a:rPr lang="en-GB" dirty="0" err="1" smtClean="0"/>
              <a:t>tudy</a:t>
            </a:r>
            <a:r>
              <a:rPr lang="en-GB" dirty="0" smtClean="0"/>
              <a:t> </a:t>
            </a:r>
            <a:r>
              <a:rPr lang="en-GB" dirty="0"/>
              <a:t>the requirements document,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 Obtain </a:t>
            </a:r>
            <a:r>
              <a:rPr lang="en-GB" dirty="0"/>
              <a:t>help from a domain expert,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 </a:t>
            </a:r>
            <a:r>
              <a:rPr lang="en-GB" dirty="0" smtClean="0"/>
              <a:t>Develop </a:t>
            </a:r>
            <a:r>
              <a:rPr lang="en-GB" dirty="0"/>
              <a:t>a set of test cases, and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 </a:t>
            </a:r>
            <a:r>
              <a:rPr lang="en-GB" dirty="0" smtClean="0"/>
              <a:t>Demonstrate </a:t>
            </a:r>
            <a:r>
              <a:rPr lang="en-GB" dirty="0"/>
              <a:t>to the customer, by using the test cases, that the software indeed possesses the required functionality as formally or informally speciﬁed.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Approaches: FSM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50" y="1468437"/>
            <a:ext cx="6645512" cy="5418138"/>
          </a:xfrm>
        </p:spPr>
      </p:pic>
      <p:sp>
        <p:nvSpPr>
          <p:cNvPr id="5" name="TextBox 4"/>
          <p:cNvSpPr txBox="1"/>
          <p:nvPr/>
        </p:nvSpPr>
        <p:spPr>
          <a:xfrm>
            <a:off x="2085977" y="1776417"/>
            <a:ext cx="102869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Requirement Specification</a:t>
            </a:r>
            <a:endParaRPr lang="en-US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43051" y="3208398"/>
            <a:ext cx="21145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Requirement Language Processor (RLP)</a:t>
            </a:r>
            <a:endParaRPr 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40098" y="3001993"/>
            <a:ext cx="21145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Augmented Finite State Machine (FSM)</a:t>
            </a:r>
            <a:endParaRPr 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75836" y="4403934"/>
            <a:ext cx="15287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Test Plan Generator (TPG)</a:t>
            </a:r>
            <a:endParaRPr 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97481" y="4346864"/>
            <a:ext cx="15287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Test Scripts</a:t>
            </a:r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07056" y="5692079"/>
            <a:ext cx="15287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Automatic Test Execution (ATE)</a:t>
            </a:r>
            <a:endParaRPr 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66319" y="6289327"/>
            <a:ext cx="104897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Test Results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99450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Approaches: FSM</a:t>
            </a:r>
            <a:endParaRPr lang="en-US" dirty="0"/>
          </a:p>
        </p:txBody>
      </p:sp>
      <p:pic>
        <p:nvPicPr>
          <p:cNvPr id="12" name="Content Placeholder 11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8" y="1826952"/>
            <a:ext cx="9110342" cy="3802081"/>
          </a:xfrm>
        </p:spPr>
      </p:pic>
    </p:spTree>
    <p:extLst>
      <p:ext uri="{BB962C8B-B14F-4D97-AF65-F5344CB8AC3E}">
        <p14:creationId xmlns:p14="http://schemas.microsoft.com/office/powerpoint/2010/main" val="264776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Analysis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1425574"/>
            <a:ext cx="8158162" cy="5387077"/>
          </a:xfrm>
        </p:spPr>
      </p:pic>
    </p:spTree>
    <p:extLst>
      <p:ext uri="{BB962C8B-B14F-4D97-AF65-F5344CB8AC3E}">
        <p14:creationId xmlns:p14="http://schemas.microsoft.com/office/powerpoint/2010/main" val="329202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01013" cy="4351338"/>
          </a:xfrm>
        </p:spPr>
        <p:txBody>
          <a:bodyPr/>
          <a:lstStyle/>
          <a:p>
            <a:r>
              <a:rPr lang="en-US" altLang="en-US" dirty="0" smtClean="0"/>
              <a:t>Defects </a:t>
            </a:r>
            <a:r>
              <a:rPr lang="en-US" altLang="en-US" dirty="0"/>
              <a:t>are detected early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It is easier to fix defects detected earlier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We get earlier feedback on the health and acceptability of the individual modules and on the overall system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Scheduling of defect fixes is flexible, and it can overlap with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5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2050" name="Picture 2" descr="BDD cycle illu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1690689"/>
            <a:ext cx="5131179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79" y="1570040"/>
            <a:ext cx="31242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6579" y="2895603"/>
            <a:ext cx="3454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252525"/>
                </a:solidFill>
                <a:latin typeface="Arial" panose="020B0604020202020204" pitchFamily="34" charset="0"/>
              </a:rPr>
              <a:t>It runs automated </a:t>
            </a:r>
            <a:r>
              <a:rPr lang="en-GB" b="1" dirty="0">
                <a:solidFill>
                  <a:srgbClr val="0B0080"/>
                </a:solidFill>
                <a:latin typeface="Arial" panose="020B0604020202020204" pitchFamily="34" charset="0"/>
              </a:rPr>
              <a:t>acceptance tests</a:t>
            </a:r>
            <a:r>
              <a:rPr lang="en-GB" b="1" dirty="0">
                <a:solidFill>
                  <a:srgbClr val="252525"/>
                </a:solidFill>
                <a:latin typeface="Arial" panose="020B0604020202020204" pitchFamily="34" charset="0"/>
              </a:rPr>
              <a:t> written in a </a:t>
            </a:r>
            <a:r>
              <a:rPr lang="en-GB" b="1" dirty="0" err="1">
                <a:solidFill>
                  <a:srgbClr val="0B0080"/>
                </a:solidFill>
                <a:latin typeface="Arial" panose="020B0604020202020204" pitchFamily="34" charset="0"/>
              </a:rPr>
              <a:t>behavior</a:t>
            </a:r>
            <a:r>
              <a:rPr lang="en-GB" b="1" dirty="0">
                <a:solidFill>
                  <a:srgbClr val="0B0080"/>
                </a:solidFill>
                <a:latin typeface="Arial" panose="020B0604020202020204" pitchFamily="34" charset="0"/>
              </a:rPr>
              <a:t>-driven development</a:t>
            </a:r>
            <a:r>
              <a:rPr lang="en-GB" b="1" dirty="0">
                <a:solidFill>
                  <a:srgbClr val="252525"/>
                </a:solidFill>
                <a:latin typeface="Arial" panose="020B0604020202020204" pitchFamily="34" charset="0"/>
              </a:rPr>
              <a:t> (BDD) style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552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16" y="1538390"/>
            <a:ext cx="4544059" cy="11431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8650" y="2924378"/>
            <a:ext cx="84010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3333"/>
                </a:solidFill>
                <a:latin typeface="Helvetica Neue"/>
              </a:rPr>
              <a:t>Protractor is an end-to-end test framework for AngularJS applications</a:t>
            </a:r>
            <a:r>
              <a:rPr lang="en-GB" dirty="0" smtClean="0">
                <a:solidFill>
                  <a:srgbClr val="333333"/>
                </a:solidFill>
                <a:latin typeface="Helvetica Neu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333333"/>
                </a:solidFill>
                <a:latin typeface="Helvetica Neue"/>
              </a:rPr>
              <a:t>Protractor </a:t>
            </a:r>
            <a:r>
              <a:rPr lang="en-GB" dirty="0">
                <a:solidFill>
                  <a:srgbClr val="333333"/>
                </a:solidFill>
                <a:latin typeface="Helvetica Neue"/>
              </a:rPr>
              <a:t>runs tests against your application running in a real browser, interacting with it as a user would.</a:t>
            </a:r>
            <a:endParaRPr lang="en-US" dirty="0"/>
          </a:p>
        </p:txBody>
      </p:sp>
      <p:pic>
        <p:nvPicPr>
          <p:cNvPr id="3074" name="Picture 2" descr="https://builtwith.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709" y="1626445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28650" y="4367535"/>
            <a:ext cx="7600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AngularJS extends HTML with new 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8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4098" name="Picture 2" descr="Seleniu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277938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23768" y="3115747"/>
            <a:ext cx="2296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Selenium WebDriver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63" y="3598863"/>
            <a:ext cx="8443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Selenium is a portable software testing framework for web applications.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WebDriver </a:t>
            </a:r>
            <a:r>
              <a:rPr lang="en-GB" dirty="0"/>
              <a:t>is the name of the key interface against which tests should be written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5126" name="Picture 6" descr="https://encrypted-tbn1.gstatic.com/images?q=tbn:ANd9GcTqZz83yd9OYylbCAiySE5QcnR3hf4ET9mkEC7dRXCLjWPGZl8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1295400"/>
            <a:ext cx="40862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14350" y="2693768"/>
            <a:ext cx="822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Jasmine is an open source testing framework for </a:t>
            </a:r>
            <a:r>
              <a:rPr lang="en-GB" sz="2000" dirty="0" smtClean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 It is heavily influenced by other unit testing </a:t>
            </a:r>
            <a:r>
              <a:rPr lang="en-GB" sz="2000" dirty="0" smtClean="0"/>
              <a:t>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US" sz="2000" dirty="0"/>
          </a:p>
        </p:txBody>
      </p:sp>
      <p:pic>
        <p:nvPicPr>
          <p:cNvPr id="2050" name="Picture 2" descr="Concordion Logo in Gre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05" y="4132359"/>
            <a:ext cx="3543115" cy="95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8649" y="5328063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Automated checks run as JUnit or </a:t>
            </a:r>
            <a:r>
              <a:rPr lang="en-US" dirty="0" err="1"/>
              <a:t>NUnit</a:t>
            </a:r>
            <a:r>
              <a:rPr lang="en-US" dirty="0"/>
              <a:t> tests, providing easy integration to your current development, build and Continuous Integration tools.</a:t>
            </a:r>
          </a:p>
        </p:txBody>
      </p:sp>
    </p:spTree>
    <p:extLst>
      <p:ext uri="{BB962C8B-B14F-4D97-AF65-F5344CB8AC3E}">
        <p14:creationId xmlns:p14="http://schemas.microsoft.com/office/powerpoint/2010/main" val="8156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800"/>
            <a:r>
              <a:rPr lang="en-US" sz="4500" b="1" dirty="0">
                <a:solidFill>
                  <a:srgbClr val="92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Maintenance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Interfacing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Procedure Call </a:t>
            </a:r>
            <a:r>
              <a:rPr lang="en-US" b="1" dirty="0" smtClean="0"/>
              <a:t>Interface</a:t>
            </a:r>
          </a:p>
          <a:p>
            <a:pPr lvl="1"/>
            <a:r>
              <a:rPr lang="en-US" dirty="0"/>
              <a:t> </a:t>
            </a:r>
            <a:r>
              <a:rPr lang="en-GB" dirty="0"/>
              <a:t> A procedure in one module calls a procedure in another module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r>
              <a:rPr lang="en-GB" dirty="0"/>
              <a:t> </a:t>
            </a:r>
            <a:r>
              <a:rPr lang="en-GB" b="1" dirty="0"/>
              <a:t>Shared Memory </a:t>
            </a:r>
            <a:r>
              <a:rPr lang="en-GB" b="1" dirty="0" smtClean="0"/>
              <a:t>Interface</a:t>
            </a:r>
          </a:p>
          <a:p>
            <a:pPr lvl="1"/>
            <a:r>
              <a:rPr lang="en-GB" dirty="0"/>
              <a:t>  A block of memory is shared between two modules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 Data are written into the memory block by one module and are read from the block by the other.  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/>
              <a:t> </a:t>
            </a:r>
            <a:r>
              <a:rPr lang="en-GB" b="1" dirty="0"/>
              <a:t>Message Passing </a:t>
            </a:r>
            <a:r>
              <a:rPr lang="en-GB" b="1" dirty="0" smtClean="0"/>
              <a:t>Interface</a:t>
            </a:r>
          </a:p>
          <a:p>
            <a:pPr lvl="1"/>
            <a:r>
              <a:rPr lang="en-GB" dirty="0"/>
              <a:t>  One module prepares a message by initializing the ﬁelds of a data structure and sending the message to another module. </a:t>
            </a:r>
            <a:endParaRPr lang="en-GB" dirty="0" smtClean="0"/>
          </a:p>
          <a:p>
            <a:pPr lvl="1"/>
            <a:r>
              <a:rPr lang="en-GB" dirty="0"/>
              <a:t> </a:t>
            </a:r>
            <a:r>
              <a:rPr lang="en-GB" dirty="0" smtClean="0"/>
              <a:t>e.g. Client server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8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Interface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 smtClean="0"/>
              <a:t>Construction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Inappropriate use of header files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b="1" dirty="0" smtClean="0"/>
              <a:t>Inadequate Functionality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Implicit assumption of the system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Location of </a:t>
            </a:r>
            <a:r>
              <a:rPr lang="en-US" b="1" dirty="0" smtClean="0"/>
              <a:t>Functionality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Improper design methodology</a:t>
            </a:r>
          </a:p>
          <a:p>
            <a:pPr lvl="1"/>
            <a:r>
              <a:rPr lang="en-US" dirty="0"/>
              <a:t> I</a:t>
            </a:r>
            <a:r>
              <a:rPr lang="en-US" dirty="0" smtClean="0"/>
              <a:t>nexperienced personnel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Changes in </a:t>
            </a:r>
            <a:r>
              <a:rPr lang="en-US" b="1" dirty="0" smtClean="0"/>
              <a:t>Functionality</a:t>
            </a:r>
          </a:p>
          <a:p>
            <a:pPr lvl="1"/>
            <a:r>
              <a:rPr lang="en-US" dirty="0"/>
              <a:t> C</a:t>
            </a:r>
            <a:r>
              <a:rPr lang="en-US" dirty="0" smtClean="0"/>
              <a:t>hange in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9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Interface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b="1" dirty="0"/>
              <a:t>Added Functionality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Introduction of new functionality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b="1" dirty="0" smtClean="0"/>
              <a:t>Misuse of Interface</a:t>
            </a:r>
          </a:p>
          <a:p>
            <a:pPr lvl="1"/>
            <a:r>
              <a:rPr lang="en-US" dirty="0" smtClean="0"/>
              <a:t> </a:t>
            </a:r>
            <a:r>
              <a:rPr lang="en-GB" dirty="0" smtClean="0"/>
              <a:t>Wrong </a:t>
            </a:r>
            <a:r>
              <a:rPr lang="en-GB" dirty="0"/>
              <a:t>parameter type, </a:t>
            </a:r>
            <a:endParaRPr lang="en-GB" dirty="0" smtClean="0"/>
          </a:p>
          <a:p>
            <a:pPr lvl="1"/>
            <a:r>
              <a:rPr lang="en-GB" dirty="0"/>
              <a:t> </a:t>
            </a:r>
            <a:r>
              <a:rPr lang="en-GB" dirty="0" smtClean="0"/>
              <a:t>Wrong </a:t>
            </a:r>
            <a:r>
              <a:rPr lang="en-GB" dirty="0"/>
              <a:t>parameter </a:t>
            </a:r>
            <a:r>
              <a:rPr lang="en-GB" dirty="0" smtClean="0"/>
              <a:t>order,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Wrong </a:t>
            </a:r>
            <a:r>
              <a:rPr lang="en-GB" dirty="0"/>
              <a:t>number of parameters passed</a:t>
            </a:r>
            <a:endParaRPr lang="en-US" dirty="0"/>
          </a:p>
          <a:p>
            <a:endParaRPr lang="en-US" dirty="0" smtClean="0"/>
          </a:p>
          <a:p>
            <a:r>
              <a:rPr lang="en-US" b="1" dirty="0"/>
              <a:t>Misunderstanding of Interface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GB" dirty="0"/>
              <a:t>A calling module may misunderstand the interface speciﬁcation of a called module. </a:t>
            </a:r>
            <a:endParaRPr lang="en-GB" dirty="0" smtClean="0"/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Data Structure Alteration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Capacity of the data structure to store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4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6989</TotalTime>
  <Words>3837</Words>
  <Application>Microsoft Office PowerPoint</Application>
  <PresentationFormat>On-screen Show (4:3)</PresentationFormat>
  <Paragraphs>630</Paragraphs>
  <Slides>64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Arial</vt:lpstr>
      <vt:lpstr>Arial</vt:lpstr>
      <vt:lpstr>Calibri</vt:lpstr>
      <vt:lpstr>Candara</vt:lpstr>
      <vt:lpstr>Courier New</vt:lpstr>
      <vt:lpstr>Droid Sans</vt:lpstr>
      <vt:lpstr>Helvetica Neue</vt:lpstr>
      <vt:lpstr>Segoe UI</vt:lpstr>
      <vt:lpstr>Wingdings</vt:lpstr>
      <vt:lpstr>Wingdings 3</vt:lpstr>
      <vt:lpstr>1_Office Theme</vt:lpstr>
      <vt:lpstr>C:\MyData\MyTeaching\Jan-May2016\Software_Engineering\Support_Material\CDC_UP_Requirements_Traceability_Matrix_Template.xls</vt:lpstr>
      <vt:lpstr>CS223: Software Engineering</vt:lpstr>
      <vt:lpstr>Hierarchy of Testing</vt:lpstr>
      <vt:lpstr>The idea of integration</vt:lpstr>
      <vt:lpstr>Why integration is important?</vt:lpstr>
      <vt:lpstr>Objective of Integration Testing</vt:lpstr>
      <vt:lpstr>Advantage</vt:lpstr>
      <vt:lpstr>Types of Interfacing</vt:lpstr>
      <vt:lpstr>Types of Interface Error</vt:lpstr>
      <vt:lpstr>Types of Interface Error</vt:lpstr>
      <vt:lpstr>Types of Interface Error</vt:lpstr>
      <vt:lpstr>Types of Interface Error</vt:lpstr>
      <vt:lpstr>Granularity </vt:lpstr>
      <vt:lpstr>System Integration techniques</vt:lpstr>
      <vt:lpstr>PowerPoint Presentation</vt:lpstr>
      <vt:lpstr>Incremental</vt:lpstr>
      <vt:lpstr>Software Image Construction</vt:lpstr>
      <vt:lpstr>Incremental</vt:lpstr>
      <vt:lpstr>Parameters affecting Incremental SIT</vt:lpstr>
      <vt:lpstr>Incremental</vt:lpstr>
      <vt:lpstr>Issues to be addressed</vt:lpstr>
      <vt:lpstr>Incremental: Build frequency</vt:lpstr>
      <vt:lpstr>Top Down Approach</vt:lpstr>
      <vt:lpstr>Top-down</vt:lpstr>
      <vt:lpstr>Top-down</vt:lpstr>
      <vt:lpstr>Top-down</vt:lpstr>
      <vt:lpstr>Bottom-up</vt:lpstr>
      <vt:lpstr>Bottom-up</vt:lpstr>
      <vt:lpstr>Top-down vs. Bottom-up</vt:lpstr>
      <vt:lpstr>Big-bang and Sandwich</vt:lpstr>
      <vt:lpstr>Software and Hardware Integration</vt:lpstr>
      <vt:lpstr>Test Plan for SIT</vt:lpstr>
      <vt:lpstr>Test Plan for System Integration</vt:lpstr>
      <vt:lpstr>Off-the-self Component Integration</vt:lpstr>
      <vt:lpstr>Off-the-shelf Component Testing</vt:lpstr>
      <vt:lpstr>Built-in Testing</vt:lpstr>
      <vt:lpstr>Taxonomy of System Testing</vt:lpstr>
      <vt:lpstr>Taxonomy of System Tests</vt:lpstr>
      <vt:lpstr>Taxonomy of System Tests</vt:lpstr>
      <vt:lpstr>Acceptance testing</vt:lpstr>
      <vt:lpstr>Goals of Acceptance Testing</vt:lpstr>
      <vt:lpstr>Types of Acceptance Testing</vt:lpstr>
      <vt:lpstr>Acceptance Criteria</vt:lpstr>
      <vt:lpstr>Functional Correctness and Completeness</vt:lpstr>
      <vt:lpstr>Accuracy</vt:lpstr>
      <vt:lpstr>Data Integrity</vt:lpstr>
      <vt:lpstr>Data Conversion</vt:lpstr>
      <vt:lpstr>Selection of Acceptance Criteria</vt:lpstr>
      <vt:lpstr>Acceptance Test Plan</vt:lpstr>
      <vt:lpstr>Acceptance Test Execution</vt:lpstr>
      <vt:lpstr>Activities in Acceptance Testing</vt:lpstr>
      <vt:lpstr>Acceptance Test Execution</vt:lpstr>
      <vt:lpstr>Acceptance Test Report</vt:lpstr>
      <vt:lpstr>Acceptance Test Status Report</vt:lpstr>
      <vt:lpstr>Acceptance Test Summary Report</vt:lpstr>
      <vt:lpstr>Acceptance Testing in eXtreme Programming</vt:lpstr>
      <vt:lpstr>State-of-Practice of Acceptance Testing</vt:lpstr>
      <vt:lpstr>Other Approaches: FSM</vt:lpstr>
      <vt:lpstr>Other Approaches: FSM</vt:lpstr>
      <vt:lpstr>Scenario Analysis</vt:lpstr>
      <vt:lpstr>Tools</vt:lpstr>
      <vt:lpstr>Tools</vt:lpstr>
      <vt:lpstr>Tools</vt:lpstr>
      <vt:lpstr>Tools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CHIRANJOY CHATTOPADHYAY</dc:creator>
  <cp:lastModifiedBy>CHIRANJOY CHATTOPADHYAY</cp:lastModifiedBy>
  <cp:revision>210</cp:revision>
  <dcterms:created xsi:type="dcterms:W3CDTF">2016-02-16T05:22:27Z</dcterms:created>
  <dcterms:modified xsi:type="dcterms:W3CDTF">2017-04-21T01:17:56Z</dcterms:modified>
</cp:coreProperties>
</file>