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77"/>
  </p:notesMasterIdLst>
  <p:sldIdLst>
    <p:sldId id="317" r:id="rId2"/>
    <p:sldId id="482" r:id="rId3"/>
    <p:sldId id="484" r:id="rId4"/>
    <p:sldId id="485" r:id="rId5"/>
    <p:sldId id="476" r:id="rId6"/>
    <p:sldId id="483" r:id="rId7"/>
    <p:sldId id="385"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486" r:id="rId21"/>
    <p:sldId id="487" r:id="rId22"/>
    <p:sldId id="488" r:id="rId23"/>
    <p:sldId id="398" r:id="rId24"/>
    <p:sldId id="399" r:id="rId25"/>
    <p:sldId id="400" r:id="rId26"/>
    <p:sldId id="401" r:id="rId27"/>
    <p:sldId id="402" r:id="rId28"/>
    <p:sldId id="403" r:id="rId29"/>
    <p:sldId id="404" r:id="rId30"/>
    <p:sldId id="405" r:id="rId31"/>
    <p:sldId id="489" r:id="rId32"/>
    <p:sldId id="492" r:id="rId33"/>
    <p:sldId id="493" r:id="rId34"/>
    <p:sldId id="494" r:id="rId35"/>
    <p:sldId id="491" r:id="rId36"/>
    <p:sldId id="406" r:id="rId37"/>
    <p:sldId id="407" r:id="rId38"/>
    <p:sldId id="408" r:id="rId39"/>
    <p:sldId id="409" r:id="rId40"/>
    <p:sldId id="415" r:id="rId41"/>
    <p:sldId id="497" r:id="rId42"/>
    <p:sldId id="495" r:id="rId43"/>
    <p:sldId id="498" r:id="rId44"/>
    <p:sldId id="499" r:id="rId45"/>
    <p:sldId id="417" r:id="rId46"/>
    <p:sldId id="500" r:id="rId47"/>
    <p:sldId id="501" r:id="rId48"/>
    <p:sldId id="502" r:id="rId49"/>
    <p:sldId id="503" r:id="rId50"/>
    <p:sldId id="504" r:id="rId51"/>
    <p:sldId id="506" r:id="rId52"/>
    <p:sldId id="416" r:id="rId53"/>
    <p:sldId id="507" r:id="rId54"/>
    <p:sldId id="508" r:id="rId55"/>
    <p:sldId id="509" r:id="rId56"/>
    <p:sldId id="505" r:id="rId57"/>
    <p:sldId id="510" r:id="rId58"/>
    <p:sldId id="512" r:id="rId59"/>
    <p:sldId id="513" r:id="rId60"/>
    <p:sldId id="514" r:id="rId61"/>
    <p:sldId id="515" r:id="rId62"/>
    <p:sldId id="516" r:id="rId63"/>
    <p:sldId id="517" r:id="rId64"/>
    <p:sldId id="518" r:id="rId65"/>
    <p:sldId id="519" r:id="rId66"/>
    <p:sldId id="520" r:id="rId67"/>
    <p:sldId id="523" r:id="rId68"/>
    <p:sldId id="524" r:id="rId69"/>
    <p:sldId id="521" r:id="rId70"/>
    <p:sldId id="522" r:id="rId71"/>
    <p:sldId id="418" r:id="rId72"/>
    <p:sldId id="419" r:id="rId73"/>
    <p:sldId id="420" r:id="rId74"/>
    <p:sldId id="421" r:id="rId75"/>
    <p:sldId id="364"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00FF"/>
    <a:srgbClr val="F739AA"/>
    <a:srgbClr val="92D050"/>
    <a:srgbClr val="FC9292"/>
    <a:srgbClr val="740000"/>
    <a:srgbClr val="00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14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EC4771-3B32-4C73-9F02-BD80C029EF13}" type="doc">
      <dgm:prSet loTypeId="urn:microsoft.com/office/officeart/2005/8/layout/cycle4" loCatId="matrix" qsTypeId="urn:microsoft.com/office/officeart/2005/8/quickstyle/simple1" qsCatId="simple" csTypeId="urn:microsoft.com/office/officeart/2005/8/colors/colorful1" csCatId="colorful" phldr="1"/>
      <dgm:spPr/>
      <dgm:t>
        <a:bodyPr/>
        <a:lstStyle/>
        <a:p>
          <a:endParaRPr lang="en-US"/>
        </a:p>
      </dgm:t>
    </dgm:pt>
    <dgm:pt modelId="{756AD8DD-2A13-435B-9E50-C3F00D26225C}">
      <dgm:prSet phldrT="[Text]"/>
      <dgm:spPr/>
      <dgm:t>
        <a:bodyPr/>
        <a:lstStyle/>
        <a:p>
          <a:r>
            <a:rPr lang="en-US" b="1" i="0" dirty="0" smtClean="0"/>
            <a:t>Control Flow </a:t>
          </a:r>
          <a:r>
            <a:rPr lang="en-US" dirty="0" smtClean="0"/>
            <a:t/>
          </a:r>
          <a:br>
            <a:rPr lang="en-US" dirty="0" smtClean="0"/>
          </a:br>
          <a:endParaRPr lang="en-US" dirty="0"/>
        </a:p>
      </dgm:t>
    </dgm:pt>
    <dgm:pt modelId="{12577884-2F55-4C60-B05A-F61103AF0998}" type="parTrans" cxnId="{9783C257-46A9-427E-8857-C1E036F93501}">
      <dgm:prSet/>
      <dgm:spPr/>
      <dgm:t>
        <a:bodyPr/>
        <a:lstStyle/>
        <a:p>
          <a:endParaRPr lang="en-US"/>
        </a:p>
      </dgm:t>
    </dgm:pt>
    <dgm:pt modelId="{26E5E516-B703-439A-8AFF-DA658EF5B17A}" type="sibTrans" cxnId="{9783C257-46A9-427E-8857-C1E036F93501}">
      <dgm:prSet/>
      <dgm:spPr/>
      <dgm:t>
        <a:bodyPr/>
        <a:lstStyle/>
        <a:p>
          <a:endParaRPr lang="en-US"/>
        </a:p>
      </dgm:t>
    </dgm:pt>
    <dgm:pt modelId="{6A1CCAAB-728B-4162-91D7-4F54F49A29CB}">
      <dgm:prSet phldrT="[Text]"/>
      <dgm:spPr/>
      <dgm:t>
        <a:bodyPr/>
        <a:lstStyle/>
        <a:p>
          <a:r>
            <a:rPr lang="en-US" b="0" i="0" dirty="0" smtClean="0"/>
            <a:t>Control Flow Graph</a:t>
          </a:r>
          <a:endParaRPr lang="en-US" dirty="0"/>
        </a:p>
      </dgm:t>
    </dgm:pt>
    <dgm:pt modelId="{EF2D5D50-6110-4405-ACDC-37B3E96702C0}" type="parTrans" cxnId="{2B263D1E-386F-4AF4-A2D0-B106C3696957}">
      <dgm:prSet/>
      <dgm:spPr/>
      <dgm:t>
        <a:bodyPr/>
        <a:lstStyle/>
        <a:p>
          <a:endParaRPr lang="en-US"/>
        </a:p>
      </dgm:t>
    </dgm:pt>
    <dgm:pt modelId="{FFAAA0E2-4862-4325-AE53-B13AEC7C50C1}" type="sibTrans" cxnId="{2B263D1E-386F-4AF4-A2D0-B106C3696957}">
      <dgm:prSet/>
      <dgm:spPr/>
      <dgm:t>
        <a:bodyPr/>
        <a:lstStyle/>
        <a:p>
          <a:endParaRPr lang="en-US"/>
        </a:p>
      </dgm:t>
    </dgm:pt>
    <dgm:pt modelId="{CA4C72C0-87FE-46A9-B3AA-1C2231F16122}">
      <dgm:prSet phldrT="[Text]"/>
      <dgm:spPr/>
      <dgm:t>
        <a:bodyPr/>
        <a:lstStyle/>
        <a:p>
          <a:r>
            <a:rPr lang="en-US" b="1" i="0" dirty="0" smtClean="0"/>
            <a:t>Data Flow</a:t>
          </a:r>
          <a:endParaRPr lang="en-US" dirty="0"/>
        </a:p>
      </dgm:t>
    </dgm:pt>
    <dgm:pt modelId="{28275DC3-345D-47B8-9E13-0282666973FA}" type="parTrans" cxnId="{F3BDBE98-A8B7-4500-B633-E2D8283B5382}">
      <dgm:prSet/>
      <dgm:spPr/>
      <dgm:t>
        <a:bodyPr/>
        <a:lstStyle/>
        <a:p>
          <a:endParaRPr lang="en-US"/>
        </a:p>
      </dgm:t>
    </dgm:pt>
    <dgm:pt modelId="{F2CE24DE-5830-4D29-B640-98031047409C}" type="sibTrans" cxnId="{F3BDBE98-A8B7-4500-B633-E2D8283B5382}">
      <dgm:prSet/>
      <dgm:spPr/>
      <dgm:t>
        <a:bodyPr/>
        <a:lstStyle/>
        <a:p>
          <a:endParaRPr lang="en-US"/>
        </a:p>
      </dgm:t>
    </dgm:pt>
    <dgm:pt modelId="{F7F5C624-63A7-40C2-8477-92F2BA809CA7}">
      <dgm:prSet phldrT="[Text]"/>
      <dgm:spPr/>
      <dgm:t>
        <a:bodyPr/>
        <a:lstStyle/>
        <a:p>
          <a:r>
            <a:rPr lang="en-US" dirty="0" smtClean="0"/>
            <a:t>Data Flow Graph</a:t>
          </a:r>
          <a:endParaRPr lang="en-US" dirty="0"/>
        </a:p>
      </dgm:t>
    </dgm:pt>
    <dgm:pt modelId="{A22CFB08-C5BA-4139-BE1C-E1DEA651DCE2}" type="parTrans" cxnId="{2BAE3B4B-237F-47E0-8C6B-EAE099BABFBE}">
      <dgm:prSet/>
      <dgm:spPr/>
      <dgm:t>
        <a:bodyPr/>
        <a:lstStyle/>
        <a:p>
          <a:endParaRPr lang="en-US"/>
        </a:p>
      </dgm:t>
    </dgm:pt>
    <dgm:pt modelId="{E8EB0FD3-9E95-43D8-9CE3-9B3ECCD681E8}" type="sibTrans" cxnId="{2BAE3B4B-237F-47E0-8C6B-EAE099BABFBE}">
      <dgm:prSet/>
      <dgm:spPr/>
      <dgm:t>
        <a:bodyPr/>
        <a:lstStyle/>
        <a:p>
          <a:endParaRPr lang="en-US"/>
        </a:p>
      </dgm:t>
    </dgm:pt>
    <dgm:pt modelId="{46EDDECE-A405-4099-B632-185D8C0FCF1A}">
      <dgm:prSet phldrT="[Text]"/>
      <dgm:spPr/>
      <dgm:t>
        <a:bodyPr/>
        <a:lstStyle/>
        <a:p>
          <a:r>
            <a:rPr lang="en-US" b="1" i="0" dirty="0" smtClean="0"/>
            <a:t>Domain</a:t>
          </a:r>
          <a:endParaRPr lang="en-US" dirty="0"/>
        </a:p>
      </dgm:t>
    </dgm:pt>
    <dgm:pt modelId="{A3081FDE-9275-4FFD-8E3F-E72AB7C11DAE}" type="parTrans" cxnId="{38F9FED7-4D9E-437A-A689-76708EDE8021}">
      <dgm:prSet/>
      <dgm:spPr/>
      <dgm:t>
        <a:bodyPr/>
        <a:lstStyle/>
        <a:p>
          <a:endParaRPr lang="en-US"/>
        </a:p>
      </dgm:t>
    </dgm:pt>
    <dgm:pt modelId="{D9EA7001-1CA4-4222-BAEF-FFE8170CD25B}" type="sibTrans" cxnId="{38F9FED7-4D9E-437A-A689-76708EDE8021}">
      <dgm:prSet/>
      <dgm:spPr/>
      <dgm:t>
        <a:bodyPr/>
        <a:lstStyle/>
        <a:p>
          <a:endParaRPr lang="en-US"/>
        </a:p>
      </dgm:t>
    </dgm:pt>
    <dgm:pt modelId="{F46F32B8-99DE-4E79-B036-C3D8DC656D86}">
      <dgm:prSet phldrT="[Text]"/>
      <dgm:spPr/>
      <dgm:t>
        <a:bodyPr/>
        <a:lstStyle/>
        <a:p>
          <a:r>
            <a:rPr lang="en-US" dirty="0" smtClean="0"/>
            <a:t>Domain Error</a:t>
          </a:r>
          <a:endParaRPr lang="en-US" dirty="0"/>
        </a:p>
      </dgm:t>
    </dgm:pt>
    <dgm:pt modelId="{A76AA533-FC3A-4606-925B-8D849F27969C}" type="parTrans" cxnId="{CD712F8D-720A-4169-811B-BFAF847A42DD}">
      <dgm:prSet/>
      <dgm:spPr/>
      <dgm:t>
        <a:bodyPr/>
        <a:lstStyle/>
        <a:p>
          <a:endParaRPr lang="en-US"/>
        </a:p>
      </dgm:t>
    </dgm:pt>
    <dgm:pt modelId="{DB0D5373-2B23-4F5F-8D6F-725AE5FA50CA}" type="sibTrans" cxnId="{CD712F8D-720A-4169-811B-BFAF847A42DD}">
      <dgm:prSet/>
      <dgm:spPr/>
      <dgm:t>
        <a:bodyPr/>
        <a:lstStyle/>
        <a:p>
          <a:endParaRPr lang="en-US"/>
        </a:p>
      </dgm:t>
    </dgm:pt>
    <dgm:pt modelId="{E0ECADAE-FA2A-4CFF-9840-2ABE963407F6}">
      <dgm:prSet phldrT="[Text]"/>
      <dgm:spPr/>
      <dgm:t>
        <a:bodyPr/>
        <a:lstStyle/>
        <a:p>
          <a:r>
            <a:rPr lang="en-US" b="1" i="0" dirty="0" smtClean="0"/>
            <a:t>Functional Program</a:t>
          </a:r>
          <a:endParaRPr lang="en-US" dirty="0"/>
        </a:p>
      </dgm:t>
    </dgm:pt>
    <dgm:pt modelId="{BEDDA00A-7322-4902-BA33-2B4F23511AAA}" type="parTrans" cxnId="{FE3D325D-9596-4DE9-948C-EA4BB0023C1E}">
      <dgm:prSet/>
      <dgm:spPr/>
      <dgm:t>
        <a:bodyPr/>
        <a:lstStyle/>
        <a:p>
          <a:endParaRPr lang="en-US"/>
        </a:p>
      </dgm:t>
    </dgm:pt>
    <dgm:pt modelId="{D1EC0A34-7B32-42B0-BA97-9AFAE4272894}" type="sibTrans" cxnId="{FE3D325D-9596-4DE9-948C-EA4BB0023C1E}">
      <dgm:prSet/>
      <dgm:spPr/>
      <dgm:t>
        <a:bodyPr/>
        <a:lstStyle/>
        <a:p>
          <a:endParaRPr lang="en-US"/>
        </a:p>
      </dgm:t>
    </dgm:pt>
    <dgm:pt modelId="{F6CB2524-8B6C-46DA-B79E-33FDB6A6A793}">
      <dgm:prSet phldrT="[Text]"/>
      <dgm:spPr/>
      <dgm:t>
        <a:bodyPr/>
        <a:lstStyle/>
        <a:p>
          <a:r>
            <a:rPr lang="en-US" dirty="0" smtClean="0"/>
            <a:t>Special values from i/o domain</a:t>
          </a:r>
          <a:endParaRPr lang="en-US" dirty="0"/>
        </a:p>
      </dgm:t>
    </dgm:pt>
    <dgm:pt modelId="{9B612DF7-8424-4356-8B25-EE53EBCFA0AA}" type="parTrans" cxnId="{32997D58-3A4B-46DB-A467-CF861866E0CB}">
      <dgm:prSet/>
      <dgm:spPr/>
      <dgm:t>
        <a:bodyPr/>
        <a:lstStyle/>
        <a:p>
          <a:endParaRPr lang="en-US"/>
        </a:p>
      </dgm:t>
    </dgm:pt>
    <dgm:pt modelId="{C6009F38-CBDB-4278-9ED9-B2CA924764D1}" type="sibTrans" cxnId="{32997D58-3A4B-46DB-A467-CF861866E0CB}">
      <dgm:prSet/>
      <dgm:spPr/>
      <dgm:t>
        <a:bodyPr/>
        <a:lstStyle/>
        <a:p>
          <a:endParaRPr lang="en-US"/>
        </a:p>
      </dgm:t>
    </dgm:pt>
    <dgm:pt modelId="{73A346D8-735D-4BE3-AE4B-C77BB1E6F9AC}" type="pres">
      <dgm:prSet presAssocID="{E4EC4771-3B32-4C73-9F02-BD80C029EF13}" presName="cycleMatrixDiagram" presStyleCnt="0">
        <dgm:presLayoutVars>
          <dgm:chMax val="1"/>
          <dgm:dir/>
          <dgm:animLvl val="lvl"/>
          <dgm:resizeHandles val="exact"/>
        </dgm:presLayoutVars>
      </dgm:prSet>
      <dgm:spPr/>
      <dgm:t>
        <a:bodyPr/>
        <a:lstStyle/>
        <a:p>
          <a:endParaRPr lang="en-US"/>
        </a:p>
      </dgm:t>
    </dgm:pt>
    <dgm:pt modelId="{54507A9D-915A-4D57-819F-515FA77E5E34}" type="pres">
      <dgm:prSet presAssocID="{E4EC4771-3B32-4C73-9F02-BD80C029EF13}" presName="children" presStyleCnt="0"/>
      <dgm:spPr/>
    </dgm:pt>
    <dgm:pt modelId="{8EE14FF3-7B95-4BA0-B738-B396D9D87B03}" type="pres">
      <dgm:prSet presAssocID="{E4EC4771-3B32-4C73-9F02-BD80C029EF13}" presName="child1group" presStyleCnt="0"/>
      <dgm:spPr/>
    </dgm:pt>
    <dgm:pt modelId="{6471A3D5-089B-4EDF-B612-AD1FA7EFD58B}" type="pres">
      <dgm:prSet presAssocID="{E4EC4771-3B32-4C73-9F02-BD80C029EF13}" presName="child1" presStyleLbl="bgAcc1" presStyleIdx="0" presStyleCnt="4"/>
      <dgm:spPr/>
      <dgm:t>
        <a:bodyPr/>
        <a:lstStyle/>
        <a:p>
          <a:endParaRPr lang="en-US"/>
        </a:p>
      </dgm:t>
    </dgm:pt>
    <dgm:pt modelId="{ADF69683-F113-42C5-9E5D-A32F1CA3F2A3}" type="pres">
      <dgm:prSet presAssocID="{E4EC4771-3B32-4C73-9F02-BD80C029EF13}" presName="child1Text" presStyleLbl="bgAcc1" presStyleIdx="0" presStyleCnt="4">
        <dgm:presLayoutVars>
          <dgm:bulletEnabled val="1"/>
        </dgm:presLayoutVars>
      </dgm:prSet>
      <dgm:spPr/>
      <dgm:t>
        <a:bodyPr/>
        <a:lstStyle/>
        <a:p>
          <a:endParaRPr lang="en-US"/>
        </a:p>
      </dgm:t>
    </dgm:pt>
    <dgm:pt modelId="{82531DCE-6870-4B85-AA8E-396923DD6F60}" type="pres">
      <dgm:prSet presAssocID="{E4EC4771-3B32-4C73-9F02-BD80C029EF13}" presName="child2group" presStyleCnt="0"/>
      <dgm:spPr/>
    </dgm:pt>
    <dgm:pt modelId="{9303FF2B-6616-4373-B4A5-6A8051ECDF49}" type="pres">
      <dgm:prSet presAssocID="{E4EC4771-3B32-4C73-9F02-BD80C029EF13}" presName="child2" presStyleLbl="bgAcc1" presStyleIdx="1" presStyleCnt="4"/>
      <dgm:spPr/>
      <dgm:t>
        <a:bodyPr/>
        <a:lstStyle/>
        <a:p>
          <a:endParaRPr lang="en-US"/>
        </a:p>
      </dgm:t>
    </dgm:pt>
    <dgm:pt modelId="{44FFB74C-B4EB-488A-A816-E3280C08763E}" type="pres">
      <dgm:prSet presAssocID="{E4EC4771-3B32-4C73-9F02-BD80C029EF13}" presName="child2Text" presStyleLbl="bgAcc1" presStyleIdx="1" presStyleCnt="4">
        <dgm:presLayoutVars>
          <dgm:bulletEnabled val="1"/>
        </dgm:presLayoutVars>
      </dgm:prSet>
      <dgm:spPr/>
      <dgm:t>
        <a:bodyPr/>
        <a:lstStyle/>
        <a:p>
          <a:endParaRPr lang="en-US"/>
        </a:p>
      </dgm:t>
    </dgm:pt>
    <dgm:pt modelId="{AC74E5EF-976E-4CEB-9DB2-38E5C017BD96}" type="pres">
      <dgm:prSet presAssocID="{E4EC4771-3B32-4C73-9F02-BD80C029EF13}" presName="child3group" presStyleCnt="0"/>
      <dgm:spPr/>
    </dgm:pt>
    <dgm:pt modelId="{90DD60DF-07CE-49F9-A9D8-90A7A0A69D0B}" type="pres">
      <dgm:prSet presAssocID="{E4EC4771-3B32-4C73-9F02-BD80C029EF13}" presName="child3" presStyleLbl="bgAcc1" presStyleIdx="2" presStyleCnt="4"/>
      <dgm:spPr/>
      <dgm:t>
        <a:bodyPr/>
        <a:lstStyle/>
        <a:p>
          <a:endParaRPr lang="en-US"/>
        </a:p>
      </dgm:t>
    </dgm:pt>
    <dgm:pt modelId="{E965DE0B-32F0-4C65-A4EB-A5FEE63BA837}" type="pres">
      <dgm:prSet presAssocID="{E4EC4771-3B32-4C73-9F02-BD80C029EF13}" presName="child3Text" presStyleLbl="bgAcc1" presStyleIdx="2" presStyleCnt="4">
        <dgm:presLayoutVars>
          <dgm:bulletEnabled val="1"/>
        </dgm:presLayoutVars>
      </dgm:prSet>
      <dgm:spPr/>
      <dgm:t>
        <a:bodyPr/>
        <a:lstStyle/>
        <a:p>
          <a:endParaRPr lang="en-US"/>
        </a:p>
      </dgm:t>
    </dgm:pt>
    <dgm:pt modelId="{E81161BE-0910-4C51-B47F-66163DEEA4F5}" type="pres">
      <dgm:prSet presAssocID="{E4EC4771-3B32-4C73-9F02-BD80C029EF13}" presName="child4group" presStyleCnt="0"/>
      <dgm:spPr/>
    </dgm:pt>
    <dgm:pt modelId="{184A9C87-0BCD-4BBF-A9D8-C3FCD9BC8352}" type="pres">
      <dgm:prSet presAssocID="{E4EC4771-3B32-4C73-9F02-BD80C029EF13}" presName="child4" presStyleLbl="bgAcc1" presStyleIdx="3" presStyleCnt="4"/>
      <dgm:spPr/>
      <dgm:t>
        <a:bodyPr/>
        <a:lstStyle/>
        <a:p>
          <a:endParaRPr lang="en-US"/>
        </a:p>
      </dgm:t>
    </dgm:pt>
    <dgm:pt modelId="{906D0141-2155-4802-9610-0308878C0ED5}" type="pres">
      <dgm:prSet presAssocID="{E4EC4771-3B32-4C73-9F02-BD80C029EF13}" presName="child4Text" presStyleLbl="bgAcc1" presStyleIdx="3" presStyleCnt="4">
        <dgm:presLayoutVars>
          <dgm:bulletEnabled val="1"/>
        </dgm:presLayoutVars>
      </dgm:prSet>
      <dgm:spPr/>
      <dgm:t>
        <a:bodyPr/>
        <a:lstStyle/>
        <a:p>
          <a:endParaRPr lang="en-US"/>
        </a:p>
      </dgm:t>
    </dgm:pt>
    <dgm:pt modelId="{98F849E3-EB60-4769-834D-2FA2FBDE6EEB}" type="pres">
      <dgm:prSet presAssocID="{E4EC4771-3B32-4C73-9F02-BD80C029EF13}" presName="childPlaceholder" presStyleCnt="0"/>
      <dgm:spPr/>
    </dgm:pt>
    <dgm:pt modelId="{32791AEA-F6BF-4AD7-8EBE-662C7DA04467}" type="pres">
      <dgm:prSet presAssocID="{E4EC4771-3B32-4C73-9F02-BD80C029EF13}" presName="circle" presStyleCnt="0"/>
      <dgm:spPr/>
    </dgm:pt>
    <dgm:pt modelId="{C84EEC1E-A421-49EB-B8BB-F15CFDB224BF}" type="pres">
      <dgm:prSet presAssocID="{E4EC4771-3B32-4C73-9F02-BD80C029EF13}" presName="quadrant1" presStyleLbl="node1" presStyleIdx="0" presStyleCnt="4">
        <dgm:presLayoutVars>
          <dgm:chMax val="1"/>
          <dgm:bulletEnabled val="1"/>
        </dgm:presLayoutVars>
      </dgm:prSet>
      <dgm:spPr/>
      <dgm:t>
        <a:bodyPr/>
        <a:lstStyle/>
        <a:p>
          <a:endParaRPr lang="en-US"/>
        </a:p>
      </dgm:t>
    </dgm:pt>
    <dgm:pt modelId="{366F8F76-0539-4D06-A57A-132AD552B052}" type="pres">
      <dgm:prSet presAssocID="{E4EC4771-3B32-4C73-9F02-BD80C029EF13}" presName="quadrant2" presStyleLbl="node1" presStyleIdx="1" presStyleCnt="4">
        <dgm:presLayoutVars>
          <dgm:chMax val="1"/>
          <dgm:bulletEnabled val="1"/>
        </dgm:presLayoutVars>
      </dgm:prSet>
      <dgm:spPr/>
      <dgm:t>
        <a:bodyPr/>
        <a:lstStyle/>
        <a:p>
          <a:endParaRPr lang="en-US"/>
        </a:p>
      </dgm:t>
    </dgm:pt>
    <dgm:pt modelId="{0AC6A710-B626-460E-B085-D5326CD2E095}" type="pres">
      <dgm:prSet presAssocID="{E4EC4771-3B32-4C73-9F02-BD80C029EF13}" presName="quadrant3" presStyleLbl="node1" presStyleIdx="2" presStyleCnt="4">
        <dgm:presLayoutVars>
          <dgm:chMax val="1"/>
          <dgm:bulletEnabled val="1"/>
        </dgm:presLayoutVars>
      </dgm:prSet>
      <dgm:spPr/>
      <dgm:t>
        <a:bodyPr/>
        <a:lstStyle/>
        <a:p>
          <a:endParaRPr lang="en-US"/>
        </a:p>
      </dgm:t>
    </dgm:pt>
    <dgm:pt modelId="{082899AB-1246-4C1E-8693-D8D7DF8C54D8}" type="pres">
      <dgm:prSet presAssocID="{E4EC4771-3B32-4C73-9F02-BD80C029EF13}" presName="quadrant4" presStyleLbl="node1" presStyleIdx="3" presStyleCnt="4">
        <dgm:presLayoutVars>
          <dgm:chMax val="1"/>
          <dgm:bulletEnabled val="1"/>
        </dgm:presLayoutVars>
      </dgm:prSet>
      <dgm:spPr/>
      <dgm:t>
        <a:bodyPr/>
        <a:lstStyle/>
        <a:p>
          <a:endParaRPr lang="en-US"/>
        </a:p>
      </dgm:t>
    </dgm:pt>
    <dgm:pt modelId="{C2BB7D02-D305-465D-9A6C-18C42FFD5E06}" type="pres">
      <dgm:prSet presAssocID="{E4EC4771-3B32-4C73-9F02-BD80C029EF13}" presName="quadrantPlaceholder" presStyleCnt="0"/>
      <dgm:spPr/>
    </dgm:pt>
    <dgm:pt modelId="{77A649DF-E7C4-401A-AA8F-FA68A1893532}" type="pres">
      <dgm:prSet presAssocID="{E4EC4771-3B32-4C73-9F02-BD80C029EF13}" presName="center1" presStyleLbl="fgShp" presStyleIdx="0" presStyleCnt="2"/>
      <dgm:spPr/>
    </dgm:pt>
    <dgm:pt modelId="{89C73BB4-1AA3-4B20-9FFE-960EF32A0146}" type="pres">
      <dgm:prSet presAssocID="{E4EC4771-3B32-4C73-9F02-BD80C029EF13}" presName="center2" presStyleLbl="fgShp" presStyleIdx="1" presStyleCnt="2"/>
      <dgm:spPr/>
    </dgm:pt>
  </dgm:ptLst>
  <dgm:cxnLst>
    <dgm:cxn modelId="{CE6808DA-D112-4AEA-90C5-F090C28F6D1B}" type="presOf" srcId="{F6CB2524-8B6C-46DA-B79E-33FDB6A6A793}" destId="{184A9C87-0BCD-4BBF-A9D8-C3FCD9BC8352}" srcOrd="0" destOrd="0" presId="urn:microsoft.com/office/officeart/2005/8/layout/cycle4"/>
    <dgm:cxn modelId="{F3BDBE98-A8B7-4500-B633-E2D8283B5382}" srcId="{E4EC4771-3B32-4C73-9F02-BD80C029EF13}" destId="{CA4C72C0-87FE-46A9-B3AA-1C2231F16122}" srcOrd="1" destOrd="0" parTransId="{28275DC3-345D-47B8-9E13-0282666973FA}" sibTransId="{F2CE24DE-5830-4D29-B640-98031047409C}"/>
    <dgm:cxn modelId="{9783C257-46A9-427E-8857-C1E036F93501}" srcId="{E4EC4771-3B32-4C73-9F02-BD80C029EF13}" destId="{756AD8DD-2A13-435B-9E50-C3F00D26225C}" srcOrd="0" destOrd="0" parTransId="{12577884-2F55-4C60-B05A-F61103AF0998}" sibTransId="{26E5E516-B703-439A-8AFF-DA658EF5B17A}"/>
    <dgm:cxn modelId="{816ED523-13AF-4E60-A1A1-072D478B78E0}" type="presOf" srcId="{E0ECADAE-FA2A-4CFF-9840-2ABE963407F6}" destId="{082899AB-1246-4C1E-8693-D8D7DF8C54D8}" srcOrd="0" destOrd="0" presId="urn:microsoft.com/office/officeart/2005/8/layout/cycle4"/>
    <dgm:cxn modelId="{7678315F-4A48-4E3A-8456-ACC908FFEFD6}" type="presOf" srcId="{E4EC4771-3B32-4C73-9F02-BD80C029EF13}" destId="{73A346D8-735D-4BE3-AE4B-C77BB1E6F9AC}" srcOrd="0" destOrd="0" presId="urn:microsoft.com/office/officeart/2005/8/layout/cycle4"/>
    <dgm:cxn modelId="{32997D58-3A4B-46DB-A467-CF861866E0CB}" srcId="{E0ECADAE-FA2A-4CFF-9840-2ABE963407F6}" destId="{F6CB2524-8B6C-46DA-B79E-33FDB6A6A793}" srcOrd="0" destOrd="0" parTransId="{9B612DF7-8424-4356-8B25-EE53EBCFA0AA}" sibTransId="{C6009F38-CBDB-4278-9ED9-B2CA924764D1}"/>
    <dgm:cxn modelId="{2BAE3B4B-237F-47E0-8C6B-EAE099BABFBE}" srcId="{CA4C72C0-87FE-46A9-B3AA-1C2231F16122}" destId="{F7F5C624-63A7-40C2-8477-92F2BA809CA7}" srcOrd="0" destOrd="0" parTransId="{A22CFB08-C5BA-4139-BE1C-E1DEA651DCE2}" sibTransId="{E8EB0FD3-9E95-43D8-9CE3-9B3ECCD681E8}"/>
    <dgm:cxn modelId="{D2F0A84D-CE09-4D82-A150-8838A8688734}" type="presOf" srcId="{CA4C72C0-87FE-46A9-B3AA-1C2231F16122}" destId="{366F8F76-0539-4D06-A57A-132AD552B052}" srcOrd="0" destOrd="0" presId="urn:microsoft.com/office/officeart/2005/8/layout/cycle4"/>
    <dgm:cxn modelId="{FE3D325D-9596-4DE9-948C-EA4BB0023C1E}" srcId="{E4EC4771-3B32-4C73-9F02-BD80C029EF13}" destId="{E0ECADAE-FA2A-4CFF-9840-2ABE963407F6}" srcOrd="3" destOrd="0" parTransId="{BEDDA00A-7322-4902-BA33-2B4F23511AAA}" sibTransId="{D1EC0A34-7B32-42B0-BA97-9AFAE4272894}"/>
    <dgm:cxn modelId="{2D725B3A-B126-4A2B-95AB-08DCE13B5A4C}" type="presOf" srcId="{F6CB2524-8B6C-46DA-B79E-33FDB6A6A793}" destId="{906D0141-2155-4802-9610-0308878C0ED5}" srcOrd="1" destOrd="0" presId="urn:microsoft.com/office/officeart/2005/8/layout/cycle4"/>
    <dgm:cxn modelId="{AE31BE82-63E7-4936-8F20-27E6FC498806}" type="presOf" srcId="{F46F32B8-99DE-4E79-B036-C3D8DC656D86}" destId="{E965DE0B-32F0-4C65-A4EB-A5FEE63BA837}" srcOrd="1" destOrd="0" presId="urn:microsoft.com/office/officeart/2005/8/layout/cycle4"/>
    <dgm:cxn modelId="{2B263D1E-386F-4AF4-A2D0-B106C3696957}" srcId="{756AD8DD-2A13-435B-9E50-C3F00D26225C}" destId="{6A1CCAAB-728B-4162-91D7-4F54F49A29CB}" srcOrd="0" destOrd="0" parTransId="{EF2D5D50-6110-4405-ACDC-37B3E96702C0}" sibTransId="{FFAAA0E2-4862-4325-AE53-B13AEC7C50C1}"/>
    <dgm:cxn modelId="{A2532497-2BEB-4B80-8893-8D3BF638E843}" type="presOf" srcId="{F7F5C624-63A7-40C2-8477-92F2BA809CA7}" destId="{9303FF2B-6616-4373-B4A5-6A8051ECDF49}" srcOrd="0" destOrd="0" presId="urn:microsoft.com/office/officeart/2005/8/layout/cycle4"/>
    <dgm:cxn modelId="{641DBB57-2731-4DA1-AFE7-7E6DC1E1E0B2}" type="presOf" srcId="{6A1CCAAB-728B-4162-91D7-4F54F49A29CB}" destId="{ADF69683-F113-42C5-9E5D-A32F1CA3F2A3}" srcOrd="1" destOrd="0" presId="urn:microsoft.com/office/officeart/2005/8/layout/cycle4"/>
    <dgm:cxn modelId="{A2BE07E1-B8BE-4CED-BF6C-499F8598D9AB}" type="presOf" srcId="{46EDDECE-A405-4099-B632-185D8C0FCF1A}" destId="{0AC6A710-B626-460E-B085-D5326CD2E095}" srcOrd="0" destOrd="0" presId="urn:microsoft.com/office/officeart/2005/8/layout/cycle4"/>
    <dgm:cxn modelId="{CD712F8D-720A-4169-811B-BFAF847A42DD}" srcId="{46EDDECE-A405-4099-B632-185D8C0FCF1A}" destId="{F46F32B8-99DE-4E79-B036-C3D8DC656D86}" srcOrd="0" destOrd="0" parTransId="{A76AA533-FC3A-4606-925B-8D849F27969C}" sibTransId="{DB0D5373-2B23-4F5F-8D6F-725AE5FA50CA}"/>
    <dgm:cxn modelId="{858C57BD-D2DA-4C25-9986-F6EF5A99ADAC}" type="presOf" srcId="{6A1CCAAB-728B-4162-91D7-4F54F49A29CB}" destId="{6471A3D5-089B-4EDF-B612-AD1FA7EFD58B}" srcOrd="0" destOrd="0" presId="urn:microsoft.com/office/officeart/2005/8/layout/cycle4"/>
    <dgm:cxn modelId="{849C9C5A-67FC-464F-8331-FA20BDFA8B0E}" type="presOf" srcId="{756AD8DD-2A13-435B-9E50-C3F00D26225C}" destId="{C84EEC1E-A421-49EB-B8BB-F15CFDB224BF}" srcOrd="0" destOrd="0" presId="urn:microsoft.com/office/officeart/2005/8/layout/cycle4"/>
    <dgm:cxn modelId="{F8D50FA5-6024-4640-B93C-8E6973ED789E}" type="presOf" srcId="{F46F32B8-99DE-4E79-B036-C3D8DC656D86}" destId="{90DD60DF-07CE-49F9-A9D8-90A7A0A69D0B}" srcOrd="0" destOrd="0" presId="urn:microsoft.com/office/officeart/2005/8/layout/cycle4"/>
    <dgm:cxn modelId="{38F9FED7-4D9E-437A-A689-76708EDE8021}" srcId="{E4EC4771-3B32-4C73-9F02-BD80C029EF13}" destId="{46EDDECE-A405-4099-B632-185D8C0FCF1A}" srcOrd="2" destOrd="0" parTransId="{A3081FDE-9275-4FFD-8E3F-E72AB7C11DAE}" sibTransId="{D9EA7001-1CA4-4222-BAEF-FFE8170CD25B}"/>
    <dgm:cxn modelId="{33E1F72B-D42C-484D-B14F-DFFB02CE63DA}" type="presOf" srcId="{F7F5C624-63A7-40C2-8477-92F2BA809CA7}" destId="{44FFB74C-B4EB-488A-A816-E3280C08763E}" srcOrd="1" destOrd="0" presId="urn:microsoft.com/office/officeart/2005/8/layout/cycle4"/>
    <dgm:cxn modelId="{46325700-650B-4C9C-B4DE-4781F8CC8946}" type="presParOf" srcId="{73A346D8-735D-4BE3-AE4B-C77BB1E6F9AC}" destId="{54507A9D-915A-4D57-819F-515FA77E5E34}" srcOrd="0" destOrd="0" presId="urn:microsoft.com/office/officeart/2005/8/layout/cycle4"/>
    <dgm:cxn modelId="{F08BFF7F-0050-4921-8DB9-F3314A405297}" type="presParOf" srcId="{54507A9D-915A-4D57-819F-515FA77E5E34}" destId="{8EE14FF3-7B95-4BA0-B738-B396D9D87B03}" srcOrd="0" destOrd="0" presId="urn:microsoft.com/office/officeart/2005/8/layout/cycle4"/>
    <dgm:cxn modelId="{2AAA66E6-2A45-4C3F-A728-2D985CBA08C1}" type="presParOf" srcId="{8EE14FF3-7B95-4BA0-B738-B396D9D87B03}" destId="{6471A3D5-089B-4EDF-B612-AD1FA7EFD58B}" srcOrd="0" destOrd="0" presId="urn:microsoft.com/office/officeart/2005/8/layout/cycle4"/>
    <dgm:cxn modelId="{210D38C0-D39E-403E-98C6-8A06243AF2EB}" type="presParOf" srcId="{8EE14FF3-7B95-4BA0-B738-B396D9D87B03}" destId="{ADF69683-F113-42C5-9E5D-A32F1CA3F2A3}" srcOrd="1" destOrd="0" presId="urn:microsoft.com/office/officeart/2005/8/layout/cycle4"/>
    <dgm:cxn modelId="{25C15AD9-E605-4A59-B26F-94DB5B773E48}" type="presParOf" srcId="{54507A9D-915A-4D57-819F-515FA77E5E34}" destId="{82531DCE-6870-4B85-AA8E-396923DD6F60}" srcOrd="1" destOrd="0" presId="urn:microsoft.com/office/officeart/2005/8/layout/cycle4"/>
    <dgm:cxn modelId="{BC91E55A-858C-4615-A855-5DA90E338F53}" type="presParOf" srcId="{82531DCE-6870-4B85-AA8E-396923DD6F60}" destId="{9303FF2B-6616-4373-B4A5-6A8051ECDF49}" srcOrd="0" destOrd="0" presId="urn:microsoft.com/office/officeart/2005/8/layout/cycle4"/>
    <dgm:cxn modelId="{2DE5C6C6-563A-4227-BB6A-C190E72402FA}" type="presParOf" srcId="{82531DCE-6870-4B85-AA8E-396923DD6F60}" destId="{44FFB74C-B4EB-488A-A816-E3280C08763E}" srcOrd="1" destOrd="0" presId="urn:microsoft.com/office/officeart/2005/8/layout/cycle4"/>
    <dgm:cxn modelId="{98E42CE8-944E-445B-81BE-D7F0C6385AD4}" type="presParOf" srcId="{54507A9D-915A-4D57-819F-515FA77E5E34}" destId="{AC74E5EF-976E-4CEB-9DB2-38E5C017BD96}" srcOrd="2" destOrd="0" presId="urn:microsoft.com/office/officeart/2005/8/layout/cycle4"/>
    <dgm:cxn modelId="{578460A5-B91F-4B25-B767-75DFE06DBCC1}" type="presParOf" srcId="{AC74E5EF-976E-4CEB-9DB2-38E5C017BD96}" destId="{90DD60DF-07CE-49F9-A9D8-90A7A0A69D0B}" srcOrd="0" destOrd="0" presId="urn:microsoft.com/office/officeart/2005/8/layout/cycle4"/>
    <dgm:cxn modelId="{7DDF64B2-AC18-45BB-9874-440EF0FE4105}" type="presParOf" srcId="{AC74E5EF-976E-4CEB-9DB2-38E5C017BD96}" destId="{E965DE0B-32F0-4C65-A4EB-A5FEE63BA837}" srcOrd="1" destOrd="0" presId="urn:microsoft.com/office/officeart/2005/8/layout/cycle4"/>
    <dgm:cxn modelId="{57B40E84-490A-47BF-A15A-F30DE558CD66}" type="presParOf" srcId="{54507A9D-915A-4D57-819F-515FA77E5E34}" destId="{E81161BE-0910-4C51-B47F-66163DEEA4F5}" srcOrd="3" destOrd="0" presId="urn:microsoft.com/office/officeart/2005/8/layout/cycle4"/>
    <dgm:cxn modelId="{A2E6DE88-C934-40FD-BF7E-F81EC238349D}" type="presParOf" srcId="{E81161BE-0910-4C51-B47F-66163DEEA4F5}" destId="{184A9C87-0BCD-4BBF-A9D8-C3FCD9BC8352}" srcOrd="0" destOrd="0" presId="urn:microsoft.com/office/officeart/2005/8/layout/cycle4"/>
    <dgm:cxn modelId="{2E4C37B4-0C49-4925-8B94-42C99009ED29}" type="presParOf" srcId="{E81161BE-0910-4C51-B47F-66163DEEA4F5}" destId="{906D0141-2155-4802-9610-0308878C0ED5}" srcOrd="1" destOrd="0" presId="urn:microsoft.com/office/officeart/2005/8/layout/cycle4"/>
    <dgm:cxn modelId="{F3EF6A7C-22CA-4BF4-82D4-A1B20DBFDBC3}" type="presParOf" srcId="{54507A9D-915A-4D57-819F-515FA77E5E34}" destId="{98F849E3-EB60-4769-834D-2FA2FBDE6EEB}" srcOrd="4" destOrd="0" presId="urn:microsoft.com/office/officeart/2005/8/layout/cycle4"/>
    <dgm:cxn modelId="{2FFFE5A6-A38B-402B-A13F-0ABBF3AF15FC}" type="presParOf" srcId="{73A346D8-735D-4BE3-AE4B-C77BB1E6F9AC}" destId="{32791AEA-F6BF-4AD7-8EBE-662C7DA04467}" srcOrd="1" destOrd="0" presId="urn:microsoft.com/office/officeart/2005/8/layout/cycle4"/>
    <dgm:cxn modelId="{1616872C-E335-4C9B-ABEA-BE59A8319A4A}" type="presParOf" srcId="{32791AEA-F6BF-4AD7-8EBE-662C7DA04467}" destId="{C84EEC1E-A421-49EB-B8BB-F15CFDB224BF}" srcOrd="0" destOrd="0" presId="urn:microsoft.com/office/officeart/2005/8/layout/cycle4"/>
    <dgm:cxn modelId="{813C204C-DE98-4204-A645-A71BEC458C9F}" type="presParOf" srcId="{32791AEA-F6BF-4AD7-8EBE-662C7DA04467}" destId="{366F8F76-0539-4D06-A57A-132AD552B052}" srcOrd="1" destOrd="0" presId="urn:microsoft.com/office/officeart/2005/8/layout/cycle4"/>
    <dgm:cxn modelId="{484221D9-329F-4836-A5BD-A9D04F54BAF0}" type="presParOf" srcId="{32791AEA-F6BF-4AD7-8EBE-662C7DA04467}" destId="{0AC6A710-B626-460E-B085-D5326CD2E095}" srcOrd="2" destOrd="0" presId="urn:microsoft.com/office/officeart/2005/8/layout/cycle4"/>
    <dgm:cxn modelId="{F97B2E69-9F7D-4AE1-A72F-BA83E38D7E61}" type="presParOf" srcId="{32791AEA-F6BF-4AD7-8EBE-662C7DA04467}" destId="{082899AB-1246-4C1E-8693-D8D7DF8C54D8}" srcOrd="3" destOrd="0" presId="urn:microsoft.com/office/officeart/2005/8/layout/cycle4"/>
    <dgm:cxn modelId="{DD778FCF-6D3E-4458-B5D8-D93B9C88F6CF}" type="presParOf" srcId="{32791AEA-F6BF-4AD7-8EBE-662C7DA04467}" destId="{C2BB7D02-D305-465D-9A6C-18C42FFD5E06}" srcOrd="4" destOrd="0" presId="urn:microsoft.com/office/officeart/2005/8/layout/cycle4"/>
    <dgm:cxn modelId="{F8F3295A-1284-43CB-B198-2DAD0949178E}" type="presParOf" srcId="{73A346D8-735D-4BE3-AE4B-C77BB1E6F9AC}" destId="{77A649DF-E7C4-401A-AA8F-FA68A1893532}" srcOrd="2" destOrd="0" presId="urn:microsoft.com/office/officeart/2005/8/layout/cycle4"/>
    <dgm:cxn modelId="{7CA93BB6-0013-4F16-A393-A22783DE3686}" type="presParOf" srcId="{73A346D8-735D-4BE3-AE4B-C77BB1E6F9AC}" destId="{89C73BB4-1AA3-4B20-9FFE-960EF32A0146}"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D639F-89D9-47C2-A285-67A85FC74390}" type="datetimeFigureOut">
              <a:rPr lang="en-US" smtClean="0"/>
              <a:t>3/27/2017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BB687-644F-4FF8-886E-3D10A3F88630}" type="slidenum">
              <a:rPr lang="en-US" smtClean="0"/>
              <a:t>‹#›</a:t>
            </a:fld>
            <a:endParaRPr lang="en-US"/>
          </a:p>
        </p:txBody>
      </p:sp>
    </p:spTree>
    <p:extLst>
      <p:ext uri="{BB962C8B-B14F-4D97-AF65-F5344CB8AC3E}">
        <p14:creationId xmlns:p14="http://schemas.microsoft.com/office/powerpoint/2010/main" val="140657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2E94F6-4247-404F-8692-559D5438C4F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70635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7BB687-644F-4FF8-886E-3D10A3F88630}" type="slidenum">
              <a:rPr lang="en-US" smtClean="0"/>
              <a:t>74</a:t>
            </a:fld>
            <a:endParaRPr lang="en-US"/>
          </a:p>
        </p:txBody>
      </p:sp>
    </p:spTree>
    <p:extLst>
      <p:ext uri="{BB962C8B-B14F-4D97-AF65-F5344CB8AC3E}">
        <p14:creationId xmlns:p14="http://schemas.microsoft.com/office/powerpoint/2010/main" val="1300731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4000" b="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rgbClr val="C000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E1453F6-91AD-4723-9CA5-F28E7B3A5CE5}" type="datetime1">
              <a:rPr lang="en-US" smtClean="0">
                <a:solidFill>
                  <a:prstClr val="black">
                    <a:tint val="75000"/>
                  </a:prstClr>
                </a:solidFill>
              </a:rPr>
              <a:pPr/>
              <a:t>3/27/2017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51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970A9-DDEA-4357-B8C9-86FEABB61AB7}" type="datetime1">
              <a:rPr lang="en-US" smtClean="0">
                <a:solidFill>
                  <a:prstClr val="black">
                    <a:tint val="75000"/>
                  </a:prstClr>
                </a:solidFill>
              </a:rPr>
              <a:pPr/>
              <a:t>3/27/2017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3335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1BE77-2D19-4578-A747-47752EBB25FC}" type="datetime1">
              <a:rPr lang="en-US" smtClean="0">
                <a:solidFill>
                  <a:prstClr val="black">
                    <a:tint val="75000"/>
                  </a:prstClr>
                </a:solidFill>
              </a:rPr>
              <a:pPr/>
              <a:t>3/27/2017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139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71450" indent="-171450">
              <a:defRPr kumimoji="0" lang="en-US" sz="2000" kern="1200" dirty="0" smtClean="0">
                <a:solidFill>
                  <a:schemeClr val="tx1"/>
                </a:solidFill>
                <a:latin typeface="+mn-lt"/>
                <a:ea typeface="+mn-ea"/>
                <a:cs typeface="+mn-cs"/>
              </a:defRPr>
            </a:lvl1pPr>
          </a:lstStyle>
          <a:p>
            <a:pPr marL="274320" lvl="0" indent="-274320" algn="l" defTabSz="685800" rtl="0" eaLnBrk="1" latinLnBrk="0" hangingPunct="1">
              <a:lnSpc>
                <a:spcPct val="90000"/>
              </a:lnSpc>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69EEF0-E5F0-4F44-9235-9E9E7F4FD368}" type="datetime1">
              <a:rPr lang="en-US" smtClean="0">
                <a:solidFill>
                  <a:prstClr val="black">
                    <a:tint val="75000"/>
                  </a:prstClr>
                </a:solidFill>
              </a:rPr>
              <a:pPr/>
              <a:t>3/27/2017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111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10CA9-305B-4C72-9159-424049F4A36D}" type="datetime1">
              <a:rPr lang="en-US" smtClean="0">
                <a:solidFill>
                  <a:prstClr val="black">
                    <a:tint val="75000"/>
                  </a:prstClr>
                </a:solidFill>
              </a:rPr>
              <a:pPr/>
              <a:t>3/27/2017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9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78B3F8-488C-4209-84AC-9965A40A930C}" type="datetime1">
              <a:rPr lang="en-US" smtClean="0">
                <a:solidFill>
                  <a:prstClr val="black">
                    <a:tint val="75000"/>
                  </a:prstClr>
                </a:solidFill>
              </a:rPr>
              <a:pPr/>
              <a:t>3/27/2017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089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3FC89-6098-467E-BB36-8CEAC86FC015}" type="datetime1">
              <a:rPr lang="en-US" smtClean="0">
                <a:solidFill>
                  <a:prstClr val="black">
                    <a:tint val="75000"/>
                  </a:prstClr>
                </a:solidFill>
              </a:rPr>
              <a:pPr/>
              <a:t>3/27/2017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317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DCD2A-6679-4A1D-A871-65344A879057}" type="datetime1">
              <a:rPr lang="en-US" smtClean="0">
                <a:solidFill>
                  <a:prstClr val="black">
                    <a:tint val="75000"/>
                  </a:prstClr>
                </a:solidFill>
              </a:rPr>
              <a:pPr/>
              <a:t>3/27/2017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59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85908-7809-48C2-A51E-EEFA6E04F17B}" type="datetime1">
              <a:rPr lang="en-US" smtClean="0">
                <a:solidFill>
                  <a:prstClr val="black">
                    <a:tint val="75000"/>
                  </a:prstClr>
                </a:solidFill>
              </a:rPr>
              <a:pPr/>
              <a:t>3/27/2017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629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BD012-60E6-4FCD-B120-BB4C674734EC}" type="datetime1">
              <a:rPr lang="en-US" smtClean="0">
                <a:solidFill>
                  <a:prstClr val="black">
                    <a:tint val="75000"/>
                  </a:prstClr>
                </a:solidFill>
              </a:rPr>
              <a:pPr/>
              <a:t>3/27/2017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929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4413B-8912-4F6A-8C61-FD07FA04AC5A}" type="datetime1">
              <a:rPr lang="en-US" smtClean="0">
                <a:solidFill>
                  <a:prstClr val="black">
                    <a:tint val="75000"/>
                  </a:prstClr>
                </a:solidFill>
              </a:rPr>
              <a:pPr/>
              <a:t>3/27/2017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914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0" lang="en-US" sz="2800" b="0" i="0" u="none" strike="noStrike" kern="1200" cap="none" spc="0" normalizeH="0" baseline="0" noProof="0" dirty="0" smtClean="0">
                <a:ln>
                  <a:noFill/>
                </a:ln>
                <a:solidFill>
                  <a:srgbClr val="920000"/>
                </a:solidFill>
                <a:effectLst/>
                <a:uLnTx/>
                <a:uFillTx/>
                <a:latin typeface="Droid Sans"/>
                <a:ea typeface="+mj-ea"/>
                <a:cs typeface="Segoe UI" pitchFamily="34" charset="0"/>
              </a:rPr>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274320" lvl="0" indent="-274320" algn="l" rtl="0" eaLnBrk="1" latinLnBrk="0" hangingPunct="1">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fld id="{5AF3504D-B56D-410C-8013-9D397B6F5847}" type="datetime1">
              <a:rPr lang="en-US" smtClean="0">
                <a:solidFill>
                  <a:prstClr val="black">
                    <a:tint val="75000"/>
                  </a:prstClr>
                </a:solidFill>
              </a:rPr>
              <a:pPr defTabSz="457200"/>
              <a:t>3/27/2017</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457200"/>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4FAB73BC-B049-4115-A692-8D63A059BFB8}"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5612817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685800" rtl="0" eaLnBrk="1" latinLnBrk="0" hangingPunct="1">
        <a:lnSpc>
          <a:spcPct val="90000"/>
        </a:lnSpc>
        <a:spcBef>
          <a:spcPct val="0"/>
        </a:spcBef>
        <a:buNone/>
        <a:defRPr kumimoji="0" lang="en-US" sz="3200" b="1" kern="1200" spc="0" baseline="0" dirty="0">
          <a:solidFill>
            <a:srgbClr val="920000"/>
          </a:solidFill>
          <a:latin typeface="+mn-lt"/>
          <a:ea typeface="+mj-ea"/>
          <a:cs typeface="Segoe UI"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0" lang="en-US" sz="20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C00000"/>
        </a:buClr>
        <a:buFont typeface="Courier New" panose="02070309020205020404" pitchFamily="49" charset="0"/>
        <a:buChar char="o"/>
        <a:defRPr kumimoji="0" lang="en-US" sz="2000" kern="1200" dirty="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Ø"/>
        <a:defRPr kumimoji="0" lang="en-US" sz="20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B050"/>
        </a:buClr>
        <a:buFont typeface="Wingdings" panose="05000000000000000000" pitchFamily="2" charset="2"/>
        <a:buChar char="§"/>
        <a:defRPr kumimoji="0" lang="en-US" sz="2000" kern="1200" dirty="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7030A0"/>
        </a:buClr>
        <a:buFont typeface="Arial" panose="020B0604020202020204" pitchFamily="34" charset="0"/>
        <a:buChar char="•"/>
        <a:defRPr kumimoji="0" lang="en-US" sz="20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9.tmp"/><Relationship Id="rId1" Type="http://schemas.openxmlformats.org/officeDocument/2006/relationships/slideLayout" Target="../slideLayouts/slideLayout7.xml"/><Relationship Id="rId6" Type="http://schemas.openxmlformats.org/officeDocument/2006/relationships/image" Target="../media/image20.tmp"/><Relationship Id="rId5" Type="http://schemas.openxmlformats.org/officeDocument/2006/relationships/image" Target="../media/image19.tmp"/><Relationship Id="rId4" Type="http://schemas.openxmlformats.org/officeDocument/2006/relationships/image" Target="../media/image18.tmp"/></Relationships>
</file>

<file path=ppt/slides/_rels/slide34.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9.tmp"/><Relationship Id="rId1" Type="http://schemas.openxmlformats.org/officeDocument/2006/relationships/slideLayout" Target="../slideLayouts/slideLayout7.xml"/><Relationship Id="rId4" Type="http://schemas.openxmlformats.org/officeDocument/2006/relationships/image" Target="../media/image22.tmp"/></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7" y="1624639"/>
            <a:ext cx="8207062" cy="2387600"/>
          </a:xfrm>
        </p:spPr>
        <p:txBody>
          <a:bodyPr/>
          <a:lstStyle/>
          <a:p>
            <a:r>
              <a:rPr lang="en-GB" dirty="0" smtClean="0"/>
              <a:t>CS223: Software Engineering</a:t>
            </a:r>
            <a:endParaRPr lang="en-US" dirty="0"/>
          </a:p>
        </p:txBody>
      </p:sp>
      <p:sp>
        <p:nvSpPr>
          <p:cNvPr id="3" name="Subtitle 2"/>
          <p:cNvSpPr>
            <a:spLocks noGrp="1"/>
          </p:cNvSpPr>
          <p:nvPr>
            <p:ph type="subTitle" idx="1"/>
          </p:nvPr>
        </p:nvSpPr>
        <p:spPr>
          <a:xfrm>
            <a:off x="1143000" y="4180445"/>
            <a:ext cx="6858000" cy="1655762"/>
          </a:xfrm>
        </p:spPr>
        <p:txBody>
          <a:bodyPr>
            <a:normAutofit/>
          </a:bodyPr>
          <a:lstStyle/>
          <a:p>
            <a:r>
              <a:rPr lang="en-GB" sz="3200" dirty="0" smtClean="0"/>
              <a:t>Software Testing</a:t>
            </a:r>
            <a:endParaRPr lang="en-GB"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3642" y="838247"/>
            <a:ext cx="1636713" cy="1775510"/>
          </a:xfrm>
          <a:prstGeom prst="rect">
            <a:avLst/>
          </a:prstGeom>
        </p:spPr>
      </p:pic>
    </p:spTree>
    <p:extLst>
      <p:ext uri="{BB962C8B-B14F-4D97-AF65-F5344CB8AC3E}">
        <p14:creationId xmlns:p14="http://schemas.microsoft.com/office/powerpoint/2010/main" val="839644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 (CFG)</a:t>
            </a:r>
            <a:endParaRPr lang="en-US" dirty="0"/>
          </a:p>
        </p:txBody>
      </p:sp>
      <p:sp>
        <p:nvSpPr>
          <p:cNvPr id="4" name="Rectangle 3"/>
          <p:cNvSpPr/>
          <p:nvPr/>
        </p:nvSpPr>
        <p:spPr>
          <a:xfrm>
            <a:off x="114299" y="1492240"/>
            <a:ext cx="8715376" cy="507831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FILE *fptr1, *fptr2, *fptr3; </a:t>
            </a:r>
            <a:r>
              <a:rPr lang="en-US" b="1" dirty="0">
                <a:solidFill>
                  <a:srgbClr val="0000FF"/>
                </a:solidFill>
                <a:latin typeface="Courier New" panose="02070309020205020404" pitchFamily="49" charset="0"/>
                <a:cs typeface="Courier New" panose="02070309020205020404" pitchFamily="49" charset="0"/>
              </a:rPr>
              <a:t>/* These are global variables</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openfiles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This function tries to open files "file1", "file2", and "file3" for read access, and returns the number of files successfully opened. The file pointers of the opened files are put in the global variables. */ </a:t>
            </a:r>
            <a:endParaRPr lang="en-US" b="1" dirty="0" smtClean="0">
              <a:solidFill>
                <a:srgbClr val="0000FF"/>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if</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fptr1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("file1", "r")) != NULL) </a:t>
            </a:r>
            <a:r>
              <a:rPr lang="en-US" dirty="0" smtClean="0">
                <a:latin typeface="Courier New" panose="02070309020205020404" pitchFamily="49" charset="0"/>
                <a:cs typeface="Courier New" panose="02070309020205020404" pitchFamily="49" charset="0"/>
              </a:rPr>
              <a:t>&amp;&amp;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&amp;&amp;</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(0))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fptr2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("file2", "r")) != NULL) &amp;&amp;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0))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fptr3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("file3", "r")) != NULL) &amp;&amp;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 </a:t>
            </a:r>
          </a:p>
          <a:p>
            <a:r>
              <a:rPr lang="en-US" dirty="0" smtClean="0">
                <a:latin typeface="Courier New" panose="02070309020205020404" pitchFamily="49" charset="0"/>
                <a:cs typeface="Courier New" panose="02070309020205020404" pitchFamily="49" charset="0"/>
              </a:rPr>
              <a:t>  return(</a:t>
            </a:r>
            <a:r>
              <a:rPr lang="en-US" dirty="0" err="1" smtClean="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455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1876345" cy="3115741"/>
          </a:xfrm>
        </p:spPr>
        <p:txBody>
          <a:bodyPr>
            <a:normAutofit/>
          </a:bodyPr>
          <a:lstStyle/>
          <a:p>
            <a:r>
              <a:rPr lang="en-US" dirty="0" smtClean="0"/>
              <a:t>Control Flow Graph (CFG)</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710" y="45985"/>
            <a:ext cx="5658189" cy="6812015"/>
          </a:xfrm>
          <a:prstGeom prst="rect">
            <a:avLst/>
          </a:prstGeom>
        </p:spPr>
      </p:pic>
    </p:spTree>
    <p:extLst>
      <p:ext uri="{BB962C8B-B14F-4D97-AF65-F5344CB8AC3E}">
        <p14:creationId xmlns:p14="http://schemas.microsoft.com/office/powerpoint/2010/main" val="8818351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paths do I select for </a:t>
            </a:r>
            <a:r>
              <a:rPr lang="en-GB" dirty="0" smtClean="0"/>
              <a:t>testing?</a:t>
            </a:r>
            <a:endParaRPr lang="en-US" dirty="0"/>
          </a:p>
        </p:txBody>
      </p:sp>
      <p:sp>
        <p:nvSpPr>
          <p:cNvPr id="3" name="Content Placeholder 2"/>
          <p:cNvSpPr>
            <a:spLocks noGrp="1"/>
          </p:cNvSpPr>
          <p:nvPr>
            <p:ph idx="1"/>
          </p:nvPr>
        </p:nvSpPr>
        <p:spPr/>
        <p:txBody>
          <a:bodyPr/>
          <a:lstStyle/>
          <a:p>
            <a:pPr>
              <a:lnSpc>
                <a:spcPct val="200000"/>
              </a:lnSpc>
            </a:pPr>
            <a:r>
              <a:rPr lang="en-US" dirty="0" smtClean="0"/>
              <a:t> </a:t>
            </a:r>
            <a:r>
              <a:rPr lang="en-GB" dirty="0"/>
              <a:t>Select all </a:t>
            </a:r>
            <a:r>
              <a:rPr lang="en-GB" dirty="0" smtClean="0"/>
              <a:t>paths.</a:t>
            </a:r>
          </a:p>
          <a:p>
            <a:pPr>
              <a:lnSpc>
                <a:spcPct val="200000"/>
              </a:lnSpc>
            </a:pPr>
            <a:r>
              <a:rPr lang="en-GB" dirty="0"/>
              <a:t> </a:t>
            </a:r>
            <a:r>
              <a:rPr lang="en-GB" dirty="0" smtClean="0"/>
              <a:t>Select </a:t>
            </a:r>
            <a:r>
              <a:rPr lang="en-GB" dirty="0"/>
              <a:t>paths to achieve complete statement </a:t>
            </a:r>
            <a:r>
              <a:rPr lang="en-GB" dirty="0" smtClean="0"/>
              <a:t>coverage.</a:t>
            </a:r>
          </a:p>
          <a:p>
            <a:pPr>
              <a:lnSpc>
                <a:spcPct val="200000"/>
              </a:lnSpc>
            </a:pPr>
            <a:r>
              <a:rPr lang="en-GB" dirty="0"/>
              <a:t> </a:t>
            </a:r>
            <a:r>
              <a:rPr lang="en-GB" dirty="0" smtClean="0"/>
              <a:t>Select </a:t>
            </a:r>
            <a:r>
              <a:rPr lang="en-GB" dirty="0"/>
              <a:t>paths to achieve complete branch </a:t>
            </a:r>
            <a:r>
              <a:rPr lang="en-GB" dirty="0" smtClean="0"/>
              <a:t>coverage.</a:t>
            </a:r>
          </a:p>
          <a:p>
            <a:pPr>
              <a:lnSpc>
                <a:spcPct val="200000"/>
              </a:lnSpc>
            </a:pPr>
            <a:r>
              <a:rPr lang="en-GB" dirty="0"/>
              <a:t> </a:t>
            </a:r>
            <a:r>
              <a:rPr lang="en-GB" dirty="0" smtClean="0"/>
              <a:t>Select </a:t>
            </a:r>
            <a:r>
              <a:rPr lang="en-GB" dirty="0"/>
              <a:t>paths to achieve predicate coverage.</a:t>
            </a:r>
          </a:p>
          <a:p>
            <a:pPr>
              <a:lnSpc>
                <a:spcPct val="200000"/>
              </a:lnSpc>
            </a:pPr>
            <a:endParaRPr lang="en-US" dirty="0"/>
          </a:p>
        </p:txBody>
      </p:sp>
    </p:spTree>
    <p:extLst>
      <p:ext uri="{BB962C8B-B14F-4D97-AF65-F5344CB8AC3E}">
        <p14:creationId xmlns:p14="http://schemas.microsoft.com/office/powerpoint/2010/main" val="10250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paths do I select for </a:t>
            </a:r>
            <a:r>
              <a:rPr lang="en-GB" dirty="0" smtClean="0"/>
              <a:t>testing?</a:t>
            </a:r>
            <a:endParaRPr lang="en-US" dirty="0"/>
          </a:p>
        </p:txBody>
      </p:sp>
      <p:sp>
        <p:nvSpPr>
          <p:cNvPr id="3" name="Content Placeholder 2"/>
          <p:cNvSpPr>
            <a:spLocks noGrp="1"/>
          </p:cNvSpPr>
          <p:nvPr>
            <p:ph idx="1"/>
          </p:nvPr>
        </p:nvSpPr>
        <p:spPr/>
        <p:txBody>
          <a:bodyPr/>
          <a:lstStyle/>
          <a:p>
            <a:pPr>
              <a:lnSpc>
                <a:spcPct val="200000"/>
              </a:lnSpc>
            </a:pPr>
            <a:r>
              <a:rPr lang="en-US" dirty="0" smtClean="0"/>
              <a:t> </a:t>
            </a:r>
            <a:r>
              <a:rPr lang="en-GB" b="1" dirty="0"/>
              <a:t>Select all </a:t>
            </a:r>
            <a:r>
              <a:rPr lang="en-GB" b="1" dirty="0" smtClean="0"/>
              <a:t>paths.</a:t>
            </a:r>
          </a:p>
          <a:p>
            <a:pPr>
              <a:lnSpc>
                <a:spcPct val="200000"/>
              </a:lnSpc>
            </a:pPr>
            <a:r>
              <a:rPr lang="en-GB" dirty="0"/>
              <a:t> </a:t>
            </a:r>
            <a:r>
              <a:rPr lang="en-GB" dirty="0" smtClean="0"/>
              <a:t>Select </a:t>
            </a:r>
            <a:r>
              <a:rPr lang="en-GB" dirty="0"/>
              <a:t>paths to achieve complete statement </a:t>
            </a:r>
            <a:r>
              <a:rPr lang="en-GB" dirty="0" smtClean="0"/>
              <a:t>coverage.</a:t>
            </a:r>
          </a:p>
          <a:p>
            <a:pPr>
              <a:lnSpc>
                <a:spcPct val="200000"/>
              </a:lnSpc>
            </a:pPr>
            <a:r>
              <a:rPr lang="en-GB" dirty="0"/>
              <a:t> </a:t>
            </a:r>
            <a:r>
              <a:rPr lang="en-GB" dirty="0" smtClean="0"/>
              <a:t>Select </a:t>
            </a:r>
            <a:r>
              <a:rPr lang="en-GB" dirty="0"/>
              <a:t>paths to achieve complete branch </a:t>
            </a:r>
            <a:r>
              <a:rPr lang="en-GB" dirty="0" smtClean="0"/>
              <a:t>coverage.</a:t>
            </a:r>
          </a:p>
          <a:p>
            <a:pPr>
              <a:lnSpc>
                <a:spcPct val="200000"/>
              </a:lnSpc>
            </a:pPr>
            <a:r>
              <a:rPr lang="en-GB" dirty="0"/>
              <a:t> </a:t>
            </a:r>
            <a:r>
              <a:rPr lang="en-GB" dirty="0" smtClean="0"/>
              <a:t>Select </a:t>
            </a:r>
            <a:r>
              <a:rPr lang="en-GB" dirty="0"/>
              <a:t>paths to achieve predicate coverage.</a:t>
            </a:r>
          </a:p>
          <a:p>
            <a:pPr>
              <a:lnSpc>
                <a:spcPct val="200000"/>
              </a:lnSpc>
            </a:pPr>
            <a:endParaRPr lang="en-US" dirty="0"/>
          </a:p>
        </p:txBody>
      </p:sp>
    </p:spTree>
    <p:extLst>
      <p:ext uri="{BB962C8B-B14F-4D97-AF65-F5344CB8AC3E}">
        <p14:creationId xmlns:p14="http://schemas.microsoft.com/office/powerpoint/2010/main" val="125569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 selection criteria</a:t>
            </a:r>
            <a:endParaRPr lang="en-US" dirty="0"/>
          </a:p>
        </p:txBody>
      </p:sp>
      <p:sp>
        <p:nvSpPr>
          <p:cNvPr id="4" name="Rectangle 3"/>
          <p:cNvSpPr/>
          <p:nvPr/>
        </p:nvSpPr>
        <p:spPr>
          <a:xfrm>
            <a:off x="114299" y="1492240"/>
            <a:ext cx="8715376" cy="507831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FILE *fptr1, *fptr2, *fptr3; </a:t>
            </a:r>
            <a:r>
              <a:rPr lang="en-US" b="1" dirty="0">
                <a:solidFill>
                  <a:srgbClr val="0000FF"/>
                </a:solidFill>
                <a:latin typeface="Courier New" panose="02070309020205020404" pitchFamily="49" charset="0"/>
                <a:cs typeface="Courier New" panose="02070309020205020404" pitchFamily="49" charset="0"/>
              </a:rPr>
              <a:t>/* These are global variables</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openfiles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This function tries to open files "file1", "file2", and "file3" for read access, and returns the number of files successfully opened. The file pointers of the opened files are put in the global variables. */ </a:t>
            </a:r>
            <a:endParaRPr lang="en-US" b="1" dirty="0" smtClean="0">
              <a:solidFill>
                <a:srgbClr val="0000FF"/>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if</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fptr1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("file1", "r")) != NULL) </a:t>
            </a:r>
            <a:r>
              <a:rPr lang="en-US" dirty="0" smtClean="0">
                <a:latin typeface="Courier New" panose="02070309020205020404" pitchFamily="49" charset="0"/>
                <a:cs typeface="Courier New" panose="02070309020205020404" pitchFamily="49" charset="0"/>
              </a:rPr>
              <a:t>&amp;&amp;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&amp;&amp;</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(0))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fptr2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("file2", "r")) != NULL) &amp;&amp;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0))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fptr3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("file3", "r")) != NULL) &amp;&amp;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 </a:t>
            </a:r>
          </a:p>
          <a:p>
            <a:r>
              <a:rPr lang="en-US" dirty="0" smtClean="0">
                <a:latin typeface="Courier New" panose="02070309020205020404" pitchFamily="49" charset="0"/>
                <a:cs typeface="Courier New" panose="02070309020205020404" pitchFamily="49" charset="0"/>
              </a:rPr>
              <a:t>  return(</a:t>
            </a:r>
            <a:r>
              <a:rPr lang="en-US" dirty="0" err="1" smtClean="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6442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Input Domain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706" y="1452286"/>
            <a:ext cx="6544588" cy="3953427"/>
          </a:xfrm>
          <a:prstGeom prst="rect">
            <a:avLst/>
          </a:prstGeom>
        </p:spPr>
      </p:pic>
      <p:grpSp>
        <p:nvGrpSpPr>
          <p:cNvPr id="7" name="Group 6"/>
          <p:cNvGrpSpPr/>
          <p:nvPr/>
        </p:nvGrpSpPr>
        <p:grpSpPr>
          <a:xfrm>
            <a:off x="1971675" y="2214563"/>
            <a:ext cx="5243513" cy="3060146"/>
            <a:chOff x="1971675" y="2214563"/>
            <a:chExt cx="5243513" cy="3060146"/>
          </a:xfrm>
        </p:grpSpPr>
        <p:sp>
          <p:nvSpPr>
            <p:cNvPr id="4" name="Rectangle 3"/>
            <p:cNvSpPr/>
            <p:nvPr/>
          </p:nvSpPr>
          <p:spPr>
            <a:xfrm>
              <a:off x="1971675" y="2214563"/>
              <a:ext cx="5243513" cy="41433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71675" y="3716060"/>
              <a:ext cx="5243513" cy="41433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71675" y="4860372"/>
              <a:ext cx="5243513" cy="414337"/>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126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36626"/>
            <a:ext cx="2057060" cy="1325563"/>
          </a:xfrm>
        </p:spPr>
        <p:txBody>
          <a:bodyPr>
            <a:normAutofit fontScale="90000"/>
          </a:bodyPr>
          <a:lstStyle/>
          <a:p>
            <a:r>
              <a:rPr lang="en-GB" dirty="0" smtClean="0"/>
              <a:t>Paths executed by the test inputs </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710" y="45985"/>
            <a:ext cx="5658189" cy="6812015"/>
          </a:xfrm>
          <a:prstGeom prst="rect">
            <a:avLst/>
          </a:prstGeom>
        </p:spPr>
      </p:pic>
      <p:sp>
        <p:nvSpPr>
          <p:cNvPr id="4" name="Rectangle 3"/>
          <p:cNvSpPr/>
          <p:nvPr/>
        </p:nvSpPr>
        <p:spPr>
          <a:xfrm>
            <a:off x="628650" y="2783498"/>
            <a:ext cx="2077813" cy="400110"/>
          </a:xfrm>
          <a:prstGeom prst="rect">
            <a:avLst/>
          </a:prstGeom>
        </p:spPr>
        <p:txBody>
          <a:bodyPr wrap="none">
            <a:spAutoFit/>
          </a:bodyPr>
          <a:lstStyle/>
          <a:p>
            <a:r>
              <a:rPr lang="en-US" sz="2000" b="1" dirty="0" smtClean="0"/>
              <a:t>1. &lt;No</a:t>
            </a:r>
            <a:r>
              <a:rPr lang="en-US" sz="2000" b="1" dirty="0"/>
              <a:t>, No, No&gt;</a:t>
            </a:r>
          </a:p>
        </p:txBody>
      </p:sp>
      <p:sp>
        <p:nvSpPr>
          <p:cNvPr id="5" name="Rectangle 4"/>
          <p:cNvSpPr/>
          <p:nvPr/>
        </p:nvSpPr>
        <p:spPr>
          <a:xfrm>
            <a:off x="628650" y="3899330"/>
            <a:ext cx="2177456" cy="400110"/>
          </a:xfrm>
          <a:prstGeom prst="rect">
            <a:avLst/>
          </a:prstGeom>
        </p:spPr>
        <p:txBody>
          <a:bodyPr wrap="none">
            <a:spAutoFit/>
          </a:bodyPr>
          <a:lstStyle/>
          <a:p>
            <a:r>
              <a:rPr lang="en-US" sz="2000" b="1" dirty="0" smtClean="0"/>
              <a:t>2. &lt;Yes, </a:t>
            </a:r>
            <a:r>
              <a:rPr lang="en-US" sz="2000" b="1" dirty="0"/>
              <a:t>No, No&gt;</a:t>
            </a:r>
          </a:p>
        </p:txBody>
      </p:sp>
      <p:sp>
        <p:nvSpPr>
          <p:cNvPr id="6" name="Rectangle 5"/>
          <p:cNvSpPr/>
          <p:nvPr/>
        </p:nvSpPr>
        <p:spPr>
          <a:xfrm>
            <a:off x="628650" y="5015162"/>
            <a:ext cx="2438040" cy="400110"/>
          </a:xfrm>
          <a:prstGeom prst="rect">
            <a:avLst/>
          </a:prstGeom>
        </p:spPr>
        <p:txBody>
          <a:bodyPr wrap="none">
            <a:spAutoFit/>
          </a:bodyPr>
          <a:lstStyle/>
          <a:p>
            <a:r>
              <a:rPr lang="en-US" sz="2000" b="1" dirty="0" smtClean="0"/>
              <a:t>3. &lt;Yes, </a:t>
            </a:r>
            <a:r>
              <a:rPr lang="en-US" sz="2000" b="1" dirty="0"/>
              <a:t>Yes</a:t>
            </a:r>
            <a:r>
              <a:rPr lang="en-US" sz="2000" b="1" dirty="0" smtClean="0"/>
              <a:t>, </a:t>
            </a:r>
            <a:r>
              <a:rPr lang="en-US" sz="2000" b="1" dirty="0"/>
              <a:t>Yes </a:t>
            </a:r>
            <a:r>
              <a:rPr lang="en-US" sz="2000" b="1" dirty="0" smtClean="0"/>
              <a:t>&gt;</a:t>
            </a:r>
            <a:endParaRPr lang="en-US" sz="2000" b="1" dirty="0"/>
          </a:p>
        </p:txBody>
      </p:sp>
      <p:sp>
        <p:nvSpPr>
          <p:cNvPr id="7" name="Rectangle 6"/>
          <p:cNvSpPr/>
          <p:nvPr/>
        </p:nvSpPr>
        <p:spPr>
          <a:xfrm>
            <a:off x="4600575" y="45985"/>
            <a:ext cx="311203" cy="311203"/>
          </a:xfrm>
          <a:prstGeom prst="rect">
            <a:avLst/>
          </a:prstGeom>
          <a:solidFill>
            <a:srgbClr val="FF0066">
              <a:alpha val="3882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529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1.85185E-6 L 0.02205 0.05602 " pathEditMode="relative" rAng="0" ptsTypes="AA">
                                      <p:cBhvr>
                                        <p:cTn id="6" dur="2000" fill="hold"/>
                                        <p:tgtEl>
                                          <p:spTgt spid="7"/>
                                        </p:tgtEl>
                                        <p:attrNameLst>
                                          <p:attrName>ppt_x</p:attrName>
                                          <p:attrName>ppt_y</p:attrName>
                                        </p:attrNameLst>
                                      </p:cBhvr>
                                      <p:rCtr x="1094" y="280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2205 0.05602 L 0.01528 0.14791 " pathEditMode="relative" rAng="0" ptsTypes="AA">
                                      <p:cBhvr>
                                        <p:cTn id="10" dur="2000" fill="hold"/>
                                        <p:tgtEl>
                                          <p:spTgt spid="7"/>
                                        </p:tgtEl>
                                        <p:attrNameLst>
                                          <p:attrName>ppt_x</p:attrName>
                                          <p:attrName>ppt_y</p:attrName>
                                        </p:attrNameLst>
                                      </p:cBhvr>
                                      <p:rCtr x="-87" y="4583"/>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01528 0.14792 L 0.04549 0.19143 " pathEditMode="relative" rAng="0" ptsTypes="AA">
                                      <p:cBhvr>
                                        <p:cTn id="14" dur="2000" fill="hold"/>
                                        <p:tgtEl>
                                          <p:spTgt spid="7"/>
                                        </p:tgtEl>
                                        <p:attrNameLst>
                                          <p:attrName>ppt_x</p:attrName>
                                          <p:attrName>ppt_y</p:attrName>
                                        </p:attrNameLst>
                                      </p:cBhvr>
                                      <p:rCtr x="1424" y="2292"/>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0.04548 0.19144 L 0.29236 0.05393 " pathEditMode="relative" rAng="0" ptsTypes="AA">
                                      <p:cBhvr>
                                        <p:cTn id="18" dur="2000" fill="hold"/>
                                        <p:tgtEl>
                                          <p:spTgt spid="7"/>
                                        </p:tgtEl>
                                        <p:attrNameLst>
                                          <p:attrName>ppt_x</p:attrName>
                                          <p:attrName>ppt_y</p:attrName>
                                        </p:attrNameLst>
                                      </p:cBhvr>
                                      <p:rCtr x="12413" y="-8657"/>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4" nodeType="clickEffect">
                                  <p:stCondLst>
                                    <p:cond delay="0"/>
                                  </p:stCondLst>
                                  <p:childTnLst>
                                    <p:animMotion origin="layout" path="M 0.29236 0.05394 L 0.30174 0.14768 " pathEditMode="relative" rAng="0" ptsTypes="AA">
                                      <p:cBhvr>
                                        <p:cTn id="22" dur="2000" fill="hold"/>
                                        <p:tgtEl>
                                          <p:spTgt spid="7"/>
                                        </p:tgtEl>
                                        <p:attrNameLst>
                                          <p:attrName>ppt_x</p:attrName>
                                          <p:attrName>ppt_y</p:attrName>
                                        </p:attrNameLst>
                                      </p:cBhvr>
                                      <p:rCtr x="538" y="4167"/>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5" nodeType="clickEffect">
                                  <p:stCondLst>
                                    <p:cond delay="0"/>
                                  </p:stCondLst>
                                  <p:childTnLst>
                                    <p:animMotion origin="layout" path="M 0.30174 0.14769 L 0.34236 0.19143 " pathEditMode="relative" rAng="0" ptsTypes="AA">
                                      <p:cBhvr>
                                        <p:cTn id="26" dur="2000" fill="hold"/>
                                        <p:tgtEl>
                                          <p:spTgt spid="7"/>
                                        </p:tgtEl>
                                        <p:attrNameLst>
                                          <p:attrName>ppt_x</p:attrName>
                                          <p:attrName>ppt_y</p:attrName>
                                        </p:attrNameLst>
                                      </p:cBhvr>
                                      <p:rCtr x="1944" y="1968"/>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6" nodeType="clickEffect">
                                  <p:stCondLst>
                                    <p:cond delay="0"/>
                                  </p:stCondLst>
                                  <p:childTnLst>
                                    <p:animMotion origin="layout" path="M 0.34236 0.19144 L 0.20017 0.43472 " pathEditMode="relative" rAng="0" ptsTypes="AA">
                                      <p:cBhvr>
                                        <p:cTn id="30" dur="2000" fill="hold"/>
                                        <p:tgtEl>
                                          <p:spTgt spid="7"/>
                                        </p:tgtEl>
                                        <p:attrNameLst>
                                          <p:attrName>ppt_x</p:attrName>
                                          <p:attrName>ppt_y</p:attrName>
                                        </p:attrNameLst>
                                      </p:cBhvr>
                                      <p:rCtr x="-7813" y="10185"/>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7" nodeType="clickEffect">
                                  <p:stCondLst>
                                    <p:cond delay="0"/>
                                  </p:stCondLst>
                                  <p:childTnLst>
                                    <p:animMotion origin="layout" path="M 0.20018 0.43473 L 0.30486 0.53912 " pathEditMode="relative" rAng="0" ptsTypes="AA">
                                      <p:cBhvr>
                                        <p:cTn id="34" dur="2000" fill="hold"/>
                                        <p:tgtEl>
                                          <p:spTgt spid="7"/>
                                        </p:tgtEl>
                                        <p:attrNameLst>
                                          <p:attrName>ppt_x</p:attrName>
                                          <p:attrName>ppt_y</p:attrName>
                                        </p:attrNameLst>
                                      </p:cBhvr>
                                      <p:rCtr x="4844" y="4468"/>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8" nodeType="clickEffect">
                                  <p:stCondLst>
                                    <p:cond delay="0"/>
                                  </p:stCondLst>
                                  <p:childTnLst>
                                    <p:animMotion origin="layout" path="M 0.30486 0.53912 L 0.26111 0.61643 " pathEditMode="relative" rAng="0" ptsTypes="AA">
                                      <p:cBhvr>
                                        <p:cTn id="38" dur="2000" fill="hold"/>
                                        <p:tgtEl>
                                          <p:spTgt spid="7"/>
                                        </p:tgtEl>
                                        <p:attrNameLst>
                                          <p:attrName>ppt_x</p:attrName>
                                          <p:attrName>ppt_y</p:attrName>
                                        </p:attrNameLst>
                                      </p:cBhvr>
                                      <p:rCtr x="-2899" y="3125"/>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9" nodeType="clickEffect">
                                  <p:stCondLst>
                                    <p:cond delay="0"/>
                                  </p:stCondLst>
                                  <p:childTnLst>
                                    <p:animMotion origin="layout" path="M 0.26112 0.61644 L 0.24201 0.81852 " pathEditMode="relative" rAng="0" ptsTypes="AA">
                                      <p:cBhvr>
                                        <p:cTn id="42" dur="2000" fill="hold"/>
                                        <p:tgtEl>
                                          <p:spTgt spid="7"/>
                                        </p:tgtEl>
                                        <p:attrNameLst>
                                          <p:attrName>ppt_x</p:attrName>
                                          <p:attrName>ppt_y</p:attrName>
                                        </p:attrNameLst>
                                      </p:cBhvr>
                                      <p:rCtr x="-1736" y="9583"/>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0" nodeType="clickEffect">
                                  <p:stCondLst>
                                    <p:cond delay="0"/>
                                  </p:stCondLst>
                                  <p:childTnLst>
                                    <p:animMotion origin="layout" path="M 0.24201 0.81852 L 0.18924 0.91643 " pathEditMode="relative" rAng="0" ptsTypes="AA">
                                      <p:cBhvr>
                                        <p:cTn id="46" dur="2000" fill="hold"/>
                                        <p:tgtEl>
                                          <p:spTgt spid="7"/>
                                        </p:tgtEl>
                                        <p:attrNameLst>
                                          <p:attrName>ppt_x</p:attrName>
                                          <p:attrName>ppt_y</p:attrName>
                                        </p:attrNameLst>
                                      </p:cBhvr>
                                      <p:rCtr x="-2656" y="5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paths do I select for </a:t>
            </a:r>
            <a:r>
              <a:rPr lang="en-GB" dirty="0" smtClean="0"/>
              <a:t>testing?</a:t>
            </a:r>
            <a:endParaRPr lang="en-US" dirty="0"/>
          </a:p>
        </p:txBody>
      </p:sp>
      <p:sp>
        <p:nvSpPr>
          <p:cNvPr id="3" name="Content Placeholder 2"/>
          <p:cNvSpPr>
            <a:spLocks noGrp="1"/>
          </p:cNvSpPr>
          <p:nvPr>
            <p:ph idx="1"/>
          </p:nvPr>
        </p:nvSpPr>
        <p:spPr/>
        <p:txBody>
          <a:bodyPr/>
          <a:lstStyle/>
          <a:p>
            <a:pPr>
              <a:lnSpc>
                <a:spcPct val="200000"/>
              </a:lnSpc>
            </a:pPr>
            <a:r>
              <a:rPr lang="en-US" dirty="0" smtClean="0"/>
              <a:t> </a:t>
            </a:r>
            <a:r>
              <a:rPr lang="en-GB" dirty="0"/>
              <a:t>Select all </a:t>
            </a:r>
            <a:r>
              <a:rPr lang="en-GB" dirty="0" smtClean="0"/>
              <a:t>paths.</a:t>
            </a:r>
          </a:p>
          <a:p>
            <a:pPr>
              <a:lnSpc>
                <a:spcPct val="200000"/>
              </a:lnSpc>
            </a:pPr>
            <a:r>
              <a:rPr lang="en-GB" dirty="0"/>
              <a:t> </a:t>
            </a:r>
            <a:r>
              <a:rPr lang="en-GB" b="1" dirty="0" smtClean="0"/>
              <a:t>Select </a:t>
            </a:r>
            <a:r>
              <a:rPr lang="en-GB" b="1" dirty="0"/>
              <a:t>paths to achieve complete statement </a:t>
            </a:r>
            <a:r>
              <a:rPr lang="en-GB" b="1" dirty="0" smtClean="0"/>
              <a:t>coverage.</a:t>
            </a:r>
          </a:p>
          <a:p>
            <a:pPr>
              <a:lnSpc>
                <a:spcPct val="200000"/>
              </a:lnSpc>
            </a:pPr>
            <a:r>
              <a:rPr lang="en-GB" dirty="0"/>
              <a:t> </a:t>
            </a:r>
            <a:r>
              <a:rPr lang="en-GB" dirty="0" smtClean="0"/>
              <a:t>Select </a:t>
            </a:r>
            <a:r>
              <a:rPr lang="en-GB" dirty="0"/>
              <a:t>paths to achieve complete branch </a:t>
            </a:r>
            <a:r>
              <a:rPr lang="en-GB" dirty="0" smtClean="0"/>
              <a:t>coverage.</a:t>
            </a:r>
          </a:p>
          <a:p>
            <a:pPr>
              <a:lnSpc>
                <a:spcPct val="200000"/>
              </a:lnSpc>
            </a:pPr>
            <a:r>
              <a:rPr lang="en-GB" dirty="0"/>
              <a:t> </a:t>
            </a:r>
            <a:r>
              <a:rPr lang="en-GB" dirty="0" smtClean="0"/>
              <a:t>Select </a:t>
            </a:r>
            <a:r>
              <a:rPr lang="en-GB" dirty="0"/>
              <a:t>paths to achieve predicate coverage.</a:t>
            </a:r>
          </a:p>
          <a:p>
            <a:pPr>
              <a:lnSpc>
                <a:spcPct val="200000"/>
              </a:lnSpc>
            </a:pPr>
            <a:endParaRPr lang="en-US" dirty="0"/>
          </a:p>
        </p:txBody>
      </p:sp>
    </p:spTree>
    <p:extLst>
      <p:ext uri="{BB962C8B-B14F-4D97-AF65-F5344CB8AC3E}">
        <p14:creationId xmlns:p14="http://schemas.microsoft.com/office/powerpoint/2010/main" val="296411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a:t>
            </a:r>
            <a:endParaRPr lang="en-US" dirty="0"/>
          </a:p>
        </p:txBody>
      </p:sp>
      <p:sp>
        <p:nvSpPr>
          <p:cNvPr id="3" name="Content Placeholder 2"/>
          <p:cNvSpPr>
            <a:spLocks noGrp="1"/>
          </p:cNvSpPr>
          <p:nvPr>
            <p:ph idx="1"/>
          </p:nvPr>
        </p:nvSpPr>
        <p:spPr/>
        <p:txBody>
          <a:bodyPr/>
          <a:lstStyle/>
          <a:p>
            <a:r>
              <a:rPr lang="en-US" dirty="0" smtClean="0"/>
              <a:t> </a:t>
            </a:r>
            <a:r>
              <a:rPr lang="en-GB" dirty="0" smtClean="0"/>
              <a:t>It refers </a:t>
            </a:r>
            <a:r>
              <a:rPr lang="en-GB" dirty="0"/>
              <a:t>to </a:t>
            </a:r>
            <a:endParaRPr lang="en-GB" dirty="0" smtClean="0"/>
          </a:p>
          <a:p>
            <a:pPr lvl="1"/>
            <a:r>
              <a:rPr lang="en-GB" dirty="0"/>
              <a:t> </a:t>
            </a:r>
            <a:r>
              <a:rPr lang="en-GB" dirty="0" smtClean="0"/>
              <a:t>Executing </a:t>
            </a:r>
            <a:r>
              <a:rPr lang="en-GB" dirty="0"/>
              <a:t>individual program statements and </a:t>
            </a:r>
            <a:endParaRPr lang="en-GB" dirty="0" smtClean="0"/>
          </a:p>
          <a:p>
            <a:pPr lvl="1"/>
            <a:r>
              <a:rPr lang="en-GB" dirty="0"/>
              <a:t> </a:t>
            </a:r>
            <a:r>
              <a:rPr lang="en-GB" dirty="0" smtClean="0"/>
              <a:t>Observing </a:t>
            </a:r>
            <a:r>
              <a:rPr lang="en-GB" dirty="0"/>
              <a:t>the outcome</a:t>
            </a:r>
            <a:r>
              <a:rPr lang="en-GB" dirty="0" smtClean="0"/>
              <a:t>.</a:t>
            </a:r>
          </a:p>
          <a:p>
            <a:pPr lvl="1"/>
            <a:endParaRPr lang="en-GB" dirty="0"/>
          </a:p>
          <a:p>
            <a:r>
              <a:rPr lang="en-GB" dirty="0"/>
              <a:t> 100% statement coverage has been achieved if </a:t>
            </a:r>
            <a:endParaRPr lang="en-GB" dirty="0" smtClean="0"/>
          </a:p>
          <a:p>
            <a:pPr lvl="1"/>
            <a:r>
              <a:rPr lang="en-GB" dirty="0"/>
              <a:t> </a:t>
            </a:r>
            <a:r>
              <a:rPr lang="en-GB" dirty="0" smtClean="0"/>
              <a:t>All </a:t>
            </a:r>
            <a:r>
              <a:rPr lang="en-GB" dirty="0"/>
              <a:t>the statements have been executed at least </a:t>
            </a:r>
            <a:r>
              <a:rPr lang="en-GB" dirty="0" smtClean="0"/>
              <a:t>once</a:t>
            </a:r>
          </a:p>
          <a:p>
            <a:pPr lvl="1"/>
            <a:endParaRPr lang="en-GB" dirty="0"/>
          </a:p>
          <a:p>
            <a:r>
              <a:rPr lang="en-GB" dirty="0"/>
              <a:t> </a:t>
            </a:r>
            <a:r>
              <a:rPr lang="en-GB" dirty="0" smtClean="0"/>
              <a:t>Covering </a:t>
            </a:r>
            <a:r>
              <a:rPr lang="en-GB" dirty="0"/>
              <a:t>a statement in a program means </a:t>
            </a:r>
            <a:endParaRPr lang="en-GB" dirty="0" smtClean="0"/>
          </a:p>
          <a:p>
            <a:pPr lvl="1"/>
            <a:r>
              <a:rPr lang="en-GB" dirty="0"/>
              <a:t> </a:t>
            </a:r>
            <a:r>
              <a:rPr lang="en-GB" dirty="0" smtClean="0"/>
              <a:t>Visiting </a:t>
            </a:r>
            <a:r>
              <a:rPr lang="en-GB" dirty="0"/>
              <a:t>one or more nodes </a:t>
            </a:r>
            <a:r>
              <a:rPr lang="en-GB" dirty="0" smtClean="0"/>
              <a:t>in a CFG</a:t>
            </a:r>
          </a:p>
        </p:txBody>
      </p:sp>
    </p:spTree>
    <p:extLst>
      <p:ext uri="{BB962C8B-B14F-4D97-AF65-F5344CB8AC3E}">
        <p14:creationId xmlns:p14="http://schemas.microsoft.com/office/powerpoint/2010/main" val="18732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paths do I select for </a:t>
            </a:r>
            <a:r>
              <a:rPr lang="en-GB" dirty="0" smtClean="0"/>
              <a:t>testing?</a:t>
            </a:r>
            <a:endParaRPr lang="en-US" dirty="0"/>
          </a:p>
        </p:txBody>
      </p:sp>
      <p:sp>
        <p:nvSpPr>
          <p:cNvPr id="3" name="Content Placeholder 2"/>
          <p:cNvSpPr>
            <a:spLocks noGrp="1"/>
          </p:cNvSpPr>
          <p:nvPr>
            <p:ph idx="1"/>
          </p:nvPr>
        </p:nvSpPr>
        <p:spPr/>
        <p:txBody>
          <a:bodyPr/>
          <a:lstStyle/>
          <a:p>
            <a:pPr>
              <a:lnSpc>
                <a:spcPct val="200000"/>
              </a:lnSpc>
            </a:pPr>
            <a:r>
              <a:rPr lang="en-US" dirty="0" smtClean="0"/>
              <a:t> </a:t>
            </a:r>
            <a:r>
              <a:rPr lang="en-GB" dirty="0"/>
              <a:t>Select all </a:t>
            </a:r>
            <a:r>
              <a:rPr lang="en-GB" dirty="0" smtClean="0"/>
              <a:t>paths.</a:t>
            </a:r>
          </a:p>
          <a:p>
            <a:pPr>
              <a:lnSpc>
                <a:spcPct val="200000"/>
              </a:lnSpc>
            </a:pPr>
            <a:r>
              <a:rPr lang="en-GB" dirty="0"/>
              <a:t> </a:t>
            </a:r>
            <a:r>
              <a:rPr lang="en-GB" dirty="0" smtClean="0"/>
              <a:t>Select </a:t>
            </a:r>
            <a:r>
              <a:rPr lang="en-GB" dirty="0"/>
              <a:t>paths to achieve complete statement </a:t>
            </a:r>
            <a:r>
              <a:rPr lang="en-GB" dirty="0" smtClean="0"/>
              <a:t>coverage.</a:t>
            </a:r>
          </a:p>
          <a:p>
            <a:pPr>
              <a:lnSpc>
                <a:spcPct val="200000"/>
              </a:lnSpc>
            </a:pPr>
            <a:r>
              <a:rPr lang="en-GB" dirty="0"/>
              <a:t> </a:t>
            </a:r>
            <a:r>
              <a:rPr lang="en-GB" b="1" dirty="0" smtClean="0"/>
              <a:t>Select </a:t>
            </a:r>
            <a:r>
              <a:rPr lang="en-GB" b="1" dirty="0"/>
              <a:t>paths to achieve complete branch </a:t>
            </a:r>
            <a:r>
              <a:rPr lang="en-GB" b="1" dirty="0" smtClean="0"/>
              <a:t>coverage.</a:t>
            </a:r>
          </a:p>
          <a:p>
            <a:pPr>
              <a:lnSpc>
                <a:spcPct val="200000"/>
              </a:lnSpc>
            </a:pPr>
            <a:r>
              <a:rPr lang="en-GB" dirty="0"/>
              <a:t> </a:t>
            </a:r>
            <a:r>
              <a:rPr lang="en-GB" dirty="0" smtClean="0"/>
              <a:t>Select </a:t>
            </a:r>
            <a:r>
              <a:rPr lang="en-GB" dirty="0"/>
              <a:t>paths to achieve predicate coverage.</a:t>
            </a:r>
          </a:p>
          <a:p>
            <a:pPr>
              <a:lnSpc>
                <a:spcPct val="200000"/>
              </a:lnSpc>
            </a:pPr>
            <a:endParaRPr lang="en-US" dirty="0"/>
          </a:p>
        </p:txBody>
      </p:sp>
    </p:spTree>
    <p:extLst>
      <p:ext uri="{BB962C8B-B14F-4D97-AF65-F5344CB8AC3E}">
        <p14:creationId xmlns:p14="http://schemas.microsoft.com/office/powerpoint/2010/main" val="127766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Unit Testing</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133" y="1690689"/>
            <a:ext cx="6785002" cy="4242368"/>
          </a:xfrm>
          <a:prstGeom prst="rect">
            <a:avLst/>
          </a:prstGeom>
        </p:spPr>
      </p:pic>
      <p:sp>
        <p:nvSpPr>
          <p:cNvPr id="5" name="Rectangle 4"/>
          <p:cNvSpPr/>
          <p:nvPr/>
        </p:nvSpPr>
        <p:spPr>
          <a:xfrm>
            <a:off x="726142" y="1822414"/>
            <a:ext cx="3277240" cy="646331"/>
          </a:xfrm>
          <a:prstGeom prst="rect">
            <a:avLst/>
          </a:prstGeom>
        </p:spPr>
        <p:txBody>
          <a:bodyPr wrap="square">
            <a:spAutoFit/>
          </a:bodyPr>
          <a:lstStyle/>
          <a:p>
            <a:r>
              <a:rPr lang="en-US" dirty="0">
                <a:solidFill>
                  <a:srgbClr val="F739AA"/>
                </a:solidFill>
                <a:latin typeface="+mj-lt"/>
              </a:rPr>
              <a:t>A test driver is a program that invokes the unit under test. </a:t>
            </a:r>
          </a:p>
        </p:txBody>
      </p:sp>
      <p:sp>
        <p:nvSpPr>
          <p:cNvPr id="6" name="Rectangle 5"/>
          <p:cNvSpPr/>
          <p:nvPr/>
        </p:nvSpPr>
        <p:spPr>
          <a:xfrm>
            <a:off x="97972" y="3462237"/>
            <a:ext cx="2775856" cy="1477328"/>
          </a:xfrm>
          <a:prstGeom prst="rect">
            <a:avLst/>
          </a:prstGeom>
        </p:spPr>
        <p:txBody>
          <a:bodyPr wrap="square">
            <a:spAutoFit/>
          </a:bodyPr>
          <a:lstStyle/>
          <a:p>
            <a:r>
              <a:rPr lang="en-US" dirty="0">
                <a:solidFill>
                  <a:srgbClr val="0000FF"/>
                </a:solidFill>
                <a:latin typeface="+mj-lt"/>
              </a:rPr>
              <a:t>A stub is a “dummy subprogram” that replaces a unit that is </a:t>
            </a:r>
            <a:r>
              <a:rPr lang="en-US" dirty="0" smtClean="0">
                <a:solidFill>
                  <a:srgbClr val="0000FF"/>
                </a:solidFill>
                <a:latin typeface="+mj-lt"/>
              </a:rPr>
              <a:t>called by </a:t>
            </a:r>
            <a:r>
              <a:rPr lang="en-US" dirty="0">
                <a:solidFill>
                  <a:srgbClr val="0000FF"/>
                </a:solidFill>
                <a:latin typeface="+mj-lt"/>
              </a:rPr>
              <a:t>the unit under </a:t>
            </a:r>
            <a:r>
              <a:rPr lang="en-US" dirty="0" smtClean="0">
                <a:solidFill>
                  <a:srgbClr val="0000FF"/>
                </a:solidFill>
                <a:latin typeface="+mj-lt"/>
              </a:rPr>
              <a:t>test (Does two things…)</a:t>
            </a:r>
            <a:endParaRPr lang="en-US" dirty="0">
              <a:solidFill>
                <a:srgbClr val="0000FF"/>
              </a:solidFill>
              <a:latin typeface="+mj-lt"/>
            </a:endParaRPr>
          </a:p>
        </p:txBody>
      </p:sp>
      <p:sp>
        <p:nvSpPr>
          <p:cNvPr id="8" name="Rectangle 7"/>
          <p:cNvSpPr/>
          <p:nvPr/>
        </p:nvSpPr>
        <p:spPr>
          <a:xfrm>
            <a:off x="6535270" y="2529158"/>
            <a:ext cx="2439681" cy="2031325"/>
          </a:xfrm>
          <a:prstGeom prst="rect">
            <a:avLst/>
          </a:prstGeom>
        </p:spPr>
        <p:txBody>
          <a:bodyPr wrap="square">
            <a:spAutoFit/>
          </a:bodyPr>
          <a:lstStyle/>
          <a:p>
            <a:r>
              <a:rPr lang="en-US" i="1" dirty="0">
                <a:solidFill>
                  <a:srgbClr val="00B050"/>
                </a:solidFill>
              </a:rPr>
              <a:t>The test driver and stubs are </a:t>
            </a:r>
            <a:r>
              <a:rPr lang="en-US" b="1" i="1" dirty="0">
                <a:solidFill>
                  <a:srgbClr val="00B050"/>
                </a:solidFill>
              </a:rPr>
              <a:t>tightly coupled</a:t>
            </a:r>
            <a:r>
              <a:rPr lang="en-US" i="1" dirty="0">
                <a:solidFill>
                  <a:srgbClr val="00B050"/>
                </a:solidFill>
              </a:rPr>
              <a:t> with the unit under test and</a:t>
            </a:r>
          </a:p>
          <a:p>
            <a:r>
              <a:rPr lang="en-US" i="1" dirty="0">
                <a:solidFill>
                  <a:srgbClr val="00B050"/>
                </a:solidFill>
              </a:rPr>
              <a:t>should accompany the unit throughout its life cycle.</a:t>
            </a:r>
          </a:p>
        </p:txBody>
      </p:sp>
    </p:spTree>
    <p:extLst>
      <p:ext uri="{BB962C8B-B14F-4D97-AF65-F5344CB8AC3E}">
        <p14:creationId xmlns:p14="http://schemas.microsoft.com/office/powerpoint/2010/main" val="257322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684" y="0"/>
            <a:ext cx="6716695" cy="6858000"/>
          </a:xfrm>
          <a:prstGeom prst="rect">
            <a:avLst/>
          </a:prstGeom>
        </p:spPr>
      </p:pic>
      <p:sp>
        <p:nvSpPr>
          <p:cNvPr id="5" name="Rectangle 4"/>
          <p:cNvSpPr/>
          <p:nvPr/>
        </p:nvSpPr>
        <p:spPr>
          <a:xfrm>
            <a:off x="159663" y="2721114"/>
            <a:ext cx="2047355"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Example</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646316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244" y="0"/>
            <a:ext cx="5324639" cy="6858000"/>
          </a:xfrm>
          <a:prstGeom prst="rect">
            <a:avLst/>
          </a:prstGeom>
        </p:spPr>
      </p:pic>
      <p:pic>
        <p:nvPicPr>
          <p:cNvPr id="50" name="Picture 4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974" y="-18975"/>
            <a:ext cx="5748867" cy="6858000"/>
          </a:xfrm>
          <a:prstGeom prst="rect">
            <a:avLst/>
          </a:prstGeom>
        </p:spPr>
      </p:pic>
      <p:sp>
        <p:nvSpPr>
          <p:cNvPr id="3" name="Rectangle 2"/>
          <p:cNvSpPr/>
          <p:nvPr/>
        </p:nvSpPr>
        <p:spPr>
          <a:xfrm>
            <a:off x="572399" y="1176623"/>
            <a:ext cx="1037465"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CFG</a:t>
            </a:r>
            <a:endParaRPr lang="en-US" sz="4000" b="0" cap="none" spc="0" dirty="0">
              <a:ln w="0"/>
              <a:solidFill>
                <a:schemeClr val="tx1"/>
              </a:solidFill>
              <a:effectLst>
                <a:outerShdw blurRad="38100" dist="19050" dir="2700000" algn="tl" rotWithShape="0">
                  <a:schemeClr val="dk1">
                    <a:alpha val="40000"/>
                  </a:schemeClr>
                </a:outerShdw>
              </a:effectLst>
            </a:endParaRPr>
          </a:p>
        </p:txBody>
      </p:sp>
      <p:grpSp>
        <p:nvGrpSpPr>
          <p:cNvPr id="12" name="Group 11"/>
          <p:cNvGrpSpPr/>
          <p:nvPr/>
        </p:nvGrpSpPr>
        <p:grpSpPr>
          <a:xfrm>
            <a:off x="2754923" y="61473"/>
            <a:ext cx="4752378" cy="6241353"/>
            <a:chOff x="2754923" y="61473"/>
            <a:chExt cx="4752378" cy="6241353"/>
          </a:xfrm>
        </p:grpSpPr>
        <p:sp>
          <p:nvSpPr>
            <p:cNvPr id="4" name="Heptagon 3"/>
            <p:cNvSpPr/>
            <p:nvPr/>
          </p:nvSpPr>
          <p:spPr>
            <a:xfrm>
              <a:off x="7046259" y="61473"/>
              <a:ext cx="461042" cy="430305"/>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P1</a:t>
              </a:r>
              <a:endParaRPr lang="en-US" sz="1200" dirty="0"/>
            </a:p>
          </p:txBody>
        </p:sp>
        <p:sp>
          <p:nvSpPr>
            <p:cNvPr id="5" name="Heptagon 4"/>
            <p:cNvSpPr/>
            <p:nvPr/>
          </p:nvSpPr>
          <p:spPr>
            <a:xfrm>
              <a:off x="7046259" y="746318"/>
              <a:ext cx="461042" cy="430305"/>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P1</a:t>
              </a:r>
              <a:endParaRPr lang="en-US" sz="1200" dirty="0"/>
            </a:p>
          </p:txBody>
        </p:sp>
        <p:sp>
          <p:nvSpPr>
            <p:cNvPr id="6" name="Heptagon 5"/>
            <p:cNvSpPr/>
            <p:nvPr/>
          </p:nvSpPr>
          <p:spPr>
            <a:xfrm>
              <a:off x="6400801" y="1530566"/>
              <a:ext cx="461042" cy="430305"/>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P1</a:t>
              </a:r>
              <a:endParaRPr lang="en-US" sz="1200" dirty="0"/>
            </a:p>
          </p:txBody>
        </p:sp>
        <p:sp>
          <p:nvSpPr>
            <p:cNvPr id="7" name="Heptagon 6"/>
            <p:cNvSpPr/>
            <p:nvPr/>
          </p:nvSpPr>
          <p:spPr>
            <a:xfrm>
              <a:off x="4794700" y="1669356"/>
              <a:ext cx="461042" cy="430305"/>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P1</a:t>
              </a:r>
              <a:endParaRPr lang="en-US" sz="1200" dirty="0"/>
            </a:p>
          </p:txBody>
        </p:sp>
        <p:sp>
          <p:nvSpPr>
            <p:cNvPr id="8" name="Heptagon 7"/>
            <p:cNvSpPr/>
            <p:nvPr/>
          </p:nvSpPr>
          <p:spPr>
            <a:xfrm>
              <a:off x="5155851" y="2806593"/>
              <a:ext cx="461042" cy="430305"/>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P1</a:t>
              </a:r>
              <a:endParaRPr lang="en-US" sz="1200" dirty="0"/>
            </a:p>
          </p:txBody>
        </p:sp>
        <p:sp>
          <p:nvSpPr>
            <p:cNvPr id="9" name="Heptagon 8"/>
            <p:cNvSpPr/>
            <p:nvPr/>
          </p:nvSpPr>
          <p:spPr>
            <a:xfrm>
              <a:off x="3319367" y="3236898"/>
              <a:ext cx="461042" cy="430305"/>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P1</a:t>
              </a:r>
              <a:endParaRPr lang="en-US" sz="1200" dirty="0"/>
            </a:p>
          </p:txBody>
        </p:sp>
        <p:sp>
          <p:nvSpPr>
            <p:cNvPr id="10" name="Heptagon 9"/>
            <p:cNvSpPr/>
            <p:nvPr/>
          </p:nvSpPr>
          <p:spPr>
            <a:xfrm>
              <a:off x="2754923" y="4043721"/>
              <a:ext cx="461042" cy="430305"/>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P1</a:t>
              </a:r>
              <a:endParaRPr lang="en-US" sz="1200" dirty="0"/>
            </a:p>
          </p:txBody>
        </p:sp>
        <p:sp>
          <p:nvSpPr>
            <p:cNvPr id="11" name="Heptagon 10"/>
            <p:cNvSpPr/>
            <p:nvPr/>
          </p:nvSpPr>
          <p:spPr>
            <a:xfrm>
              <a:off x="3961317" y="5872521"/>
              <a:ext cx="461042" cy="430305"/>
            </a:xfrm>
            <a:prstGeom prst="hept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smtClean="0"/>
                <a:t>P1</a:t>
              </a:r>
              <a:endParaRPr lang="en-US" sz="1200" dirty="0"/>
            </a:p>
          </p:txBody>
        </p:sp>
      </p:grpSp>
      <p:grpSp>
        <p:nvGrpSpPr>
          <p:cNvPr id="49" name="Group 48"/>
          <p:cNvGrpSpPr/>
          <p:nvPr/>
        </p:nvGrpSpPr>
        <p:grpSpPr>
          <a:xfrm>
            <a:off x="4122147" y="61473"/>
            <a:ext cx="4688878" cy="6643807"/>
            <a:chOff x="4122147" y="61473"/>
            <a:chExt cx="4688878" cy="6643807"/>
          </a:xfrm>
        </p:grpSpPr>
        <p:sp>
          <p:nvSpPr>
            <p:cNvPr id="23" name="Heptagon 22"/>
            <p:cNvSpPr/>
            <p:nvPr/>
          </p:nvSpPr>
          <p:spPr>
            <a:xfrm>
              <a:off x="7867170" y="61473"/>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24" name="Heptagon 23"/>
            <p:cNvSpPr/>
            <p:nvPr/>
          </p:nvSpPr>
          <p:spPr>
            <a:xfrm>
              <a:off x="7867170" y="746317"/>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25" name="Heptagon 24"/>
            <p:cNvSpPr/>
            <p:nvPr/>
          </p:nvSpPr>
          <p:spPr>
            <a:xfrm>
              <a:off x="6986608" y="1530565"/>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26" name="Heptagon 25"/>
            <p:cNvSpPr/>
            <p:nvPr/>
          </p:nvSpPr>
          <p:spPr>
            <a:xfrm>
              <a:off x="7636649" y="1870582"/>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27" name="Heptagon 26"/>
            <p:cNvSpPr/>
            <p:nvPr/>
          </p:nvSpPr>
          <p:spPr>
            <a:xfrm>
              <a:off x="7175607" y="2085734"/>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28" name="Heptagon 27"/>
            <p:cNvSpPr/>
            <p:nvPr/>
          </p:nvSpPr>
          <p:spPr>
            <a:xfrm>
              <a:off x="7636649" y="2511715"/>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29" name="Heptagon 28"/>
            <p:cNvSpPr/>
            <p:nvPr/>
          </p:nvSpPr>
          <p:spPr>
            <a:xfrm>
              <a:off x="7767277" y="3047204"/>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31" name="Heptagon 30"/>
            <p:cNvSpPr/>
            <p:nvPr/>
          </p:nvSpPr>
          <p:spPr>
            <a:xfrm>
              <a:off x="7997798" y="3587005"/>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32" name="Heptagon 31"/>
            <p:cNvSpPr/>
            <p:nvPr/>
          </p:nvSpPr>
          <p:spPr>
            <a:xfrm>
              <a:off x="7636649" y="4138088"/>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33" name="Heptagon 32"/>
            <p:cNvSpPr/>
            <p:nvPr/>
          </p:nvSpPr>
          <p:spPr>
            <a:xfrm>
              <a:off x="8097691" y="4597449"/>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34" name="Heptagon 33"/>
            <p:cNvSpPr/>
            <p:nvPr/>
          </p:nvSpPr>
          <p:spPr>
            <a:xfrm>
              <a:off x="8349983" y="5059206"/>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37" name="Heptagon 36"/>
            <p:cNvSpPr/>
            <p:nvPr/>
          </p:nvSpPr>
          <p:spPr>
            <a:xfrm>
              <a:off x="8119462" y="5607893"/>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38" name="Heptagon 37"/>
            <p:cNvSpPr/>
            <p:nvPr/>
          </p:nvSpPr>
          <p:spPr>
            <a:xfrm>
              <a:off x="7128763" y="6274975"/>
              <a:ext cx="461042" cy="430305"/>
            </a:xfrm>
            <a:prstGeom prst="heptag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43" name="Heptagon 42"/>
            <p:cNvSpPr/>
            <p:nvPr/>
          </p:nvSpPr>
          <p:spPr>
            <a:xfrm>
              <a:off x="5439117" y="1530564"/>
              <a:ext cx="461042" cy="430305"/>
            </a:xfrm>
            <a:prstGeom prst="heptagon">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44" name="Heptagon 43"/>
            <p:cNvSpPr/>
            <p:nvPr/>
          </p:nvSpPr>
          <p:spPr>
            <a:xfrm>
              <a:off x="4122147" y="1669355"/>
              <a:ext cx="461042" cy="430305"/>
            </a:xfrm>
            <a:prstGeom prst="heptagon">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45" name="Heptagon 44"/>
            <p:cNvSpPr/>
            <p:nvPr/>
          </p:nvSpPr>
          <p:spPr>
            <a:xfrm>
              <a:off x="5722042" y="2806592"/>
              <a:ext cx="461042" cy="430305"/>
            </a:xfrm>
            <a:prstGeom prst="heptagon">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46" name="Heptagon 45"/>
            <p:cNvSpPr/>
            <p:nvPr/>
          </p:nvSpPr>
          <p:spPr>
            <a:xfrm>
              <a:off x="5460789" y="3341114"/>
              <a:ext cx="461042" cy="430305"/>
            </a:xfrm>
            <a:prstGeom prst="heptagon">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47" name="Heptagon 46"/>
            <p:cNvSpPr/>
            <p:nvPr/>
          </p:nvSpPr>
          <p:spPr>
            <a:xfrm>
              <a:off x="5491521" y="4635144"/>
              <a:ext cx="461042" cy="430305"/>
            </a:xfrm>
            <a:prstGeom prst="heptagon">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sp>
          <p:nvSpPr>
            <p:cNvPr id="48" name="Heptagon 47"/>
            <p:cNvSpPr/>
            <p:nvPr/>
          </p:nvSpPr>
          <p:spPr>
            <a:xfrm>
              <a:off x="5181159" y="5875633"/>
              <a:ext cx="461042" cy="430305"/>
            </a:xfrm>
            <a:prstGeom prst="heptagon">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smtClean="0"/>
                <a:t>P2</a:t>
              </a:r>
              <a:endParaRPr lang="en-US" sz="1200" dirty="0"/>
            </a:p>
          </p:txBody>
        </p:sp>
      </p:grpSp>
    </p:spTree>
    <p:extLst>
      <p:ext uri="{BB962C8B-B14F-4D97-AF65-F5344CB8AC3E}">
        <p14:creationId xmlns:p14="http://schemas.microsoft.com/office/powerpoint/2010/main" val="333571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57" y="0"/>
            <a:ext cx="5748867" cy="6858000"/>
          </a:xfrm>
          <a:prstGeom prst="rect">
            <a:avLst/>
          </a:prstGeom>
        </p:spPr>
      </p:pic>
      <p:pic>
        <p:nvPicPr>
          <p:cNvPr id="3" name="Picture 2" descr="Screen Clipping"/>
          <p:cNvPicPr>
            <a:picLocks noChangeAspect="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24347"/>
          <a:stretch/>
        </p:blipFill>
        <p:spPr>
          <a:xfrm>
            <a:off x="4525896" y="100424"/>
            <a:ext cx="4396231" cy="15242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5608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paths do I select for </a:t>
            </a:r>
            <a:r>
              <a:rPr lang="en-GB" dirty="0" smtClean="0"/>
              <a:t>testing?</a:t>
            </a:r>
            <a:endParaRPr lang="en-US" dirty="0"/>
          </a:p>
        </p:txBody>
      </p:sp>
      <p:sp>
        <p:nvSpPr>
          <p:cNvPr id="3" name="Content Placeholder 2"/>
          <p:cNvSpPr>
            <a:spLocks noGrp="1"/>
          </p:cNvSpPr>
          <p:nvPr>
            <p:ph idx="1"/>
          </p:nvPr>
        </p:nvSpPr>
        <p:spPr/>
        <p:txBody>
          <a:bodyPr/>
          <a:lstStyle/>
          <a:p>
            <a:pPr>
              <a:lnSpc>
                <a:spcPct val="200000"/>
              </a:lnSpc>
            </a:pPr>
            <a:r>
              <a:rPr lang="en-US" dirty="0" smtClean="0"/>
              <a:t> </a:t>
            </a:r>
            <a:r>
              <a:rPr lang="en-GB" dirty="0"/>
              <a:t>Select all </a:t>
            </a:r>
            <a:r>
              <a:rPr lang="en-GB" dirty="0" smtClean="0"/>
              <a:t>paths.</a:t>
            </a:r>
          </a:p>
          <a:p>
            <a:pPr>
              <a:lnSpc>
                <a:spcPct val="200000"/>
              </a:lnSpc>
            </a:pPr>
            <a:r>
              <a:rPr lang="en-GB" dirty="0"/>
              <a:t> </a:t>
            </a:r>
            <a:r>
              <a:rPr lang="en-GB" dirty="0" smtClean="0"/>
              <a:t>Select </a:t>
            </a:r>
            <a:r>
              <a:rPr lang="en-GB" dirty="0"/>
              <a:t>paths to achieve complete statement </a:t>
            </a:r>
            <a:r>
              <a:rPr lang="en-GB" dirty="0" smtClean="0"/>
              <a:t>coverage.</a:t>
            </a:r>
          </a:p>
          <a:p>
            <a:pPr>
              <a:lnSpc>
                <a:spcPct val="200000"/>
              </a:lnSpc>
            </a:pPr>
            <a:r>
              <a:rPr lang="en-GB" dirty="0"/>
              <a:t> </a:t>
            </a:r>
            <a:r>
              <a:rPr lang="en-GB" dirty="0" smtClean="0"/>
              <a:t>Select </a:t>
            </a:r>
            <a:r>
              <a:rPr lang="en-GB" dirty="0"/>
              <a:t>paths to achieve complete branch </a:t>
            </a:r>
            <a:r>
              <a:rPr lang="en-GB" dirty="0" smtClean="0"/>
              <a:t>coverage.</a:t>
            </a:r>
          </a:p>
          <a:p>
            <a:pPr>
              <a:lnSpc>
                <a:spcPct val="200000"/>
              </a:lnSpc>
            </a:pPr>
            <a:r>
              <a:rPr lang="en-GB" dirty="0"/>
              <a:t> </a:t>
            </a:r>
            <a:r>
              <a:rPr lang="en-GB" b="1" dirty="0" smtClean="0"/>
              <a:t>Select </a:t>
            </a:r>
            <a:r>
              <a:rPr lang="en-GB" b="1" dirty="0"/>
              <a:t>paths to achieve predicate coverage.</a:t>
            </a:r>
          </a:p>
          <a:p>
            <a:pPr>
              <a:lnSpc>
                <a:spcPct val="200000"/>
              </a:lnSpc>
            </a:pPr>
            <a:endParaRPr lang="en-US" dirty="0"/>
          </a:p>
        </p:txBody>
      </p:sp>
    </p:spTree>
    <p:extLst>
      <p:ext uri="{BB962C8B-B14F-4D97-AF65-F5344CB8AC3E}">
        <p14:creationId xmlns:p14="http://schemas.microsoft.com/office/powerpoint/2010/main" val="3337558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Predicate coverage</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7" y="4011610"/>
            <a:ext cx="3857625" cy="1174750"/>
          </a:xfrm>
          <a:prstGeom prst="rect">
            <a:avLst/>
          </a:prstGeom>
        </p:spPr>
      </p:pic>
      <p:pic>
        <p:nvPicPr>
          <p:cNvPr id="12" name="Picture 11"/>
          <p:cNvPicPr>
            <a:picLocks noChangeAspect="1"/>
          </p:cNvPicPr>
          <p:nvPr/>
        </p:nvPicPr>
        <p:blipFill>
          <a:blip r:embed="rId3"/>
          <a:stretch>
            <a:fillRect/>
          </a:stretch>
        </p:blipFill>
        <p:spPr>
          <a:xfrm>
            <a:off x="135373" y="1491689"/>
            <a:ext cx="4115157" cy="5291787"/>
          </a:xfrm>
          <a:prstGeom prst="rect">
            <a:avLst/>
          </a:prstGeom>
        </p:spPr>
      </p:pic>
      <p:pic>
        <p:nvPicPr>
          <p:cNvPr id="16" name="Picture 15"/>
          <p:cNvPicPr>
            <a:picLocks noChangeAspect="1"/>
          </p:cNvPicPr>
          <p:nvPr/>
        </p:nvPicPr>
        <p:blipFill>
          <a:blip r:embed="rId4"/>
          <a:stretch>
            <a:fillRect/>
          </a:stretch>
        </p:blipFill>
        <p:spPr>
          <a:xfrm>
            <a:off x="5096664" y="1485593"/>
            <a:ext cx="3779848" cy="5297883"/>
          </a:xfrm>
          <a:prstGeom prst="rect">
            <a:avLst/>
          </a:prstGeom>
        </p:spPr>
      </p:pic>
    </p:spTree>
    <p:extLst>
      <p:ext uri="{BB962C8B-B14F-4D97-AF65-F5344CB8AC3E}">
        <p14:creationId xmlns:p14="http://schemas.microsoft.com/office/powerpoint/2010/main" val="44533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test input</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 </a:t>
            </a:r>
            <a:r>
              <a:rPr lang="en-GB" dirty="0" smtClean="0"/>
              <a:t>How </a:t>
            </a:r>
            <a:r>
              <a:rPr lang="en-GB" dirty="0"/>
              <a:t>to select input </a:t>
            </a:r>
            <a:r>
              <a:rPr lang="en-GB" dirty="0" smtClean="0"/>
              <a:t>values, </a:t>
            </a:r>
            <a:r>
              <a:rPr lang="en-GB" dirty="0"/>
              <a:t>such that </a:t>
            </a:r>
            <a:endParaRPr lang="en-GB" dirty="0" smtClean="0"/>
          </a:p>
          <a:p>
            <a:pPr lvl="1">
              <a:lnSpc>
                <a:spcPct val="150000"/>
              </a:lnSpc>
            </a:pPr>
            <a:r>
              <a:rPr lang="en-GB" dirty="0"/>
              <a:t> </a:t>
            </a:r>
            <a:r>
              <a:rPr lang="en-GB" dirty="0" smtClean="0"/>
              <a:t>When </a:t>
            </a:r>
            <a:r>
              <a:rPr lang="en-GB" dirty="0"/>
              <a:t>the program is </a:t>
            </a:r>
            <a:r>
              <a:rPr lang="en-GB" dirty="0" smtClean="0"/>
              <a:t>executed with </a:t>
            </a:r>
            <a:r>
              <a:rPr lang="en-GB" dirty="0"/>
              <a:t>the selected </a:t>
            </a:r>
            <a:r>
              <a:rPr lang="en-GB" dirty="0" smtClean="0"/>
              <a:t>inputs</a:t>
            </a:r>
          </a:p>
          <a:p>
            <a:pPr lvl="1">
              <a:lnSpc>
                <a:spcPct val="150000"/>
              </a:lnSpc>
            </a:pPr>
            <a:r>
              <a:rPr lang="en-GB" dirty="0"/>
              <a:t> </a:t>
            </a:r>
            <a:r>
              <a:rPr lang="en-GB" dirty="0" smtClean="0"/>
              <a:t>The </a:t>
            </a:r>
            <a:r>
              <a:rPr lang="en-GB" dirty="0"/>
              <a:t>chosen paths get </a:t>
            </a:r>
            <a:r>
              <a:rPr lang="en-GB" dirty="0" smtClean="0"/>
              <a:t>executed</a:t>
            </a:r>
          </a:p>
          <a:p>
            <a:pPr lvl="1">
              <a:lnSpc>
                <a:spcPct val="150000"/>
              </a:lnSpc>
            </a:pPr>
            <a:endParaRPr lang="en-GB" dirty="0"/>
          </a:p>
        </p:txBody>
      </p:sp>
      <p:sp>
        <p:nvSpPr>
          <p:cNvPr id="4" name="Rectangle 3"/>
          <p:cNvSpPr/>
          <p:nvPr/>
        </p:nvSpPr>
        <p:spPr>
          <a:xfrm>
            <a:off x="628650" y="3628803"/>
            <a:ext cx="7886700" cy="2862322"/>
          </a:xfrm>
          <a:prstGeom prst="rect">
            <a:avLst/>
          </a:prstGeom>
        </p:spPr>
        <p:txBody>
          <a:bodyPr wrap="square">
            <a:spAutoFit/>
          </a:bodyPr>
          <a:lstStyle/>
          <a:p>
            <a:pPr marL="457200" indent="-457200">
              <a:lnSpc>
                <a:spcPct val="150000"/>
              </a:lnSpc>
              <a:buFont typeface="+mj-lt"/>
              <a:buAutoNum type="arabicPeriod"/>
            </a:pPr>
            <a:r>
              <a:rPr lang="en-GB" sz="2000" dirty="0"/>
              <a:t> </a:t>
            </a:r>
            <a:r>
              <a:rPr lang="en-US" sz="2000" i="1" dirty="0"/>
              <a:t>Input Vector</a:t>
            </a:r>
          </a:p>
          <a:p>
            <a:pPr marL="457200" indent="-457200">
              <a:lnSpc>
                <a:spcPct val="150000"/>
              </a:lnSpc>
              <a:buFont typeface="+mj-lt"/>
              <a:buAutoNum type="arabicPeriod"/>
            </a:pPr>
            <a:r>
              <a:rPr lang="en-US" sz="2000" i="1" dirty="0"/>
              <a:t> Predicate</a:t>
            </a:r>
          </a:p>
          <a:p>
            <a:pPr marL="457200" indent="-457200">
              <a:lnSpc>
                <a:spcPct val="150000"/>
              </a:lnSpc>
              <a:buFont typeface="+mj-lt"/>
              <a:buAutoNum type="arabicPeriod"/>
            </a:pPr>
            <a:r>
              <a:rPr lang="en-US" sz="2000" i="1" dirty="0"/>
              <a:t> Path Predicate</a:t>
            </a:r>
          </a:p>
          <a:p>
            <a:pPr marL="457200" indent="-457200">
              <a:lnSpc>
                <a:spcPct val="150000"/>
              </a:lnSpc>
              <a:buFont typeface="+mj-lt"/>
              <a:buAutoNum type="arabicPeriod"/>
            </a:pPr>
            <a:r>
              <a:rPr lang="en-US" sz="2000" i="1" dirty="0"/>
              <a:t>Predicate Interpretation</a:t>
            </a:r>
          </a:p>
          <a:p>
            <a:pPr marL="457200" indent="-457200">
              <a:lnSpc>
                <a:spcPct val="150000"/>
              </a:lnSpc>
              <a:buFont typeface="+mj-lt"/>
              <a:buAutoNum type="arabicPeriod"/>
            </a:pPr>
            <a:r>
              <a:rPr lang="en-US" sz="2000" i="1" dirty="0"/>
              <a:t>Path Predicate Expression</a:t>
            </a:r>
          </a:p>
          <a:p>
            <a:pPr marL="457200" indent="-457200">
              <a:lnSpc>
                <a:spcPct val="150000"/>
              </a:lnSpc>
              <a:buFont typeface="+mj-lt"/>
              <a:buAutoNum type="arabicPeriod"/>
            </a:pPr>
            <a:r>
              <a:rPr lang="en-GB" sz="2000" i="1" dirty="0"/>
              <a:t>Generating Input Data from Path Predicate Expression</a:t>
            </a:r>
            <a:endParaRPr lang="en-US" sz="2000" dirty="0"/>
          </a:p>
        </p:txBody>
      </p:sp>
    </p:spTree>
    <p:extLst>
      <p:ext uri="{BB962C8B-B14F-4D97-AF65-F5344CB8AC3E}">
        <p14:creationId xmlns:p14="http://schemas.microsoft.com/office/powerpoint/2010/main" val="349109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Vector</a:t>
            </a:r>
            <a:endParaRPr lang="en-US" dirty="0"/>
          </a:p>
        </p:txBody>
      </p:sp>
      <p:sp>
        <p:nvSpPr>
          <p:cNvPr id="3" name="Content Placeholder 2"/>
          <p:cNvSpPr>
            <a:spLocks noGrp="1"/>
          </p:cNvSpPr>
          <p:nvPr>
            <p:ph idx="1"/>
          </p:nvPr>
        </p:nvSpPr>
        <p:spPr/>
        <p:txBody>
          <a:bodyPr/>
          <a:lstStyle/>
          <a:p>
            <a:r>
              <a:rPr lang="en-US" dirty="0" smtClean="0"/>
              <a:t> It </a:t>
            </a:r>
            <a:r>
              <a:rPr lang="en-GB" dirty="0"/>
              <a:t>is a collection of all data </a:t>
            </a:r>
            <a:r>
              <a:rPr lang="en-GB" dirty="0" smtClean="0"/>
              <a:t>entities</a:t>
            </a:r>
          </a:p>
          <a:p>
            <a:endParaRPr lang="en-GB" dirty="0"/>
          </a:p>
          <a:p>
            <a:r>
              <a:rPr lang="en-GB" dirty="0" smtClean="0"/>
              <a:t> </a:t>
            </a:r>
            <a:r>
              <a:rPr lang="en-US" dirty="0"/>
              <a:t>Members </a:t>
            </a:r>
            <a:r>
              <a:rPr lang="en-US" dirty="0" smtClean="0"/>
              <a:t>of </a:t>
            </a:r>
            <a:r>
              <a:rPr lang="en-GB" dirty="0" smtClean="0"/>
              <a:t>an </a:t>
            </a:r>
            <a:r>
              <a:rPr lang="en-GB" dirty="0"/>
              <a:t>input vector of a routine can take different forms </a:t>
            </a:r>
            <a:endParaRPr lang="en-GB" dirty="0" smtClean="0"/>
          </a:p>
          <a:p>
            <a:endParaRPr lang="en-GB" dirty="0"/>
          </a:p>
          <a:p>
            <a:pPr lvl="1">
              <a:lnSpc>
                <a:spcPct val="200000"/>
              </a:lnSpc>
            </a:pPr>
            <a:r>
              <a:rPr lang="en-GB" dirty="0"/>
              <a:t> Global variables and </a:t>
            </a:r>
            <a:r>
              <a:rPr lang="en-GB" dirty="0" smtClean="0"/>
              <a:t>constants</a:t>
            </a:r>
            <a:endParaRPr lang="en-GB" dirty="0"/>
          </a:p>
          <a:p>
            <a:pPr lvl="1">
              <a:lnSpc>
                <a:spcPct val="200000"/>
              </a:lnSpc>
            </a:pPr>
            <a:r>
              <a:rPr lang="en-GB" dirty="0" smtClean="0"/>
              <a:t> Files</a:t>
            </a:r>
            <a:endParaRPr lang="en-GB" dirty="0"/>
          </a:p>
          <a:p>
            <a:pPr lvl="1">
              <a:lnSpc>
                <a:spcPct val="200000"/>
              </a:lnSpc>
            </a:pPr>
            <a:r>
              <a:rPr lang="en-GB" dirty="0" smtClean="0"/>
              <a:t> Contents </a:t>
            </a:r>
            <a:r>
              <a:rPr lang="en-GB" dirty="0"/>
              <a:t>of registers </a:t>
            </a:r>
            <a:endParaRPr lang="en-US" dirty="0"/>
          </a:p>
        </p:txBody>
      </p:sp>
    </p:spTree>
    <p:extLst>
      <p:ext uri="{BB962C8B-B14F-4D97-AF65-F5344CB8AC3E}">
        <p14:creationId xmlns:p14="http://schemas.microsoft.com/office/powerpoint/2010/main" val="9480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Predicate</a:t>
            </a:r>
            <a:endParaRPr lang="en-US" dirty="0"/>
          </a:p>
        </p:txBody>
      </p:sp>
      <p:sp>
        <p:nvSpPr>
          <p:cNvPr id="3" name="Content Placeholder 2"/>
          <p:cNvSpPr>
            <a:spLocks noGrp="1"/>
          </p:cNvSpPr>
          <p:nvPr>
            <p:ph idx="1"/>
          </p:nvPr>
        </p:nvSpPr>
        <p:spPr/>
        <p:txBody>
          <a:bodyPr/>
          <a:lstStyle/>
          <a:p>
            <a:r>
              <a:rPr lang="en-US" dirty="0" smtClean="0"/>
              <a:t> </a:t>
            </a:r>
            <a:r>
              <a:rPr lang="en-GB" dirty="0"/>
              <a:t>A predicate is a logical function evaluated at a decision </a:t>
            </a:r>
            <a:r>
              <a:rPr lang="en-GB" dirty="0" smtClean="0"/>
              <a:t>point</a:t>
            </a:r>
          </a:p>
          <a:p>
            <a:endParaRPr lang="en-GB" dirty="0"/>
          </a:p>
          <a:p>
            <a:r>
              <a:rPr lang="en-GB" dirty="0" smtClean="0"/>
              <a:t> </a:t>
            </a:r>
            <a:r>
              <a:rPr lang="en-GB" dirty="0"/>
              <a:t>The construct OB is the predicate in decision node </a:t>
            </a:r>
            <a:r>
              <a:rPr lang="en-GB" b="1" dirty="0"/>
              <a:t>5 </a:t>
            </a:r>
            <a:endParaRPr lang="en-US" dirty="0"/>
          </a:p>
        </p:txBody>
      </p:sp>
      <p:pic>
        <p:nvPicPr>
          <p:cNvPr id="7" name="Picture 6"/>
          <p:cNvPicPr>
            <a:picLocks noChangeAspect="1"/>
          </p:cNvPicPr>
          <p:nvPr/>
        </p:nvPicPr>
        <p:blipFill>
          <a:blip r:embed="rId2"/>
          <a:stretch>
            <a:fillRect/>
          </a:stretch>
        </p:blipFill>
        <p:spPr>
          <a:xfrm>
            <a:off x="2800171" y="3494491"/>
            <a:ext cx="4115157" cy="2682472"/>
          </a:xfrm>
          <a:prstGeom prst="rect">
            <a:avLst/>
          </a:prstGeom>
        </p:spPr>
      </p:pic>
    </p:spTree>
    <p:extLst>
      <p:ext uri="{BB962C8B-B14F-4D97-AF65-F5344CB8AC3E}">
        <p14:creationId xmlns:p14="http://schemas.microsoft.com/office/powerpoint/2010/main" val="125709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Predicate</a:t>
            </a:r>
          </a:p>
        </p:txBody>
      </p:sp>
      <p:sp>
        <p:nvSpPr>
          <p:cNvPr id="3" name="Content Placeholder 2"/>
          <p:cNvSpPr>
            <a:spLocks noGrp="1"/>
          </p:cNvSpPr>
          <p:nvPr>
            <p:ph idx="1"/>
          </p:nvPr>
        </p:nvSpPr>
        <p:spPr>
          <a:xfrm>
            <a:off x="628650" y="1825625"/>
            <a:ext cx="2871788" cy="4351338"/>
          </a:xfrm>
        </p:spPr>
        <p:txBody>
          <a:bodyPr/>
          <a:lstStyle/>
          <a:p>
            <a:r>
              <a:rPr lang="en-US" dirty="0" smtClean="0"/>
              <a:t> </a:t>
            </a:r>
            <a:r>
              <a:rPr lang="en-GB" dirty="0"/>
              <a:t>A path predicate is the </a:t>
            </a:r>
            <a:r>
              <a:rPr lang="en-GB" b="1" dirty="0">
                <a:solidFill>
                  <a:srgbClr val="F739AA"/>
                </a:solidFill>
              </a:rPr>
              <a:t>set of predicates associated </a:t>
            </a:r>
            <a:r>
              <a:rPr lang="en-GB" b="1" dirty="0" smtClean="0">
                <a:solidFill>
                  <a:srgbClr val="F739AA"/>
                </a:solidFill>
              </a:rPr>
              <a:t>with </a:t>
            </a:r>
            <a:r>
              <a:rPr lang="en-US" b="1" dirty="0" smtClean="0">
                <a:solidFill>
                  <a:srgbClr val="F739AA"/>
                </a:solidFill>
              </a:rPr>
              <a:t>a path</a:t>
            </a:r>
            <a:r>
              <a:rPr lang="en-US" dirty="0" smtClean="0"/>
              <a:t>.</a:t>
            </a:r>
          </a:p>
          <a:p>
            <a:endParaRPr lang="en-US" dirty="0"/>
          </a:p>
          <a:p>
            <a:r>
              <a:rPr lang="en-US" dirty="0" smtClean="0"/>
              <a:t> </a:t>
            </a:r>
            <a:r>
              <a:rPr lang="en-GB" dirty="0"/>
              <a:t>We must know whether the </a:t>
            </a:r>
            <a:r>
              <a:rPr lang="en-GB" b="1" dirty="0">
                <a:solidFill>
                  <a:srgbClr val="0000FF"/>
                </a:solidFill>
              </a:rPr>
              <a:t>individual component predicates </a:t>
            </a:r>
            <a:r>
              <a:rPr lang="en-GB" dirty="0"/>
              <a:t>of a </a:t>
            </a:r>
            <a:r>
              <a:rPr lang="en-GB" b="1" dirty="0" smtClean="0">
                <a:solidFill>
                  <a:srgbClr val="FF0066"/>
                </a:solidFill>
              </a:rPr>
              <a:t>path predicate </a:t>
            </a:r>
            <a:r>
              <a:rPr lang="en-GB" b="1" dirty="0">
                <a:solidFill>
                  <a:srgbClr val="FF0066"/>
                </a:solidFill>
              </a:rPr>
              <a:t>evaluate to true or false </a:t>
            </a:r>
            <a:r>
              <a:rPr lang="en-GB" dirty="0"/>
              <a:t>in order </a:t>
            </a:r>
            <a:r>
              <a:rPr lang="en-GB" b="1" dirty="0">
                <a:solidFill>
                  <a:srgbClr val="00B050"/>
                </a:solidFill>
              </a:rPr>
              <a:t>to generate path forcing inputs</a:t>
            </a:r>
            <a:r>
              <a:rPr lang="en-GB" dirty="0"/>
              <a: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2973" y="45985"/>
            <a:ext cx="5658189" cy="6812015"/>
          </a:xfrm>
          <a:prstGeom prst="rect">
            <a:avLst/>
          </a:prstGeom>
        </p:spPr>
      </p:pic>
    </p:spTree>
    <p:extLst>
      <p:ext uri="{BB962C8B-B14F-4D97-AF65-F5344CB8AC3E}">
        <p14:creationId xmlns:p14="http://schemas.microsoft.com/office/powerpoint/2010/main" val="126754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Predicate Interpretation</a:t>
            </a:r>
          </a:p>
        </p:txBody>
      </p:sp>
      <p:sp>
        <p:nvSpPr>
          <p:cNvPr id="3" name="Content Placeholder 2"/>
          <p:cNvSpPr>
            <a:spLocks noGrp="1"/>
          </p:cNvSpPr>
          <p:nvPr>
            <p:ph idx="1"/>
          </p:nvPr>
        </p:nvSpPr>
        <p:spPr/>
        <p:txBody>
          <a:bodyPr/>
          <a:lstStyle/>
          <a:p>
            <a:r>
              <a:rPr lang="en-US" dirty="0" smtClean="0"/>
              <a:t> </a:t>
            </a:r>
            <a:r>
              <a:rPr lang="en-GB" dirty="0"/>
              <a:t>The local variables are </a:t>
            </a:r>
            <a:r>
              <a:rPr lang="en-GB" dirty="0" smtClean="0"/>
              <a:t>not </a:t>
            </a:r>
            <a:r>
              <a:rPr lang="en-US" dirty="0" smtClean="0"/>
              <a:t>visible </a:t>
            </a:r>
            <a:r>
              <a:rPr lang="en-US" dirty="0"/>
              <a:t>outside a function </a:t>
            </a:r>
            <a:endParaRPr lang="en-US" dirty="0" smtClean="0"/>
          </a:p>
          <a:p>
            <a:endParaRPr lang="en-US" dirty="0"/>
          </a:p>
          <a:p>
            <a:r>
              <a:rPr lang="en-US" dirty="0" smtClean="0"/>
              <a:t> </a:t>
            </a:r>
            <a:r>
              <a:rPr lang="en-GB" dirty="0" smtClean="0"/>
              <a:t>We </a:t>
            </a:r>
            <a:r>
              <a:rPr lang="en-GB" dirty="0"/>
              <a:t>can easily substitute all the local variables in a predicate with </a:t>
            </a:r>
            <a:r>
              <a:rPr lang="en-GB" dirty="0" smtClean="0"/>
              <a:t>the elements </a:t>
            </a:r>
            <a:r>
              <a:rPr lang="en-GB" dirty="0"/>
              <a:t>of the input vector </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9285" y="3273766"/>
            <a:ext cx="6125430" cy="2162477"/>
          </a:xfrm>
          <a:prstGeom prst="rect">
            <a:avLst/>
          </a:prstGeom>
        </p:spPr>
      </p:pic>
      <p:sp>
        <p:nvSpPr>
          <p:cNvPr id="5" name="Rectangle 4"/>
          <p:cNvSpPr/>
          <p:nvPr/>
        </p:nvSpPr>
        <p:spPr>
          <a:xfrm>
            <a:off x="442912" y="5531660"/>
            <a:ext cx="8515350" cy="1015663"/>
          </a:xfrm>
          <a:prstGeom prst="rect">
            <a:avLst/>
          </a:prstGeom>
        </p:spPr>
        <p:txBody>
          <a:bodyPr wrap="square">
            <a:spAutoFit/>
          </a:bodyPr>
          <a:lstStyle/>
          <a:p>
            <a:r>
              <a:rPr lang="en-GB" sz="2000" dirty="0" smtClean="0"/>
              <a:t>The </a:t>
            </a:r>
            <a:r>
              <a:rPr lang="en-GB" sz="2000" dirty="0"/>
              <a:t>process of </a:t>
            </a:r>
            <a:r>
              <a:rPr lang="en-GB" sz="2000" b="1" dirty="0" smtClean="0">
                <a:solidFill>
                  <a:srgbClr val="F739AA"/>
                </a:solidFill>
              </a:rPr>
              <a:t>symbolically substituting </a:t>
            </a:r>
            <a:r>
              <a:rPr lang="en-GB" sz="2000" b="1" dirty="0">
                <a:solidFill>
                  <a:srgbClr val="F739AA"/>
                </a:solidFill>
              </a:rPr>
              <a:t>operations </a:t>
            </a:r>
            <a:r>
              <a:rPr lang="en-GB" sz="2000" b="1" dirty="0">
                <a:solidFill>
                  <a:srgbClr val="0000FF"/>
                </a:solidFill>
              </a:rPr>
              <a:t>along a path </a:t>
            </a:r>
            <a:r>
              <a:rPr lang="en-GB" sz="2000" dirty="0"/>
              <a:t>in order </a:t>
            </a:r>
            <a:r>
              <a:rPr lang="en-GB" sz="2000" b="1" dirty="0" smtClean="0">
                <a:solidFill>
                  <a:srgbClr val="00B050"/>
                </a:solidFill>
              </a:rPr>
              <a:t>to express the predicates solely </a:t>
            </a:r>
            <a:r>
              <a:rPr lang="en-GB" sz="2000" dirty="0" smtClean="0"/>
              <a:t>in </a:t>
            </a:r>
            <a:r>
              <a:rPr lang="en-GB" sz="2000" dirty="0"/>
              <a:t>terms of the </a:t>
            </a:r>
            <a:r>
              <a:rPr lang="en-GB" sz="2000" b="1" dirty="0">
                <a:solidFill>
                  <a:srgbClr val="C00000"/>
                </a:solidFill>
              </a:rPr>
              <a:t>input vector and a constant vector</a:t>
            </a:r>
            <a:r>
              <a:rPr lang="en-GB" sz="2000" b="1" dirty="0" smtClean="0">
                <a:solidFill>
                  <a:srgbClr val="C00000"/>
                </a:solidFill>
              </a:rPr>
              <a:t>.</a:t>
            </a:r>
            <a:endParaRPr lang="en-US" sz="2000" b="1" dirty="0">
              <a:solidFill>
                <a:srgbClr val="C00000"/>
              </a:solidFill>
            </a:endParaRPr>
          </a:p>
        </p:txBody>
      </p:sp>
    </p:spTree>
    <p:extLst>
      <p:ext uri="{BB962C8B-B14F-4D97-AF65-F5344CB8AC3E}">
        <p14:creationId xmlns:p14="http://schemas.microsoft.com/office/powerpoint/2010/main" val="271184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vs. Debugging</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a:t>A</a:t>
            </a:r>
            <a:r>
              <a:rPr lang="en-US" dirty="0" smtClean="0"/>
              <a:t>fter </a:t>
            </a:r>
            <a:r>
              <a:rPr lang="en-US" dirty="0"/>
              <a:t>a program failure, </a:t>
            </a:r>
            <a:r>
              <a:rPr lang="en-US" dirty="0" smtClean="0"/>
              <a:t>identify </a:t>
            </a:r>
            <a:r>
              <a:rPr lang="en-US" dirty="0"/>
              <a:t>the corresponding fault </a:t>
            </a:r>
            <a:r>
              <a:rPr lang="en-US" dirty="0" smtClean="0"/>
              <a:t>and fixes </a:t>
            </a:r>
            <a:r>
              <a:rPr lang="en-US" dirty="0"/>
              <a:t>it. </a:t>
            </a:r>
            <a:endParaRPr lang="en-US" dirty="0" smtClean="0"/>
          </a:p>
          <a:p>
            <a:endParaRPr lang="en-US" dirty="0" smtClean="0"/>
          </a:p>
          <a:p>
            <a:r>
              <a:rPr lang="en-US" i="1" dirty="0" smtClean="0"/>
              <a:t>Debugging : </a:t>
            </a:r>
            <a:r>
              <a:rPr lang="en-US" dirty="0" smtClean="0"/>
              <a:t>The </a:t>
            </a:r>
            <a:r>
              <a:rPr lang="en-US" dirty="0"/>
              <a:t>process of determining the cause of a </a:t>
            </a:r>
            <a:r>
              <a:rPr lang="en-US" dirty="0" smtClean="0"/>
              <a:t>failure.</a:t>
            </a:r>
          </a:p>
          <a:p>
            <a:endParaRPr lang="en-US" dirty="0" smtClean="0"/>
          </a:p>
          <a:p>
            <a:r>
              <a:rPr lang="en-US" dirty="0" smtClean="0"/>
              <a:t>Debugging </a:t>
            </a:r>
            <a:r>
              <a:rPr lang="en-US" dirty="0"/>
              <a:t>occurs as a consequence of a test revealing a failure. </a:t>
            </a:r>
            <a:endParaRPr lang="en-US" dirty="0" smtClean="0"/>
          </a:p>
          <a:p>
            <a:endParaRPr lang="en-US" dirty="0"/>
          </a:p>
          <a:p>
            <a:r>
              <a:rPr lang="en-US" dirty="0" smtClean="0"/>
              <a:t>Approaches to Debugging</a:t>
            </a:r>
          </a:p>
          <a:p>
            <a:pPr lvl="1">
              <a:lnSpc>
                <a:spcPct val="150000"/>
              </a:lnSpc>
            </a:pPr>
            <a:r>
              <a:rPr lang="en-US" dirty="0"/>
              <a:t> </a:t>
            </a:r>
            <a:r>
              <a:rPr lang="en-US" dirty="0" smtClean="0"/>
              <a:t>Brute Force</a:t>
            </a:r>
          </a:p>
          <a:p>
            <a:pPr lvl="1">
              <a:lnSpc>
                <a:spcPct val="150000"/>
              </a:lnSpc>
            </a:pPr>
            <a:r>
              <a:rPr lang="en-US" dirty="0" smtClean="0"/>
              <a:t> Cause Elimination</a:t>
            </a:r>
          </a:p>
          <a:p>
            <a:pPr lvl="1">
              <a:lnSpc>
                <a:spcPct val="150000"/>
              </a:lnSpc>
            </a:pPr>
            <a:r>
              <a:rPr lang="en-US" dirty="0"/>
              <a:t> </a:t>
            </a:r>
            <a:r>
              <a:rPr lang="en-US" dirty="0" smtClean="0"/>
              <a:t>Back Tracking</a:t>
            </a:r>
            <a:r>
              <a:rPr lang="en-US" dirty="0"/>
              <a:t/>
            </a:r>
            <a:br>
              <a:rPr lang="en-US" dirty="0"/>
            </a:br>
            <a:endParaRPr lang="en-US" dirty="0"/>
          </a:p>
        </p:txBody>
      </p:sp>
      <p:sp>
        <p:nvSpPr>
          <p:cNvPr id="5" name="Rectangle 4"/>
          <p:cNvSpPr/>
          <p:nvPr/>
        </p:nvSpPr>
        <p:spPr>
          <a:xfrm>
            <a:off x="2869450" y="4273994"/>
            <a:ext cx="3466013" cy="369332"/>
          </a:xfrm>
          <a:prstGeom prst="rect">
            <a:avLst/>
          </a:prstGeom>
        </p:spPr>
        <p:txBody>
          <a:bodyPr wrap="none">
            <a:spAutoFit/>
          </a:bodyPr>
          <a:lstStyle/>
          <a:p>
            <a:r>
              <a:rPr lang="en-US" dirty="0" smtClean="0">
                <a:solidFill>
                  <a:srgbClr val="FF0000"/>
                </a:solidFill>
              </a:rPr>
              <a:t>“Let </a:t>
            </a:r>
            <a:r>
              <a:rPr lang="en-US" dirty="0">
                <a:solidFill>
                  <a:srgbClr val="FF0000"/>
                </a:solidFill>
              </a:rPr>
              <a:t>the computer find the error”</a:t>
            </a:r>
          </a:p>
        </p:txBody>
      </p:sp>
      <p:sp>
        <p:nvSpPr>
          <p:cNvPr id="6" name="Rectangle 5"/>
          <p:cNvSpPr/>
          <p:nvPr/>
        </p:nvSpPr>
        <p:spPr>
          <a:xfrm>
            <a:off x="3210087" y="4778262"/>
            <a:ext cx="2784737" cy="369332"/>
          </a:xfrm>
          <a:prstGeom prst="rect">
            <a:avLst/>
          </a:prstGeom>
        </p:spPr>
        <p:txBody>
          <a:bodyPr wrap="none">
            <a:spAutoFit/>
          </a:bodyPr>
          <a:lstStyle/>
          <a:p>
            <a:r>
              <a:rPr lang="en-US" dirty="0" smtClean="0">
                <a:solidFill>
                  <a:srgbClr val="0000FF"/>
                </a:solidFill>
              </a:rPr>
              <a:t>“Induction </a:t>
            </a:r>
            <a:r>
              <a:rPr lang="en-US" dirty="0">
                <a:solidFill>
                  <a:srgbClr val="0000FF"/>
                </a:solidFill>
              </a:rPr>
              <a:t>and deduction”</a:t>
            </a:r>
          </a:p>
        </p:txBody>
      </p:sp>
    </p:spTree>
    <p:extLst>
      <p:ext uri="{BB962C8B-B14F-4D97-AF65-F5344CB8AC3E}">
        <p14:creationId xmlns:p14="http://schemas.microsoft.com/office/powerpoint/2010/main" val="397479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Predicate Expression</a:t>
            </a:r>
          </a:p>
        </p:txBody>
      </p:sp>
      <p:sp>
        <p:nvSpPr>
          <p:cNvPr id="3" name="Content Placeholder 2"/>
          <p:cNvSpPr>
            <a:spLocks noGrp="1"/>
          </p:cNvSpPr>
          <p:nvPr>
            <p:ph idx="1"/>
          </p:nvPr>
        </p:nvSpPr>
        <p:spPr/>
        <p:txBody>
          <a:bodyPr/>
          <a:lstStyle/>
          <a:p>
            <a:r>
              <a:rPr lang="en-US" dirty="0" smtClean="0"/>
              <a:t> </a:t>
            </a:r>
            <a:r>
              <a:rPr lang="en-GB" dirty="0"/>
              <a:t>An interpreted path predicate is called a </a:t>
            </a:r>
            <a:r>
              <a:rPr lang="en-GB" dirty="0" smtClean="0"/>
              <a:t>path </a:t>
            </a:r>
            <a:r>
              <a:rPr lang="en-US" dirty="0" smtClean="0"/>
              <a:t>predicate expression</a:t>
            </a:r>
          </a:p>
          <a:p>
            <a:endParaRPr lang="en-US" dirty="0"/>
          </a:p>
          <a:p>
            <a:pPr lvl="1"/>
            <a:r>
              <a:rPr lang="en-US" dirty="0"/>
              <a:t> </a:t>
            </a:r>
            <a:r>
              <a:rPr lang="en-GB" dirty="0"/>
              <a:t>It is void of local variables </a:t>
            </a:r>
            <a:endParaRPr lang="en-GB" dirty="0" smtClean="0"/>
          </a:p>
          <a:p>
            <a:pPr lvl="1"/>
            <a:endParaRPr lang="en-GB" dirty="0" smtClean="0"/>
          </a:p>
          <a:p>
            <a:pPr lvl="1"/>
            <a:r>
              <a:rPr lang="en-GB" dirty="0"/>
              <a:t> Path forcing </a:t>
            </a:r>
            <a:r>
              <a:rPr lang="en-GB" b="1" dirty="0">
                <a:solidFill>
                  <a:srgbClr val="C00000"/>
                </a:solidFill>
              </a:rPr>
              <a:t>input values can be generated </a:t>
            </a:r>
            <a:r>
              <a:rPr lang="en-GB" dirty="0"/>
              <a:t>by </a:t>
            </a:r>
            <a:r>
              <a:rPr lang="en-GB" b="1" dirty="0">
                <a:solidFill>
                  <a:srgbClr val="0000FF"/>
                </a:solidFill>
              </a:rPr>
              <a:t>solving the set of </a:t>
            </a:r>
            <a:r>
              <a:rPr lang="en-GB" b="1" dirty="0" smtClean="0">
                <a:solidFill>
                  <a:srgbClr val="0000FF"/>
                </a:solidFill>
              </a:rPr>
              <a:t>constraints in </a:t>
            </a:r>
            <a:r>
              <a:rPr lang="en-GB" b="1" dirty="0">
                <a:solidFill>
                  <a:srgbClr val="0000FF"/>
                </a:solidFill>
              </a:rPr>
              <a:t>a path predicate expression</a:t>
            </a:r>
            <a:r>
              <a:rPr lang="en-GB" dirty="0" smtClean="0"/>
              <a:t>.</a:t>
            </a:r>
          </a:p>
          <a:p>
            <a:pPr lvl="1"/>
            <a:endParaRPr lang="en-GB" dirty="0"/>
          </a:p>
          <a:p>
            <a:pPr lvl="1"/>
            <a:r>
              <a:rPr lang="en-GB" dirty="0" smtClean="0"/>
              <a:t> If the constraints can not be solved: </a:t>
            </a:r>
            <a:r>
              <a:rPr lang="en-GB" b="1" dirty="0" smtClean="0"/>
              <a:t>infeasible path</a:t>
            </a:r>
          </a:p>
          <a:p>
            <a:pPr lvl="1"/>
            <a:endParaRPr lang="en-GB" b="1" dirty="0"/>
          </a:p>
          <a:p>
            <a:pPr marL="342900" lvl="1" indent="0">
              <a:buNone/>
            </a:pPr>
            <a:endParaRPr lang="en-US" b="1" dirty="0"/>
          </a:p>
        </p:txBody>
      </p:sp>
    </p:spTree>
    <p:extLst>
      <p:ext uri="{BB962C8B-B14F-4D97-AF65-F5344CB8AC3E}">
        <p14:creationId xmlns:p14="http://schemas.microsoft.com/office/powerpoint/2010/main" val="222772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65" y="0"/>
            <a:ext cx="5748867" cy="6858000"/>
          </a:xfrm>
          <a:prstGeom prst="rect">
            <a:avLst/>
          </a:prstGeom>
        </p:spPr>
      </p:pic>
      <p:pic>
        <p:nvPicPr>
          <p:cNvPr id="5" name="Picture 4" descr="Screen Clipping"/>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599298" y="113312"/>
            <a:ext cx="4221972" cy="1770961"/>
          </a:xfrm>
          <a:prstGeom prst="rect">
            <a:avLst/>
          </a:prstGeom>
          <a:ln>
            <a:solidFill>
              <a:schemeClr val="tx1"/>
            </a:solidFill>
          </a:ln>
        </p:spPr>
      </p:pic>
    </p:spTree>
    <p:extLst>
      <p:ext uri="{BB962C8B-B14F-4D97-AF65-F5344CB8AC3E}">
        <p14:creationId xmlns:p14="http://schemas.microsoft.com/office/powerpoint/2010/main" val="32046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9493" y="2084312"/>
            <a:ext cx="7886700" cy="2862322"/>
          </a:xfrm>
          <a:prstGeom prst="rect">
            <a:avLst/>
          </a:prstGeom>
        </p:spPr>
        <p:txBody>
          <a:bodyPr wrap="square">
            <a:spAutoFit/>
          </a:bodyPr>
          <a:lstStyle/>
          <a:p>
            <a:pPr marL="457200" indent="-457200">
              <a:lnSpc>
                <a:spcPct val="150000"/>
              </a:lnSpc>
              <a:buFont typeface="+mj-lt"/>
              <a:buAutoNum type="arabicPeriod"/>
            </a:pPr>
            <a:r>
              <a:rPr lang="en-GB" sz="2000" dirty="0"/>
              <a:t> </a:t>
            </a:r>
            <a:r>
              <a:rPr lang="en-US" sz="2000" i="1" dirty="0"/>
              <a:t>Input Vector</a:t>
            </a:r>
          </a:p>
          <a:p>
            <a:pPr marL="457200" indent="-457200">
              <a:lnSpc>
                <a:spcPct val="150000"/>
              </a:lnSpc>
              <a:buFont typeface="+mj-lt"/>
              <a:buAutoNum type="arabicPeriod"/>
            </a:pPr>
            <a:r>
              <a:rPr lang="en-US" sz="2000" i="1" dirty="0"/>
              <a:t> Predicate</a:t>
            </a:r>
          </a:p>
          <a:p>
            <a:pPr marL="457200" indent="-457200">
              <a:lnSpc>
                <a:spcPct val="150000"/>
              </a:lnSpc>
              <a:buFont typeface="+mj-lt"/>
              <a:buAutoNum type="arabicPeriod"/>
            </a:pPr>
            <a:r>
              <a:rPr lang="en-US" sz="2000" i="1" dirty="0"/>
              <a:t> Path Predicate</a:t>
            </a:r>
          </a:p>
          <a:p>
            <a:pPr marL="457200" indent="-457200">
              <a:lnSpc>
                <a:spcPct val="150000"/>
              </a:lnSpc>
              <a:buFont typeface="+mj-lt"/>
              <a:buAutoNum type="arabicPeriod"/>
            </a:pPr>
            <a:r>
              <a:rPr lang="en-US" sz="2000" i="1" dirty="0"/>
              <a:t>Predicate Interpretation</a:t>
            </a:r>
          </a:p>
          <a:p>
            <a:pPr marL="457200" indent="-457200">
              <a:lnSpc>
                <a:spcPct val="150000"/>
              </a:lnSpc>
              <a:buFont typeface="+mj-lt"/>
              <a:buAutoNum type="arabicPeriod"/>
            </a:pPr>
            <a:r>
              <a:rPr lang="en-US" sz="2000" i="1" dirty="0"/>
              <a:t>Path Predicate Expression</a:t>
            </a:r>
          </a:p>
          <a:p>
            <a:pPr marL="457200" indent="-457200">
              <a:lnSpc>
                <a:spcPct val="150000"/>
              </a:lnSpc>
              <a:buFont typeface="+mj-lt"/>
              <a:buAutoNum type="arabicPeriod"/>
            </a:pPr>
            <a:r>
              <a:rPr lang="en-GB" sz="2000" i="1" dirty="0"/>
              <a:t>Generating Input Data from Path Predicate Expression</a:t>
            </a:r>
            <a:endParaRPr lang="en-US" sz="2000" dirty="0"/>
          </a:p>
        </p:txBody>
      </p:sp>
      <p:sp>
        <p:nvSpPr>
          <p:cNvPr id="3" name="Title 2"/>
          <p:cNvSpPr>
            <a:spLocks noGrp="1"/>
          </p:cNvSpPr>
          <p:nvPr>
            <p:ph type="title"/>
          </p:nvPr>
        </p:nvSpPr>
        <p:spPr/>
        <p:txBody>
          <a:bodyPr/>
          <a:lstStyle/>
          <a:p>
            <a:r>
              <a:rPr lang="en-US" dirty="0" smtClean="0"/>
              <a:t>CFG Testing</a:t>
            </a:r>
            <a:endParaRPr lang="en-US" dirty="0"/>
          </a:p>
        </p:txBody>
      </p:sp>
    </p:spTree>
    <p:extLst>
      <p:ext uri="{BB962C8B-B14F-4D97-AF65-F5344CB8AC3E}">
        <p14:creationId xmlns:p14="http://schemas.microsoft.com/office/powerpoint/2010/main" val="130307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48867" cy="6858000"/>
          </a:xfrm>
          <a:prstGeom prst="rect">
            <a:avLst/>
          </a:prstGeom>
        </p:spPr>
      </p:pic>
      <p:pic>
        <p:nvPicPr>
          <p:cNvPr id="2" name="Picture 1" descr="Screen Clipping"/>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377225" y="262776"/>
            <a:ext cx="4344154" cy="463083"/>
          </a:xfrm>
          <a:prstGeom prst="rect">
            <a:avLst/>
          </a:prstGeom>
        </p:spPr>
      </p:pic>
      <p:pic>
        <p:nvPicPr>
          <p:cNvPr id="3" name="Picture 2" descr="Screen Clipping"/>
          <p:cNvPicPr>
            <a:picLocks noChangeAspect="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482508" y="855035"/>
            <a:ext cx="3469391" cy="1584197"/>
          </a:xfrm>
          <a:prstGeom prst="rect">
            <a:avLst/>
          </a:prstGeom>
        </p:spPr>
      </p:pic>
      <p:pic>
        <p:nvPicPr>
          <p:cNvPr id="6" name="Picture 5" descr="Screen Clipping"/>
          <p:cNvPicPr>
            <a:picLocks noChangeAspect="1"/>
          </p:cNvPicPr>
          <p:nvPr/>
        </p:nvPicPr>
        <p:blipFill rotWithShape="1">
          <a:blip r:embed="rId5">
            <a:duotone>
              <a:prstClr val="black"/>
              <a:schemeClr val="accent6">
                <a:tint val="45000"/>
                <a:satMod val="400000"/>
              </a:schemeClr>
            </a:duotone>
            <a:extLst>
              <a:ext uri="{28A0092B-C50C-407E-A947-70E740481C1C}">
                <a14:useLocalDpi xmlns:a14="http://schemas.microsoft.com/office/drawing/2010/main" val="0"/>
              </a:ext>
            </a:extLst>
          </a:blip>
          <a:srcRect t="5287"/>
          <a:stretch/>
        </p:blipFill>
        <p:spPr>
          <a:xfrm>
            <a:off x="5086156" y="2568408"/>
            <a:ext cx="4057844" cy="3617239"/>
          </a:xfrm>
          <a:prstGeom prst="rect">
            <a:avLst/>
          </a:prstGeom>
          <a:ln>
            <a:solidFill>
              <a:schemeClr val="tx1"/>
            </a:solidFill>
          </a:ln>
        </p:spPr>
      </p:pic>
      <p:sp>
        <p:nvSpPr>
          <p:cNvPr id="7" name="Rectangle 6"/>
          <p:cNvSpPr/>
          <p:nvPr/>
        </p:nvSpPr>
        <p:spPr>
          <a:xfrm>
            <a:off x="7561089" y="2497310"/>
            <a:ext cx="1582911" cy="38189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creen Clipping"/>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0993" y="494317"/>
            <a:ext cx="2147619" cy="1027122"/>
          </a:xfrm>
          <a:prstGeom prst="rect">
            <a:avLst/>
          </a:prstGeom>
        </p:spPr>
      </p:pic>
    </p:spTree>
    <p:extLst>
      <p:ext uri="{BB962C8B-B14F-4D97-AF65-F5344CB8AC3E}">
        <p14:creationId xmlns:p14="http://schemas.microsoft.com/office/powerpoint/2010/main" val="216878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48867" cy="6858000"/>
          </a:xfrm>
          <a:prstGeom prst="rect">
            <a:avLst/>
          </a:prstGeom>
        </p:spPr>
      </p:pic>
      <p:pic>
        <p:nvPicPr>
          <p:cNvPr id="8" name="Picture 7" descr="Screen Clipping"/>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009419" y="203146"/>
            <a:ext cx="3581900" cy="581106"/>
          </a:xfrm>
          <a:prstGeom prst="rect">
            <a:avLst/>
          </a:prstGeom>
        </p:spPr>
      </p:pic>
      <p:pic>
        <p:nvPicPr>
          <p:cNvPr id="9" name="Picture 8" descr="Screen Clipping"/>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748162" y="878844"/>
            <a:ext cx="4323658" cy="2210138"/>
          </a:xfrm>
          <a:prstGeom prst="rect">
            <a:avLst/>
          </a:prstGeom>
          <a:ln>
            <a:solidFill>
              <a:schemeClr val="tx1"/>
            </a:solidFill>
          </a:ln>
        </p:spPr>
      </p:pic>
    </p:spTree>
    <p:extLst>
      <p:ext uri="{BB962C8B-B14F-4D97-AF65-F5344CB8AC3E}">
        <p14:creationId xmlns:p14="http://schemas.microsoft.com/office/powerpoint/2010/main" val="40294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4485" y="123527"/>
            <a:ext cx="4585092" cy="3482349"/>
          </a:xfrm>
          <a:prstGeom prst="rect">
            <a:avLst/>
          </a:prstGeom>
        </p:spPr>
      </p:pic>
      <p:sp>
        <p:nvSpPr>
          <p:cNvPr id="3" name="Rectangle 2"/>
          <p:cNvSpPr/>
          <p:nvPr/>
        </p:nvSpPr>
        <p:spPr>
          <a:xfrm>
            <a:off x="3598404" y="1436051"/>
            <a:ext cx="5545596" cy="2169825"/>
          </a:xfrm>
          <a:prstGeom prst="rect">
            <a:avLst/>
          </a:prstGeom>
        </p:spPr>
        <p:txBody>
          <a:bodyPr wrap="square">
            <a:spAutoFit/>
          </a:bodyPr>
          <a:lstStyle/>
          <a:p>
            <a:pPr>
              <a:lnSpc>
                <a:spcPct val="150000"/>
              </a:lnSpc>
            </a:pPr>
            <a:r>
              <a:rPr lang="en-US" dirty="0">
                <a:solidFill>
                  <a:srgbClr val="FF0000"/>
                </a:solidFill>
              </a:rPr>
              <a:t>1. Draw a CFG for </a:t>
            </a:r>
            <a:r>
              <a:rPr lang="en-US" dirty="0" err="1">
                <a:solidFill>
                  <a:srgbClr val="FF0000"/>
                </a:solidFill>
              </a:rPr>
              <a:t>binsearch</a:t>
            </a:r>
            <a:r>
              <a:rPr lang="en-US" dirty="0">
                <a:solidFill>
                  <a:srgbClr val="FF0000"/>
                </a:solidFill>
              </a:rPr>
              <a:t>().</a:t>
            </a:r>
            <a:br>
              <a:rPr lang="en-US" dirty="0">
                <a:solidFill>
                  <a:srgbClr val="FF0000"/>
                </a:solidFill>
              </a:rPr>
            </a:br>
            <a:r>
              <a:rPr lang="en-US" dirty="0">
                <a:solidFill>
                  <a:srgbClr val="FF0000"/>
                </a:solidFill>
              </a:rPr>
              <a:t>2. From the CFG, identify a set of entry–exit paths to satisfy the complete statement coverage criterion.</a:t>
            </a:r>
            <a:br>
              <a:rPr lang="en-US" dirty="0">
                <a:solidFill>
                  <a:srgbClr val="FF0000"/>
                </a:solidFill>
              </a:rPr>
            </a:br>
            <a:r>
              <a:rPr lang="en-US" dirty="0">
                <a:solidFill>
                  <a:srgbClr val="FF0000"/>
                </a:solidFill>
              </a:rPr>
              <a:t>3. Identify additional paths, if necessary, to satisfy the complete </a:t>
            </a:r>
            <a:r>
              <a:rPr lang="en-US" dirty="0" smtClean="0">
                <a:solidFill>
                  <a:srgbClr val="FF0000"/>
                </a:solidFill>
              </a:rPr>
              <a:t>branch coverage criterion.</a:t>
            </a:r>
            <a:endParaRPr lang="en-US" dirty="0">
              <a:solidFill>
                <a:srgbClr val="FF0000"/>
              </a:solidFill>
            </a:endParaRPr>
          </a:p>
        </p:txBody>
      </p:sp>
      <p:sp>
        <p:nvSpPr>
          <p:cNvPr id="4" name="Rectangle 3"/>
          <p:cNvSpPr/>
          <p:nvPr/>
        </p:nvSpPr>
        <p:spPr>
          <a:xfrm>
            <a:off x="248166" y="3772486"/>
            <a:ext cx="8738881" cy="2957861"/>
          </a:xfrm>
          <a:prstGeom prst="rect">
            <a:avLst/>
          </a:prstGeom>
        </p:spPr>
        <p:txBody>
          <a:bodyPr wrap="square">
            <a:spAutoFit/>
          </a:bodyPr>
          <a:lstStyle/>
          <a:p>
            <a:pPr>
              <a:lnSpc>
                <a:spcPct val="150000"/>
              </a:lnSpc>
            </a:pPr>
            <a:r>
              <a:rPr lang="en-US" dirty="0">
                <a:solidFill>
                  <a:srgbClr val="FF0000"/>
                </a:solidFill>
              </a:rPr>
              <a:t>4. For each path identified above, derive their path predicate expressions.</a:t>
            </a:r>
            <a:br>
              <a:rPr lang="en-US" dirty="0">
                <a:solidFill>
                  <a:srgbClr val="FF0000"/>
                </a:solidFill>
              </a:rPr>
            </a:br>
            <a:r>
              <a:rPr lang="en-US" dirty="0">
                <a:solidFill>
                  <a:srgbClr val="FF0000"/>
                </a:solidFill>
              </a:rPr>
              <a:t>5. Solve the path predicate expressions to generate test input and compute the</a:t>
            </a:r>
            <a:br>
              <a:rPr lang="en-US" dirty="0">
                <a:solidFill>
                  <a:srgbClr val="FF0000"/>
                </a:solidFill>
              </a:rPr>
            </a:br>
            <a:r>
              <a:rPr lang="en-US" dirty="0">
                <a:solidFill>
                  <a:srgbClr val="FF0000"/>
                </a:solidFill>
              </a:rPr>
              <a:t>corresponding expected outcomes.</a:t>
            </a:r>
            <a:br>
              <a:rPr lang="en-US" dirty="0">
                <a:solidFill>
                  <a:srgbClr val="FF0000"/>
                </a:solidFill>
              </a:rPr>
            </a:br>
            <a:r>
              <a:rPr lang="en-US" dirty="0">
                <a:solidFill>
                  <a:srgbClr val="FF0000"/>
                </a:solidFill>
              </a:rPr>
              <a:t>6. Are all the selected paths feasible? If not, select and show that a path is</a:t>
            </a:r>
            <a:br>
              <a:rPr lang="en-US" dirty="0">
                <a:solidFill>
                  <a:srgbClr val="FF0000"/>
                </a:solidFill>
              </a:rPr>
            </a:br>
            <a:r>
              <a:rPr lang="en-US" dirty="0">
                <a:solidFill>
                  <a:srgbClr val="FF0000"/>
                </a:solidFill>
              </a:rPr>
              <a:t>infeasible, if it exists.</a:t>
            </a:r>
            <a:br>
              <a:rPr lang="en-US" dirty="0">
                <a:solidFill>
                  <a:srgbClr val="FF0000"/>
                </a:solidFill>
              </a:rPr>
            </a:br>
            <a:r>
              <a:rPr lang="en-US" dirty="0">
                <a:solidFill>
                  <a:srgbClr val="FF0000"/>
                </a:solidFill>
              </a:rPr>
              <a:t>7. Can you introduce two faults in the routine so that these go undetected by your test cases designed for complete branch coverage? </a:t>
            </a:r>
          </a:p>
        </p:txBody>
      </p:sp>
    </p:spTree>
    <p:extLst>
      <p:ext uri="{BB962C8B-B14F-4D97-AF65-F5344CB8AC3E}">
        <p14:creationId xmlns:p14="http://schemas.microsoft.com/office/powerpoint/2010/main" val="96418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Testing</a:t>
            </a:r>
          </a:p>
        </p:txBody>
      </p:sp>
      <p:sp>
        <p:nvSpPr>
          <p:cNvPr id="3" name="Content Placeholder 2"/>
          <p:cNvSpPr>
            <a:spLocks noGrp="1"/>
          </p:cNvSpPr>
          <p:nvPr>
            <p:ph idx="1"/>
          </p:nvPr>
        </p:nvSpPr>
        <p:spPr/>
        <p:txBody>
          <a:bodyPr/>
          <a:lstStyle/>
          <a:p>
            <a:r>
              <a:rPr lang="en-US" dirty="0" smtClean="0"/>
              <a:t> </a:t>
            </a:r>
            <a:r>
              <a:rPr lang="en-GB" dirty="0" smtClean="0"/>
              <a:t>A </a:t>
            </a:r>
            <a:r>
              <a:rPr lang="en-GB" dirty="0"/>
              <a:t>memory location corresponding to a program </a:t>
            </a:r>
            <a:r>
              <a:rPr lang="en-GB" dirty="0" smtClean="0"/>
              <a:t>variable is </a:t>
            </a:r>
            <a:r>
              <a:rPr lang="en-GB" dirty="0"/>
              <a:t>accessed in a desirable </a:t>
            </a:r>
            <a:r>
              <a:rPr lang="en-GB" dirty="0" smtClean="0"/>
              <a:t>way</a:t>
            </a:r>
          </a:p>
          <a:p>
            <a:endParaRPr lang="en-GB" dirty="0"/>
          </a:p>
          <a:p>
            <a:endParaRPr lang="en-GB" dirty="0" smtClean="0"/>
          </a:p>
          <a:p>
            <a:r>
              <a:rPr lang="en-GB" dirty="0"/>
              <a:t> </a:t>
            </a:r>
            <a:r>
              <a:rPr lang="en-GB" dirty="0" smtClean="0"/>
              <a:t>It </a:t>
            </a:r>
            <a:r>
              <a:rPr lang="en-GB" dirty="0"/>
              <a:t>is desirable to verify the correctness </a:t>
            </a:r>
            <a:r>
              <a:rPr lang="en-GB" dirty="0" smtClean="0"/>
              <a:t>of a </a:t>
            </a:r>
            <a:r>
              <a:rPr lang="en-GB" dirty="0"/>
              <a:t>data value generated for a </a:t>
            </a:r>
            <a:r>
              <a:rPr lang="en-GB" dirty="0" smtClean="0"/>
              <a:t>variable</a:t>
            </a:r>
          </a:p>
          <a:p>
            <a:endParaRPr lang="en-GB" dirty="0"/>
          </a:p>
          <a:p>
            <a:r>
              <a:rPr lang="en-GB" dirty="0" smtClean="0"/>
              <a:t> </a:t>
            </a:r>
            <a:r>
              <a:rPr lang="en-US" dirty="0" smtClean="0"/>
              <a:t>Programmer can </a:t>
            </a:r>
            <a:r>
              <a:rPr lang="en-GB" dirty="0" smtClean="0"/>
              <a:t>perform </a:t>
            </a:r>
            <a:r>
              <a:rPr lang="en-GB" dirty="0"/>
              <a:t>a number of tests on data </a:t>
            </a:r>
            <a:r>
              <a:rPr lang="en-GB" dirty="0" smtClean="0"/>
              <a:t>values</a:t>
            </a:r>
          </a:p>
          <a:p>
            <a:endParaRPr lang="en-GB" dirty="0"/>
          </a:p>
          <a:p>
            <a:r>
              <a:rPr lang="en-GB" dirty="0" smtClean="0"/>
              <a:t>Two types: Static, and Dynamic</a:t>
            </a:r>
            <a:endParaRPr lang="en-US" dirty="0"/>
          </a:p>
        </p:txBody>
      </p:sp>
    </p:spTree>
    <p:extLst>
      <p:ext uri="{BB962C8B-B14F-4D97-AF65-F5344CB8AC3E}">
        <p14:creationId xmlns:p14="http://schemas.microsoft.com/office/powerpoint/2010/main" val="42594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anomaly</a:t>
            </a:r>
            <a:endParaRPr lang="en-US" dirty="0"/>
          </a:p>
        </p:txBody>
      </p:sp>
      <p:sp>
        <p:nvSpPr>
          <p:cNvPr id="3" name="Content Placeholder 2"/>
          <p:cNvSpPr>
            <a:spLocks noGrp="1"/>
          </p:cNvSpPr>
          <p:nvPr>
            <p:ph idx="1"/>
          </p:nvPr>
        </p:nvSpPr>
        <p:spPr/>
        <p:txBody>
          <a:bodyPr/>
          <a:lstStyle/>
          <a:p>
            <a:r>
              <a:rPr lang="en-US" dirty="0" smtClean="0"/>
              <a:t> </a:t>
            </a:r>
            <a:r>
              <a:rPr lang="en-GB" dirty="0" smtClean="0"/>
              <a:t>A </a:t>
            </a:r>
            <a:r>
              <a:rPr lang="en-GB" dirty="0"/>
              <a:t>deviant or abnormal way of doing something</a:t>
            </a:r>
            <a:r>
              <a:rPr lang="en-US" dirty="0" smtClean="0"/>
              <a:t> </a:t>
            </a:r>
          </a:p>
          <a:p>
            <a:endParaRPr lang="en-US" dirty="0"/>
          </a:p>
          <a:p>
            <a:r>
              <a:rPr lang="en-US" dirty="0" smtClean="0"/>
              <a:t>The </a:t>
            </a:r>
            <a:r>
              <a:rPr lang="en-US" dirty="0"/>
              <a:t>three </a:t>
            </a:r>
            <a:r>
              <a:rPr lang="en-US" dirty="0" smtClean="0"/>
              <a:t>abnormal situations </a:t>
            </a:r>
            <a:endParaRPr lang="en-US" dirty="0"/>
          </a:p>
          <a:p>
            <a:endParaRPr lang="en-US" dirty="0" smtClean="0"/>
          </a:p>
          <a:p>
            <a:r>
              <a:rPr lang="en-US" dirty="0"/>
              <a:t> </a:t>
            </a:r>
            <a:r>
              <a:rPr lang="en-US" dirty="0" smtClean="0"/>
              <a:t>Type 1: </a:t>
            </a:r>
            <a:r>
              <a:rPr lang="en-GB" i="1" dirty="0"/>
              <a:t>Deﬁned and Then Deﬁned Again </a:t>
            </a:r>
            <a:endParaRPr lang="en-GB" i="1" dirty="0" smtClean="0"/>
          </a:p>
          <a:p>
            <a:endParaRPr lang="en-GB" i="1" dirty="0"/>
          </a:p>
          <a:p>
            <a:r>
              <a:rPr lang="en-GB" i="1" dirty="0" smtClean="0"/>
              <a:t> Type 2: </a:t>
            </a:r>
            <a:r>
              <a:rPr lang="en-US" i="1" dirty="0"/>
              <a:t>Undeﬁned but Referenced </a:t>
            </a:r>
            <a:endParaRPr lang="en-US" i="1" dirty="0" smtClean="0"/>
          </a:p>
          <a:p>
            <a:endParaRPr lang="en-US" i="1" dirty="0"/>
          </a:p>
          <a:p>
            <a:r>
              <a:rPr lang="en-US" i="1" dirty="0" smtClean="0"/>
              <a:t> Type 3: </a:t>
            </a:r>
            <a:r>
              <a:rPr lang="en-US" i="1" dirty="0"/>
              <a:t>Deﬁned but Not Referenced </a:t>
            </a:r>
            <a:endParaRPr lang="en-US" dirty="0"/>
          </a:p>
        </p:txBody>
      </p:sp>
    </p:spTree>
    <p:extLst>
      <p:ext uri="{BB962C8B-B14F-4D97-AF65-F5344CB8AC3E}">
        <p14:creationId xmlns:p14="http://schemas.microsoft.com/office/powerpoint/2010/main" val="86238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transition diagram </a:t>
            </a:r>
            <a:r>
              <a:rPr lang="en-US" dirty="0" smtClean="0"/>
              <a:t>of a variable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228851"/>
            <a:ext cx="5836231" cy="3406199"/>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5191" y="1535822"/>
            <a:ext cx="2798978" cy="1386058"/>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803" y="4092576"/>
            <a:ext cx="1452722" cy="1227824"/>
          </a:xfrm>
          <a:prstGeom prst="rect">
            <a:avLst/>
          </a:prstGeom>
        </p:spPr>
      </p:pic>
    </p:spTree>
    <p:extLst>
      <p:ext uri="{BB962C8B-B14F-4D97-AF65-F5344CB8AC3E}">
        <p14:creationId xmlns:p14="http://schemas.microsoft.com/office/powerpoint/2010/main" val="26863814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data flow testing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 </a:t>
            </a:r>
            <a:r>
              <a:rPr lang="en-GB" dirty="0"/>
              <a:t>Draw a data ﬂow graph from a program.</a:t>
            </a:r>
          </a:p>
          <a:p>
            <a:pPr marL="457200" indent="-457200">
              <a:buFont typeface="+mj-lt"/>
              <a:buAutoNum type="arabicPeriod"/>
            </a:pPr>
            <a:endParaRPr lang="en-GB" dirty="0"/>
          </a:p>
          <a:p>
            <a:pPr marL="457200" indent="-457200">
              <a:buFont typeface="+mj-lt"/>
              <a:buAutoNum type="arabicPeriod"/>
            </a:pPr>
            <a:r>
              <a:rPr lang="en-GB" dirty="0"/>
              <a:t>Select one or more data ﬂow testing criteria.</a:t>
            </a:r>
          </a:p>
          <a:p>
            <a:pPr marL="457200" indent="-457200">
              <a:buFont typeface="+mj-lt"/>
              <a:buAutoNum type="arabicPeriod"/>
            </a:pPr>
            <a:endParaRPr lang="en-GB" dirty="0"/>
          </a:p>
          <a:p>
            <a:pPr marL="457200" indent="-457200">
              <a:buFont typeface="+mj-lt"/>
              <a:buAutoNum type="arabicPeriod"/>
            </a:pPr>
            <a:r>
              <a:rPr lang="en-GB" dirty="0"/>
              <a:t>Identify paths in the data ﬂow graph satisfying the selection criteria.</a:t>
            </a:r>
          </a:p>
          <a:p>
            <a:pPr marL="457200" indent="-457200">
              <a:buFont typeface="+mj-lt"/>
              <a:buAutoNum type="arabicPeriod"/>
            </a:pPr>
            <a:endParaRPr lang="en-GB" dirty="0"/>
          </a:p>
          <a:p>
            <a:pPr marL="457200" indent="-457200">
              <a:buFont typeface="+mj-lt"/>
              <a:buAutoNum type="arabicPeriod"/>
            </a:pPr>
            <a:r>
              <a:rPr lang="en-GB" dirty="0"/>
              <a:t>Derive path predicate expressions from the selected paths and solve </a:t>
            </a:r>
            <a:r>
              <a:rPr lang="en-GB" dirty="0" smtClean="0"/>
              <a:t>those expressions </a:t>
            </a:r>
            <a:r>
              <a:rPr lang="en-GB" dirty="0"/>
              <a:t>to derive test input.</a:t>
            </a:r>
            <a:endParaRPr lang="en-US" dirty="0"/>
          </a:p>
        </p:txBody>
      </p:sp>
    </p:spTree>
    <p:extLst>
      <p:ext uri="{BB962C8B-B14F-4D97-AF65-F5344CB8AC3E}">
        <p14:creationId xmlns:p14="http://schemas.microsoft.com/office/powerpoint/2010/main" val="20427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Extreme Programming and Testing</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917" y="1423849"/>
            <a:ext cx="5656165" cy="4373753"/>
          </a:xfrm>
          <a:prstGeom prst="rect">
            <a:avLst/>
          </a:prstGeom>
        </p:spPr>
      </p:pic>
    </p:spTree>
    <p:extLst>
      <p:ext uri="{BB962C8B-B14F-4D97-AF65-F5344CB8AC3E}">
        <p14:creationId xmlns:p14="http://schemas.microsoft.com/office/powerpoint/2010/main" val="13145694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graph (DFG)</a:t>
            </a:r>
            <a:endParaRPr lang="en-US" dirty="0"/>
          </a:p>
        </p:txBody>
      </p:sp>
      <p:sp>
        <p:nvSpPr>
          <p:cNvPr id="3" name="Content Placeholder 2"/>
          <p:cNvSpPr>
            <a:spLocks noGrp="1"/>
          </p:cNvSpPr>
          <p:nvPr>
            <p:ph idx="1"/>
          </p:nvPr>
        </p:nvSpPr>
        <p:spPr/>
        <p:txBody>
          <a:bodyPr/>
          <a:lstStyle/>
          <a:p>
            <a:pPr>
              <a:lnSpc>
                <a:spcPct val="150000"/>
              </a:lnSpc>
            </a:pPr>
            <a:r>
              <a:rPr lang="en-US" dirty="0" smtClean="0"/>
              <a:t> </a:t>
            </a:r>
            <a:r>
              <a:rPr lang="en-GB" dirty="0" smtClean="0"/>
              <a:t>It is </a:t>
            </a:r>
            <a:r>
              <a:rPr lang="en-GB" dirty="0"/>
              <a:t>drawn with the objective of identifying data deﬁnitions </a:t>
            </a:r>
            <a:r>
              <a:rPr lang="en-GB" dirty="0" smtClean="0"/>
              <a:t>and </a:t>
            </a:r>
            <a:r>
              <a:rPr lang="en-US" dirty="0" smtClean="0"/>
              <a:t>their </a:t>
            </a:r>
            <a:r>
              <a:rPr lang="en-US" dirty="0"/>
              <a:t>uses </a:t>
            </a:r>
            <a:endParaRPr lang="en-US" dirty="0" smtClean="0"/>
          </a:p>
          <a:p>
            <a:pPr>
              <a:lnSpc>
                <a:spcPct val="150000"/>
              </a:lnSpc>
            </a:pPr>
            <a:r>
              <a:rPr lang="en-US" dirty="0"/>
              <a:t> </a:t>
            </a:r>
            <a:r>
              <a:rPr lang="en-GB" dirty="0"/>
              <a:t>Each occurrence of a data </a:t>
            </a:r>
            <a:r>
              <a:rPr lang="en-GB" dirty="0" smtClean="0"/>
              <a:t>variable </a:t>
            </a:r>
            <a:r>
              <a:rPr lang="en-US" dirty="0" smtClean="0"/>
              <a:t>is </a:t>
            </a:r>
            <a:r>
              <a:rPr lang="en-US" dirty="0"/>
              <a:t>classiﬁed as follows</a:t>
            </a:r>
            <a:r>
              <a:rPr lang="en-US" dirty="0" smtClean="0"/>
              <a:t>:</a:t>
            </a:r>
          </a:p>
          <a:p>
            <a:pPr lvl="1">
              <a:lnSpc>
                <a:spcPct val="150000"/>
              </a:lnSpc>
            </a:pPr>
            <a:r>
              <a:rPr lang="en-US" dirty="0"/>
              <a:t> </a:t>
            </a:r>
            <a:r>
              <a:rPr lang="en-US" i="1" dirty="0" smtClean="0"/>
              <a:t>Deﬁnition</a:t>
            </a:r>
          </a:p>
          <a:p>
            <a:pPr lvl="1">
              <a:lnSpc>
                <a:spcPct val="150000"/>
              </a:lnSpc>
            </a:pPr>
            <a:r>
              <a:rPr lang="en-US" i="1" dirty="0"/>
              <a:t> Undeﬁnition or Kill </a:t>
            </a:r>
            <a:endParaRPr lang="en-US" i="1" dirty="0" smtClean="0"/>
          </a:p>
          <a:p>
            <a:pPr lvl="1">
              <a:lnSpc>
                <a:spcPct val="150000"/>
              </a:lnSpc>
            </a:pPr>
            <a:r>
              <a:rPr lang="en-US" i="1" dirty="0"/>
              <a:t> </a:t>
            </a:r>
            <a:r>
              <a:rPr lang="en-US" i="1" dirty="0" smtClean="0"/>
              <a:t>Use</a:t>
            </a:r>
          </a:p>
          <a:p>
            <a:pPr lvl="2">
              <a:lnSpc>
                <a:spcPct val="150000"/>
              </a:lnSpc>
            </a:pPr>
            <a:r>
              <a:rPr lang="en-US" i="1" dirty="0"/>
              <a:t> </a:t>
            </a:r>
            <a:r>
              <a:rPr lang="en-US" dirty="0"/>
              <a:t>Computation use (c-use</a:t>
            </a:r>
            <a:r>
              <a:rPr lang="en-US" dirty="0" smtClean="0"/>
              <a:t>)</a:t>
            </a:r>
          </a:p>
          <a:p>
            <a:pPr lvl="2">
              <a:lnSpc>
                <a:spcPct val="150000"/>
              </a:lnSpc>
            </a:pPr>
            <a:r>
              <a:rPr lang="en-US" dirty="0"/>
              <a:t> Predicate use (p-use</a:t>
            </a:r>
            <a:r>
              <a:rPr lang="en-US" dirty="0" smtClean="0"/>
              <a:t>)</a:t>
            </a:r>
          </a:p>
          <a:p>
            <a:pPr lvl="2">
              <a:lnSpc>
                <a:spcPct val="150000"/>
              </a:lnSpc>
            </a:pPr>
            <a:endParaRPr lang="en-US" dirty="0"/>
          </a:p>
        </p:txBody>
      </p:sp>
    </p:spTree>
    <p:extLst>
      <p:ext uri="{BB962C8B-B14F-4D97-AF65-F5344CB8AC3E}">
        <p14:creationId xmlns:p14="http://schemas.microsoft.com/office/powerpoint/2010/main" val="260476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2684" y="0"/>
            <a:ext cx="6716695" cy="6858000"/>
          </a:xfrm>
          <a:prstGeom prst="rect">
            <a:avLst/>
          </a:prstGeom>
        </p:spPr>
      </p:pic>
      <p:sp>
        <p:nvSpPr>
          <p:cNvPr id="5" name="Rectangle 4"/>
          <p:cNvSpPr/>
          <p:nvPr/>
        </p:nvSpPr>
        <p:spPr>
          <a:xfrm>
            <a:off x="159663" y="2721114"/>
            <a:ext cx="2047355" cy="707886"/>
          </a:xfrm>
          <a:prstGeom prst="rect">
            <a:avLst/>
          </a:prstGeom>
          <a:noFill/>
        </p:spPr>
        <p:txBody>
          <a:bodyPr wrap="none" lIns="91440" tIns="45720" rIns="91440" bIns="45720">
            <a:spAutoFit/>
          </a:bodyPr>
          <a:lstStyle/>
          <a:p>
            <a:pPr algn="ctr"/>
            <a:r>
              <a:rPr lang="en-US" sz="4000" b="0" cap="none" spc="0" dirty="0" smtClean="0">
                <a:ln w="0"/>
                <a:solidFill>
                  <a:schemeClr val="tx1"/>
                </a:solidFill>
                <a:effectLst>
                  <a:outerShdw blurRad="38100" dist="19050" dir="2700000" algn="tl" rotWithShape="0">
                    <a:schemeClr val="dk1">
                      <a:alpha val="40000"/>
                    </a:schemeClr>
                  </a:outerShdw>
                </a:effectLst>
              </a:rPr>
              <a:t>Example</a:t>
            </a:r>
            <a:endParaRPr lang="en-US" sz="4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1207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462" y="145997"/>
            <a:ext cx="7556346" cy="6298334"/>
          </a:xfrm>
          <a:prstGeom prst="rect">
            <a:avLst/>
          </a:prstGeom>
        </p:spPr>
      </p:pic>
    </p:spTree>
    <p:extLst>
      <p:ext uri="{BB962C8B-B14F-4D97-AF65-F5344CB8AC3E}">
        <p14:creationId xmlns:p14="http://schemas.microsoft.com/office/powerpoint/2010/main" val="25900213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lstStyle/>
          <a:p>
            <a:r>
              <a:rPr lang="en-US" dirty="0" smtClean="0"/>
              <a:t> Definition</a:t>
            </a:r>
          </a:p>
          <a:p>
            <a:endParaRPr lang="en-US" dirty="0" smtClean="0"/>
          </a:p>
          <a:p>
            <a:r>
              <a:rPr lang="en-US" dirty="0" smtClean="0"/>
              <a:t> </a:t>
            </a:r>
            <a:r>
              <a:rPr lang="en-US" dirty="0" err="1" smtClean="0"/>
              <a:t>Undefinition</a:t>
            </a:r>
            <a:r>
              <a:rPr lang="en-US" dirty="0" smtClean="0"/>
              <a:t> or Kill</a:t>
            </a:r>
          </a:p>
          <a:p>
            <a:endParaRPr lang="en-US" dirty="0" smtClean="0"/>
          </a:p>
          <a:p>
            <a:r>
              <a:rPr lang="en-US" dirty="0" smtClean="0"/>
              <a:t> Use</a:t>
            </a:r>
          </a:p>
          <a:p>
            <a:pPr lvl="1"/>
            <a:r>
              <a:rPr lang="en-US" dirty="0"/>
              <a:t> </a:t>
            </a:r>
            <a:r>
              <a:rPr lang="en-US" b="1" dirty="0"/>
              <a:t>Computation use (</a:t>
            </a:r>
            <a:r>
              <a:rPr lang="en-US" b="1" dirty="0" smtClean="0"/>
              <a:t>c-use</a:t>
            </a:r>
            <a:r>
              <a:rPr lang="en-US" dirty="0" smtClean="0"/>
              <a:t>)</a:t>
            </a:r>
          </a:p>
          <a:p>
            <a:pPr lvl="1"/>
            <a:r>
              <a:rPr lang="en-US" dirty="0"/>
              <a:t> </a:t>
            </a:r>
            <a:r>
              <a:rPr lang="en-US" b="1" dirty="0"/>
              <a:t>Predicate use (p-use)</a:t>
            </a:r>
            <a:r>
              <a:rPr lang="en-US" dirty="0"/>
              <a:t> </a:t>
            </a: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933" y="1598279"/>
            <a:ext cx="4950676" cy="3644448"/>
          </a:xfrm>
          <a:prstGeom prst="rect">
            <a:avLst/>
          </a:prstGeom>
        </p:spPr>
      </p:pic>
    </p:spTree>
    <p:extLst>
      <p:ext uri="{BB962C8B-B14F-4D97-AF65-F5344CB8AC3E}">
        <p14:creationId xmlns:p14="http://schemas.microsoft.com/office/powerpoint/2010/main" val="103481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DFG Rule</a:t>
            </a:r>
            <a:endParaRPr lang="en-US" dirty="0"/>
          </a:p>
        </p:txBody>
      </p:sp>
      <p:sp>
        <p:nvSpPr>
          <p:cNvPr id="3" name="Content Placeholder 2"/>
          <p:cNvSpPr>
            <a:spLocks noGrp="1"/>
          </p:cNvSpPr>
          <p:nvPr>
            <p:ph idx="1"/>
          </p:nvPr>
        </p:nvSpPr>
        <p:spPr/>
        <p:txBody>
          <a:bodyPr/>
          <a:lstStyle/>
          <a:p>
            <a:r>
              <a:rPr lang="en-US" dirty="0" smtClean="0"/>
              <a:t> </a:t>
            </a:r>
            <a:r>
              <a:rPr lang="en-US" dirty="0"/>
              <a:t>A sequence of </a:t>
            </a:r>
            <a:r>
              <a:rPr lang="en-US" i="1" dirty="0"/>
              <a:t>definitions </a:t>
            </a:r>
            <a:r>
              <a:rPr lang="en-US" dirty="0"/>
              <a:t>and c-uses is associated with each node of </a:t>
            </a:r>
            <a:r>
              <a:rPr lang="en-US" dirty="0" smtClean="0"/>
              <a:t>the graph</a:t>
            </a:r>
            <a:r>
              <a:rPr lang="en-US" dirty="0"/>
              <a:t>. </a:t>
            </a:r>
            <a:endParaRPr lang="en-US" dirty="0" smtClean="0"/>
          </a:p>
          <a:p>
            <a:endParaRPr lang="en-US" dirty="0" smtClean="0"/>
          </a:p>
          <a:p>
            <a:r>
              <a:rPr lang="en-US" dirty="0"/>
              <a:t> A set of p-uses is associated with each edge of the graph. </a:t>
            </a:r>
            <a:endParaRPr lang="en-US" dirty="0" smtClean="0"/>
          </a:p>
          <a:p>
            <a:endParaRPr lang="en-US" dirty="0" smtClean="0"/>
          </a:p>
          <a:p>
            <a:r>
              <a:rPr lang="en-US" dirty="0"/>
              <a:t>The entry node has a definition of each parameter and each nonlocal variable which occurs in the subprogram. </a:t>
            </a:r>
            <a:endParaRPr lang="en-US" dirty="0" smtClean="0"/>
          </a:p>
          <a:p>
            <a:endParaRPr lang="en-US" dirty="0" smtClean="0"/>
          </a:p>
          <a:p>
            <a:r>
              <a:rPr lang="en-US" dirty="0"/>
              <a:t>The exit node has an </a:t>
            </a:r>
            <a:r>
              <a:rPr lang="en-US" i="1" dirty="0"/>
              <a:t>undefinition </a:t>
            </a:r>
            <a:r>
              <a:rPr lang="en-US" dirty="0"/>
              <a:t>of each local variable. </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153198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lstStyle/>
          <a:p>
            <a:pPr>
              <a:lnSpc>
                <a:spcPct val="150000"/>
              </a:lnSpc>
            </a:pPr>
            <a:r>
              <a:rPr lang="en-US" dirty="0" smtClean="0"/>
              <a:t> </a:t>
            </a:r>
            <a:r>
              <a:rPr lang="en-US" i="1" dirty="0"/>
              <a:t>Global c-use</a:t>
            </a:r>
          </a:p>
          <a:p>
            <a:pPr>
              <a:lnSpc>
                <a:spcPct val="150000"/>
              </a:lnSpc>
            </a:pPr>
            <a:r>
              <a:rPr lang="en-US" i="1" dirty="0" smtClean="0"/>
              <a:t> </a:t>
            </a:r>
            <a:r>
              <a:rPr lang="en-US" i="1" dirty="0"/>
              <a:t>Deﬁnition Clear </a:t>
            </a:r>
            <a:r>
              <a:rPr lang="en-US" i="1" dirty="0" smtClean="0"/>
              <a:t>Path</a:t>
            </a:r>
          </a:p>
          <a:p>
            <a:pPr>
              <a:lnSpc>
                <a:spcPct val="150000"/>
              </a:lnSpc>
            </a:pPr>
            <a:r>
              <a:rPr lang="en-US" i="1" dirty="0"/>
              <a:t> Global </a:t>
            </a:r>
            <a:r>
              <a:rPr lang="en-US" i="1" dirty="0" smtClean="0"/>
              <a:t>Deﬁnition</a:t>
            </a:r>
          </a:p>
          <a:p>
            <a:pPr>
              <a:lnSpc>
                <a:spcPct val="150000"/>
              </a:lnSpc>
            </a:pPr>
            <a:r>
              <a:rPr lang="en-US" i="1" dirty="0"/>
              <a:t> </a:t>
            </a:r>
            <a:r>
              <a:rPr lang="en-US" i="1" dirty="0" smtClean="0"/>
              <a:t>Loop free path</a:t>
            </a:r>
          </a:p>
          <a:p>
            <a:pPr>
              <a:lnSpc>
                <a:spcPct val="150000"/>
              </a:lnSpc>
            </a:pPr>
            <a:r>
              <a:rPr lang="en-US" i="1" dirty="0"/>
              <a:t> </a:t>
            </a:r>
            <a:r>
              <a:rPr lang="en-US" i="1" dirty="0" smtClean="0"/>
              <a:t>Complete path</a:t>
            </a:r>
          </a:p>
          <a:p>
            <a:pPr>
              <a:lnSpc>
                <a:spcPct val="150000"/>
              </a:lnSpc>
            </a:pPr>
            <a:r>
              <a:rPr lang="en-US" i="1" dirty="0"/>
              <a:t> </a:t>
            </a:r>
            <a:r>
              <a:rPr lang="en-US" i="1" dirty="0" smtClean="0"/>
              <a:t>Du-Path (Definition use path)</a:t>
            </a:r>
            <a:endParaRPr lang="en-US" dirty="0"/>
          </a:p>
        </p:txBody>
      </p:sp>
    </p:spTree>
    <p:extLst>
      <p:ext uri="{BB962C8B-B14F-4D97-AF65-F5344CB8AC3E}">
        <p14:creationId xmlns:p14="http://schemas.microsoft.com/office/powerpoint/2010/main" val="8417950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c-Use</a:t>
            </a:r>
            <a:endParaRPr lang="en-US" dirty="0"/>
          </a:p>
        </p:txBody>
      </p:sp>
      <p:sp>
        <p:nvSpPr>
          <p:cNvPr id="3" name="Content Placeholder 2"/>
          <p:cNvSpPr>
            <a:spLocks noGrp="1"/>
          </p:cNvSpPr>
          <p:nvPr>
            <p:ph idx="1"/>
          </p:nvPr>
        </p:nvSpPr>
        <p:spPr>
          <a:xfrm>
            <a:off x="628650" y="1825624"/>
            <a:ext cx="3151895" cy="4552123"/>
          </a:xfrm>
        </p:spPr>
        <p:txBody>
          <a:bodyPr/>
          <a:lstStyle/>
          <a:p>
            <a:pPr marL="0" indent="0">
              <a:lnSpc>
                <a:spcPct val="200000"/>
              </a:lnSpc>
              <a:buNone/>
            </a:pPr>
            <a:r>
              <a:rPr lang="en-US" dirty="0" smtClean="0"/>
              <a:t>A </a:t>
            </a:r>
            <a:r>
              <a:rPr lang="en-US" dirty="0"/>
              <a:t>c-use of a variable </a:t>
            </a:r>
            <a:r>
              <a:rPr lang="en-US" i="1" dirty="0"/>
              <a:t>x </a:t>
            </a:r>
            <a:r>
              <a:rPr lang="en-US" dirty="0"/>
              <a:t>in </a:t>
            </a:r>
            <a:r>
              <a:rPr lang="en-US" b="1" dirty="0">
                <a:solidFill>
                  <a:srgbClr val="FF0000"/>
                </a:solidFill>
              </a:rPr>
              <a:t>node </a:t>
            </a:r>
            <a:r>
              <a:rPr lang="en-US" b="1" i="1" dirty="0">
                <a:solidFill>
                  <a:srgbClr val="FF0000"/>
                </a:solidFill>
              </a:rPr>
              <a:t>i</a:t>
            </a:r>
            <a:r>
              <a:rPr lang="en-US" i="1" dirty="0"/>
              <a:t> </a:t>
            </a:r>
            <a:r>
              <a:rPr lang="en-US" dirty="0"/>
              <a:t>is said to be a </a:t>
            </a:r>
            <a:r>
              <a:rPr lang="en-US" b="1" i="1" dirty="0">
                <a:solidFill>
                  <a:srgbClr val="92D050"/>
                </a:solidFill>
              </a:rPr>
              <a:t>global </a:t>
            </a:r>
            <a:r>
              <a:rPr lang="en-US" b="1" i="1" dirty="0" smtClean="0">
                <a:solidFill>
                  <a:srgbClr val="92D050"/>
                </a:solidFill>
              </a:rPr>
              <a:t>c-use</a:t>
            </a:r>
            <a:r>
              <a:rPr lang="en-US" i="1" dirty="0" smtClean="0"/>
              <a:t> </a:t>
            </a:r>
            <a:r>
              <a:rPr lang="en-US" dirty="0" smtClean="0"/>
              <a:t>if </a:t>
            </a:r>
            <a:r>
              <a:rPr lang="en-US" b="1" i="1" dirty="0">
                <a:solidFill>
                  <a:srgbClr val="FF0066"/>
                </a:solidFill>
              </a:rPr>
              <a:t>x </a:t>
            </a:r>
            <a:r>
              <a:rPr lang="en-US" b="1" dirty="0">
                <a:solidFill>
                  <a:srgbClr val="FF0066"/>
                </a:solidFill>
              </a:rPr>
              <a:t>has been defined before in a node other than node </a:t>
            </a:r>
            <a:r>
              <a:rPr lang="en-US" b="1" i="1" dirty="0">
                <a:solidFill>
                  <a:srgbClr val="FF0066"/>
                </a:solidFill>
              </a:rPr>
              <a:t>i</a:t>
            </a:r>
            <a:r>
              <a:rPr lang="en-US" dirty="0"/>
              <a:t>. </a:t>
            </a: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922" y="1221761"/>
            <a:ext cx="5457542" cy="4548948"/>
          </a:xfrm>
          <a:prstGeom prst="rect">
            <a:avLst/>
          </a:prstGeom>
        </p:spPr>
      </p:pic>
      <p:sp>
        <p:nvSpPr>
          <p:cNvPr id="5" name="Rectangle 4"/>
          <p:cNvSpPr/>
          <p:nvPr/>
        </p:nvSpPr>
        <p:spPr>
          <a:xfrm>
            <a:off x="4778028" y="5927225"/>
            <a:ext cx="4572000" cy="646331"/>
          </a:xfrm>
          <a:prstGeom prst="rect">
            <a:avLst/>
          </a:prstGeom>
        </p:spPr>
        <p:txBody>
          <a:bodyPr>
            <a:spAutoFit/>
          </a:bodyPr>
          <a:lstStyle/>
          <a:p>
            <a:r>
              <a:rPr lang="en-US" dirty="0">
                <a:solidFill>
                  <a:srgbClr val="231F1F"/>
                </a:solidFill>
                <a:latin typeface="Times-Roman"/>
              </a:rPr>
              <a:t>The c-use of variable </a:t>
            </a:r>
            <a:r>
              <a:rPr lang="en-US" dirty="0" err="1">
                <a:solidFill>
                  <a:srgbClr val="231F1F"/>
                </a:solidFill>
                <a:latin typeface="Times-Roman"/>
              </a:rPr>
              <a:t>tv</a:t>
            </a:r>
            <a:r>
              <a:rPr lang="en-US" dirty="0">
                <a:solidFill>
                  <a:srgbClr val="231F1F"/>
                </a:solidFill>
                <a:latin typeface="Times-Roman"/>
              </a:rPr>
              <a:t> in node </a:t>
            </a:r>
            <a:r>
              <a:rPr lang="en-US" b="1" dirty="0">
                <a:solidFill>
                  <a:srgbClr val="231F1F"/>
                </a:solidFill>
                <a:latin typeface="Times-Bold"/>
              </a:rPr>
              <a:t>9</a:t>
            </a:r>
            <a:r>
              <a:rPr lang="en-US" dirty="0"/>
              <a:t> </a:t>
            </a:r>
            <a:br>
              <a:rPr lang="en-US" dirty="0"/>
            </a:br>
            <a:endParaRPr lang="en-US" dirty="0"/>
          </a:p>
        </p:txBody>
      </p:sp>
    </p:spTree>
    <p:extLst>
      <p:ext uri="{BB962C8B-B14F-4D97-AF65-F5344CB8AC3E}">
        <p14:creationId xmlns:p14="http://schemas.microsoft.com/office/powerpoint/2010/main" val="184996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Clear Path</a:t>
            </a:r>
          </a:p>
        </p:txBody>
      </p:sp>
      <p:sp>
        <p:nvSpPr>
          <p:cNvPr id="3" name="Content Placeholder 2"/>
          <p:cNvSpPr>
            <a:spLocks noGrp="1"/>
          </p:cNvSpPr>
          <p:nvPr>
            <p:ph idx="1"/>
          </p:nvPr>
        </p:nvSpPr>
        <p:spPr>
          <a:xfrm>
            <a:off x="628651" y="1825624"/>
            <a:ext cx="2995272" cy="4552123"/>
          </a:xfrm>
        </p:spPr>
        <p:txBody>
          <a:bodyPr/>
          <a:lstStyle/>
          <a:p>
            <a:pPr marL="0" indent="0">
              <a:lnSpc>
                <a:spcPct val="200000"/>
              </a:lnSpc>
              <a:buNone/>
            </a:pPr>
            <a:r>
              <a:rPr lang="en-US" dirty="0"/>
              <a:t>A path (</a:t>
            </a:r>
            <a:r>
              <a:rPr lang="en-US" i="1" dirty="0"/>
              <a:t>i </a:t>
            </a:r>
            <a:r>
              <a:rPr lang="en-US" dirty="0"/>
              <a:t>- </a:t>
            </a:r>
            <a:r>
              <a:rPr lang="en-US" i="1" dirty="0"/>
              <a:t>n</a:t>
            </a:r>
            <a:r>
              <a:rPr lang="en-US" dirty="0"/>
              <a:t>1 - · · · - </a:t>
            </a:r>
            <a:r>
              <a:rPr lang="en-US" i="1" dirty="0"/>
              <a:t>n</a:t>
            </a:r>
            <a:r>
              <a:rPr lang="en-US" i="1" baseline="-25000" dirty="0"/>
              <a:t>m</a:t>
            </a:r>
            <a:r>
              <a:rPr lang="en-US" i="1" dirty="0"/>
              <a:t> </a:t>
            </a:r>
            <a:r>
              <a:rPr lang="en-US" dirty="0"/>
              <a:t>- </a:t>
            </a:r>
            <a:r>
              <a:rPr lang="en-US" i="1" dirty="0"/>
              <a:t>j </a:t>
            </a:r>
            <a:r>
              <a:rPr lang="en-US" dirty="0"/>
              <a:t>), </a:t>
            </a:r>
            <a:r>
              <a:rPr lang="en-US" i="1" dirty="0"/>
              <a:t>m </a:t>
            </a:r>
            <a:r>
              <a:rPr lang="en-US" dirty="0"/>
              <a:t>≥ 0, is called a definition clear path (def-clear path) with respect to variable </a:t>
            </a:r>
            <a:r>
              <a:rPr lang="en-US" i="1" dirty="0"/>
              <a:t>x</a:t>
            </a:r>
            <a:r>
              <a:rPr lang="en-US" dirty="0"/>
              <a:t> </a:t>
            </a: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922" y="1221761"/>
            <a:ext cx="5457542" cy="4548948"/>
          </a:xfrm>
          <a:prstGeom prst="rect">
            <a:avLst/>
          </a:prstGeom>
        </p:spPr>
      </p:pic>
      <p:sp>
        <p:nvSpPr>
          <p:cNvPr id="5" name="Rectangle 4"/>
          <p:cNvSpPr/>
          <p:nvPr/>
        </p:nvSpPr>
        <p:spPr>
          <a:xfrm>
            <a:off x="4778028" y="5927225"/>
            <a:ext cx="4572000" cy="369332"/>
          </a:xfrm>
          <a:prstGeom prst="rect">
            <a:avLst/>
          </a:prstGeom>
        </p:spPr>
        <p:txBody>
          <a:bodyPr>
            <a:spAutoFit/>
          </a:bodyPr>
          <a:lstStyle/>
          <a:p>
            <a:pPr algn="ctr"/>
            <a:r>
              <a:rPr lang="en-US" b="1" dirty="0"/>
              <a:t>2-3-4-6-3-4-6-3-4-5</a:t>
            </a:r>
            <a:r>
              <a:rPr lang="en-US" dirty="0"/>
              <a:t> </a:t>
            </a:r>
          </a:p>
        </p:txBody>
      </p:sp>
      <p:sp>
        <p:nvSpPr>
          <p:cNvPr id="6" name="Rectangle 5"/>
          <p:cNvSpPr/>
          <p:nvPr/>
        </p:nvSpPr>
        <p:spPr>
          <a:xfrm>
            <a:off x="518672" y="4780767"/>
            <a:ext cx="3046720" cy="1200329"/>
          </a:xfrm>
          <a:prstGeom prst="rect">
            <a:avLst/>
          </a:prstGeom>
        </p:spPr>
        <p:txBody>
          <a:bodyPr wrap="square">
            <a:spAutoFit/>
          </a:bodyPr>
          <a:lstStyle/>
          <a:p>
            <a:r>
              <a:rPr lang="en-US" dirty="0">
                <a:solidFill>
                  <a:srgbClr val="231F1F"/>
                </a:solidFill>
                <a:latin typeface="Times-Roman"/>
              </a:rPr>
              <a:t>if </a:t>
            </a:r>
            <a:r>
              <a:rPr lang="en-US" i="1" dirty="0">
                <a:solidFill>
                  <a:srgbClr val="231F1F"/>
                </a:solidFill>
                <a:latin typeface="Times-Italic"/>
              </a:rPr>
              <a:t>x </a:t>
            </a:r>
            <a:r>
              <a:rPr lang="en-US" dirty="0">
                <a:solidFill>
                  <a:srgbClr val="231F1F"/>
                </a:solidFill>
                <a:latin typeface="Times-Roman"/>
              </a:rPr>
              <a:t>has been neither </a:t>
            </a:r>
            <a:r>
              <a:rPr lang="en-US" i="1" dirty="0">
                <a:solidFill>
                  <a:srgbClr val="231F1F"/>
                </a:solidFill>
                <a:latin typeface="Times-Italic"/>
              </a:rPr>
              <a:t>defined </a:t>
            </a:r>
            <a:r>
              <a:rPr lang="en-US" dirty="0">
                <a:solidFill>
                  <a:srgbClr val="231F1F"/>
                </a:solidFill>
                <a:latin typeface="Times-Roman"/>
              </a:rPr>
              <a:t>nor </a:t>
            </a:r>
            <a:r>
              <a:rPr lang="en-US" i="1" dirty="0">
                <a:solidFill>
                  <a:srgbClr val="231F1F"/>
                </a:solidFill>
                <a:latin typeface="Times-Italic"/>
              </a:rPr>
              <a:t>undefined </a:t>
            </a:r>
            <a:r>
              <a:rPr lang="en-US" dirty="0">
                <a:solidFill>
                  <a:srgbClr val="231F1F"/>
                </a:solidFill>
                <a:latin typeface="Times-Roman"/>
              </a:rPr>
              <a:t>in nodes </a:t>
            </a:r>
            <a:r>
              <a:rPr lang="en-US" i="1" dirty="0">
                <a:solidFill>
                  <a:srgbClr val="231F1F"/>
                </a:solidFill>
                <a:latin typeface="Times-Italic"/>
              </a:rPr>
              <a:t>n</a:t>
            </a:r>
            <a:r>
              <a:rPr lang="en-US" sz="800" dirty="0">
                <a:solidFill>
                  <a:srgbClr val="231F1F"/>
                </a:solidFill>
                <a:latin typeface="Times-Roman"/>
              </a:rPr>
              <a:t>1</a:t>
            </a:r>
            <a:r>
              <a:rPr lang="en-US" dirty="0">
                <a:solidFill>
                  <a:srgbClr val="231F1F"/>
                </a:solidFill>
                <a:latin typeface="Times-Roman"/>
              </a:rPr>
              <a:t>, </a:t>
            </a:r>
            <a:r>
              <a:rPr lang="en-US" i="1" dirty="0">
                <a:solidFill>
                  <a:srgbClr val="231F1F"/>
                </a:solidFill>
                <a:latin typeface="MTMI"/>
              </a:rPr>
              <a:t>. . . </a:t>
            </a:r>
            <a:r>
              <a:rPr lang="en-US" dirty="0">
                <a:solidFill>
                  <a:srgbClr val="231F1F"/>
                </a:solidFill>
                <a:latin typeface="Times-Roman"/>
              </a:rPr>
              <a:t>,</a:t>
            </a:r>
            <a:r>
              <a:rPr lang="en-US" i="1" dirty="0">
                <a:solidFill>
                  <a:srgbClr val="231F1F"/>
                </a:solidFill>
                <a:latin typeface="Times-Italic"/>
              </a:rPr>
              <a:t>n</a:t>
            </a:r>
            <a:r>
              <a:rPr lang="en-US" sz="800" i="1" dirty="0">
                <a:solidFill>
                  <a:srgbClr val="231F1F"/>
                </a:solidFill>
                <a:latin typeface="Times-Italic"/>
              </a:rPr>
              <a:t>m</a:t>
            </a:r>
            <a:r>
              <a:rPr lang="en-US" dirty="0"/>
              <a:t> </a:t>
            </a:r>
            <a:br>
              <a:rPr lang="en-US" dirty="0"/>
            </a:br>
            <a:endParaRPr lang="en-US" dirty="0"/>
          </a:p>
        </p:txBody>
      </p:sp>
      <p:sp>
        <p:nvSpPr>
          <p:cNvPr id="8" name="Rectangle 7"/>
          <p:cNvSpPr/>
          <p:nvPr/>
        </p:nvSpPr>
        <p:spPr>
          <a:xfrm>
            <a:off x="418779" y="5905644"/>
            <a:ext cx="5351929" cy="646331"/>
          </a:xfrm>
          <a:prstGeom prst="rect">
            <a:avLst/>
          </a:prstGeom>
        </p:spPr>
        <p:txBody>
          <a:bodyPr wrap="square">
            <a:spAutoFit/>
          </a:bodyPr>
          <a:lstStyle/>
          <a:p>
            <a:r>
              <a:rPr lang="en-US" b="1" dirty="0" smtClean="0">
                <a:solidFill>
                  <a:srgbClr val="FF0066"/>
                </a:solidFill>
              </a:rPr>
              <a:t>Definition </a:t>
            </a:r>
            <a:r>
              <a:rPr lang="en-US" b="1" dirty="0">
                <a:solidFill>
                  <a:srgbClr val="FF0066"/>
                </a:solidFill>
              </a:rPr>
              <a:t>of a </a:t>
            </a:r>
            <a:r>
              <a:rPr lang="en-US" b="1" dirty="0" err="1">
                <a:solidFill>
                  <a:srgbClr val="FF0066"/>
                </a:solidFill>
              </a:rPr>
              <a:t>def</a:t>
            </a:r>
            <a:r>
              <a:rPr lang="en-US" b="1" dirty="0">
                <a:solidFill>
                  <a:srgbClr val="FF0066"/>
                </a:solidFill>
              </a:rPr>
              <a:t>-clear path is unconcerned about </a:t>
            </a:r>
            <a:r>
              <a:rPr lang="en-US" b="1" dirty="0" smtClean="0">
                <a:solidFill>
                  <a:srgbClr val="FF0066"/>
                </a:solidFill>
              </a:rPr>
              <a:t>the status </a:t>
            </a:r>
            <a:r>
              <a:rPr lang="en-US" b="1" dirty="0">
                <a:solidFill>
                  <a:srgbClr val="FF0066"/>
                </a:solidFill>
              </a:rPr>
              <a:t>of x in nodes </a:t>
            </a:r>
            <a:r>
              <a:rPr lang="en-US" b="1" dirty="0" err="1">
                <a:solidFill>
                  <a:srgbClr val="FF0066"/>
                </a:solidFill>
              </a:rPr>
              <a:t>i</a:t>
            </a:r>
            <a:r>
              <a:rPr lang="en-US" b="1" dirty="0">
                <a:solidFill>
                  <a:srgbClr val="FF0066"/>
                </a:solidFill>
              </a:rPr>
              <a:t> and j.</a:t>
            </a:r>
          </a:p>
        </p:txBody>
      </p:sp>
    </p:spTree>
    <p:extLst>
      <p:ext uri="{BB962C8B-B14F-4D97-AF65-F5344CB8AC3E}">
        <p14:creationId xmlns:p14="http://schemas.microsoft.com/office/powerpoint/2010/main" val="1988335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Definition</a:t>
            </a:r>
          </a:p>
        </p:txBody>
      </p:sp>
      <p:sp>
        <p:nvSpPr>
          <p:cNvPr id="3" name="Content Placeholder 2"/>
          <p:cNvSpPr>
            <a:spLocks noGrp="1"/>
          </p:cNvSpPr>
          <p:nvPr>
            <p:ph idx="1"/>
          </p:nvPr>
        </p:nvSpPr>
        <p:spPr>
          <a:xfrm>
            <a:off x="628650" y="1428973"/>
            <a:ext cx="2995272" cy="4552123"/>
          </a:xfrm>
        </p:spPr>
        <p:txBody>
          <a:bodyPr>
            <a:normAutofit/>
          </a:bodyPr>
          <a:lstStyle/>
          <a:p>
            <a:pPr marL="0" indent="0">
              <a:lnSpc>
                <a:spcPct val="100000"/>
              </a:lnSpc>
              <a:buNone/>
            </a:pPr>
            <a:r>
              <a:rPr lang="en-US" dirty="0"/>
              <a:t>A node </a:t>
            </a:r>
            <a:r>
              <a:rPr lang="en-US" b="1" dirty="0" err="1"/>
              <a:t>i</a:t>
            </a:r>
            <a:r>
              <a:rPr lang="en-US" b="1" dirty="0"/>
              <a:t> has a global definition of a variable </a:t>
            </a:r>
            <a:r>
              <a:rPr lang="en-US" b="1" dirty="0" smtClean="0"/>
              <a:t>x</a:t>
            </a:r>
            <a:r>
              <a:rPr lang="en-US" dirty="0" smtClean="0"/>
              <a:t>, </a:t>
            </a:r>
            <a:r>
              <a:rPr lang="en-US" dirty="0"/>
              <a:t>if </a:t>
            </a:r>
            <a:endParaRPr lang="en-US" dirty="0" smtClean="0"/>
          </a:p>
          <a:p>
            <a:pPr>
              <a:lnSpc>
                <a:spcPct val="100000"/>
              </a:lnSpc>
            </a:pPr>
            <a:r>
              <a:rPr lang="en-US" dirty="0"/>
              <a:t>N</a:t>
            </a:r>
            <a:r>
              <a:rPr lang="en-US" dirty="0" smtClean="0"/>
              <a:t>ode </a:t>
            </a:r>
            <a:r>
              <a:rPr lang="en-US" dirty="0" err="1" smtClean="0"/>
              <a:t>i</a:t>
            </a:r>
            <a:r>
              <a:rPr lang="en-US" dirty="0" smtClean="0"/>
              <a:t> has </a:t>
            </a:r>
            <a:r>
              <a:rPr lang="en-US" dirty="0"/>
              <a:t>a definition of x and </a:t>
            </a:r>
            <a:endParaRPr lang="en-US" dirty="0" smtClean="0"/>
          </a:p>
          <a:p>
            <a:pPr>
              <a:lnSpc>
                <a:spcPct val="100000"/>
              </a:lnSpc>
            </a:pPr>
            <a:r>
              <a:rPr lang="en-US" dirty="0" smtClean="0"/>
              <a:t>there </a:t>
            </a:r>
            <a:r>
              <a:rPr lang="en-US" dirty="0"/>
              <a:t>is a </a:t>
            </a:r>
            <a:r>
              <a:rPr lang="en-US" dirty="0" err="1"/>
              <a:t>def</a:t>
            </a:r>
            <a:r>
              <a:rPr lang="en-US" dirty="0"/>
              <a:t>-clear path with respect to x </a:t>
            </a:r>
            <a:r>
              <a:rPr lang="en-US" dirty="0" smtClean="0"/>
              <a:t>from node </a:t>
            </a:r>
            <a:r>
              <a:rPr lang="en-US" dirty="0" err="1"/>
              <a:t>i</a:t>
            </a:r>
            <a:r>
              <a:rPr lang="en-US" dirty="0"/>
              <a:t> to some</a:t>
            </a:r>
            <a:br>
              <a:rPr lang="en-US" dirty="0"/>
            </a:b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3922" y="1027907"/>
            <a:ext cx="5457542" cy="4548948"/>
          </a:xfrm>
          <a:prstGeom prst="rect">
            <a:avLst/>
          </a:prstGeom>
        </p:spPr>
      </p:pic>
      <p:sp>
        <p:nvSpPr>
          <p:cNvPr id="6" name="Rectangle 5"/>
          <p:cNvSpPr/>
          <p:nvPr/>
        </p:nvSpPr>
        <p:spPr>
          <a:xfrm>
            <a:off x="962964" y="4249316"/>
            <a:ext cx="3046720" cy="1938992"/>
          </a:xfrm>
          <a:prstGeom prst="rect">
            <a:avLst/>
          </a:prstGeom>
        </p:spPr>
        <p:txBody>
          <a:bodyPr wrap="square">
            <a:spAutoFit/>
          </a:bodyPr>
          <a:lstStyle/>
          <a:p>
            <a:pPr marL="342900" indent="-342900">
              <a:buFont typeface="Wingdings" panose="05000000000000000000" pitchFamily="2" charset="2"/>
              <a:buChar char="q"/>
            </a:pPr>
            <a:r>
              <a:rPr lang="en-US" sz="2000" dirty="0" smtClean="0"/>
              <a:t>Node </a:t>
            </a:r>
            <a:r>
              <a:rPr lang="en-US" sz="2000" dirty="0"/>
              <a:t>containing a global c-use </a:t>
            </a:r>
            <a:r>
              <a:rPr lang="en-US" sz="2000" dirty="0" smtClean="0"/>
              <a:t>or</a:t>
            </a:r>
          </a:p>
          <a:p>
            <a:pPr marL="342900" indent="-342900">
              <a:buFont typeface="Wingdings" panose="05000000000000000000" pitchFamily="2" charset="2"/>
              <a:buChar char="q"/>
            </a:pPr>
            <a:endParaRPr lang="en-US" sz="2000" dirty="0" smtClean="0"/>
          </a:p>
          <a:p>
            <a:pPr marL="342900" indent="-342900">
              <a:buFont typeface="Wingdings" panose="05000000000000000000" pitchFamily="2" charset="2"/>
              <a:buChar char="q"/>
            </a:pPr>
            <a:r>
              <a:rPr lang="en-US" sz="2000" dirty="0" smtClean="0"/>
              <a:t>Edge </a:t>
            </a:r>
            <a:r>
              <a:rPr lang="en-US" sz="2000" dirty="0"/>
              <a:t>containing a p-use of </a:t>
            </a:r>
            <a:r>
              <a:rPr lang="en-US" sz="2000" dirty="0" smtClean="0"/>
              <a:t>variable x</a:t>
            </a:r>
            <a:r>
              <a:rPr lang="en-US" sz="2000" dirty="0"/>
              <a:t/>
            </a:r>
            <a:br>
              <a:rPr lang="en-US" sz="2000" dirty="0"/>
            </a:br>
            <a:endParaRPr lang="en-US" sz="2000" dirty="0"/>
          </a:p>
        </p:txBody>
      </p:sp>
    </p:spTree>
    <p:extLst>
      <p:ext uri="{BB962C8B-B14F-4D97-AF65-F5344CB8AC3E}">
        <p14:creationId xmlns:p14="http://schemas.microsoft.com/office/powerpoint/2010/main" val="147665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Types of Path</a:t>
            </a:r>
            <a:endParaRPr lang="en-US" dirty="0"/>
          </a:p>
        </p:txBody>
      </p:sp>
      <p:sp>
        <p:nvSpPr>
          <p:cNvPr id="3" name="Content Placeholder 2"/>
          <p:cNvSpPr>
            <a:spLocks noGrp="1"/>
          </p:cNvSpPr>
          <p:nvPr>
            <p:ph idx="1"/>
          </p:nvPr>
        </p:nvSpPr>
        <p:spPr>
          <a:xfrm>
            <a:off x="628650" y="1825625"/>
            <a:ext cx="7886700" cy="4744224"/>
          </a:xfrm>
        </p:spPr>
        <p:txBody>
          <a:bodyPr>
            <a:normAutofit fontScale="92500" lnSpcReduction="10000"/>
          </a:bodyPr>
          <a:lstStyle/>
          <a:p>
            <a:r>
              <a:rPr lang="en-US" dirty="0" smtClean="0"/>
              <a:t> </a:t>
            </a:r>
            <a:r>
              <a:rPr lang="en-US" b="1" i="1" dirty="0">
                <a:solidFill>
                  <a:srgbClr val="FF0066"/>
                </a:solidFill>
              </a:rPr>
              <a:t>Simple </a:t>
            </a:r>
            <a:r>
              <a:rPr lang="en-US" b="1" i="1" dirty="0" smtClean="0">
                <a:solidFill>
                  <a:srgbClr val="FF0066"/>
                </a:solidFill>
              </a:rPr>
              <a:t>Path</a:t>
            </a:r>
            <a:r>
              <a:rPr lang="en-US" b="1" dirty="0" smtClean="0">
                <a:solidFill>
                  <a:srgbClr val="FF0066"/>
                </a:solidFill>
              </a:rPr>
              <a:t>: </a:t>
            </a:r>
            <a:r>
              <a:rPr lang="en-US" dirty="0"/>
              <a:t>A simple path is a path in which all nodes, except possibly </a:t>
            </a:r>
            <a:r>
              <a:rPr lang="en-US" dirty="0" smtClean="0"/>
              <a:t>the first </a:t>
            </a:r>
            <a:r>
              <a:rPr lang="en-US" dirty="0"/>
              <a:t>and the last, are distinct. </a:t>
            </a:r>
            <a:endParaRPr lang="en-US" dirty="0" smtClean="0"/>
          </a:p>
          <a:p>
            <a:endParaRPr lang="en-US" dirty="0" smtClean="0"/>
          </a:p>
          <a:p>
            <a:r>
              <a:rPr lang="en-US" b="1" i="1" dirty="0">
                <a:solidFill>
                  <a:srgbClr val="0000FF"/>
                </a:solidFill>
              </a:rPr>
              <a:t>Loop-Free Path</a:t>
            </a:r>
            <a:r>
              <a:rPr lang="en-US" b="1" dirty="0">
                <a:solidFill>
                  <a:srgbClr val="0000FF"/>
                </a:solidFill>
              </a:rPr>
              <a:t>: </a:t>
            </a:r>
            <a:r>
              <a:rPr lang="en-US" dirty="0"/>
              <a:t>A loop-free path is a path in which </a:t>
            </a:r>
            <a:r>
              <a:rPr lang="en-US" i="1" dirty="0"/>
              <a:t>all </a:t>
            </a:r>
            <a:r>
              <a:rPr lang="en-US" dirty="0"/>
              <a:t>nodes are distinct</a:t>
            </a:r>
            <a:r>
              <a:rPr lang="en-US" dirty="0" smtClean="0"/>
              <a:t>.</a:t>
            </a:r>
          </a:p>
          <a:p>
            <a:endParaRPr lang="en-US" dirty="0" smtClean="0"/>
          </a:p>
          <a:p>
            <a:r>
              <a:rPr lang="en-US" b="1" i="1" dirty="0" smtClean="0">
                <a:solidFill>
                  <a:srgbClr val="00B050"/>
                </a:solidFill>
              </a:rPr>
              <a:t>Complete </a:t>
            </a:r>
            <a:r>
              <a:rPr lang="en-US" b="1" i="1" dirty="0">
                <a:solidFill>
                  <a:srgbClr val="00B050"/>
                </a:solidFill>
              </a:rPr>
              <a:t>Path</a:t>
            </a:r>
            <a:r>
              <a:rPr lang="en-US" b="1" dirty="0">
                <a:solidFill>
                  <a:srgbClr val="00B050"/>
                </a:solidFill>
              </a:rPr>
              <a:t>:</a:t>
            </a:r>
            <a:r>
              <a:rPr lang="en-US" dirty="0"/>
              <a:t> A complete path is a path from the entry node to the </a:t>
            </a:r>
            <a:r>
              <a:rPr lang="en-US" dirty="0" smtClean="0"/>
              <a:t>exit node.</a:t>
            </a:r>
          </a:p>
          <a:p>
            <a:endParaRPr lang="en-US" dirty="0"/>
          </a:p>
          <a:p>
            <a:r>
              <a:rPr lang="en-US" b="1" i="1" dirty="0" smtClean="0">
                <a:solidFill>
                  <a:srgbClr val="FFC000"/>
                </a:solidFill>
              </a:rPr>
              <a:t>Definition use (du)-path</a:t>
            </a:r>
            <a:r>
              <a:rPr lang="en-US" b="1" dirty="0">
                <a:solidFill>
                  <a:srgbClr val="FFC000"/>
                </a:solidFill>
              </a:rPr>
              <a:t>: </a:t>
            </a:r>
            <a:r>
              <a:rPr lang="en-US" dirty="0"/>
              <a:t>A path (</a:t>
            </a:r>
            <a:r>
              <a:rPr lang="en-US" i="1" dirty="0"/>
              <a:t>n</a:t>
            </a:r>
            <a:r>
              <a:rPr lang="en-US" dirty="0"/>
              <a:t>1 - </a:t>
            </a:r>
            <a:r>
              <a:rPr lang="en-US" i="1" dirty="0"/>
              <a:t>n</a:t>
            </a:r>
            <a:r>
              <a:rPr lang="en-US" dirty="0"/>
              <a:t>2 -···- </a:t>
            </a:r>
            <a:r>
              <a:rPr lang="en-US" i="1" dirty="0"/>
              <a:t>nj </a:t>
            </a:r>
            <a:r>
              <a:rPr lang="en-US" dirty="0"/>
              <a:t>- </a:t>
            </a:r>
            <a:r>
              <a:rPr lang="en-US" i="1" dirty="0"/>
              <a:t>nk</a:t>
            </a:r>
            <a:r>
              <a:rPr lang="en-US" dirty="0"/>
              <a:t>) is a </a:t>
            </a:r>
            <a:r>
              <a:rPr lang="en-US" dirty="0" smtClean="0"/>
              <a:t>du-path w.r.t </a:t>
            </a:r>
            <a:r>
              <a:rPr lang="en-US" dirty="0"/>
              <a:t>variable </a:t>
            </a:r>
            <a:r>
              <a:rPr lang="en-US" i="1" dirty="0"/>
              <a:t>x </a:t>
            </a:r>
            <a:r>
              <a:rPr lang="en-US" dirty="0"/>
              <a:t>if node </a:t>
            </a:r>
            <a:r>
              <a:rPr lang="en-US" b="1" i="1" dirty="0">
                <a:solidFill>
                  <a:srgbClr val="C00000"/>
                </a:solidFill>
              </a:rPr>
              <a:t>n</a:t>
            </a:r>
            <a:r>
              <a:rPr lang="en-US" b="1" dirty="0">
                <a:solidFill>
                  <a:srgbClr val="C00000"/>
                </a:solidFill>
              </a:rPr>
              <a:t>1 has a global definition of </a:t>
            </a:r>
            <a:r>
              <a:rPr lang="en-US" b="1" i="1" dirty="0" smtClean="0">
                <a:solidFill>
                  <a:srgbClr val="C00000"/>
                </a:solidFill>
              </a:rPr>
              <a:t>x </a:t>
            </a:r>
            <a:r>
              <a:rPr lang="en-US" dirty="0" smtClean="0"/>
              <a:t>and </a:t>
            </a:r>
            <a:r>
              <a:rPr lang="en-US" i="1" dirty="0" smtClean="0"/>
              <a:t>either</a:t>
            </a:r>
          </a:p>
          <a:p>
            <a:endParaRPr lang="en-US" i="1" dirty="0" smtClean="0"/>
          </a:p>
          <a:p>
            <a:pPr lvl="1"/>
            <a:r>
              <a:rPr lang="en-US" dirty="0" smtClean="0"/>
              <a:t>node </a:t>
            </a:r>
            <a:r>
              <a:rPr lang="en-US" b="1" i="1" dirty="0">
                <a:solidFill>
                  <a:srgbClr val="F739AA"/>
                </a:solidFill>
              </a:rPr>
              <a:t>nk</a:t>
            </a:r>
            <a:r>
              <a:rPr lang="en-US" i="1" dirty="0"/>
              <a:t> </a:t>
            </a:r>
            <a:r>
              <a:rPr lang="en-US" dirty="0"/>
              <a:t>has a global c-use of </a:t>
            </a:r>
            <a:r>
              <a:rPr lang="en-US" i="1" dirty="0"/>
              <a:t>x </a:t>
            </a:r>
            <a:r>
              <a:rPr lang="en-US" dirty="0"/>
              <a:t>and (</a:t>
            </a:r>
            <a:r>
              <a:rPr lang="en-US" i="1" dirty="0"/>
              <a:t>n</a:t>
            </a:r>
            <a:r>
              <a:rPr lang="en-US" dirty="0"/>
              <a:t>1 - </a:t>
            </a:r>
            <a:r>
              <a:rPr lang="en-US" i="1" dirty="0"/>
              <a:t>n</a:t>
            </a:r>
            <a:r>
              <a:rPr lang="en-US" dirty="0"/>
              <a:t>2 -···- </a:t>
            </a:r>
            <a:r>
              <a:rPr lang="en-US" i="1" dirty="0"/>
              <a:t>nj </a:t>
            </a:r>
            <a:r>
              <a:rPr lang="en-US" dirty="0"/>
              <a:t>- </a:t>
            </a:r>
            <a:r>
              <a:rPr lang="en-US" i="1" dirty="0"/>
              <a:t>nk</a:t>
            </a:r>
            <a:r>
              <a:rPr lang="en-US" dirty="0"/>
              <a:t>) is a</a:t>
            </a:r>
            <a:br>
              <a:rPr lang="en-US" dirty="0"/>
            </a:br>
            <a:r>
              <a:rPr lang="en-US" dirty="0"/>
              <a:t>def-clear simple path w.r.t. </a:t>
            </a:r>
            <a:r>
              <a:rPr lang="en-US" i="1" dirty="0"/>
              <a:t>x </a:t>
            </a:r>
            <a:r>
              <a:rPr lang="en-US" i="1" dirty="0" smtClean="0"/>
              <a:t>or</a:t>
            </a:r>
          </a:p>
          <a:p>
            <a:pPr lvl="1"/>
            <a:endParaRPr lang="en-US" i="1" dirty="0" smtClean="0"/>
          </a:p>
          <a:p>
            <a:pPr lvl="1"/>
            <a:r>
              <a:rPr lang="en-US" dirty="0" smtClean="0"/>
              <a:t>Edge </a:t>
            </a:r>
            <a:r>
              <a:rPr lang="en-US" b="1" dirty="0">
                <a:solidFill>
                  <a:srgbClr val="92D050"/>
                </a:solidFill>
              </a:rPr>
              <a:t>(</a:t>
            </a:r>
            <a:r>
              <a:rPr lang="en-US" b="1" i="1" dirty="0">
                <a:solidFill>
                  <a:srgbClr val="92D050"/>
                </a:solidFill>
              </a:rPr>
              <a:t>nj </a:t>
            </a:r>
            <a:r>
              <a:rPr lang="en-US" b="1" dirty="0">
                <a:solidFill>
                  <a:srgbClr val="92D050"/>
                </a:solidFill>
              </a:rPr>
              <a:t>,</a:t>
            </a:r>
            <a:r>
              <a:rPr lang="en-US" b="1" i="1" dirty="0">
                <a:solidFill>
                  <a:srgbClr val="92D050"/>
                </a:solidFill>
              </a:rPr>
              <a:t>nk</a:t>
            </a:r>
            <a:r>
              <a:rPr lang="en-US" b="1" dirty="0">
                <a:solidFill>
                  <a:srgbClr val="92D050"/>
                </a:solidFill>
              </a:rPr>
              <a:t>) </a:t>
            </a:r>
            <a:r>
              <a:rPr lang="en-US" dirty="0"/>
              <a:t>has a </a:t>
            </a:r>
            <a:r>
              <a:rPr lang="en-US" b="1" dirty="0">
                <a:solidFill>
                  <a:srgbClr val="0070C0"/>
                </a:solidFill>
              </a:rPr>
              <a:t>p-use of </a:t>
            </a:r>
            <a:r>
              <a:rPr lang="en-US" b="1" i="1" dirty="0">
                <a:solidFill>
                  <a:srgbClr val="0070C0"/>
                </a:solidFill>
              </a:rPr>
              <a:t>x </a:t>
            </a:r>
            <a:r>
              <a:rPr lang="en-US" dirty="0"/>
              <a:t>and (</a:t>
            </a:r>
            <a:r>
              <a:rPr lang="en-US" i="1" dirty="0"/>
              <a:t>n</a:t>
            </a:r>
            <a:r>
              <a:rPr lang="en-US" dirty="0"/>
              <a:t>1 - </a:t>
            </a:r>
            <a:r>
              <a:rPr lang="en-US" i="1" dirty="0"/>
              <a:t>n</a:t>
            </a:r>
            <a:r>
              <a:rPr lang="en-US" dirty="0"/>
              <a:t>2 -···- </a:t>
            </a:r>
            <a:r>
              <a:rPr lang="en-US" i="1" dirty="0"/>
              <a:t>nj </a:t>
            </a:r>
            <a:r>
              <a:rPr lang="en-US" dirty="0"/>
              <a:t>) is a def-clear,</a:t>
            </a:r>
            <a:br>
              <a:rPr lang="en-US" dirty="0"/>
            </a:br>
            <a:r>
              <a:rPr lang="en-US" dirty="0"/>
              <a:t>loop-free path w.r.t. </a:t>
            </a:r>
            <a:r>
              <a:rPr lang="en-US" i="1" dirty="0"/>
              <a:t>x</a:t>
            </a:r>
            <a:r>
              <a:rPr lang="en-US" dirty="0"/>
              <a:t>. </a:t>
            </a:r>
          </a:p>
        </p:txBody>
      </p:sp>
    </p:spTree>
    <p:extLst>
      <p:ext uri="{BB962C8B-B14F-4D97-AF65-F5344CB8AC3E}">
        <p14:creationId xmlns:p14="http://schemas.microsoft.com/office/powerpoint/2010/main" val="17272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and design</a:t>
            </a:r>
            <a:endParaRPr lang="en-US" dirty="0"/>
          </a:p>
        </p:txBody>
      </p:sp>
      <p:sp>
        <p:nvSpPr>
          <p:cNvPr id="3" name="Content Placeholder 2"/>
          <p:cNvSpPr>
            <a:spLocks noGrp="1"/>
          </p:cNvSpPr>
          <p:nvPr>
            <p:ph idx="1"/>
          </p:nvPr>
        </p:nvSpPr>
        <p:spPr/>
        <p:txBody>
          <a:bodyPr/>
          <a:lstStyle/>
          <a:p>
            <a:r>
              <a:rPr lang="en-US" dirty="0" smtClean="0"/>
              <a:t> </a:t>
            </a:r>
            <a:r>
              <a:rPr lang="en-GB" dirty="0"/>
              <a:t> </a:t>
            </a:r>
            <a:r>
              <a:rPr lang="en-GB" dirty="0" smtClean="0"/>
              <a:t>To </a:t>
            </a:r>
            <a:r>
              <a:rPr lang="en-GB" dirty="0"/>
              <a:t>get ready and organized for test </a:t>
            </a:r>
            <a:r>
              <a:rPr lang="en-GB" dirty="0" smtClean="0"/>
              <a:t>execution</a:t>
            </a:r>
          </a:p>
          <a:p>
            <a:endParaRPr lang="en-GB" dirty="0"/>
          </a:p>
          <a:p>
            <a:r>
              <a:rPr lang="en-GB" dirty="0"/>
              <a:t>  </a:t>
            </a:r>
            <a:r>
              <a:rPr lang="en-GB" dirty="0" smtClean="0"/>
              <a:t>Provides </a:t>
            </a:r>
            <a:r>
              <a:rPr lang="en-GB" dirty="0"/>
              <a:t>a framework, scope, details of resource needed, effort required, schedule of activities, and a </a:t>
            </a:r>
            <a:r>
              <a:rPr lang="en-GB" dirty="0" smtClean="0"/>
              <a:t>budget</a:t>
            </a:r>
          </a:p>
          <a:p>
            <a:endParaRPr lang="en-GB" dirty="0"/>
          </a:p>
          <a:p>
            <a:r>
              <a:rPr lang="en-GB" dirty="0"/>
              <a:t> </a:t>
            </a:r>
            <a:r>
              <a:rPr lang="en-GB" dirty="0" smtClean="0"/>
              <a:t>During test plan</a:t>
            </a:r>
          </a:p>
          <a:p>
            <a:pPr lvl="1">
              <a:lnSpc>
                <a:spcPct val="150000"/>
              </a:lnSpc>
            </a:pPr>
            <a:r>
              <a:rPr lang="en-GB" dirty="0"/>
              <a:t> </a:t>
            </a:r>
            <a:r>
              <a:rPr lang="en-GB" dirty="0" smtClean="0"/>
              <a:t>The </a:t>
            </a:r>
            <a:r>
              <a:rPr lang="en-GB" dirty="0"/>
              <a:t>system requirements are critically studied, </a:t>
            </a:r>
            <a:endParaRPr lang="en-GB" dirty="0" smtClean="0"/>
          </a:p>
          <a:p>
            <a:pPr lvl="1">
              <a:lnSpc>
                <a:spcPct val="150000"/>
              </a:lnSpc>
            </a:pPr>
            <a:r>
              <a:rPr lang="en-GB" dirty="0"/>
              <a:t> </a:t>
            </a:r>
            <a:r>
              <a:rPr lang="en-GB" dirty="0" smtClean="0"/>
              <a:t>System </a:t>
            </a:r>
            <a:r>
              <a:rPr lang="en-GB" dirty="0"/>
              <a:t>features to be tested are thoroughly identiﬁed, </a:t>
            </a:r>
            <a:endParaRPr lang="en-GB" dirty="0" smtClean="0"/>
          </a:p>
          <a:p>
            <a:pPr lvl="1">
              <a:lnSpc>
                <a:spcPct val="150000"/>
              </a:lnSpc>
            </a:pPr>
            <a:r>
              <a:rPr lang="en-GB" dirty="0"/>
              <a:t> </a:t>
            </a:r>
            <a:r>
              <a:rPr lang="en-GB" dirty="0" smtClean="0"/>
              <a:t>The </a:t>
            </a:r>
            <a:r>
              <a:rPr lang="en-GB" dirty="0"/>
              <a:t>objectives of test cases and the detailed </a:t>
            </a:r>
            <a:r>
              <a:rPr lang="en-GB" dirty="0" err="1"/>
              <a:t>behavior</a:t>
            </a:r>
            <a:r>
              <a:rPr lang="en-GB" dirty="0"/>
              <a:t> of test cases are deﬁned</a:t>
            </a:r>
            <a:endParaRPr lang="en-US" dirty="0"/>
          </a:p>
        </p:txBody>
      </p:sp>
    </p:spTree>
    <p:extLst>
      <p:ext uri="{BB962C8B-B14F-4D97-AF65-F5344CB8AC3E}">
        <p14:creationId xmlns:p14="http://schemas.microsoft.com/office/powerpoint/2010/main" val="33037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861" y="1402335"/>
            <a:ext cx="6278018" cy="5232828"/>
          </a:xfrm>
          <a:prstGeom prst="rect">
            <a:avLst/>
          </a:prstGeom>
        </p:spPr>
      </p:pic>
      <p:grpSp>
        <p:nvGrpSpPr>
          <p:cNvPr id="6" name="Group 5"/>
          <p:cNvGrpSpPr/>
          <p:nvPr/>
        </p:nvGrpSpPr>
        <p:grpSpPr>
          <a:xfrm>
            <a:off x="3733583" y="2266791"/>
            <a:ext cx="2466574" cy="3174813"/>
            <a:chOff x="5232827" y="1997849"/>
            <a:chExt cx="2466574" cy="3174813"/>
          </a:xfrm>
        </p:grpSpPr>
        <p:sp>
          <p:nvSpPr>
            <p:cNvPr id="7" name="Rectangle 6"/>
            <p:cNvSpPr/>
            <p:nvPr/>
          </p:nvSpPr>
          <p:spPr>
            <a:xfrm>
              <a:off x="5232827" y="1997849"/>
              <a:ext cx="1567542" cy="732598"/>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93331" y="4550256"/>
              <a:ext cx="1506070" cy="622406"/>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3733583" y="3109620"/>
            <a:ext cx="2882370" cy="1462380"/>
            <a:chOff x="4504124" y="3695487"/>
            <a:chExt cx="2882370" cy="1462380"/>
          </a:xfrm>
        </p:grpSpPr>
        <p:sp>
          <p:nvSpPr>
            <p:cNvPr id="10" name="Rectangle 9"/>
            <p:cNvSpPr/>
            <p:nvPr/>
          </p:nvSpPr>
          <p:spPr>
            <a:xfrm>
              <a:off x="4504124" y="3695487"/>
              <a:ext cx="1567542" cy="581333"/>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56833" y="4604616"/>
              <a:ext cx="1029661" cy="55325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020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Anomalies</a:t>
            </a:r>
            <a:endParaRPr lang="en-US" dirty="0"/>
          </a:p>
        </p:txBody>
      </p:sp>
      <p:sp>
        <p:nvSpPr>
          <p:cNvPr id="4" name="Rectangle 3"/>
          <p:cNvSpPr/>
          <p:nvPr/>
        </p:nvSpPr>
        <p:spPr>
          <a:xfrm>
            <a:off x="1025819" y="2128679"/>
            <a:ext cx="6858000" cy="3970318"/>
          </a:xfrm>
          <a:prstGeom prst="rect">
            <a:avLst/>
          </a:prstGeom>
        </p:spPr>
        <p:txBody>
          <a:bodyPr wrap="square">
            <a:spAutoFit/>
          </a:bodyPr>
          <a:lstStyle/>
          <a:p>
            <a:r>
              <a:rPr lang="en-US" dirty="0" smtClean="0"/>
              <a:t>~</a:t>
            </a:r>
            <a:r>
              <a:rPr lang="en-US" dirty="0"/>
              <a:t>u        first use           </a:t>
            </a:r>
            <a:r>
              <a:rPr lang="en-US" dirty="0" smtClean="0"/>
              <a:t>	Bug</a:t>
            </a:r>
            <a:r>
              <a:rPr lang="en-US" dirty="0"/>
              <a:t>. Data is used without definition.</a:t>
            </a:r>
          </a:p>
          <a:p>
            <a:r>
              <a:rPr lang="en-US" dirty="0"/>
              <a:t> </a:t>
            </a:r>
          </a:p>
          <a:p>
            <a:r>
              <a:rPr lang="en-US" dirty="0"/>
              <a:t>~k        first kill             </a:t>
            </a:r>
            <a:r>
              <a:rPr lang="en-US" dirty="0" smtClean="0"/>
              <a:t>	Bug</a:t>
            </a:r>
            <a:r>
              <a:rPr lang="en-US" dirty="0"/>
              <a:t>. Data is killed without defining it.</a:t>
            </a:r>
          </a:p>
          <a:p>
            <a:r>
              <a:rPr lang="en-US" dirty="0"/>
              <a:t> </a:t>
            </a:r>
          </a:p>
          <a:p>
            <a:r>
              <a:rPr lang="en-US" dirty="0" err="1"/>
              <a:t>dd</a:t>
            </a:r>
            <a:r>
              <a:rPr lang="en-US" dirty="0"/>
              <a:t>        define–define   </a:t>
            </a:r>
            <a:r>
              <a:rPr lang="en-US" dirty="0" smtClean="0"/>
              <a:t>	Bug</a:t>
            </a:r>
            <a:r>
              <a:rPr lang="en-US" dirty="0"/>
              <a:t>. Redefinition of data.</a:t>
            </a:r>
          </a:p>
          <a:p>
            <a:r>
              <a:rPr lang="en-US" dirty="0"/>
              <a:t> </a:t>
            </a:r>
          </a:p>
          <a:p>
            <a:r>
              <a:rPr lang="en-US" dirty="0" err="1"/>
              <a:t>dk</a:t>
            </a:r>
            <a:r>
              <a:rPr lang="en-US" dirty="0"/>
              <a:t>        define –&gt; kill    </a:t>
            </a:r>
            <a:r>
              <a:rPr lang="en-US" dirty="0" smtClean="0"/>
              <a:t>	Bug</a:t>
            </a:r>
            <a:r>
              <a:rPr lang="en-US" dirty="0"/>
              <a:t>. Data is killed without using it.</a:t>
            </a:r>
          </a:p>
          <a:p>
            <a:r>
              <a:rPr lang="en-US" dirty="0"/>
              <a:t> </a:t>
            </a:r>
          </a:p>
          <a:p>
            <a:r>
              <a:rPr lang="en-US" dirty="0" err="1"/>
              <a:t>kk</a:t>
            </a:r>
            <a:r>
              <a:rPr lang="en-US" dirty="0"/>
              <a:t>         kill – kill           </a:t>
            </a:r>
            <a:r>
              <a:rPr lang="en-US" dirty="0" smtClean="0"/>
              <a:t>	Bug</a:t>
            </a:r>
            <a:r>
              <a:rPr lang="en-US" dirty="0"/>
              <a:t>. Destroying already killed data.</a:t>
            </a:r>
          </a:p>
          <a:p>
            <a:r>
              <a:rPr lang="en-US" dirty="0"/>
              <a:t> </a:t>
            </a:r>
          </a:p>
          <a:p>
            <a:r>
              <a:rPr lang="en-US" dirty="0" err="1"/>
              <a:t>ku</a:t>
            </a:r>
            <a:r>
              <a:rPr lang="en-US" dirty="0"/>
              <a:t>         kill – use         </a:t>
            </a:r>
            <a:r>
              <a:rPr lang="en-US" dirty="0" smtClean="0"/>
              <a:t>	Bug</a:t>
            </a:r>
            <a:r>
              <a:rPr lang="en-US" dirty="0"/>
              <a:t>. Data is used after destroying it.</a:t>
            </a:r>
          </a:p>
          <a:p>
            <a:r>
              <a:rPr lang="en-US" dirty="0"/>
              <a:t> </a:t>
            </a:r>
          </a:p>
          <a:p>
            <a:r>
              <a:rPr lang="en-US" dirty="0"/>
              <a:t>d~        define last       </a:t>
            </a:r>
            <a:r>
              <a:rPr lang="en-US" dirty="0" smtClean="0"/>
              <a:t>	Bug</a:t>
            </a:r>
            <a:r>
              <a:rPr lang="en-US" dirty="0"/>
              <a:t>. Defining but not using it.</a:t>
            </a:r>
          </a:p>
          <a:p>
            <a:r>
              <a:rPr lang="en-US" dirty="0"/>
              <a:t> </a:t>
            </a:r>
          </a:p>
        </p:txBody>
      </p:sp>
    </p:spTree>
    <p:extLst>
      <p:ext uri="{BB962C8B-B14F-4D97-AF65-F5344CB8AC3E}">
        <p14:creationId xmlns:p14="http://schemas.microsoft.com/office/powerpoint/2010/main" val="26984495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1" y="1562103"/>
            <a:ext cx="6248560" cy="4704200"/>
          </a:xfrm>
          <a:prstGeom prst="rect">
            <a:avLst/>
          </a:prstGeom>
        </p:spPr>
      </p:pic>
      <p:sp>
        <p:nvSpPr>
          <p:cNvPr id="6" name="TextBox 5"/>
          <p:cNvSpPr txBox="1"/>
          <p:nvPr/>
        </p:nvSpPr>
        <p:spPr>
          <a:xfrm>
            <a:off x="4350544" y="2179779"/>
            <a:ext cx="4586288" cy="1738296"/>
          </a:xfrm>
          <a:prstGeom prst="rect">
            <a:avLst/>
          </a:prstGeom>
          <a:noFill/>
        </p:spPr>
        <p:txBody>
          <a:bodyPr wrap="square" rtlCol="0">
            <a:spAutoFit/>
          </a:bodyPr>
          <a:lstStyle/>
          <a:p>
            <a:pPr marL="457200" indent="-457200">
              <a:lnSpc>
                <a:spcPct val="200000"/>
              </a:lnSpc>
              <a:buFont typeface="+mj-lt"/>
              <a:buAutoNum type="arabicPeriod"/>
            </a:pPr>
            <a:r>
              <a:rPr lang="en-US" sz="2000" i="1" dirty="0" smtClean="0">
                <a:solidFill>
                  <a:srgbClr val="FF0000"/>
                </a:solidFill>
              </a:rPr>
              <a:t>Draw a DFG for this code</a:t>
            </a:r>
          </a:p>
          <a:p>
            <a:pPr marL="457200" indent="-457200">
              <a:lnSpc>
                <a:spcPct val="200000"/>
              </a:lnSpc>
              <a:buFont typeface="+mj-lt"/>
              <a:buAutoNum type="arabicPeriod"/>
            </a:pPr>
            <a:r>
              <a:rPr lang="en-US" dirty="0">
                <a:solidFill>
                  <a:srgbClr val="FF0000"/>
                </a:solidFill>
              </a:rPr>
              <a:t>Identify a data flow anomaly in the code </a:t>
            </a:r>
            <a:r>
              <a:rPr lang="en-US" dirty="0" smtClean="0">
                <a:solidFill>
                  <a:srgbClr val="FF0000"/>
                </a:solidFill>
              </a:rPr>
              <a:t>given</a:t>
            </a:r>
            <a:endParaRPr lang="en-US" sz="2000" i="1" dirty="0" smtClean="0">
              <a:solidFill>
                <a:srgbClr val="FF0000"/>
              </a:solidFill>
            </a:endParaRPr>
          </a:p>
        </p:txBody>
      </p:sp>
    </p:spTree>
    <p:extLst>
      <p:ext uri="{BB962C8B-B14F-4D97-AF65-F5344CB8AC3E}">
        <p14:creationId xmlns:p14="http://schemas.microsoft.com/office/powerpoint/2010/main" val="31353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486" y="185856"/>
            <a:ext cx="7801914" cy="6503020"/>
          </a:xfrm>
          <a:prstGeom prst="rect">
            <a:avLst/>
          </a:prstGeom>
        </p:spPr>
      </p:pic>
      <p:sp>
        <p:nvSpPr>
          <p:cNvPr id="4" name="Title 3"/>
          <p:cNvSpPr>
            <a:spLocks noGrp="1"/>
          </p:cNvSpPr>
          <p:nvPr>
            <p:ph type="title"/>
          </p:nvPr>
        </p:nvSpPr>
        <p:spPr/>
        <p:txBody>
          <a:bodyPr/>
          <a:lstStyle/>
          <a:p>
            <a:r>
              <a:rPr lang="en-US" dirty="0" smtClean="0"/>
              <a:t>Example</a:t>
            </a:r>
            <a:endParaRPr lang="en-US" dirty="0"/>
          </a:p>
        </p:txBody>
      </p:sp>
    </p:spTree>
    <p:extLst>
      <p:ext uri="{BB962C8B-B14F-4D97-AF65-F5344CB8AC3E}">
        <p14:creationId xmlns:p14="http://schemas.microsoft.com/office/powerpoint/2010/main" val="252830545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and c-use set</a:t>
            </a:r>
            <a:endParaRPr lang="en-US" dirty="0"/>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t="8816"/>
          <a:stretch/>
        </p:blipFill>
        <p:spPr>
          <a:xfrm>
            <a:off x="1051997" y="1690689"/>
            <a:ext cx="7040006" cy="4629151"/>
          </a:xfrm>
          <a:prstGeom prst="rect">
            <a:avLst/>
          </a:prstGeom>
        </p:spPr>
      </p:pic>
    </p:spTree>
    <p:extLst>
      <p:ext uri="{BB962C8B-B14F-4D97-AF65-F5344CB8AC3E}">
        <p14:creationId xmlns:p14="http://schemas.microsoft.com/office/powerpoint/2010/main" val="40816065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Predicate and p-use </a:t>
            </a:r>
            <a:r>
              <a:rPr lang="en-US" dirty="0"/>
              <a:t>set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546" y="1690689"/>
            <a:ext cx="8468907" cy="4439270"/>
          </a:xfrm>
          <a:prstGeom prst="rect">
            <a:avLst/>
          </a:prstGeom>
        </p:spPr>
      </p:pic>
    </p:spTree>
    <p:extLst>
      <p:ext uri="{BB962C8B-B14F-4D97-AF65-F5344CB8AC3E}">
        <p14:creationId xmlns:p14="http://schemas.microsoft.com/office/powerpoint/2010/main" val="36883594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Testing Criteria</a:t>
            </a:r>
            <a:endParaRPr lang="en-US" dirty="0"/>
          </a:p>
        </p:txBody>
      </p:sp>
      <p:sp>
        <p:nvSpPr>
          <p:cNvPr id="3" name="Content Placeholder 2"/>
          <p:cNvSpPr>
            <a:spLocks noGrp="1"/>
          </p:cNvSpPr>
          <p:nvPr>
            <p:ph idx="1"/>
          </p:nvPr>
        </p:nvSpPr>
        <p:spPr/>
        <p:txBody>
          <a:bodyPr/>
          <a:lstStyle/>
          <a:p>
            <a:r>
              <a:rPr lang="en-US" i="1" dirty="0" smtClean="0"/>
              <a:t>All-</a:t>
            </a:r>
            <a:r>
              <a:rPr lang="en-US" i="1" dirty="0" err="1" smtClean="0"/>
              <a:t>defs</a:t>
            </a:r>
            <a:endParaRPr lang="en-US" dirty="0"/>
          </a:p>
          <a:p>
            <a:r>
              <a:rPr lang="en-US" dirty="0" smtClean="0"/>
              <a:t>All c-Uses</a:t>
            </a:r>
          </a:p>
          <a:p>
            <a:r>
              <a:rPr lang="en-US" dirty="0" smtClean="0"/>
              <a:t>All p-Uses</a:t>
            </a:r>
          </a:p>
          <a:p>
            <a:r>
              <a:rPr lang="en-US" dirty="0" smtClean="0"/>
              <a:t>All p-Uses/ Some c-Uses</a:t>
            </a:r>
          </a:p>
          <a:p>
            <a:r>
              <a:rPr lang="en-US" dirty="0"/>
              <a:t>All </a:t>
            </a:r>
            <a:r>
              <a:rPr lang="en-US" dirty="0" smtClean="0"/>
              <a:t>c-Uses</a:t>
            </a:r>
            <a:r>
              <a:rPr lang="en-US" dirty="0"/>
              <a:t>/ Some </a:t>
            </a:r>
            <a:r>
              <a:rPr lang="en-US" dirty="0" smtClean="0"/>
              <a:t>p-Uses</a:t>
            </a:r>
            <a:endParaRPr lang="en-US" dirty="0"/>
          </a:p>
          <a:p>
            <a:r>
              <a:rPr lang="en-US" i="1" dirty="0"/>
              <a:t>All-uses</a:t>
            </a:r>
            <a:r>
              <a:rPr lang="en-US" dirty="0"/>
              <a:t> </a:t>
            </a:r>
            <a:endParaRPr lang="en-US" dirty="0" smtClean="0"/>
          </a:p>
          <a:p>
            <a:r>
              <a:rPr lang="en-US" i="1" dirty="0"/>
              <a:t>All-du-paths</a:t>
            </a:r>
            <a:r>
              <a:rPr lang="en-US" dirty="0"/>
              <a:t> </a:t>
            </a:r>
          </a:p>
        </p:txBody>
      </p:sp>
      <p:grpSp>
        <p:nvGrpSpPr>
          <p:cNvPr id="6" name="Group 5"/>
          <p:cNvGrpSpPr/>
          <p:nvPr/>
        </p:nvGrpSpPr>
        <p:grpSpPr>
          <a:xfrm>
            <a:off x="3582039" y="1204159"/>
            <a:ext cx="5477359" cy="4972804"/>
            <a:chOff x="3582039" y="1204159"/>
            <a:chExt cx="5477359" cy="4972804"/>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039" y="1690689"/>
              <a:ext cx="5477359" cy="4486274"/>
            </a:xfrm>
            <a:prstGeom prst="rect">
              <a:avLst/>
            </a:prstGeom>
          </p:spPr>
        </p:pic>
        <p:sp>
          <p:nvSpPr>
            <p:cNvPr id="5" name="Rectangle 4"/>
            <p:cNvSpPr/>
            <p:nvPr/>
          </p:nvSpPr>
          <p:spPr>
            <a:xfrm>
              <a:off x="5694408" y="1204159"/>
              <a:ext cx="3314369" cy="400110"/>
            </a:xfrm>
            <a:prstGeom prst="rect">
              <a:avLst/>
            </a:prstGeom>
          </p:spPr>
          <p:txBody>
            <a:bodyPr wrap="none">
              <a:spAutoFit/>
            </a:bodyPr>
            <a:lstStyle/>
            <a:p>
              <a:r>
                <a:rPr lang="en-US" sz="2000" b="1" dirty="0">
                  <a:solidFill>
                    <a:srgbClr val="FF0000"/>
                  </a:solidFill>
                </a:rPr>
                <a:t>The </a:t>
              </a:r>
              <a:r>
                <a:rPr lang="en-US" sz="2000" b="1" dirty="0" err="1">
                  <a:solidFill>
                    <a:srgbClr val="FF0000"/>
                  </a:solidFill>
                </a:rPr>
                <a:t>Rapps-Weyuker</a:t>
              </a:r>
              <a:r>
                <a:rPr lang="en-US" sz="2000" b="1" dirty="0">
                  <a:solidFill>
                    <a:srgbClr val="FF0000"/>
                  </a:solidFill>
                </a:rPr>
                <a:t> Metrics </a:t>
              </a:r>
            </a:p>
          </p:txBody>
        </p:sp>
      </p:grpSp>
    </p:spTree>
    <p:extLst>
      <p:ext uri="{BB962C8B-B14F-4D97-AF65-F5344CB8AC3E}">
        <p14:creationId xmlns:p14="http://schemas.microsoft.com/office/powerpoint/2010/main" val="391750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All-defs</a:t>
            </a:r>
            <a:endParaRPr lang="en-US" dirty="0"/>
          </a:p>
        </p:txBody>
      </p:sp>
      <p:sp>
        <p:nvSpPr>
          <p:cNvPr id="3" name="Content Placeholder 2"/>
          <p:cNvSpPr>
            <a:spLocks noGrp="1"/>
          </p:cNvSpPr>
          <p:nvPr>
            <p:ph idx="1"/>
          </p:nvPr>
        </p:nvSpPr>
        <p:spPr/>
        <p:txBody>
          <a:bodyPr/>
          <a:lstStyle/>
          <a:p>
            <a:pPr>
              <a:lnSpc>
                <a:spcPct val="150000"/>
              </a:lnSpc>
            </a:pPr>
            <a:r>
              <a:rPr lang="en-US" dirty="0" smtClean="0"/>
              <a:t> </a:t>
            </a:r>
            <a:r>
              <a:rPr lang="en-GB" dirty="0"/>
              <a:t>For </a:t>
            </a:r>
            <a:r>
              <a:rPr lang="en-GB" b="1" dirty="0"/>
              <a:t>each variable </a:t>
            </a:r>
            <a:r>
              <a:rPr lang="en-GB" b="1" i="1" dirty="0"/>
              <a:t>x </a:t>
            </a:r>
            <a:r>
              <a:rPr lang="en-GB" i="1" dirty="0"/>
              <a:t>and for </a:t>
            </a:r>
            <a:r>
              <a:rPr lang="en-GB" b="1" i="1" dirty="0">
                <a:solidFill>
                  <a:srgbClr val="FF0000"/>
                </a:solidFill>
              </a:rPr>
              <a:t>each node i</a:t>
            </a:r>
            <a:r>
              <a:rPr lang="en-GB" b="1" i="1" dirty="0">
                <a:solidFill>
                  <a:srgbClr val="FF0000"/>
                </a:solidFill>
              </a:rPr>
              <a:t> </a:t>
            </a:r>
            <a:r>
              <a:rPr lang="en-GB" i="1" dirty="0"/>
              <a:t>such that </a:t>
            </a:r>
            <a:r>
              <a:rPr lang="en-GB" b="1" i="1" dirty="0">
                <a:solidFill>
                  <a:srgbClr val="0000FF"/>
                </a:solidFill>
              </a:rPr>
              <a:t>x has a </a:t>
            </a:r>
            <a:r>
              <a:rPr lang="en-GB" b="1" i="1" dirty="0" smtClean="0">
                <a:solidFill>
                  <a:srgbClr val="0000FF"/>
                </a:solidFill>
              </a:rPr>
              <a:t>global </a:t>
            </a:r>
            <a:r>
              <a:rPr lang="en-GB" b="1" dirty="0" smtClean="0">
                <a:solidFill>
                  <a:srgbClr val="0000FF"/>
                </a:solidFill>
              </a:rPr>
              <a:t>deﬁnition </a:t>
            </a:r>
            <a:r>
              <a:rPr lang="en-GB" b="1" dirty="0">
                <a:solidFill>
                  <a:srgbClr val="0000FF"/>
                </a:solidFill>
              </a:rPr>
              <a:t>in node </a:t>
            </a:r>
            <a:r>
              <a:rPr lang="en-GB" b="1" i="1" dirty="0">
                <a:solidFill>
                  <a:srgbClr val="0000FF"/>
                </a:solidFill>
              </a:rPr>
              <a:t>i</a:t>
            </a:r>
            <a:r>
              <a:rPr lang="en-GB" b="1" i="1" dirty="0">
                <a:solidFill>
                  <a:srgbClr val="0000FF"/>
                </a:solidFill>
              </a:rPr>
              <a:t> </a:t>
            </a:r>
            <a:r>
              <a:rPr lang="en-GB" i="1" dirty="0"/>
              <a:t>, </a:t>
            </a:r>
            <a:endParaRPr lang="en-GB" i="1" dirty="0" smtClean="0"/>
          </a:p>
          <a:p>
            <a:pPr lvl="1">
              <a:lnSpc>
                <a:spcPct val="150000"/>
              </a:lnSpc>
            </a:pPr>
            <a:r>
              <a:rPr lang="en-GB" i="1" dirty="0"/>
              <a:t> </a:t>
            </a:r>
            <a:r>
              <a:rPr lang="en-GB" i="1" dirty="0" smtClean="0"/>
              <a:t>Select </a:t>
            </a:r>
            <a:r>
              <a:rPr lang="en-GB" i="1" dirty="0"/>
              <a:t>a </a:t>
            </a:r>
            <a:r>
              <a:rPr lang="en-GB" sz="2800" b="1" i="1" dirty="0">
                <a:solidFill>
                  <a:srgbClr val="00B0F0"/>
                </a:solidFill>
              </a:rPr>
              <a:t>complete path </a:t>
            </a:r>
            <a:r>
              <a:rPr lang="en-GB" i="1" dirty="0"/>
              <a:t>which </a:t>
            </a:r>
            <a:r>
              <a:rPr lang="en-GB" b="1" i="1" dirty="0">
                <a:solidFill>
                  <a:srgbClr val="C00000"/>
                </a:solidFill>
              </a:rPr>
              <a:t>includes a </a:t>
            </a:r>
            <a:r>
              <a:rPr lang="en-GB" b="1" i="1" dirty="0" err="1">
                <a:solidFill>
                  <a:srgbClr val="C00000"/>
                </a:solidFill>
              </a:rPr>
              <a:t>def</a:t>
            </a:r>
            <a:r>
              <a:rPr lang="en-GB" b="1" i="1" dirty="0">
                <a:solidFill>
                  <a:srgbClr val="C00000"/>
                </a:solidFill>
              </a:rPr>
              <a:t>-clear </a:t>
            </a:r>
            <a:r>
              <a:rPr lang="en-GB" b="1" i="1" dirty="0" smtClean="0">
                <a:solidFill>
                  <a:srgbClr val="C00000"/>
                </a:solidFill>
              </a:rPr>
              <a:t>path</a:t>
            </a:r>
          </a:p>
          <a:p>
            <a:pPr lvl="2">
              <a:lnSpc>
                <a:spcPct val="150000"/>
              </a:lnSpc>
            </a:pPr>
            <a:r>
              <a:rPr lang="en-GB" i="1" dirty="0"/>
              <a:t> </a:t>
            </a:r>
            <a:r>
              <a:rPr lang="en-GB" i="1" dirty="0" smtClean="0"/>
              <a:t>F</a:t>
            </a:r>
            <a:r>
              <a:rPr lang="en-US" dirty="0" smtClean="0"/>
              <a:t>rom </a:t>
            </a:r>
            <a:r>
              <a:rPr lang="en-US" b="1" dirty="0">
                <a:solidFill>
                  <a:srgbClr val="00B050"/>
                </a:solidFill>
              </a:rPr>
              <a:t>node </a:t>
            </a:r>
            <a:r>
              <a:rPr lang="en-US" b="1" i="1" dirty="0" err="1">
                <a:solidFill>
                  <a:srgbClr val="00B050"/>
                </a:solidFill>
              </a:rPr>
              <a:t>i</a:t>
            </a:r>
            <a:r>
              <a:rPr lang="en-US" b="1" i="1" dirty="0">
                <a:solidFill>
                  <a:srgbClr val="00B050"/>
                </a:solidFill>
              </a:rPr>
              <a:t> </a:t>
            </a:r>
            <a:r>
              <a:rPr lang="en-US" b="1" i="1" dirty="0" smtClean="0">
                <a:solidFill>
                  <a:srgbClr val="00B050"/>
                </a:solidFill>
              </a:rPr>
              <a:t>to </a:t>
            </a:r>
            <a:r>
              <a:rPr lang="en-GB" b="1" dirty="0">
                <a:solidFill>
                  <a:srgbClr val="00B050"/>
                </a:solidFill>
              </a:rPr>
              <a:t>node </a:t>
            </a:r>
            <a:r>
              <a:rPr lang="en-GB" b="1" i="1" dirty="0">
                <a:solidFill>
                  <a:srgbClr val="00B050"/>
                </a:solidFill>
              </a:rPr>
              <a:t>j having a global c-use of x</a:t>
            </a:r>
            <a:r>
              <a:rPr lang="en-GB" i="1" dirty="0"/>
              <a:t> </a:t>
            </a:r>
            <a:r>
              <a:rPr lang="en-GB" i="1" dirty="0" smtClean="0"/>
              <a:t>or</a:t>
            </a:r>
          </a:p>
          <a:p>
            <a:pPr lvl="2">
              <a:lnSpc>
                <a:spcPct val="150000"/>
              </a:lnSpc>
            </a:pPr>
            <a:r>
              <a:rPr lang="en-US" dirty="0" smtClean="0"/>
              <a:t> </a:t>
            </a:r>
            <a:r>
              <a:rPr lang="en-GB" i="1" dirty="0"/>
              <a:t>F</a:t>
            </a:r>
            <a:r>
              <a:rPr lang="en-US" dirty="0"/>
              <a:t>rom </a:t>
            </a:r>
            <a:r>
              <a:rPr lang="en-US" b="1" dirty="0">
                <a:solidFill>
                  <a:srgbClr val="FF0066"/>
                </a:solidFill>
              </a:rPr>
              <a:t>node </a:t>
            </a:r>
            <a:r>
              <a:rPr lang="en-US" b="1" i="1" dirty="0" err="1">
                <a:solidFill>
                  <a:srgbClr val="FF0066"/>
                </a:solidFill>
              </a:rPr>
              <a:t>i</a:t>
            </a:r>
            <a:r>
              <a:rPr lang="en-US" b="1" i="1" dirty="0">
                <a:solidFill>
                  <a:srgbClr val="FF0066"/>
                </a:solidFill>
              </a:rPr>
              <a:t> </a:t>
            </a:r>
            <a:r>
              <a:rPr lang="en-US" b="1" i="1" dirty="0" smtClean="0">
                <a:solidFill>
                  <a:srgbClr val="FF0066"/>
                </a:solidFill>
              </a:rPr>
              <a:t>to </a:t>
            </a:r>
            <a:r>
              <a:rPr lang="en-GB" b="1" dirty="0">
                <a:solidFill>
                  <a:srgbClr val="FF0066"/>
                </a:solidFill>
              </a:rPr>
              <a:t>edge (</a:t>
            </a:r>
            <a:r>
              <a:rPr lang="en-GB" b="1" i="1" dirty="0">
                <a:solidFill>
                  <a:srgbClr val="FF0066"/>
                </a:solidFill>
              </a:rPr>
              <a:t>j ,k) having a p-use of x</a:t>
            </a:r>
            <a:r>
              <a:rPr lang="en-GB" i="1" dirty="0"/>
              <a:t>.</a:t>
            </a:r>
          </a:p>
          <a:p>
            <a:pPr lvl="2">
              <a:lnSpc>
                <a:spcPct val="150000"/>
              </a:lnSpc>
            </a:pPr>
            <a:endParaRPr lang="en-US" dirty="0"/>
          </a:p>
        </p:txBody>
      </p:sp>
    </p:spTree>
    <p:extLst>
      <p:ext uri="{BB962C8B-B14F-4D97-AF65-F5344CB8AC3E}">
        <p14:creationId xmlns:p14="http://schemas.microsoft.com/office/powerpoint/2010/main" val="39319412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63" y="157619"/>
            <a:ext cx="7801914" cy="6503020"/>
          </a:xfrm>
          <a:prstGeom prst="rect">
            <a:avLst/>
          </a:prstGeom>
        </p:spPr>
      </p:pic>
      <p:sp>
        <p:nvSpPr>
          <p:cNvPr id="4" name="Title 3"/>
          <p:cNvSpPr>
            <a:spLocks noGrp="1"/>
          </p:cNvSpPr>
          <p:nvPr>
            <p:ph type="title"/>
          </p:nvPr>
        </p:nvSpPr>
        <p:spPr>
          <a:xfrm>
            <a:off x="442912" y="545145"/>
            <a:ext cx="7886700" cy="1325563"/>
          </a:xfrm>
        </p:spPr>
        <p:txBody>
          <a:bodyPr>
            <a:noAutofit/>
          </a:bodyPr>
          <a:lstStyle/>
          <a:p>
            <a:r>
              <a:rPr lang="en-US" dirty="0" smtClean="0"/>
              <a:t>Example</a:t>
            </a:r>
            <a:br>
              <a:rPr lang="en-US" dirty="0" smtClean="0"/>
            </a:br>
            <a:r>
              <a:rPr lang="en-US" dirty="0"/>
              <a:t/>
            </a:r>
            <a:br>
              <a:rPr lang="en-US" dirty="0"/>
            </a:br>
            <a:r>
              <a:rPr lang="en-US" dirty="0" smtClean="0"/>
              <a:t>variable = </a:t>
            </a:r>
            <a:r>
              <a:rPr lang="en-US" dirty="0" err="1" smtClean="0"/>
              <a:t>tv</a:t>
            </a:r>
            <a:endParaRPr lang="en-US" dirty="0"/>
          </a:p>
        </p:txBody>
      </p:sp>
      <p:sp>
        <p:nvSpPr>
          <p:cNvPr id="2" name="Rectangle 1"/>
          <p:cNvSpPr/>
          <p:nvPr/>
        </p:nvSpPr>
        <p:spPr>
          <a:xfrm>
            <a:off x="3386138" y="1300163"/>
            <a:ext cx="2300287" cy="800100"/>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725931" y="55026"/>
            <a:ext cx="2034468" cy="400110"/>
          </a:xfrm>
          <a:prstGeom prst="rect">
            <a:avLst/>
          </a:prstGeom>
        </p:spPr>
        <p:txBody>
          <a:bodyPr wrap="none">
            <a:spAutoFit/>
          </a:bodyPr>
          <a:lstStyle/>
          <a:p>
            <a:r>
              <a:rPr lang="en-GB" sz="2000" b="1" i="1" dirty="0" smtClean="0">
                <a:solidFill>
                  <a:srgbClr val="00B0F0"/>
                </a:solidFill>
              </a:rPr>
              <a:t>COMPLETE PATH </a:t>
            </a:r>
            <a:endParaRPr lang="en-US" sz="2000" dirty="0"/>
          </a:p>
        </p:txBody>
      </p:sp>
      <p:sp>
        <p:nvSpPr>
          <p:cNvPr id="6" name="Rectangle 5"/>
          <p:cNvSpPr/>
          <p:nvPr/>
        </p:nvSpPr>
        <p:spPr>
          <a:xfrm>
            <a:off x="6725931" y="545145"/>
            <a:ext cx="2183546" cy="400110"/>
          </a:xfrm>
          <a:prstGeom prst="rect">
            <a:avLst/>
          </a:prstGeom>
        </p:spPr>
        <p:txBody>
          <a:bodyPr wrap="none">
            <a:spAutoFit/>
          </a:bodyPr>
          <a:lstStyle/>
          <a:p>
            <a:r>
              <a:rPr lang="en-GB" sz="2000" b="1" i="1" dirty="0" smtClean="0">
                <a:solidFill>
                  <a:srgbClr val="C00000"/>
                </a:solidFill>
              </a:rPr>
              <a:t>A DEF-CLEAR PATH</a:t>
            </a:r>
            <a:endParaRPr lang="en-US" sz="2000" dirty="0"/>
          </a:p>
        </p:txBody>
      </p:sp>
      <p:sp>
        <p:nvSpPr>
          <p:cNvPr id="7" name="Rectangle 6"/>
          <p:cNvSpPr/>
          <p:nvPr/>
        </p:nvSpPr>
        <p:spPr>
          <a:xfrm>
            <a:off x="6725931" y="1035264"/>
            <a:ext cx="1768433" cy="400110"/>
          </a:xfrm>
          <a:prstGeom prst="rect">
            <a:avLst/>
          </a:prstGeom>
        </p:spPr>
        <p:txBody>
          <a:bodyPr wrap="none">
            <a:spAutoFit/>
          </a:bodyPr>
          <a:lstStyle/>
          <a:p>
            <a:r>
              <a:rPr lang="en-GB" sz="2000" b="1" i="1" dirty="0" smtClean="0">
                <a:solidFill>
                  <a:srgbClr val="00B050"/>
                </a:solidFill>
              </a:rPr>
              <a:t>GLOBAL C-USE </a:t>
            </a:r>
            <a:endParaRPr lang="en-US" sz="2000" dirty="0"/>
          </a:p>
        </p:txBody>
      </p:sp>
      <p:sp>
        <p:nvSpPr>
          <p:cNvPr id="8" name="Rectangle 7"/>
          <p:cNvSpPr/>
          <p:nvPr/>
        </p:nvSpPr>
        <p:spPr>
          <a:xfrm>
            <a:off x="6725931" y="1506023"/>
            <a:ext cx="1021433" cy="400110"/>
          </a:xfrm>
          <a:prstGeom prst="rect">
            <a:avLst/>
          </a:prstGeom>
        </p:spPr>
        <p:txBody>
          <a:bodyPr wrap="none">
            <a:spAutoFit/>
          </a:bodyPr>
          <a:lstStyle/>
          <a:p>
            <a:r>
              <a:rPr lang="en-GB" sz="2000" b="1" i="1" dirty="0" smtClean="0">
                <a:solidFill>
                  <a:srgbClr val="FF0066"/>
                </a:solidFill>
              </a:rPr>
              <a:t>A P-USE</a:t>
            </a:r>
            <a:endParaRPr lang="en-US" sz="2000" dirty="0"/>
          </a:p>
        </p:txBody>
      </p:sp>
      <p:sp>
        <p:nvSpPr>
          <p:cNvPr id="9" name="Rectangle 8"/>
          <p:cNvSpPr/>
          <p:nvPr/>
        </p:nvSpPr>
        <p:spPr>
          <a:xfrm>
            <a:off x="4045524" y="6221714"/>
            <a:ext cx="4572000" cy="461665"/>
          </a:xfrm>
          <a:prstGeom prst="rect">
            <a:avLst/>
          </a:prstGeom>
        </p:spPr>
        <p:txBody>
          <a:bodyPr>
            <a:spAutoFit/>
          </a:bodyPr>
          <a:lstStyle/>
          <a:p>
            <a:pPr algn="ctr"/>
            <a:r>
              <a:rPr lang="en-US" sz="2400" b="1" dirty="0" smtClean="0">
                <a:solidFill>
                  <a:srgbClr val="231E20"/>
                </a:solidFill>
                <a:latin typeface="Arial" panose="020B0604020202020204" pitchFamily="34" charset="0"/>
              </a:rPr>
              <a:t>1-2-3-4-5-6-3-7-9-10</a:t>
            </a:r>
            <a:endParaRPr lang="en-US" sz="2400" b="1" dirty="0">
              <a:solidFill>
                <a:srgbClr val="231E20"/>
              </a:solidFill>
              <a:latin typeface="Arial" panose="020B0604020202020204" pitchFamily="34" charset="0"/>
            </a:endParaRPr>
          </a:p>
        </p:txBody>
      </p:sp>
    </p:spTree>
    <p:extLst>
      <p:ext uri="{BB962C8B-B14F-4D97-AF65-F5344CB8AC3E}">
        <p14:creationId xmlns:p14="http://schemas.microsoft.com/office/powerpoint/2010/main" val="419734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All-c-uses</a:t>
            </a:r>
            <a:endParaRPr lang="en-US" dirty="0"/>
          </a:p>
        </p:txBody>
      </p:sp>
      <p:sp>
        <p:nvSpPr>
          <p:cNvPr id="3" name="Content Placeholder 2"/>
          <p:cNvSpPr>
            <a:spLocks noGrp="1"/>
          </p:cNvSpPr>
          <p:nvPr>
            <p:ph idx="1"/>
          </p:nvPr>
        </p:nvSpPr>
        <p:spPr/>
        <p:txBody>
          <a:bodyPr/>
          <a:lstStyle/>
          <a:p>
            <a:pPr>
              <a:lnSpc>
                <a:spcPct val="150000"/>
              </a:lnSpc>
            </a:pPr>
            <a:r>
              <a:rPr lang="en-US" dirty="0" smtClean="0"/>
              <a:t> </a:t>
            </a:r>
            <a:r>
              <a:rPr lang="en-GB" dirty="0"/>
              <a:t>For </a:t>
            </a:r>
            <a:r>
              <a:rPr lang="en-GB" b="1" dirty="0">
                <a:solidFill>
                  <a:srgbClr val="C00000"/>
                </a:solidFill>
              </a:rPr>
              <a:t>each variable </a:t>
            </a:r>
            <a:r>
              <a:rPr lang="en-GB" b="1" i="1" dirty="0">
                <a:solidFill>
                  <a:srgbClr val="C00000"/>
                </a:solidFill>
              </a:rPr>
              <a:t>x and for each node i</a:t>
            </a:r>
            <a:r>
              <a:rPr lang="en-GB" b="1" i="1" dirty="0">
                <a:solidFill>
                  <a:srgbClr val="C00000"/>
                </a:solidFill>
              </a:rPr>
              <a:t> </a:t>
            </a:r>
            <a:r>
              <a:rPr lang="en-GB" i="1" dirty="0"/>
              <a:t>, such that </a:t>
            </a:r>
            <a:endParaRPr lang="en-GB" i="1" dirty="0" smtClean="0"/>
          </a:p>
          <a:p>
            <a:pPr lvl="1">
              <a:lnSpc>
                <a:spcPct val="150000"/>
              </a:lnSpc>
            </a:pPr>
            <a:r>
              <a:rPr lang="en-GB" i="1" dirty="0"/>
              <a:t> </a:t>
            </a:r>
            <a:r>
              <a:rPr lang="en-GB" sz="2400" b="1" dirty="0" smtClean="0"/>
              <a:t>x </a:t>
            </a:r>
            <a:r>
              <a:rPr lang="en-GB" sz="2400" b="1" dirty="0"/>
              <a:t>has a </a:t>
            </a:r>
            <a:r>
              <a:rPr lang="en-GB" sz="2400" b="1" dirty="0" smtClean="0"/>
              <a:t>global deﬁnition </a:t>
            </a:r>
            <a:r>
              <a:rPr lang="en-GB" sz="2400" b="1" dirty="0"/>
              <a:t>in node </a:t>
            </a:r>
            <a:r>
              <a:rPr lang="en-GB" sz="2400" b="1" dirty="0"/>
              <a:t>i</a:t>
            </a:r>
            <a:r>
              <a:rPr lang="en-GB" sz="2400" b="1" dirty="0"/>
              <a:t> </a:t>
            </a:r>
            <a:r>
              <a:rPr lang="en-GB" i="1" dirty="0"/>
              <a:t>, </a:t>
            </a:r>
            <a:endParaRPr lang="en-GB" i="1" dirty="0" smtClean="0"/>
          </a:p>
          <a:p>
            <a:pPr lvl="1">
              <a:lnSpc>
                <a:spcPct val="150000"/>
              </a:lnSpc>
            </a:pPr>
            <a:r>
              <a:rPr lang="en-GB" i="1" dirty="0"/>
              <a:t> </a:t>
            </a:r>
            <a:r>
              <a:rPr lang="en-GB" i="1" dirty="0" smtClean="0"/>
              <a:t>select </a:t>
            </a:r>
            <a:r>
              <a:rPr lang="en-GB" sz="2400" b="1" i="1" dirty="0">
                <a:solidFill>
                  <a:srgbClr val="F739AA"/>
                </a:solidFill>
              </a:rPr>
              <a:t>complete paths </a:t>
            </a:r>
            <a:r>
              <a:rPr lang="en-GB" i="1" dirty="0"/>
              <a:t>which include </a:t>
            </a:r>
            <a:endParaRPr lang="en-GB" i="1" dirty="0" smtClean="0"/>
          </a:p>
          <a:p>
            <a:pPr lvl="1">
              <a:lnSpc>
                <a:spcPct val="150000"/>
              </a:lnSpc>
            </a:pPr>
            <a:r>
              <a:rPr lang="en-GB" b="1" i="1" dirty="0" err="1" smtClean="0">
                <a:solidFill>
                  <a:srgbClr val="0000FF"/>
                </a:solidFill>
              </a:rPr>
              <a:t>def</a:t>
            </a:r>
            <a:r>
              <a:rPr lang="en-GB" b="1" i="1" dirty="0" smtClean="0">
                <a:solidFill>
                  <a:srgbClr val="0000FF"/>
                </a:solidFill>
              </a:rPr>
              <a:t>-clear paths </a:t>
            </a:r>
            <a:r>
              <a:rPr lang="en-GB" b="1" dirty="0" smtClean="0">
                <a:solidFill>
                  <a:srgbClr val="0000FF"/>
                </a:solidFill>
              </a:rPr>
              <a:t>from </a:t>
            </a:r>
            <a:r>
              <a:rPr lang="en-GB" b="1" dirty="0">
                <a:solidFill>
                  <a:srgbClr val="0000FF"/>
                </a:solidFill>
              </a:rPr>
              <a:t>node </a:t>
            </a:r>
            <a:r>
              <a:rPr lang="en-GB" b="1" i="1" dirty="0">
                <a:solidFill>
                  <a:srgbClr val="0000FF"/>
                </a:solidFill>
              </a:rPr>
              <a:t>i</a:t>
            </a:r>
            <a:r>
              <a:rPr lang="en-GB" b="1" i="1" dirty="0">
                <a:solidFill>
                  <a:srgbClr val="0000FF"/>
                </a:solidFill>
              </a:rPr>
              <a:t> to all nodes j </a:t>
            </a:r>
            <a:endParaRPr lang="en-GB" b="1" i="1" dirty="0" smtClean="0">
              <a:solidFill>
                <a:srgbClr val="0000FF"/>
              </a:solidFill>
            </a:endParaRPr>
          </a:p>
          <a:p>
            <a:pPr lvl="2">
              <a:lnSpc>
                <a:spcPct val="150000"/>
              </a:lnSpc>
            </a:pPr>
            <a:r>
              <a:rPr lang="en-GB" b="1" i="1" dirty="0">
                <a:solidFill>
                  <a:srgbClr val="0000FF"/>
                </a:solidFill>
              </a:rPr>
              <a:t> </a:t>
            </a:r>
            <a:r>
              <a:rPr lang="en-GB" b="1" i="1" dirty="0" smtClean="0">
                <a:solidFill>
                  <a:srgbClr val="FF0000"/>
                </a:solidFill>
              </a:rPr>
              <a:t>S</a:t>
            </a:r>
            <a:r>
              <a:rPr lang="en-GB" i="1" dirty="0" smtClean="0">
                <a:solidFill>
                  <a:srgbClr val="FF0000"/>
                </a:solidFill>
              </a:rPr>
              <a:t>uch </a:t>
            </a:r>
            <a:r>
              <a:rPr lang="en-GB" i="1" dirty="0">
                <a:solidFill>
                  <a:srgbClr val="FF0000"/>
                </a:solidFill>
              </a:rPr>
              <a:t>that there is </a:t>
            </a:r>
            <a:r>
              <a:rPr lang="en-GB" sz="2400" b="1" i="1" dirty="0">
                <a:solidFill>
                  <a:srgbClr val="FF0000"/>
                </a:solidFill>
              </a:rPr>
              <a:t>a global c-use of x in j </a:t>
            </a:r>
            <a:r>
              <a:rPr lang="en-GB" i="1"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415579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of Test Data</a:t>
            </a:r>
            <a:endParaRPr lang="en-US" dirty="0"/>
          </a:p>
        </p:txBody>
      </p:sp>
      <p:graphicFrame>
        <p:nvGraphicFramePr>
          <p:cNvPr id="3" name="Diagram 2"/>
          <p:cNvGraphicFramePr/>
          <p:nvPr>
            <p:extLst>
              <p:ext uri="{D42A27DB-BD31-4B8C-83A1-F6EECF244321}">
                <p14:modId xmlns:p14="http://schemas.microsoft.com/office/powerpoint/2010/main" val="259116373"/>
              </p:ext>
            </p:extLst>
          </p:nvPr>
        </p:nvGraphicFramePr>
        <p:xfrm>
          <a:off x="1524000" y="176583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03222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11" y="145035"/>
            <a:ext cx="7801914" cy="6503020"/>
          </a:xfrm>
          <a:prstGeom prst="rect">
            <a:avLst/>
          </a:prstGeom>
        </p:spPr>
      </p:pic>
      <p:sp>
        <p:nvSpPr>
          <p:cNvPr id="4" name="Title 3"/>
          <p:cNvSpPr>
            <a:spLocks noGrp="1"/>
          </p:cNvSpPr>
          <p:nvPr>
            <p:ph type="title"/>
          </p:nvPr>
        </p:nvSpPr>
        <p:spPr/>
        <p:txBody>
          <a:bodyPr>
            <a:noAutofit/>
          </a:bodyPr>
          <a:lstStyle/>
          <a:p>
            <a:r>
              <a:rPr lang="en-US" dirty="0" smtClean="0"/>
              <a:t>Example</a:t>
            </a:r>
            <a:br>
              <a:rPr lang="en-US" dirty="0" smtClean="0"/>
            </a:br>
            <a:r>
              <a:rPr lang="en-US" dirty="0"/>
              <a:t/>
            </a:r>
            <a:br>
              <a:rPr lang="en-US" dirty="0"/>
            </a:br>
            <a:r>
              <a:rPr lang="en-US" dirty="0"/>
              <a:t>variable = </a:t>
            </a:r>
            <a:r>
              <a:rPr lang="en-US" dirty="0" err="1" smtClean="0"/>
              <a:t>ti</a:t>
            </a:r>
            <a:endParaRPr lang="en-US" dirty="0"/>
          </a:p>
        </p:txBody>
      </p:sp>
      <p:sp>
        <p:nvSpPr>
          <p:cNvPr id="2" name="Rectangle 1"/>
          <p:cNvSpPr/>
          <p:nvPr/>
        </p:nvSpPr>
        <p:spPr>
          <a:xfrm>
            <a:off x="3386138" y="1300163"/>
            <a:ext cx="2300287" cy="800100"/>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725931" y="55026"/>
            <a:ext cx="2034468" cy="400110"/>
          </a:xfrm>
          <a:prstGeom prst="rect">
            <a:avLst/>
          </a:prstGeom>
        </p:spPr>
        <p:txBody>
          <a:bodyPr wrap="none">
            <a:spAutoFit/>
          </a:bodyPr>
          <a:lstStyle/>
          <a:p>
            <a:r>
              <a:rPr lang="en-GB" sz="2000" b="1" i="1" dirty="0" smtClean="0">
                <a:solidFill>
                  <a:srgbClr val="00B0F0"/>
                </a:solidFill>
              </a:rPr>
              <a:t>COMPLETE PATH </a:t>
            </a:r>
            <a:endParaRPr lang="en-US" sz="2000" dirty="0"/>
          </a:p>
        </p:txBody>
      </p:sp>
      <p:sp>
        <p:nvSpPr>
          <p:cNvPr id="6" name="Rectangle 5"/>
          <p:cNvSpPr/>
          <p:nvPr/>
        </p:nvSpPr>
        <p:spPr>
          <a:xfrm>
            <a:off x="6725931" y="545145"/>
            <a:ext cx="2183546" cy="400110"/>
          </a:xfrm>
          <a:prstGeom prst="rect">
            <a:avLst/>
          </a:prstGeom>
        </p:spPr>
        <p:txBody>
          <a:bodyPr wrap="none">
            <a:spAutoFit/>
          </a:bodyPr>
          <a:lstStyle/>
          <a:p>
            <a:r>
              <a:rPr lang="en-GB" sz="2000" b="1" i="1" dirty="0" smtClean="0">
                <a:solidFill>
                  <a:srgbClr val="C00000"/>
                </a:solidFill>
              </a:rPr>
              <a:t>A DEF-CLEAR PATH</a:t>
            </a:r>
            <a:endParaRPr lang="en-US" sz="2000" dirty="0"/>
          </a:p>
        </p:txBody>
      </p:sp>
      <p:sp>
        <p:nvSpPr>
          <p:cNvPr id="7" name="Rectangle 6"/>
          <p:cNvSpPr/>
          <p:nvPr/>
        </p:nvSpPr>
        <p:spPr>
          <a:xfrm>
            <a:off x="6725931" y="1035264"/>
            <a:ext cx="1768433" cy="400110"/>
          </a:xfrm>
          <a:prstGeom prst="rect">
            <a:avLst/>
          </a:prstGeom>
        </p:spPr>
        <p:txBody>
          <a:bodyPr wrap="none">
            <a:spAutoFit/>
          </a:bodyPr>
          <a:lstStyle/>
          <a:p>
            <a:r>
              <a:rPr lang="en-GB" sz="2000" b="1" i="1" dirty="0" smtClean="0">
                <a:solidFill>
                  <a:srgbClr val="00B050"/>
                </a:solidFill>
              </a:rPr>
              <a:t>GLOBAL C-USE </a:t>
            </a:r>
            <a:endParaRPr lang="en-US" sz="2000" dirty="0"/>
          </a:p>
        </p:txBody>
      </p:sp>
      <p:sp>
        <p:nvSpPr>
          <p:cNvPr id="9" name="Rectangle 8"/>
          <p:cNvSpPr/>
          <p:nvPr/>
        </p:nvSpPr>
        <p:spPr>
          <a:xfrm>
            <a:off x="4045524" y="6221714"/>
            <a:ext cx="4572000" cy="461665"/>
          </a:xfrm>
          <a:prstGeom prst="rect">
            <a:avLst/>
          </a:prstGeom>
        </p:spPr>
        <p:txBody>
          <a:bodyPr>
            <a:spAutoFit/>
          </a:bodyPr>
          <a:lstStyle/>
          <a:p>
            <a:pPr algn="ctr"/>
            <a:r>
              <a:rPr lang="en-US" sz="2400" b="1" dirty="0" smtClean="0">
                <a:solidFill>
                  <a:srgbClr val="231E20"/>
                </a:solidFill>
                <a:latin typeface="Arial" panose="020B0604020202020204" pitchFamily="34" charset="0"/>
              </a:rPr>
              <a:t>1-2-3-4-5-6-3-7-8-10</a:t>
            </a:r>
            <a:endParaRPr lang="en-US" sz="2400" b="1" dirty="0">
              <a:solidFill>
                <a:srgbClr val="231E20"/>
              </a:solidFill>
              <a:latin typeface="Arial" panose="020B0604020202020204" pitchFamily="34" charset="0"/>
            </a:endParaRPr>
          </a:p>
        </p:txBody>
      </p:sp>
    </p:spTree>
    <p:extLst>
      <p:ext uri="{BB962C8B-B14F-4D97-AF65-F5344CB8AC3E}">
        <p14:creationId xmlns:p14="http://schemas.microsoft.com/office/powerpoint/2010/main" val="189944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All-p-uses</a:t>
            </a:r>
            <a:endParaRPr lang="en-US" dirty="0"/>
          </a:p>
        </p:txBody>
      </p:sp>
      <p:sp>
        <p:nvSpPr>
          <p:cNvPr id="3" name="Content Placeholder 2"/>
          <p:cNvSpPr>
            <a:spLocks noGrp="1"/>
          </p:cNvSpPr>
          <p:nvPr>
            <p:ph idx="1"/>
          </p:nvPr>
        </p:nvSpPr>
        <p:spPr/>
        <p:txBody>
          <a:bodyPr/>
          <a:lstStyle/>
          <a:p>
            <a:pPr>
              <a:lnSpc>
                <a:spcPct val="150000"/>
              </a:lnSpc>
            </a:pPr>
            <a:r>
              <a:rPr lang="en-US" dirty="0" smtClean="0"/>
              <a:t> </a:t>
            </a:r>
            <a:r>
              <a:rPr lang="en-GB" dirty="0"/>
              <a:t>For </a:t>
            </a:r>
            <a:r>
              <a:rPr lang="en-GB" b="1" dirty="0">
                <a:solidFill>
                  <a:srgbClr val="C00000"/>
                </a:solidFill>
              </a:rPr>
              <a:t>each variable </a:t>
            </a:r>
            <a:r>
              <a:rPr lang="en-GB" b="1" i="1" dirty="0">
                <a:solidFill>
                  <a:srgbClr val="C00000"/>
                </a:solidFill>
              </a:rPr>
              <a:t>x and for each node i</a:t>
            </a:r>
            <a:r>
              <a:rPr lang="en-GB" b="1" i="1" dirty="0">
                <a:solidFill>
                  <a:srgbClr val="C00000"/>
                </a:solidFill>
              </a:rPr>
              <a:t> </a:t>
            </a:r>
            <a:r>
              <a:rPr lang="en-GB" i="1" dirty="0"/>
              <a:t>, such that </a:t>
            </a:r>
            <a:endParaRPr lang="en-GB" i="1" dirty="0" smtClean="0"/>
          </a:p>
          <a:p>
            <a:pPr lvl="1">
              <a:lnSpc>
                <a:spcPct val="150000"/>
              </a:lnSpc>
            </a:pPr>
            <a:r>
              <a:rPr lang="en-GB" i="1" dirty="0"/>
              <a:t> </a:t>
            </a:r>
            <a:r>
              <a:rPr lang="en-GB" sz="2400" b="1" dirty="0" smtClean="0"/>
              <a:t>x </a:t>
            </a:r>
            <a:r>
              <a:rPr lang="en-GB" sz="2400" b="1" dirty="0"/>
              <a:t>has a </a:t>
            </a:r>
            <a:r>
              <a:rPr lang="en-GB" sz="2400" b="1" dirty="0" smtClean="0"/>
              <a:t>global deﬁnition </a:t>
            </a:r>
            <a:r>
              <a:rPr lang="en-GB" sz="2400" b="1" dirty="0"/>
              <a:t>in node </a:t>
            </a:r>
            <a:r>
              <a:rPr lang="en-GB" sz="2400" b="1" dirty="0"/>
              <a:t>i</a:t>
            </a:r>
            <a:r>
              <a:rPr lang="en-GB" sz="2400" b="1" dirty="0"/>
              <a:t> </a:t>
            </a:r>
            <a:r>
              <a:rPr lang="en-GB" i="1" dirty="0"/>
              <a:t>, </a:t>
            </a:r>
            <a:endParaRPr lang="en-GB" i="1" dirty="0" smtClean="0"/>
          </a:p>
          <a:p>
            <a:pPr lvl="1">
              <a:lnSpc>
                <a:spcPct val="150000"/>
              </a:lnSpc>
            </a:pPr>
            <a:r>
              <a:rPr lang="en-GB" i="1" dirty="0"/>
              <a:t> </a:t>
            </a:r>
            <a:r>
              <a:rPr lang="en-GB" i="1" dirty="0" smtClean="0"/>
              <a:t>select </a:t>
            </a:r>
            <a:r>
              <a:rPr lang="en-GB" sz="2400" b="1" i="1" dirty="0">
                <a:solidFill>
                  <a:srgbClr val="F739AA"/>
                </a:solidFill>
              </a:rPr>
              <a:t>complete paths </a:t>
            </a:r>
            <a:r>
              <a:rPr lang="en-GB" i="1" dirty="0"/>
              <a:t>which include </a:t>
            </a:r>
            <a:endParaRPr lang="en-GB" i="1" dirty="0" smtClean="0"/>
          </a:p>
          <a:p>
            <a:pPr lvl="1">
              <a:lnSpc>
                <a:spcPct val="150000"/>
              </a:lnSpc>
            </a:pPr>
            <a:r>
              <a:rPr lang="en-GB" b="1" i="1" dirty="0" err="1" smtClean="0">
                <a:solidFill>
                  <a:srgbClr val="0000FF"/>
                </a:solidFill>
              </a:rPr>
              <a:t>def</a:t>
            </a:r>
            <a:r>
              <a:rPr lang="en-GB" b="1" i="1" dirty="0" smtClean="0">
                <a:solidFill>
                  <a:srgbClr val="0000FF"/>
                </a:solidFill>
              </a:rPr>
              <a:t>-clear paths </a:t>
            </a:r>
            <a:r>
              <a:rPr lang="en-GB" b="1" dirty="0" smtClean="0">
                <a:solidFill>
                  <a:srgbClr val="0000FF"/>
                </a:solidFill>
              </a:rPr>
              <a:t>from </a:t>
            </a:r>
            <a:r>
              <a:rPr lang="en-GB" b="1" dirty="0">
                <a:solidFill>
                  <a:srgbClr val="0000FF"/>
                </a:solidFill>
              </a:rPr>
              <a:t>node </a:t>
            </a:r>
            <a:r>
              <a:rPr lang="en-GB" b="1" dirty="0" smtClean="0">
                <a:solidFill>
                  <a:srgbClr val="0000FF"/>
                </a:solidFill>
              </a:rPr>
              <a:t>I </a:t>
            </a:r>
            <a:r>
              <a:rPr lang="en-GB" dirty="0" smtClean="0"/>
              <a:t>to </a:t>
            </a:r>
            <a:r>
              <a:rPr lang="en-GB" i="1" dirty="0"/>
              <a:t>all edges (j ,k)</a:t>
            </a:r>
            <a:r>
              <a:rPr lang="en-GB" b="1" i="1" dirty="0" smtClean="0">
                <a:solidFill>
                  <a:srgbClr val="0000FF"/>
                </a:solidFill>
              </a:rPr>
              <a:t> </a:t>
            </a:r>
          </a:p>
          <a:p>
            <a:pPr lvl="1">
              <a:lnSpc>
                <a:spcPct val="150000"/>
              </a:lnSpc>
            </a:pPr>
            <a:r>
              <a:rPr lang="en-GB" b="1" i="1" dirty="0" smtClean="0">
                <a:solidFill>
                  <a:srgbClr val="FF0000"/>
                </a:solidFill>
              </a:rPr>
              <a:t>S</a:t>
            </a:r>
            <a:r>
              <a:rPr lang="en-GB" i="1" dirty="0" smtClean="0">
                <a:solidFill>
                  <a:srgbClr val="FF0000"/>
                </a:solidFill>
              </a:rPr>
              <a:t>uch </a:t>
            </a:r>
            <a:r>
              <a:rPr lang="en-GB" i="1" dirty="0">
                <a:solidFill>
                  <a:srgbClr val="FF0000"/>
                </a:solidFill>
              </a:rPr>
              <a:t>that there is a </a:t>
            </a:r>
            <a:r>
              <a:rPr lang="en-GB" sz="2800" b="1" i="1" dirty="0">
                <a:solidFill>
                  <a:srgbClr val="FF0000"/>
                </a:solidFill>
              </a:rPr>
              <a:t>p-use of x on edge (j ,k</a:t>
            </a:r>
            <a:r>
              <a:rPr lang="en-GB" sz="2800" b="1" i="1" dirty="0" smtClean="0">
                <a:solidFill>
                  <a:srgbClr val="FF0000"/>
                </a:solidFill>
              </a:rPr>
              <a:t>)</a:t>
            </a:r>
            <a:r>
              <a:rPr lang="en-GB" i="1"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111571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11" y="145035"/>
            <a:ext cx="7801914" cy="6503020"/>
          </a:xfrm>
          <a:prstGeom prst="rect">
            <a:avLst/>
          </a:prstGeom>
        </p:spPr>
      </p:pic>
      <p:sp>
        <p:nvSpPr>
          <p:cNvPr id="4" name="Title 3"/>
          <p:cNvSpPr>
            <a:spLocks noGrp="1"/>
          </p:cNvSpPr>
          <p:nvPr>
            <p:ph type="title"/>
          </p:nvPr>
        </p:nvSpPr>
        <p:spPr>
          <a:xfrm>
            <a:off x="607664" y="527517"/>
            <a:ext cx="7886700" cy="1325563"/>
          </a:xfrm>
        </p:spPr>
        <p:txBody>
          <a:bodyPr>
            <a:noAutofit/>
          </a:bodyPr>
          <a:lstStyle/>
          <a:p>
            <a:r>
              <a:rPr lang="en-US" dirty="0" smtClean="0"/>
              <a:t>Example</a:t>
            </a:r>
            <a:br>
              <a:rPr lang="en-US" dirty="0" smtClean="0"/>
            </a:br>
            <a:r>
              <a:rPr lang="en-US" dirty="0"/>
              <a:t/>
            </a:r>
            <a:br>
              <a:rPr lang="en-US" dirty="0"/>
            </a:br>
            <a:r>
              <a:rPr lang="en-US" dirty="0"/>
              <a:t>variable = </a:t>
            </a:r>
            <a:r>
              <a:rPr lang="en-US" dirty="0" err="1"/>
              <a:t>tv</a:t>
            </a:r>
            <a:endParaRPr lang="en-US" dirty="0"/>
          </a:p>
        </p:txBody>
      </p:sp>
      <p:sp>
        <p:nvSpPr>
          <p:cNvPr id="2" name="Rectangle 1"/>
          <p:cNvSpPr/>
          <p:nvPr/>
        </p:nvSpPr>
        <p:spPr>
          <a:xfrm>
            <a:off x="3386138" y="1300163"/>
            <a:ext cx="2300287" cy="800100"/>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725931" y="55026"/>
            <a:ext cx="2034468" cy="400110"/>
          </a:xfrm>
          <a:prstGeom prst="rect">
            <a:avLst/>
          </a:prstGeom>
        </p:spPr>
        <p:txBody>
          <a:bodyPr wrap="none">
            <a:spAutoFit/>
          </a:bodyPr>
          <a:lstStyle/>
          <a:p>
            <a:r>
              <a:rPr lang="en-GB" sz="2000" b="1" i="1" dirty="0" smtClean="0">
                <a:solidFill>
                  <a:srgbClr val="00B0F0"/>
                </a:solidFill>
              </a:rPr>
              <a:t>COMPLETE PATH </a:t>
            </a:r>
            <a:endParaRPr lang="en-US" sz="2000" dirty="0"/>
          </a:p>
        </p:txBody>
      </p:sp>
      <p:sp>
        <p:nvSpPr>
          <p:cNvPr id="6" name="Rectangle 5"/>
          <p:cNvSpPr/>
          <p:nvPr/>
        </p:nvSpPr>
        <p:spPr>
          <a:xfrm>
            <a:off x="6725931" y="545145"/>
            <a:ext cx="2183546" cy="400110"/>
          </a:xfrm>
          <a:prstGeom prst="rect">
            <a:avLst/>
          </a:prstGeom>
        </p:spPr>
        <p:txBody>
          <a:bodyPr wrap="none">
            <a:spAutoFit/>
          </a:bodyPr>
          <a:lstStyle/>
          <a:p>
            <a:r>
              <a:rPr lang="en-GB" sz="2000" b="1" i="1" dirty="0" smtClean="0">
                <a:solidFill>
                  <a:srgbClr val="C00000"/>
                </a:solidFill>
              </a:rPr>
              <a:t>A DEF-CLEAR PATH</a:t>
            </a:r>
            <a:endParaRPr lang="en-US" sz="2000" dirty="0"/>
          </a:p>
        </p:txBody>
      </p:sp>
      <p:sp>
        <p:nvSpPr>
          <p:cNvPr id="7" name="Rectangle 6"/>
          <p:cNvSpPr/>
          <p:nvPr/>
        </p:nvSpPr>
        <p:spPr>
          <a:xfrm>
            <a:off x="6725931" y="1035264"/>
            <a:ext cx="1768433" cy="400110"/>
          </a:xfrm>
          <a:prstGeom prst="rect">
            <a:avLst/>
          </a:prstGeom>
        </p:spPr>
        <p:txBody>
          <a:bodyPr wrap="none">
            <a:spAutoFit/>
          </a:bodyPr>
          <a:lstStyle/>
          <a:p>
            <a:r>
              <a:rPr lang="en-GB" sz="2000" b="1" i="1" dirty="0" smtClean="0">
                <a:solidFill>
                  <a:srgbClr val="00B050"/>
                </a:solidFill>
              </a:rPr>
              <a:t>GLOBAL C-USE </a:t>
            </a:r>
            <a:endParaRPr lang="en-US" sz="2000" dirty="0"/>
          </a:p>
        </p:txBody>
      </p:sp>
      <p:sp>
        <p:nvSpPr>
          <p:cNvPr id="9" name="Rectangle 8"/>
          <p:cNvSpPr/>
          <p:nvPr/>
        </p:nvSpPr>
        <p:spPr>
          <a:xfrm>
            <a:off x="4045524" y="6221714"/>
            <a:ext cx="4572000" cy="461665"/>
          </a:xfrm>
          <a:prstGeom prst="rect">
            <a:avLst/>
          </a:prstGeom>
        </p:spPr>
        <p:txBody>
          <a:bodyPr>
            <a:spAutoFit/>
          </a:bodyPr>
          <a:lstStyle/>
          <a:p>
            <a:pPr algn="ctr"/>
            <a:r>
              <a:rPr lang="en-US" sz="2400" b="1" dirty="0" smtClean="0"/>
              <a:t>1-2-3-4-</a:t>
            </a:r>
            <a:r>
              <a:rPr lang="en-US" sz="2400" b="1" dirty="0" smtClean="0">
                <a:solidFill>
                  <a:srgbClr val="FF0066"/>
                </a:solidFill>
              </a:rPr>
              <a:t>5-6-3-7-8</a:t>
            </a:r>
            <a:r>
              <a:rPr lang="en-US" sz="2400" b="1" dirty="0" smtClean="0"/>
              <a:t>-10</a:t>
            </a:r>
            <a:endParaRPr lang="en-US" sz="2400" b="1" dirty="0">
              <a:solidFill>
                <a:srgbClr val="231E20"/>
              </a:solidFill>
              <a:latin typeface="Arial" panose="020B0604020202020204" pitchFamily="34" charset="0"/>
            </a:endParaRPr>
          </a:p>
        </p:txBody>
      </p:sp>
    </p:spTree>
    <p:extLst>
      <p:ext uri="{BB962C8B-B14F-4D97-AF65-F5344CB8AC3E}">
        <p14:creationId xmlns:p14="http://schemas.microsoft.com/office/powerpoint/2010/main" val="120353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All-p-uses/Some-c-uses</a:t>
            </a:r>
            <a:endParaRPr lang="en-US" dirty="0"/>
          </a:p>
        </p:txBody>
      </p:sp>
      <p:sp>
        <p:nvSpPr>
          <p:cNvPr id="3" name="Content Placeholder 2"/>
          <p:cNvSpPr>
            <a:spLocks noGrp="1"/>
          </p:cNvSpPr>
          <p:nvPr>
            <p:ph idx="1"/>
          </p:nvPr>
        </p:nvSpPr>
        <p:spPr/>
        <p:txBody>
          <a:bodyPr/>
          <a:lstStyle/>
          <a:p>
            <a:r>
              <a:rPr lang="en-US" dirty="0" smtClean="0"/>
              <a:t> </a:t>
            </a:r>
            <a:r>
              <a:rPr lang="en-GB" dirty="0"/>
              <a:t>This criterion is identical to the all-p-uses </a:t>
            </a:r>
            <a:r>
              <a:rPr lang="en-GB" dirty="0" smtClean="0"/>
              <a:t>criterion except </a:t>
            </a:r>
          </a:p>
          <a:p>
            <a:pPr lvl="1"/>
            <a:r>
              <a:rPr lang="en-GB" dirty="0"/>
              <a:t> </a:t>
            </a:r>
            <a:r>
              <a:rPr lang="en-GB" sz="2400" b="1" dirty="0" smtClean="0">
                <a:solidFill>
                  <a:srgbClr val="0000FF"/>
                </a:solidFill>
              </a:rPr>
              <a:t>When </a:t>
            </a:r>
            <a:r>
              <a:rPr lang="en-GB" sz="2400" b="1" dirty="0">
                <a:solidFill>
                  <a:srgbClr val="0000FF"/>
                </a:solidFill>
              </a:rPr>
              <a:t>a variable </a:t>
            </a:r>
            <a:r>
              <a:rPr lang="en-GB" sz="2400" b="1" i="1" dirty="0">
                <a:solidFill>
                  <a:srgbClr val="0000FF"/>
                </a:solidFill>
              </a:rPr>
              <a:t>x has no p-use</a:t>
            </a:r>
            <a:r>
              <a:rPr lang="en-GB" sz="2400" b="1" i="1" dirty="0" smtClean="0">
                <a:solidFill>
                  <a:srgbClr val="0000FF"/>
                </a:solidFill>
              </a:rPr>
              <a:t>.</a:t>
            </a:r>
            <a:endParaRPr lang="en-US" sz="2400" b="1" i="1" dirty="0">
              <a:solidFill>
                <a:srgbClr val="0000FF"/>
              </a:solidFill>
            </a:endParaRPr>
          </a:p>
          <a:p>
            <a:r>
              <a:rPr lang="en-US" sz="2400" b="1" i="1" dirty="0" smtClean="0">
                <a:solidFill>
                  <a:srgbClr val="0000FF"/>
                </a:solidFill>
              </a:rPr>
              <a:t> </a:t>
            </a:r>
            <a:r>
              <a:rPr lang="en-US" sz="2400" i="1" dirty="0" smtClean="0"/>
              <a:t>Some-c-uses:</a:t>
            </a:r>
          </a:p>
          <a:p>
            <a:pPr lvl="1"/>
            <a:r>
              <a:rPr lang="en-US" sz="2400" i="1" dirty="0" smtClean="0"/>
              <a:t> </a:t>
            </a:r>
            <a:r>
              <a:rPr lang="en-GB" sz="2400" i="1" dirty="0"/>
              <a:t>For each variable x and for each node </a:t>
            </a:r>
            <a:r>
              <a:rPr lang="en-GB" sz="2400" i="1" dirty="0" err="1"/>
              <a:t>i</a:t>
            </a:r>
            <a:r>
              <a:rPr lang="en-GB" sz="2400" i="1" dirty="0"/>
              <a:t> such </a:t>
            </a:r>
            <a:r>
              <a:rPr lang="en-GB" sz="2400" i="1" dirty="0" smtClean="0"/>
              <a:t>that</a:t>
            </a:r>
          </a:p>
          <a:p>
            <a:pPr lvl="1"/>
            <a:r>
              <a:rPr lang="en-GB" sz="2400" i="1" dirty="0" smtClean="0"/>
              <a:t> </a:t>
            </a:r>
            <a:r>
              <a:rPr lang="en-GB" sz="2400" i="1" dirty="0"/>
              <a:t>x </a:t>
            </a:r>
            <a:r>
              <a:rPr lang="en-GB" sz="2400" i="1" dirty="0" smtClean="0"/>
              <a:t>has a </a:t>
            </a:r>
            <a:r>
              <a:rPr lang="en-GB" sz="2400" i="1" dirty="0"/>
              <a:t>global deﬁnition in node </a:t>
            </a:r>
            <a:r>
              <a:rPr lang="en-GB" sz="2400" i="1" dirty="0" err="1"/>
              <a:t>i</a:t>
            </a:r>
            <a:r>
              <a:rPr lang="en-GB" sz="2400" i="1" dirty="0"/>
              <a:t> , </a:t>
            </a:r>
            <a:endParaRPr lang="en-GB" sz="2400" i="1" dirty="0" smtClean="0"/>
          </a:p>
          <a:p>
            <a:pPr lvl="2"/>
            <a:r>
              <a:rPr lang="en-GB" sz="2400" i="1" dirty="0"/>
              <a:t> </a:t>
            </a:r>
            <a:r>
              <a:rPr lang="en-GB" sz="2400" i="1" dirty="0" smtClean="0"/>
              <a:t>select </a:t>
            </a:r>
            <a:r>
              <a:rPr lang="en-GB" sz="2400" i="1" dirty="0"/>
              <a:t>complete paths which </a:t>
            </a:r>
            <a:r>
              <a:rPr lang="en-GB" sz="2400" i="1" dirty="0" smtClean="0"/>
              <a:t>include </a:t>
            </a:r>
            <a:r>
              <a:rPr lang="en-GB" sz="2400" i="1" dirty="0" err="1" smtClean="0"/>
              <a:t>def</a:t>
            </a:r>
            <a:r>
              <a:rPr lang="en-GB" sz="2400" i="1" dirty="0" smtClean="0"/>
              <a:t>-clear </a:t>
            </a:r>
            <a:r>
              <a:rPr lang="en-GB" sz="2400" i="1" dirty="0"/>
              <a:t>paths from node </a:t>
            </a:r>
            <a:r>
              <a:rPr lang="en-GB" sz="2400" i="1" dirty="0" err="1"/>
              <a:t>i</a:t>
            </a:r>
            <a:r>
              <a:rPr lang="en-GB" sz="2400" i="1" dirty="0"/>
              <a:t> to some nodes j </a:t>
            </a:r>
            <a:endParaRPr lang="en-GB" sz="2400" i="1" dirty="0" smtClean="0"/>
          </a:p>
          <a:p>
            <a:pPr lvl="3"/>
            <a:r>
              <a:rPr lang="en-GB" sz="2400" i="1" dirty="0"/>
              <a:t> </a:t>
            </a:r>
            <a:r>
              <a:rPr lang="en-GB" sz="2400" i="1" dirty="0" smtClean="0"/>
              <a:t>such </a:t>
            </a:r>
            <a:r>
              <a:rPr lang="en-GB" sz="2400" i="1" dirty="0"/>
              <a:t>that there is </a:t>
            </a:r>
            <a:r>
              <a:rPr lang="en-GB" sz="2400" i="1" dirty="0" smtClean="0"/>
              <a:t>a global </a:t>
            </a:r>
            <a:r>
              <a:rPr lang="en-GB" sz="2400" i="1" dirty="0"/>
              <a:t>c-use of x in node j .</a:t>
            </a:r>
            <a:endParaRPr lang="en-US" sz="2400" dirty="0"/>
          </a:p>
        </p:txBody>
      </p:sp>
    </p:spTree>
    <p:extLst>
      <p:ext uri="{BB962C8B-B14F-4D97-AF65-F5344CB8AC3E}">
        <p14:creationId xmlns:p14="http://schemas.microsoft.com/office/powerpoint/2010/main" val="3873237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11" y="145035"/>
            <a:ext cx="7801914" cy="6503020"/>
          </a:xfrm>
          <a:prstGeom prst="rect">
            <a:avLst/>
          </a:prstGeom>
        </p:spPr>
      </p:pic>
      <p:sp>
        <p:nvSpPr>
          <p:cNvPr id="4" name="Title 3"/>
          <p:cNvSpPr>
            <a:spLocks noGrp="1"/>
          </p:cNvSpPr>
          <p:nvPr>
            <p:ph type="title"/>
          </p:nvPr>
        </p:nvSpPr>
        <p:spPr>
          <a:xfrm>
            <a:off x="592931" y="627848"/>
            <a:ext cx="7886700" cy="1325563"/>
          </a:xfrm>
        </p:spPr>
        <p:txBody>
          <a:bodyPr>
            <a:noAutofit/>
          </a:bodyPr>
          <a:lstStyle/>
          <a:p>
            <a:r>
              <a:rPr lang="en-US" dirty="0" smtClean="0"/>
              <a:t>Example</a:t>
            </a:r>
            <a:br>
              <a:rPr lang="en-US" dirty="0" smtClean="0"/>
            </a:br>
            <a:r>
              <a:rPr lang="en-US" dirty="0"/>
              <a:t/>
            </a:r>
            <a:br>
              <a:rPr lang="en-US" dirty="0"/>
            </a:br>
            <a:r>
              <a:rPr lang="en-US" dirty="0"/>
              <a:t>variable = </a:t>
            </a:r>
            <a:r>
              <a:rPr lang="en-US" dirty="0" err="1"/>
              <a:t>i</a:t>
            </a:r>
            <a:endParaRPr lang="en-US" dirty="0"/>
          </a:p>
        </p:txBody>
      </p:sp>
      <p:sp>
        <p:nvSpPr>
          <p:cNvPr id="2" name="Rectangle 1"/>
          <p:cNvSpPr/>
          <p:nvPr/>
        </p:nvSpPr>
        <p:spPr>
          <a:xfrm>
            <a:off x="3386138" y="1300163"/>
            <a:ext cx="2300287" cy="800100"/>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725931" y="55026"/>
            <a:ext cx="2034468" cy="400110"/>
          </a:xfrm>
          <a:prstGeom prst="rect">
            <a:avLst/>
          </a:prstGeom>
        </p:spPr>
        <p:txBody>
          <a:bodyPr wrap="none">
            <a:spAutoFit/>
          </a:bodyPr>
          <a:lstStyle/>
          <a:p>
            <a:r>
              <a:rPr lang="en-GB" sz="2000" b="1" i="1" dirty="0" smtClean="0">
                <a:solidFill>
                  <a:srgbClr val="00B0F0"/>
                </a:solidFill>
              </a:rPr>
              <a:t>COMPLETE PATH </a:t>
            </a:r>
            <a:endParaRPr lang="en-US" sz="2000" dirty="0"/>
          </a:p>
        </p:txBody>
      </p:sp>
      <p:sp>
        <p:nvSpPr>
          <p:cNvPr id="6" name="Rectangle 5"/>
          <p:cNvSpPr/>
          <p:nvPr/>
        </p:nvSpPr>
        <p:spPr>
          <a:xfrm>
            <a:off x="6725931" y="545145"/>
            <a:ext cx="2183546" cy="400110"/>
          </a:xfrm>
          <a:prstGeom prst="rect">
            <a:avLst/>
          </a:prstGeom>
        </p:spPr>
        <p:txBody>
          <a:bodyPr wrap="none">
            <a:spAutoFit/>
          </a:bodyPr>
          <a:lstStyle/>
          <a:p>
            <a:r>
              <a:rPr lang="en-GB" sz="2000" b="1" i="1" dirty="0" smtClean="0">
                <a:solidFill>
                  <a:srgbClr val="C00000"/>
                </a:solidFill>
              </a:rPr>
              <a:t>A DEF-CLEAR PATH</a:t>
            </a:r>
            <a:endParaRPr lang="en-US" sz="2000" dirty="0"/>
          </a:p>
        </p:txBody>
      </p:sp>
      <p:sp>
        <p:nvSpPr>
          <p:cNvPr id="7" name="Rectangle 6"/>
          <p:cNvSpPr/>
          <p:nvPr/>
        </p:nvSpPr>
        <p:spPr>
          <a:xfrm>
            <a:off x="6725931" y="1035264"/>
            <a:ext cx="1433406" cy="461665"/>
          </a:xfrm>
          <a:prstGeom prst="rect">
            <a:avLst/>
          </a:prstGeom>
        </p:spPr>
        <p:txBody>
          <a:bodyPr wrap="none">
            <a:spAutoFit/>
          </a:bodyPr>
          <a:lstStyle/>
          <a:p>
            <a:r>
              <a:rPr lang="en-GB" sz="2400" b="1" i="1" dirty="0" smtClean="0">
                <a:solidFill>
                  <a:srgbClr val="FF0000"/>
                </a:solidFill>
              </a:rPr>
              <a:t>No P-USE </a:t>
            </a:r>
            <a:endParaRPr lang="en-US" sz="2400" dirty="0">
              <a:solidFill>
                <a:srgbClr val="FF0000"/>
              </a:solidFill>
            </a:endParaRPr>
          </a:p>
        </p:txBody>
      </p:sp>
      <p:sp>
        <p:nvSpPr>
          <p:cNvPr id="9" name="Rectangle 8"/>
          <p:cNvSpPr/>
          <p:nvPr/>
        </p:nvSpPr>
        <p:spPr>
          <a:xfrm>
            <a:off x="4045524" y="6221714"/>
            <a:ext cx="4572000" cy="461665"/>
          </a:xfrm>
          <a:prstGeom prst="rect">
            <a:avLst/>
          </a:prstGeom>
        </p:spPr>
        <p:txBody>
          <a:bodyPr>
            <a:spAutoFit/>
          </a:bodyPr>
          <a:lstStyle/>
          <a:p>
            <a:pPr algn="ctr"/>
            <a:r>
              <a:rPr lang="en-US" sz="2400" b="1" dirty="0" smtClean="0"/>
              <a:t>1-</a:t>
            </a:r>
            <a:r>
              <a:rPr lang="en-US" sz="2400" b="1" dirty="0" smtClean="0">
                <a:solidFill>
                  <a:srgbClr val="FF0066"/>
                </a:solidFill>
              </a:rPr>
              <a:t>2-3-4-5-6</a:t>
            </a:r>
            <a:r>
              <a:rPr lang="en-US" sz="2400" b="1" dirty="0" smtClean="0"/>
              <a:t>-3-7-9-10</a:t>
            </a:r>
            <a:endParaRPr lang="en-US" sz="2400" b="1" dirty="0">
              <a:solidFill>
                <a:srgbClr val="231E20"/>
              </a:solidFill>
              <a:latin typeface="Arial" panose="020B0604020202020204" pitchFamily="34" charset="0"/>
            </a:endParaRPr>
          </a:p>
        </p:txBody>
      </p:sp>
      <p:sp>
        <p:nvSpPr>
          <p:cNvPr id="10" name="Rectangle 9"/>
          <p:cNvSpPr/>
          <p:nvPr/>
        </p:nvSpPr>
        <p:spPr>
          <a:xfrm>
            <a:off x="6725931" y="1535639"/>
            <a:ext cx="1768433" cy="400110"/>
          </a:xfrm>
          <a:prstGeom prst="rect">
            <a:avLst/>
          </a:prstGeom>
        </p:spPr>
        <p:txBody>
          <a:bodyPr wrap="none">
            <a:spAutoFit/>
          </a:bodyPr>
          <a:lstStyle/>
          <a:p>
            <a:r>
              <a:rPr lang="en-GB" sz="2000" b="1" i="1" dirty="0" smtClean="0">
                <a:solidFill>
                  <a:srgbClr val="00B050"/>
                </a:solidFill>
              </a:rPr>
              <a:t>GLOBAL C-USE </a:t>
            </a:r>
            <a:endParaRPr lang="en-US" sz="2000" dirty="0"/>
          </a:p>
        </p:txBody>
      </p:sp>
    </p:spTree>
    <p:extLst>
      <p:ext uri="{BB962C8B-B14F-4D97-AF65-F5344CB8AC3E}">
        <p14:creationId xmlns:p14="http://schemas.microsoft.com/office/powerpoint/2010/main" val="233089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All-c-uses/Some-p-uses</a:t>
            </a:r>
            <a:endParaRPr lang="en-US" dirty="0"/>
          </a:p>
        </p:txBody>
      </p:sp>
      <p:sp>
        <p:nvSpPr>
          <p:cNvPr id="3" name="Content Placeholder 2"/>
          <p:cNvSpPr>
            <a:spLocks noGrp="1"/>
          </p:cNvSpPr>
          <p:nvPr>
            <p:ph idx="1"/>
          </p:nvPr>
        </p:nvSpPr>
        <p:spPr/>
        <p:txBody>
          <a:bodyPr>
            <a:normAutofit/>
          </a:bodyPr>
          <a:lstStyle/>
          <a:p>
            <a:r>
              <a:rPr lang="en-GB" dirty="0"/>
              <a:t>This criterion is identical to the all-c-uses </a:t>
            </a:r>
            <a:r>
              <a:rPr lang="en-GB" dirty="0" smtClean="0"/>
              <a:t>criterion except </a:t>
            </a:r>
            <a:r>
              <a:rPr lang="en-GB" dirty="0"/>
              <a:t>when a </a:t>
            </a:r>
            <a:r>
              <a:rPr lang="en-GB" b="1" dirty="0">
                <a:solidFill>
                  <a:srgbClr val="FF0000"/>
                </a:solidFill>
              </a:rPr>
              <a:t>variable </a:t>
            </a:r>
            <a:r>
              <a:rPr lang="en-GB" b="1" i="1" dirty="0">
                <a:solidFill>
                  <a:srgbClr val="FF0000"/>
                </a:solidFill>
              </a:rPr>
              <a:t>x has no global c-use</a:t>
            </a:r>
            <a:r>
              <a:rPr lang="en-GB" i="1" dirty="0"/>
              <a:t>. </a:t>
            </a:r>
            <a:endParaRPr lang="en-GB" i="1" dirty="0" smtClean="0"/>
          </a:p>
          <a:p>
            <a:r>
              <a:rPr lang="en-GB" i="1" dirty="0" smtClean="0"/>
              <a:t>If </a:t>
            </a:r>
            <a:r>
              <a:rPr lang="en-GB" i="1" dirty="0"/>
              <a:t>x has no global </a:t>
            </a:r>
            <a:r>
              <a:rPr lang="en-GB" i="1" dirty="0" smtClean="0"/>
              <a:t>c-use, </a:t>
            </a:r>
          </a:p>
          <a:p>
            <a:pPr lvl="1"/>
            <a:r>
              <a:rPr lang="en-GB" i="1" dirty="0"/>
              <a:t> </a:t>
            </a:r>
            <a:r>
              <a:rPr lang="en-GB" dirty="0" smtClean="0"/>
              <a:t>then </a:t>
            </a:r>
            <a:r>
              <a:rPr lang="en-GB" dirty="0"/>
              <a:t>this criterion reduces to the some-p-uses </a:t>
            </a:r>
            <a:r>
              <a:rPr lang="en-GB" dirty="0" smtClean="0"/>
              <a:t>criterion</a:t>
            </a:r>
          </a:p>
          <a:p>
            <a:pPr lvl="1"/>
            <a:endParaRPr lang="en-GB" dirty="0"/>
          </a:p>
          <a:p>
            <a:r>
              <a:rPr lang="en-US" dirty="0" smtClean="0"/>
              <a:t> </a:t>
            </a:r>
            <a:r>
              <a:rPr lang="en-GB" dirty="0"/>
              <a:t>For each variable </a:t>
            </a:r>
            <a:r>
              <a:rPr lang="en-GB" i="1" dirty="0"/>
              <a:t>x and for each node i</a:t>
            </a:r>
            <a:r>
              <a:rPr lang="en-GB" i="1" dirty="0"/>
              <a:t> such that x </a:t>
            </a:r>
            <a:r>
              <a:rPr lang="en-GB" i="1" dirty="0" smtClean="0"/>
              <a:t>has </a:t>
            </a:r>
            <a:r>
              <a:rPr lang="en-GB" dirty="0" smtClean="0"/>
              <a:t>a </a:t>
            </a:r>
            <a:r>
              <a:rPr lang="en-GB" dirty="0"/>
              <a:t>global deﬁnition in node </a:t>
            </a:r>
            <a:r>
              <a:rPr lang="en-GB" i="1" dirty="0"/>
              <a:t>i</a:t>
            </a:r>
            <a:r>
              <a:rPr lang="en-GB" i="1" dirty="0"/>
              <a:t> , </a:t>
            </a:r>
            <a:endParaRPr lang="en-GB" i="1" dirty="0" smtClean="0"/>
          </a:p>
          <a:p>
            <a:pPr lvl="1"/>
            <a:r>
              <a:rPr lang="en-GB" i="1" dirty="0"/>
              <a:t> </a:t>
            </a:r>
            <a:r>
              <a:rPr lang="en-GB" i="1" dirty="0" smtClean="0"/>
              <a:t>select </a:t>
            </a:r>
            <a:r>
              <a:rPr lang="en-GB" i="1" dirty="0"/>
              <a:t>complete paths which </a:t>
            </a:r>
            <a:r>
              <a:rPr lang="en-GB" i="1" dirty="0" smtClean="0"/>
              <a:t>include </a:t>
            </a:r>
            <a:r>
              <a:rPr lang="en-GB" dirty="0" err="1" smtClean="0"/>
              <a:t>def</a:t>
            </a:r>
            <a:r>
              <a:rPr lang="en-GB" dirty="0" smtClean="0"/>
              <a:t>-clear </a:t>
            </a:r>
            <a:r>
              <a:rPr lang="en-GB" dirty="0"/>
              <a:t>paths from node </a:t>
            </a:r>
            <a:r>
              <a:rPr lang="en-GB" i="1" dirty="0"/>
              <a:t>i</a:t>
            </a:r>
            <a:r>
              <a:rPr lang="en-GB" i="1" dirty="0"/>
              <a:t> to some edges (j ,k) such that </a:t>
            </a:r>
            <a:endParaRPr lang="en-GB" i="1" dirty="0" smtClean="0"/>
          </a:p>
          <a:p>
            <a:pPr lvl="2"/>
            <a:r>
              <a:rPr lang="en-GB" i="1" dirty="0"/>
              <a:t> </a:t>
            </a:r>
            <a:r>
              <a:rPr lang="en-GB" i="1" dirty="0" smtClean="0"/>
              <a:t>There </a:t>
            </a:r>
            <a:r>
              <a:rPr lang="en-GB" i="1" dirty="0"/>
              <a:t>is </a:t>
            </a:r>
            <a:r>
              <a:rPr lang="en-GB" i="1" dirty="0" smtClean="0"/>
              <a:t>a </a:t>
            </a:r>
            <a:r>
              <a:rPr lang="en-GB" dirty="0" smtClean="0"/>
              <a:t>p-use </a:t>
            </a:r>
            <a:r>
              <a:rPr lang="en-GB" dirty="0"/>
              <a:t>of </a:t>
            </a:r>
            <a:r>
              <a:rPr lang="en-GB" i="1" dirty="0"/>
              <a:t>x on edge (j ,k).</a:t>
            </a:r>
            <a:endParaRPr lang="en-US" dirty="0"/>
          </a:p>
        </p:txBody>
      </p:sp>
    </p:spTree>
    <p:extLst>
      <p:ext uri="{BB962C8B-B14F-4D97-AF65-F5344CB8AC3E}">
        <p14:creationId xmlns:p14="http://schemas.microsoft.com/office/powerpoint/2010/main" val="197666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11" y="145035"/>
            <a:ext cx="7801914" cy="6503020"/>
          </a:xfrm>
          <a:prstGeom prst="rect">
            <a:avLst/>
          </a:prstGeom>
        </p:spPr>
      </p:pic>
      <p:sp>
        <p:nvSpPr>
          <p:cNvPr id="4" name="Title 3"/>
          <p:cNvSpPr>
            <a:spLocks noGrp="1"/>
          </p:cNvSpPr>
          <p:nvPr>
            <p:ph type="title"/>
          </p:nvPr>
        </p:nvSpPr>
        <p:spPr/>
        <p:txBody>
          <a:bodyPr/>
          <a:lstStyle/>
          <a:p>
            <a:r>
              <a:rPr lang="en-US" dirty="0" smtClean="0"/>
              <a:t>Example</a:t>
            </a:r>
            <a:br>
              <a:rPr lang="en-US" dirty="0" smtClean="0"/>
            </a:br>
            <a:r>
              <a:rPr lang="en-US" dirty="0" smtClean="0"/>
              <a:t>variable = </a:t>
            </a:r>
            <a:r>
              <a:rPr lang="en-US" dirty="0" smtClean="0"/>
              <a:t>AS</a:t>
            </a:r>
            <a:endParaRPr lang="en-US" dirty="0"/>
          </a:p>
        </p:txBody>
      </p:sp>
      <p:sp>
        <p:nvSpPr>
          <p:cNvPr id="2" name="Rectangle 1"/>
          <p:cNvSpPr/>
          <p:nvPr/>
        </p:nvSpPr>
        <p:spPr>
          <a:xfrm>
            <a:off x="3421856" y="255081"/>
            <a:ext cx="2300287" cy="800100"/>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725931" y="55026"/>
            <a:ext cx="2034468" cy="400110"/>
          </a:xfrm>
          <a:prstGeom prst="rect">
            <a:avLst/>
          </a:prstGeom>
        </p:spPr>
        <p:txBody>
          <a:bodyPr wrap="none">
            <a:spAutoFit/>
          </a:bodyPr>
          <a:lstStyle/>
          <a:p>
            <a:r>
              <a:rPr lang="en-GB" sz="2000" b="1" i="1" dirty="0" smtClean="0">
                <a:solidFill>
                  <a:srgbClr val="00B0F0"/>
                </a:solidFill>
              </a:rPr>
              <a:t>COMPLETE PATH </a:t>
            </a:r>
            <a:endParaRPr lang="en-US" sz="2000" dirty="0"/>
          </a:p>
        </p:txBody>
      </p:sp>
      <p:sp>
        <p:nvSpPr>
          <p:cNvPr id="6" name="Rectangle 5"/>
          <p:cNvSpPr/>
          <p:nvPr/>
        </p:nvSpPr>
        <p:spPr>
          <a:xfrm>
            <a:off x="6725931" y="545145"/>
            <a:ext cx="2183546" cy="400110"/>
          </a:xfrm>
          <a:prstGeom prst="rect">
            <a:avLst/>
          </a:prstGeom>
        </p:spPr>
        <p:txBody>
          <a:bodyPr wrap="none">
            <a:spAutoFit/>
          </a:bodyPr>
          <a:lstStyle/>
          <a:p>
            <a:r>
              <a:rPr lang="en-GB" sz="2000" b="1" i="1" dirty="0" smtClean="0">
                <a:solidFill>
                  <a:srgbClr val="C00000"/>
                </a:solidFill>
              </a:rPr>
              <a:t>A DEF-CLEAR PATH</a:t>
            </a:r>
            <a:endParaRPr lang="en-US" sz="2000" dirty="0"/>
          </a:p>
        </p:txBody>
      </p:sp>
      <p:sp>
        <p:nvSpPr>
          <p:cNvPr id="7" name="Rectangle 6"/>
          <p:cNvSpPr/>
          <p:nvPr/>
        </p:nvSpPr>
        <p:spPr>
          <a:xfrm>
            <a:off x="6725931" y="1035264"/>
            <a:ext cx="2313454" cy="461665"/>
          </a:xfrm>
          <a:prstGeom prst="rect">
            <a:avLst/>
          </a:prstGeom>
        </p:spPr>
        <p:txBody>
          <a:bodyPr wrap="none">
            <a:spAutoFit/>
          </a:bodyPr>
          <a:lstStyle/>
          <a:p>
            <a:r>
              <a:rPr lang="en-GB" sz="2400" b="1" i="1" dirty="0" smtClean="0">
                <a:solidFill>
                  <a:srgbClr val="FF0000"/>
                </a:solidFill>
              </a:rPr>
              <a:t>No Global C-USE </a:t>
            </a:r>
            <a:endParaRPr lang="en-US" sz="2400" dirty="0">
              <a:solidFill>
                <a:srgbClr val="FF0000"/>
              </a:solidFill>
            </a:endParaRPr>
          </a:p>
        </p:txBody>
      </p:sp>
      <p:sp>
        <p:nvSpPr>
          <p:cNvPr id="9" name="Rectangle 8"/>
          <p:cNvSpPr/>
          <p:nvPr/>
        </p:nvSpPr>
        <p:spPr>
          <a:xfrm>
            <a:off x="4045524" y="6221714"/>
            <a:ext cx="4572000" cy="461665"/>
          </a:xfrm>
          <a:prstGeom prst="rect">
            <a:avLst/>
          </a:prstGeom>
        </p:spPr>
        <p:txBody>
          <a:bodyPr>
            <a:spAutoFit/>
          </a:bodyPr>
          <a:lstStyle/>
          <a:p>
            <a:pPr algn="ctr"/>
            <a:r>
              <a:rPr lang="en-US" sz="2400" b="1" dirty="0" smtClean="0">
                <a:solidFill>
                  <a:srgbClr val="FF0066"/>
                </a:solidFill>
              </a:rPr>
              <a:t>1-2-3-4-</a:t>
            </a:r>
            <a:r>
              <a:rPr lang="en-US" sz="2400" b="1" dirty="0" smtClean="0"/>
              <a:t>5-6-3-7-9-10</a:t>
            </a:r>
            <a:endParaRPr lang="en-US" sz="2400" b="1" dirty="0">
              <a:solidFill>
                <a:srgbClr val="231E20"/>
              </a:solidFill>
              <a:latin typeface="Arial" panose="020B0604020202020204" pitchFamily="34" charset="0"/>
            </a:endParaRPr>
          </a:p>
        </p:txBody>
      </p:sp>
      <p:sp>
        <p:nvSpPr>
          <p:cNvPr id="10" name="Rectangle 9"/>
          <p:cNvSpPr/>
          <p:nvPr/>
        </p:nvSpPr>
        <p:spPr>
          <a:xfrm>
            <a:off x="6725931" y="1535639"/>
            <a:ext cx="869149" cy="400110"/>
          </a:xfrm>
          <a:prstGeom prst="rect">
            <a:avLst/>
          </a:prstGeom>
        </p:spPr>
        <p:txBody>
          <a:bodyPr wrap="none">
            <a:spAutoFit/>
          </a:bodyPr>
          <a:lstStyle/>
          <a:p>
            <a:r>
              <a:rPr lang="en-GB" sz="2000" b="1" i="1" dirty="0" smtClean="0">
                <a:solidFill>
                  <a:srgbClr val="00B050"/>
                </a:solidFill>
              </a:rPr>
              <a:t>P-USE </a:t>
            </a:r>
            <a:endParaRPr lang="en-US" sz="2000" dirty="0"/>
          </a:p>
        </p:txBody>
      </p:sp>
    </p:spTree>
    <p:extLst>
      <p:ext uri="{BB962C8B-B14F-4D97-AF65-F5344CB8AC3E}">
        <p14:creationId xmlns:p14="http://schemas.microsoft.com/office/powerpoint/2010/main" val="7159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use</a:t>
            </a:r>
            <a:endParaRPr lang="en-US" dirty="0"/>
          </a:p>
        </p:txBody>
      </p:sp>
      <p:sp>
        <p:nvSpPr>
          <p:cNvPr id="3" name="Content Placeholder 2"/>
          <p:cNvSpPr>
            <a:spLocks noGrp="1"/>
          </p:cNvSpPr>
          <p:nvPr>
            <p:ph idx="1"/>
          </p:nvPr>
        </p:nvSpPr>
        <p:spPr/>
        <p:txBody>
          <a:bodyPr/>
          <a:lstStyle/>
          <a:p>
            <a:r>
              <a:rPr lang="en-US" dirty="0" smtClean="0"/>
              <a:t> </a:t>
            </a:r>
            <a:r>
              <a:rPr lang="en-GB" dirty="0"/>
              <a:t>This criterion is the conjunction of the all-p-uses criterion and </a:t>
            </a:r>
            <a:r>
              <a:rPr lang="en-GB" dirty="0" smtClean="0"/>
              <a:t>the </a:t>
            </a:r>
            <a:r>
              <a:rPr lang="en-US" dirty="0" smtClean="0"/>
              <a:t>all-c-uses </a:t>
            </a:r>
            <a:r>
              <a:rPr lang="en-US" dirty="0"/>
              <a:t>criterion</a:t>
            </a:r>
          </a:p>
        </p:txBody>
      </p:sp>
    </p:spTree>
    <p:extLst>
      <p:ext uri="{BB962C8B-B14F-4D97-AF65-F5344CB8AC3E}">
        <p14:creationId xmlns:p14="http://schemas.microsoft.com/office/powerpoint/2010/main" val="32899860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All-du-path</a:t>
            </a:r>
            <a:endParaRPr lang="en-US" dirty="0"/>
          </a:p>
        </p:txBody>
      </p:sp>
      <p:sp>
        <p:nvSpPr>
          <p:cNvPr id="3" name="Content Placeholder 2"/>
          <p:cNvSpPr>
            <a:spLocks noGrp="1"/>
          </p:cNvSpPr>
          <p:nvPr>
            <p:ph idx="1"/>
          </p:nvPr>
        </p:nvSpPr>
        <p:spPr/>
        <p:txBody>
          <a:bodyPr/>
          <a:lstStyle/>
          <a:p>
            <a:pPr>
              <a:lnSpc>
                <a:spcPct val="200000"/>
              </a:lnSpc>
            </a:pPr>
            <a:r>
              <a:rPr lang="en-US" dirty="0" smtClean="0"/>
              <a:t> </a:t>
            </a:r>
            <a:r>
              <a:rPr lang="en-GB" dirty="0"/>
              <a:t>For </a:t>
            </a:r>
            <a:r>
              <a:rPr lang="en-GB" b="1" dirty="0"/>
              <a:t>each variable </a:t>
            </a:r>
            <a:r>
              <a:rPr lang="en-GB" b="1" i="1" dirty="0"/>
              <a:t>x </a:t>
            </a:r>
            <a:r>
              <a:rPr lang="en-GB" i="1" dirty="0"/>
              <a:t>and for </a:t>
            </a:r>
            <a:r>
              <a:rPr lang="en-GB" b="1" i="1" dirty="0"/>
              <a:t>each node i</a:t>
            </a:r>
            <a:r>
              <a:rPr lang="en-GB" b="1" i="1" dirty="0"/>
              <a:t> </a:t>
            </a:r>
            <a:r>
              <a:rPr lang="en-GB" i="1" dirty="0"/>
              <a:t>such that </a:t>
            </a:r>
            <a:r>
              <a:rPr lang="en-GB" b="1" i="1" dirty="0">
                <a:solidFill>
                  <a:srgbClr val="FF0066"/>
                </a:solidFill>
              </a:rPr>
              <a:t>x has a </a:t>
            </a:r>
            <a:r>
              <a:rPr lang="en-GB" b="1" i="1" dirty="0" smtClean="0">
                <a:solidFill>
                  <a:srgbClr val="FF0066"/>
                </a:solidFill>
              </a:rPr>
              <a:t>global </a:t>
            </a:r>
            <a:r>
              <a:rPr lang="en-GB" b="1" dirty="0" smtClean="0">
                <a:solidFill>
                  <a:srgbClr val="FF0066"/>
                </a:solidFill>
              </a:rPr>
              <a:t>deﬁnition </a:t>
            </a:r>
            <a:r>
              <a:rPr lang="en-GB" b="1" dirty="0">
                <a:solidFill>
                  <a:srgbClr val="FF0066"/>
                </a:solidFill>
              </a:rPr>
              <a:t>in node </a:t>
            </a:r>
            <a:r>
              <a:rPr lang="en-GB" b="1" i="1" dirty="0">
                <a:solidFill>
                  <a:srgbClr val="FF0066"/>
                </a:solidFill>
              </a:rPr>
              <a:t>i</a:t>
            </a:r>
            <a:r>
              <a:rPr lang="en-GB" b="1" i="1" dirty="0">
                <a:solidFill>
                  <a:srgbClr val="FF0066"/>
                </a:solidFill>
              </a:rPr>
              <a:t> </a:t>
            </a:r>
            <a:r>
              <a:rPr lang="en-GB" i="1" dirty="0"/>
              <a:t>, </a:t>
            </a:r>
            <a:endParaRPr lang="en-GB" i="1" dirty="0" smtClean="0"/>
          </a:p>
          <a:p>
            <a:pPr lvl="1">
              <a:lnSpc>
                <a:spcPct val="200000"/>
              </a:lnSpc>
            </a:pPr>
            <a:r>
              <a:rPr lang="en-GB" i="1" dirty="0"/>
              <a:t> </a:t>
            </a:r>
            <a:r>
              <a:rPr lang="en-GB" i="1" dirty="0" smtClean="0"/>
              <a:t>Select </a:t>
            </a:r>
            <a:r>
              <a:rPr lang="en-GB" i="1" dirty="0"/>
              <a:t>complete paths which include </a:t>
            </a:r>
            <a:r>
              <a:rPr lang="en-GB" b="1" i="1" dirty="0"/>
              <a:t>all du-paths </a:t>
            </a:r>
            <a:r>
              <a:rPr lang="en-GB" b="1" i="1" dirty="0" smtClean="0"/>
              <a:t>from </a:t>
            </a:r>
            <a:r>
              <a:rPr lang="en-US" b="1" dirty="0" smtClean="0"/>
              <a:t>node </a:t>
            </a:r>
            <a:r>
              <a:rPr lang="en-US" b="1" i="1" dirty="0"/>
              <a:t>i</a:t>
            </a:r>
            <a:endParaRPr lang="en-US" b="1" i="1" dirty="0" smtClean="0"/>
          </a:p>
          <a:p>
            <a:pPr lvl="2">
              <a:lnSpc>
                <a:spcPct val="200000"/>
              </a:lnSpc>
            </a:pPr>
            <a:r>
              <a:rPr lang="en-US" i="1" dirty="0"/>
              <a:t> </a:t>
            </a:r>
            <a:r>
              <a:rPr lang="en-GB" dirty="0"/>
              <a:t>to </a:t>
            </a:r>
            <a:r>
              <a:rPr lang="en-GB" i="1" dirty="0"/>
              <a:t>all </a:t>
            </a:r>
            <a:r>
              <a:rPr lang="en-GB" b="1" i="1" dirty="0">
                <a:solidFill>
                  <a:srgbClr val="0000FF"/>
                </a:solidFill>
              </a:rPr>
              <a:t>nodes j such that there is a global c-use of x in j</a:t>
            </a:r>
            <a:r>
              <a:rPr lang="en-GB" i="1" dirty="0"/>
              <a:t> </a:t>
            </a:r>
            <a:r>
              <a:rPr lang="en-GB" i="1" dirty="0" smtClean="0"/>
              <a:t>and</a:t>
            </a:r>
          </a:p>
          <a:p>
            <a:pPr lvl="2">
              <a:lnSpc>
                <a:spcPct val="200000"/>
              </a:lnSpc>
            </a:pPr>
            <a:r>
              <a:rPr lang="en-US" dirty="0" smtClean="0"/>
              <a:t> </a:t>
            </a:r>
            <a:r>
              <a:rPr lang="en-GB" dirty="0"/>
              <a:t>to </a:t>
            </a:r>
            <a:r>
              <a:rPr lang="en-GB" b="1" i="1" dirty="0">
                <a:solidFill>
                  <a:srgbClr val="C00000"/>
                </a:solidFill>
              </a:rPr>
              <a:t>all edges (j ,k) such that there is a p-use of x on (j ,k)</a:t>
            </a:r>
            <a:r>
              <a:rPr lang="en-GB" i="1" dirty="0"/>
              <a:t>.</a:t>
            </a:r>
          </a:p>
          <a:p>
            <a:pPr lvl="2">
              <a:lnSpc>
                <a:spcPct val="200000"/>
              </a:lnSpc>
            </a:pPr>
            <a:endParaRPr lang="en-US" dirty="0"/>
          </a:p>
        </p:txBody>
      </p:sp>
    </p:spTree>
    <p:extLst>
      <p:ext uri="{BB962C8B-B14F-4D97-AF65-F5344CB8AC3E}">
        <p14:creationId xmlns:p14="http://schemas.microsoft.com/office/powerpoint/2010/main" val="269365986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Feasible paths</a:t>
            </a:r>
            <a:endParaRPr lang="en-US" dirty="0"/>
          </a:p>
        </p:txBody>
      </p:sp>
      <p:sp>
        <p:nvSpPr>
          <p:cNvPr id="4" name="Content Placeholder 3"/>
          <p:cNvSpPr>
            <a:spLocks noGrp="1"/>
          </p:cNvSpPr>
          <p:nvPr>
            <p:ph idx="1"/>
          </p:nvPr>
        </p:nvSpPr>
        <p:spPr/>
        <p:txBody>
          <a:bodyPr/>
          <a:lstStyle/>
          <a:p>
            <a:r>
              <a:rPr lang="en-US" dirty="0" smtClean="0"/>
              <a:t> Complete Path</a:t>
            </a:r>
          </a:p>
          <a:p>
            <a:r>
              <a:rPr lang="en-US" dirty="0"/>
              <a:t> </a:t>
            </a:r>
            <a:r>
              <a:rPr lang="en-US" dirty="0" smtClean="0"/>
              <a:t>Executable/ Feasible path </a:t>
            </a:r>
          </a:p>
          <a:p>
            <a:pPr lvl="1"/>
            <a:r>
              <a:rPr lang="en-US" dirty="0" smtClean="0"/>
              <a:t> </a:t>
            </a:r>
            <a:r>
              <a:rPr lang="en-GB" dirty="0" smtClean="0"/>
              <a:t>If </a:t>
            </a:r>
            <a:r>
              <a:rPr lang="en-GB" dirty="0"/>
              <a:t>there exists an assignment of values to input variables and global variables such that all the path </a:t>
            </a:r>
            <a:r>
              <a:rPr lang="en-GB" dirty="0" smtClean="0"/>
              <a:t>predicates evaluate </a:t>
            </a:r>
            <a:r>
              <a:rPr lang="en-GB" dirty="0"/>
              <a:t>to </a:t>
            </a:r>
            <a:r>
              <a:rPr lang="en-GB" dirty="0" smtClean="0"/>
              <a:t>true</a:t>
            </a:r>
          </a:p>
          <a:p>
            <a:pPr lvl="1"/>
            <a:endParaRPr lang="en-GB" dirty="0"/>
          </a:p>
          <a:p>
            <a:r>
              <a:rPr lang="en-GB" dirty="0" smtClean="0"/>
              <a:t> Infeasible/ </a:t>
            </a:r>
            <a:r>
              <a:rPr lang="en-GB" dirty="0" err="1" smtClean="0"/>
              <a:t>Inexecutable</a:t>
            </a:r>
            <a:r>
              <a:rPr lang="en-GB" dirty="0" smtClean="0"/>
              <a:t> Path</a:t>
            </a:r>
          </a:p>
          <a:p>
            <a:pPr lvl="1"/>
            <a:r>
              <a:rPr lang="en-GB" dirty="0"/>
              <a:t> If no such assignment of values to input variables </a:t>
            </a:r>
            <a:r>
              <a:rPr lang="en-GB" dirty="0" smtClean="0"/>
              <a:t>and global </a:t>
            </a:r>
            <a:r>
              <a:rPr lang="en-GB" dirty="0"/>
              <a:t>variables exists</a:t>
            </a:r>
            <a:endParaRPr lang="en-US" dirty="0"/>
          </a:p>
        </p:txBody>
      </p:sp>
    </p:spTree>
    <p:extLst>
      <p:ext uri="{BB962C8B-B14F-4D97-AF65-F5344CB8AC3E}">
        <p14:creationId xmlns:p14="http://schemas.microsoft.com/office/powerpoint/2010/main" val="386965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Testing</a:t>
            </a:r>
            <a:endParaRPr lang="en-US" dirty="0"/>
          </a:p>
        </p:txBody>
      </p:sp>
      <p:sp>
        <p:nvSpPr>
          <p:cNvPr id="3" name="Content Placeholder 2"/>
          <p:cNvSpPr>
            <a:spLocks noGrp="1"/>
          </p:cNvSpPr>
          <p:nvPr>
            <p:ph idx="1"/>
          </p:nvPr>
        </p:nvSpPr>
        <p:spPr/>
        <p:txBody>
          <a:bodyPr/>
          <a:lstStyle/>
          <a:p>
            <a:r>
              <a:rPr lang="en-US" dirty="0" smtClean="0"/>
              <a:t> Program instructions are executed in a sequential manner</a:t>
            </a:r>
          </a:p>
          <a:p>
            <a:pPr lvl="1"/>
            <a:r>
              <a:rPr lang="en-US" dirty="0" smtClean="0"/>
              <a:t> In the absence of conditional statements</a:t>
            </a:r>
          </a:p>
          <a:p>
            <a:pPr lvl="1"/>
            <a:r>
              <a:rPr lang="en-US" dirty="0" smtClean="0"/>
              <a:t> Unless a function is called</a:t>
            </a:r>
          </a:p>
          <a:p>
            <a:endParaRPr lang="en-US" dirty="0" smtClean="0"/>
          </a:p>
          <a:p>
            <a:r>
              <a:rPr lang="en-US" dirty="0" smtClean="0"/>
              <a:t>The </a:t>
            </a:r>
            <a:r>
              <a:rPr lang="en-GB" dirty="0" smtClean="0"/>
              <a:t>execution </a:t>
            </a:r>
            <a:r>
              <a:rPr lang="en-GB" dirty="0"/>
              <a:t>of a sequence of instructions from the entry point to the exit point of </a:t>
            </a:r>
            <a:r>
              <a:rPr lang="en-GB" dirty="0" smtClean="0"/>
              <a:t>a program </a:t>
            </a:r>
            <a:r>
              <a:rPr lang="en-GB" dirty="0"/>
              <a:t>unit is called a program </a:t>
            </a:r>
            <a:r>
              <a:rPr lang="en-GB" b="1" i="1" dirty="0">
                <a:solidFill>
                  <a:srgbClr val="0000FF"/>
                </a:solidFill>
              </a:rPr>
              <a:t>path</a:t>
            </a:r>
            <a:r>
              <a:rPr lang="en-GB" i="1" dirty="0"/>
              <a:t>. </a:t>
            </a:r>
            <a:endParaRPr lang="en-GB" i="1" dirty="0" smtClean="0"/>
          </a:p>
          <a:p>
            <a:endParaRPr lang="en-GB" i="1" dirty="0"/>
          </a:p>
          <a:p>
            <a:r>
              <a:rPr lang="en-GB" i="1" dirty="0" smtClean="0"/>
              <a:t> </a:t>
            </a:r>
            <a:r>
              <a:rPr lang="en-US" dirty="0" smtClean="0"/>
              <a:t>Ideally, one must </a:t>
            </a:r>
            <a:r>
              <a:rPr lang="en-GB" dirty="0" smtClean="0"/>
              <a:t>strive to </a:t>
            </a:r>
            <a:r>
              <a:rPr lang="en-GB" b="1" dirty="0" smtClean="0">
                <a:solidFill>
                  <a:srgbClr val="0000FF"/>
                </a:solidFill>
              </a:rPr>
              <a:t>execute fewer paths for better effectiveness</a:t>
            </a:r>
            <a:r>
              <a:rPr lang="en-GB" dirty="0" smtClean="0"/>
              <a:t>.</a:t>
            </a:r>
          </a:p>
          <a:p>
            <a:endParaRPr lang="en-GB" dirty="0"/>
          </a:p>
          <a:p>
            <a:pPr marL="0" indent="0">
              <a:buNone/>
            </a:pPr>
            <a:endParaRPr lang="en-US" dirty="0"/>
          </a:p>
        </p:txBody>
      </p:sp>
    </p:spTree>
    <p:extLst>
      <p:ext uri="{BB962C8B-B14F-4D97-AF65-F5344CB8AC3E}">
        <p14:creationId xmlns:p14="http://schemas.microsoft.com/office/powerpoint/2010/main" val="168899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Testing Techniques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99" y="1485627"/>
            <a:ext cx="7974451" cy="4729436"/>
          </a:xfrm>
          <a:prstGeom prst="rect">
            <a:avLst/>
          </a:prstGeom>
        </p:spPr>
      </p:pic>
    </p:spTree>
    <p:extLst>
      <p:ext uri="{BB962C8B-B14F-4D97-AF65-F5344CB8AC3E}">
        <p14:creationId xmlns:p14="http://schemas.microsoft.com/office/powerpoint/2010/main" val="5622510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for domain errors</a:t>
            </a:r>
            <a:endParaRPr lang="en-US" dirty="0"/>
          </a:p>
        </p:txBody>
      </p:sp>
      <p:sp>
        <p:nvSpPr>
          <p:cNvPr id="3" name="Content Placeholder 2"/>
          <p:cNvSpPr>
            <a:spLocks noGrp="1"/>
          </p:cNvSpPr>
          <p:nvPr>
            <p:ph idx="1"/>
          </p:nvPr>
        </p:nvSpPr>
        <p:spPr/>
        <p:txBody>
          <a:bodyPr/>
          <a:lstStyle/>
          <a:p>
            <a:pPr>
              <a:lnSpc>
                <a:spcPct val="150000"/>
              </a:lnSpc>
            </a:pPr>
            <a:r>
              <a:rPr lang="en-US" dirty="0" smtClean="0"/>
              <a:t> Difference with flow graph testing</a:t>
            </a:r>
          </a:p>
          <a:p>
            <a:pPr>
              <a:lnSpc>
                <a:spcPct val="150000"/>
              </a:lnSpc>
            </a:pPr>
            <a:r>
              <a:rPr lang="en-US" dirty="0" smtClean="0"/>
              <a:t> Coverage criteria</a:t>
            </a:r>
          </a:p>
          <a:p>
            <a:pPr>
              <a:lnSpc>
                <a:spcPct val="150000"/>
              </a:lnSpc>
            </a:pPr>
            <a:r>
              <a:rPr lang="en-US" dirty="0"/>
              <a:t> </a:t>
            </a:r>
            <a:r>
              <a:rPr lang="en-US" dirty="0" smtClean="0"/>
              <a:t>Domain errors</a:t>
            </a:r>
          </a:p>
          <a:p>
            <a:pPr lvl="1">
              <a:lnSpc>
                <a:spcPct val="150000"/>
              </a:lnSpc>
            </a:pPr>
            <a:r>
              <a:rPr lang="en-US" dirty="0"/>
              <a:t> Sources of Domains</a:t>
            </a:r>
            <a:endParaRPr lang="en-US" dirty="0" smtClean="0"/>
          </a:p>
          <a:p>
            <a:pPr lvl="1">
              <a:lnSpc>
                <a:spcPct val="150000"/>
              </a:lnSpc>
            </a:pPr>
            <a:r>
              <a:rPr lang="en-US" dirty="0"/>
              <a:t> Types of Domain </a:t>
            </a:r>
            <a:r>
              <a:rPr lang="en-US" dirty="0" smtClean="0"/>
              <a:t>Errors</a:t>
            </a:r>
          </a:p>
          <a:p>
            <a:pPr lvl="1">
              <a:lnSpc>
                <a:spcPct val="150000"/>
              </a:lnSpc>
            </a:pPr>
            <a:r>
              <a:rPr lang="en-US" dirty="0"/>
              <a:t> </a:t>
            </a:r>
            <a:r>
              <a:rPr lang="en-GB" dirty="0"/>
              <a:t>Selecting Test Data to Reveal Domain </a:t>
            </a:r>
            <a:r>
              <a:rPr lang="en-GB" dirty="0" smtClean="0"/>
              <a:t>Errors</a:t>
            </a:r>
            <a:endParaRPr lang="en-US" dirty="0"/>
          </a:p>
        </p:txBody>
      </p:sp>
    </p:spTree>
    <p:extLst>
      <p:ext uri="{BB962C8B-B14F-4D97-AF65-F5344CB8AC3E}">
        <p14:creationId xmlns:p14="http://schemas.microsoft.com/office/powerpoint/2010/main" val="337239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domains</a:t>
            </a:r>
            <a:endParaRPr lang="en-US" dirty="0"/>
          </a:p>
        </p:txBody>
      </p:sp>
      <p:sp>
        <p:nvSpPr>
          <p:cNvPr id="3" name="Content Placeholder 2"/>
          <p:cNvSpPr>
            <a:spLocks noGrp="1"/>
          </p:cNvSpPr>
          <p:nvPr>
            <p:ph idx="1"/>
          </p:nvPr>
        </p:nvSpPr>
        <p:spPr/>
        <p:txBody>
          <a:bodyPr/>
          <a:lstStyle/>
          <a:p>
            <a:r>
              <a:rPr lang="en-US" dirty="0" smtClean="0"/>
              <a:t> </a:t>
            </a:r>
            <a:r>
              <a:rPr lang="en-GB" dirty="0"/>
              <a:t>Domains can be identiﬁed from both speciﬁcations and programs</a:t>
            </a:r>
            <a:endParaRPr lang="en-US" dirty="0"/>
          </a:p>
        </p:txBody>
      </p:sp>
      <p:sp>
        <p:nvSpPr>
          <p:cNvPr id="4" name="Rectangle 3"/>
          <p:cNvSpPr/>
          <p:nvPr/>
        </p:nvSpPr>
        <p:spPr>
          <a:xfrm>
            <a:off x="628650" y="2442925"/>
            <a:ext cx="7515227" cy="4093428"/>
          </a:xfrm>
          <a:prstGeom prst="rect">
            <a:avLst/>
          </a:prstGeom>
        </p:spPr>
        <p:txBody>
          <a:bodyPr wrap="square">
            <a:spAutoFit/>
          </a:bodyPr>
          <a:lstStyle/>
          <a:p>
            <a:r>
              <a:rPr lang="fr-FR" sz="2000" b="1" dirty="0" err="1">
                <a:solidFill>
                  <a:srgbClr val="231E20"/>
                </a:solidFill>
                <a:latin typeface="Courier New" panose="02070309020205020404" pitchFamily="49" charset="0"/>
              </a:rPr>
              <a:t>int</a:t>
            </a:r>
            <a:r>
              <a:rPr lang="fr-FR" sz="2000" b="1" dirty="0">
                <a:solidFill>
                  <a:srgbClr val="231E20"/>
                </a:solidFill>
                <a:latin typeface="Courier New" panose="02070309020205020404" pitchFamily="49" charset="0"/>
              </a:rPr>
              <a:t> </a:t>
            </a:r>
            <a:r>
              <a:rPr lang="fr-FR" sz="2000" b="1" dirty="0" err="1">
                <a:solidFill>
                  <a:srgbClr val="231E20"/>
                </a:solidFill>
                <a:latin typeface="Courier New" panose="02070309020205020404" pitchFamily="49" charset="0"/>
              </a:rPr>
              <a:t>codedomain</a:t>
            </a:r>
            <a:r>
              <a:rPr lang="fr-FR" sz="2000" b="1" dirty="0">
                <a:solidFill>
                  <a:srgbClr val="231E20"/>
                </a:solidFill>
                <a:latin typeface="Courier New" panose="02070309020205020404" pitchFamily="49" charset="0"/>
              </a:rPr>
              <a:t>(</a:t>
            </a:r>
            <a:r>
              <a:rPr lang="fr-FR" sz="2000" b="1" dirty="0" err="1">
                <a:solidFill>
                  <a:srgbClr val="231E20"/>
                </a:solidFill>
                <a:latin typeface="Courier New" panose="02070309020205020404" pitchFamily="49" charset="0"/>
              </a:rPr>
              <a:t>int</a:t>
            </a:r>
            <a:r>
              <a:rPr lang="fr-FR" sz="2000" b="1" dirty="0">
                <a:solidFill>
                  <a:srgbClr val="231E20"/>
                </a:solidFill>
                <a:latin typeface="Courier New" panose="02070309020205020404" pitchFamily="49" charset="0"/>
              </a:rPr>
              <a:t> x, </a:t>
            </a:r>
            <a:r>
              <a:rPr lang="fr-FR" sz="2000" b="1" dirty="0" err="1">
                <a:solidFill>
                  <a:srgbClr val="231E20"/>
                </a:solidFill>
                <a:latin typeface="Courier New" panose="02070309020205020404" pitchFamily="49" charset="0"/>
              </a:rPr>
              <a:t>int</a:t>
            </a:r>
            <a:r>
              <a:rPr lang="fr-FR" sz="2000" b="1" dirty="0">
                <a:solidFill>
                  <a:srgbClr val="231E20"/>
                </a:solidFill>
                <a:latin typeface="Courier New" panose="02070309020205020404" pitchFamily="49" charset="0"/>
              </a:rPr>
              <a:t> y){</a:t>
            </a:r>
          </a:p>
          <a:p>
            <a:pPr lvl="1"/>
            <a:r>
              <a:rPr lang="en-US" sz="2000" b="1" dirty="0" err="1">
                <a:solidFill>
                  <a:srgbClr val="231E20"/>
                </a:solidFill>
                <a:latin typeface="Courier New" panose="02070309020205020404" pitchFamily="49" charset="0"/>
              </a:rPr>
              <a:t>int</a:t>
            </a:r>
            <a:r>
              <a:rPr lang="en-US" sz="2000" b="1" dirty="0">
                <a:solidFill>
                  <a:srgbClr val="231E20"/>
                </a:solidFill>
                <a:latin typeface="Courier New" panose="02070309020205020404" pitchFamily="49" charset="0"/>
              </a:rPr>
              <a:t> c, d, k</a:t>
            </a:r>
          </a:p>
          <a:p>
            <a:pPr lvl="1"/>
            <a:r>
              <a:rPr lang="en-US" sz="2000" b="1" dirty="0" smtClean="0">
                <a:solidFill>
                  <a:srgbClr val="231E20"/>
                </a:solidFill>
                <a:latin typeface="Courier New" panose="02070309020205020404" pitchFamily="49" charset="0"/>
              </a:rPr>
              <a:t>c = x + y</a:t>
            </a:r>
            <a:r>
              <a:rPr lang="en-US" sz="2000" b="1" dirty="0">
                <a:solidFill>
                  <a:srgbClr val="231E20"/>
                </a:solidFill>
                <a:latin typeface="Courier New" panose="02070309020205020404" pitchFamily="49" charset="0"/>
              </a:rPr>
              <a:t>;</a:t>
            </a:r>
          </a:p>
          <a:p>
            <a:pPr lvl="1"/>
            <a:r>
              <a:rPr lang="en-US" sz="2000" b="1" dirty="0">
                <a:solidFill>
                  <a:srgbClr val="231E20"/>
                </a:solidFill>
                <a:latin typeface="Courier New" panose="02070309020205020404" pitchFamily="49" charset="0"/>
              </a:rPr>
              <a:t>if (</a:t>
            </a:r>
            <a:r>
              <a:rPr lang="en-US" sz="2000" b="1" dirty="0" smtClean="0">
                <a:solidFill>
                  <a:srgbClr val="231E20"/>
                </a:solidFill>
                <a:latin typeface="Courier New" panose="02070309020205020404" pitchFamily="49" charset="0"/>
              </a:rPr>
              <a:t>c&gt;</a:t>
            </a:r>
            <a:r>
              <a:rPr lang="en-US" sz="2000" b="1" dirty="0" smtClean="0">
                <a:solidFill>
                  <a:srgbClr val="231E20"/>
                </a:solidFill>
                <a:latin typeface="Arial" panose="020B0604020202020204" pitchFamily="34" charset="0"/>
              </a:rPr>
              <a:t> </a:t>
            </a:r>
            <a:r>
              <a:rPr lang="en-US" sz="2000" b="1" dirty="0">
                <a:solidFill>
                  <a:srgbClr val="231E20"/>
                </a:solidFill>
                <a:latin typeface="Courier New" panose="02070309020205020404" pitchFamily="49" charset="0"/>
              </a:rPr>
              <a:t>5) </a:t>
            </a:r>
            <a:endParaRPr lang="en-US" sz="2000" b="1" dirty="0" smtClean="0">
              <a:solidFill>
                <a:srgbClr val="231E20"/>
              </a:solidFill>
              <a:latin typeface="Courier New" panose="02070309020205020404" pitchFamily="49" charset="0"/>
            </a:endParaRPr>
          </a:p>
          <a:p>
            <a:pPr lvl="1"/>
            <a:r>
              <a:rPr lang="en-US" sz="2000" b="1" dirty="0">
                <a:solidFill>
                  <a:srgbClr val="231E20"/>
                </a:solidFill>
                <a:latin typeface="Courier New" panose="02070309020205020404" pitchFamily="49" charset="0"/>
              </a:rPr>
              <a:t>	</a:t>
            </a:r>
            <a:r>
              <a:rPr lang="en-US" sz="2000" b="1" dirty="0" smtClean="0">
                <a:solidFill>
                  <a:srgbClr val="231E20"/>
                </a:solidFill>
                <a:latin typeface="Courier New" panose="02070309020205020404" pitchFamily="49" charset="0"/>
              </a:rPr>
              <a:t>d </a:t>
            </a:r>
            <a:r>
              <a:rPr lang="en-US" sz="2000" b="1" dirty="0">
                <a:solidFill>
                  <a:srgbClr val="231E20"/>
                </a:solidFill>
                <a:latin typeface="Courier New" panose="02070309020205020404" pitchFamily="49" charset="0"/>
              </a:rPr>
              <a:t>= c - x/2;</a:t>
            </a:r>
          </a:p>
          <a:p>
            <a:pPr lvl="1"/>
            <a:r>
              <a:rPr lang="en-US" sz="2000" b="1" dirty="0">
                <a:solidFill>
                  <a:srgbClr val="231E20"/>
                </a:solidFill>
                <a:latin typeface="Courier New" panose="02070309020205020404" pitchFamily="49" charset="0"/>
              </a:rPr>
              <a:t>else </a:t>
            </a:r>
            <a:endParaRPr lang="en-US" sz="2000" b="1" dirty="0" smtClean="0">
              <a:solidFill>
                <a:srgbClr val="231E20"/>
              </a:solidFill>
              <a:latin typeface="Courier New" panose="02070309020205020404" pitchFamily="49" charset="0"/>
            </a:endParaRPr>
          </a:p>
          <a:p>
            <a:pPr lvl="1"/>
            <a:r>
              <a:rPr lang="en-US" sz="2000" b="1" dirty="0">
                <a:solidFill>
                  <a:srgbClr val="231E20"/>
                </a:solidFill>
                <a:latin typeface="Courier New" panose="02070309020205020404" pitchFamily="49" charset="0"/>
              </a:rPr>
              <a:t>	</a:t>
            </a:r>
            <a:r>
              <a:rPr lang="en-US" sz="2000" b="1" dirty="0" smtClean="0">
                <a:solidFill>
                  <a:srgbClr val="231E20"/>
                </a:solidFill>
                <a:latin typeface="Courier New" panose="02070309020205020404" pitchFamily="49" charset="0"/>
              </a:rPr>
              <a:t>d </a:t>
            </a:r>
            <a:r>
              <a:rPr lang="en-US" sz="2000" b="1" dirty="0">
                <a:solidFill>
                  <a:srgbClr val="231E20"/>
                </a:solidFill>
                <a:latin typeface="Courier New" panose="02070309020205020404" pitchFamily="49" charset="0"/>
              </a:rPr>
              <a:t>= c + x/2;</a:t>
            </a:r>
          </a:p>
          <a:p>
            <a:pPr lvl="1"/>
            <a:r>
              <a:rPr lang="en-US" sz="2000" b="1" dirty="0">
                <a:solidFill>
                  <a:srgbClr val="231E20"/>
                </a:solidFill>
                <a:latin typeface="Courier New" panose="02070309020205020404" pitchFamily="49" charset="0"/>
              </a:rPr>
              <a:t>if (</a:t>
            </a:r>
            <a:r>
              <a:rPr lang="en-US" sz="2000" b="1" dirty="0" smtClean="0">
                <a:solidFill>
                  <a:srgbClr val="231E20"/>
                </a:solidFill>
                <a:latin typeface="Courier New" panose="02070309020205020404" pitchFamily="49" charset="0"/>
              </a:rPr>
              <a:t>d&gt;=c+2)</a:t>
            </a:r>
          </a:p>
          <a:p>
            <a:pPr lvl="1"/>
            <a:r>
              <a:rPr lang="en-US" sz="2000" b="1" dirty="0">
                <a:solidFill>
                  <a:srgbClr val="231E20"/>
                </a:solidFill>
                <a:latin typeface="Courier New" panose="02070309020205020404" pitchFamily="49" charset="0"/>
              </a:rPr>
              <a:t>	</a:t>
            </a:r>
            <a:r>
              <a:rPr lang="en-US" sz="2000" b="1" dirty="0" smtClean="0">
                <a:solidFill>
                  <a:srgbClr val="231E20"/>
                </a:solidFill>
                <a:latin typeface="Courier New" panose="02070309020205020404" pitchFamily="49" charset="0"/>
              </a:rPr>
              <a:t>k=x + d/2</a:t>
            </a:r>
            <a:r>
              <a:rPr lang="en-US" sz="2000" b="1" dirty="0">
                <a:solidFill>
                  <a:srgbClr val="231E20"/>
                </a:solidFill>
                <a:latin typeface="Courier New" panose="02070309020205020404" pitchFamily="49" charset="0"/>
              </a:rPr>
              <a:t>;</a:t>
            </a:r>
          </a:p>
          <a:p>
            <a:pPr lvl="1"/>
            <a:r>
              <a:rPr lang="en-US" sz="2000" b="1" dirty="0">
                <a:solidFill>
                  <a:srgbClr val="231E20"/>
                </a:solidFill>
                <a:latin typeface="Courier New" panose="02070309020205020404" pitchFamily="49" charset="0"/>
              </a:rPr>
              <a:t>else </a:t>
            </a:r>
            <a:endParaRPr lang="en-US" sz="2000" b="1" dirty="0" smtClean="0">
              <a:solidFill>
                <a:srgbClr val="231E20"/>
              </a:solidFill>
              <a:latin typeface="Courier New" panose="02070309020205020404" pitchFamily="49" charset="0"/>
            </a:endParaRPr>
          </a:p>
          <a:p>
            <a:pPr lvl="1"/>
            <a:r>
              <a:rPr lang="en-US" sz="2000" b="1" dirty="0">
                <a:solidFill>
                  <a:srgbClr val="231E20"/>
                </a:solidFill>
                <a:latin typeface="Courier New" panose="02070309020205020404" pitchFamily="49" charset="0"/>
              </a:rPr>
              <a:t>	</a:t>
            </a:r>
            <a:r>
              <a:rPr lang="en-US" sz="2000" b="1" dirty="0" smtClean="0">
                <a:solidFill>
                  <a:srgbClr val="231E20"/>
                </a:solidFill>
                <a:latin typeface="Courier New" panose="02070309020205020404" pitchFamily="49" charset="0"/>
              </a:rPr>
              <a:t>k </a:t>
            </a:r>
            <a:r>
              <a:rPr lang="en-US" sz="2000" b="1" dirty="0">
                <a:solidFill>
                  <a:srgbClr val="231E20"/>
                </a:solidFill>
                <a:latin typeface="Courier New" panose="02070309020205020404" pitchFamily="49" charset="0"/>
              </a:rPr>
              <a:t>= y + d/4;</a:t>
            </a:r>
          </a:p>
          <a:p>
            <a:pPr lvl="1"/>
            <a:r>
              <a:rPr lang="en-US" sz="2000" b="1" dirty="0">
                <a:solidFill>
                  <a:srgbClr val="231E20"/>
                </a:solidFill>
                <a:latin typeface="Courier New" panose="02070309020205020404" pitchFamily="49" charset="0"/>
              </a:rPr>
              <a:t>return(k);</a:t>
            </a:r>
          </a:p>
          <a:p>
            <a:r>
              <a:rPr lang="en-US" sz="2000" b="1" dirty="0">
                <a:solidFill>
                  <a:srgbClr val="231E20"/>
                </a:solidFill>
                <a:latin typeface="Courier New" panose="02070309020205020404" pitchFamily="49" charset="0"/>
              </a:rPr>
              <a:t>}</a:t>
            </a:r>
            <a:endParaRPr lang="en-US" sz="2000" b="1" dirty="0"/>
          </a:p>
        </p:txBody>
      </p:sp>
      <p:sp>
        <p:nvSpPr>
          <p:cNvPr id="5" name="TextBox 4"/>
          <p:cNvSpPr txBox="1"/>
          <p:nvPr/>
        </p:nvSpPr>
        <p:spPr>
          <a:xfrm>
            <a:off x="4557712" y="3493462"/>
            <a:ext cx="4586288" cy="1015663"/>
          </a:xfrm>
          <a:prstGeom prst="rect">
            <a:avLst/>
          </a:prstGeom>
          <a:noFill/>
        </p:spPr>
        <p:txBody>
          <a:bodyPr wrap="square" rtlCol="0">
            <a:spAutoFit/>
          </a:bodyPr>
          <a:lstStyle/>
          <a:p>
            <a:pPr marL="457200" indent="-457200">
              <a:buFont typeface="+mj-lt"/>
              <a:buAutoNum type="arabicPeriod"/>
            </a:pPr>
            <a:r>
              <a:rPr lang="en-US" sz="2000" i="1" dirty="0" smtClean="0">
                <a:solidFill>
                  <a:srgbClr val="0000FF"/>
                </a:solidFill>
              </a:rPr>
              <a:t>Draw a CFG for this code</a:t>
            </a:r>
          </a:p>
          <a:p>
            <a:pPr marL="457200" indent="-457200">
              <a:buFont typeface="+mj-lt"/>
              <a:buAutoNum type="arabicPeriod"/>
            </a:pPr>
            <a:endParaRPr lang="en-US" sz="2000" i="1" dirty="0">
              <a:solidFill>
                <a:srgbClr val="0000FF"/>
              </a:solidFill>
            </a:endParaRPr>
          </a:p>
          <a:p>
            <a:pPr marL="457200" indent="-457200">
              <a:buFont typeface="+mj-lt"/>
              <a:buAutoNum type="arabicPeriod"/>
            </a:pPr>
            <a:r>
              <a:rPr lang="en-US" sz="2000" i="1" dirty="0" smtClean="0">
                <a:solidFill>
                  <a:srgbClr val="0000FF"/>
                </a:solidFill>
              </a:rPr>
              <a:t>Identify the domain boundaries</a:t>
            </a:r>
            <a:endParaRPr lang="en-US" sz="2000" i="1" dirty="0">
              <a:solidFill>
                <a:srgbClr val="0000FF"/>
              </a:solidFill>
            </a:endParaRPr>
          </a:p>
        </p:txBody>
      </p:sp>
    </p:spTree>
    <p:extLst>
      <p:ext uri="{BB962C8B-B14F-4D97-AF65-F5344CB8AC3E}">
        <p14:creationId xmlns:p14="http://schemas.microsoft.com/office/powerpoint/2010/main" val="2352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boundaries</a:t>
            </a:r>
            <a:endParaRPr lang="en-US" dirty="0"/>
          </a:p>
        </p:txBody>
      </p:sp>
      <p:sp>
        <p:nvSpPr>
          <p:cNvPr id="3" name="Content Placeholder 2"/>
          <p:cNvSpPr>
            <a:spLocks noGrp="1"/>
          </p:cNvSpPr>
          <p:nvPr>
            <p:ph idx="1"/>
          </p:nvPr>
        </p:nvSpPr>
        <p:spPr/>
        <p:txBody>
          <a:bodyPr/>
          <a:lstStyle/>
          <a:p>
            <a:r>
              <a:rPr lang="en-US" dirty="0" smtClean="0"/>
              <a:t> </a:t>
            </a:r>
            <a:r>
              <a:rPr lang="en-GB" dirty="0"/>
              <a:t>A domain is deﬁned, from a geometric perspective, by a set of constraints called boundary </a:t>
            </a:r>
            <a:r>
              <a:rPr lang="en-GB" dirty="0" smtClean="0"/>
              <a:t>inequalities.</a:t>
            </a:r>
          </a:p>
          <a:p>
            <a:endParaRPr lang="en-GB" dirty="0"/>
          </a:p>
          <a:p>
            <a:r>
              <a:rPr lang="en-GB" dirty="0"/>
              <a:t> Properties of a domain are discussed in terms of the properties of its </a:t>
            </a:r>
            <a:r>
              <a:rPr lang="en-GB" dirty="0" smtClean="0"/>
              <a:t>boundaries</a:t>
            </a:r>
          </a:p>
          <a:p>
            <a:endParaRPr lang="en-GB" dirty="0"/>
          </a:p>
          <a:p>
            <a:pPr lvl="1"/>
            <a:r>
              <a:rPr lang="en-GB" dirty="0"/>
              <a:t> Closed </a:t>
            </a:r>
            <a:r>
              <a:rPr lang="en-GB" dirty="0" smtClean="0"/>
              <a:t>Boundary</a:t>
            </a:r>
          </a:p>
          <a:p>
            <a:pPr lvl="1"/>
            <a:r>
              <a:rPr lang="en-GB" dirty="0"/>
              <a:t> Open </a:t>
            </a:r>
            <a:r>
              <a:rPr lang="en-GB" dirty="0" smtClean="0"/>
              <a:t>Boundary</a:t>
            </a:r>
          </a:p>
          <a:p>
            <a:endParaRPr lang="en-US" dirty="0" smtClean="0"/>
          </a:p>
          <a:p>
            <a:r>
              <a:rPr lang="en-US" dirty="0"/>
              <a:t> </a:t>
            </a:r>
            <a:r>
              <a:rPr lang="en-US" dirty="0" smtClean="0"/>
              <a:t>Depending upon the type of boundaries</a:t>
            </a:r>
          </a:p>
          <a:p>
            <a:pPr lvl="1"/>
            <a:r>
              <a:rPr lang="en-US" dirty="0"/>
              <a:t> Closed </a:t>
            </a:r>
            <a:r>
              <a:rPr lang="en-US" dirty="0" smtClean="0"/>
              <a:t>Domain, Open domain, Extreme point, Adjacent domains</a:t>
            </a:r>
            <a:endParaRPr lang="en-US" dirty="0"/>
          </a:p>
        </p:txBody>
      </p:sp>
    </p:spTree>
    <p:extLst>
      <p:ext uri="{BB962C8B-B14F-4D97-AF65-F5344CB8AC3E}">
        <p14:creationId xmlns:p14="http://schemas.microsoft.com/office/powerpoint/2010/main" val="263373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domain errors</a:t>
            </a:r>
          </a:p>
        </p:txBody>
      </p:sp>
      <p:sp>
        <p:nvSpPr>
          <p:cNvPr id="3" name="Content Placeholder 2"/>
          <p:cNvSpPr>
            <a:spLocks noGrp="1"/>
          </p:cNvSpPr>
          <p:nvPr>
            <p:ph idx="1"/>
          </p:nvPr>
        </p:nvSpPr>
        <p:spPr/>
        <p:txBody>
          <a:bodyPr/>
          <a:lstStyle/>
          <a:p>
            <a:r>
              <a:rPr lang="en-US" dirty="0"/>
              <a:t> Closure </a:t>
            </a:r>
            <a:r>
              <a:rPr lang="en-US" dirty="0" smtClean="0"/>
              <a:t>Error</a:t>
            </a:r>
          </a:p>
          <a:p>
            <a:pPr lvl="1"/>
            <a:r>
              <a:rPr lang="en-US" dirty="0"/>
              <a:t> </a:t>
            </a:r>
            <a:r>
              <a:rPr lang="en-GB" dirty="0" smtClean="0"/>
              <a:t>If </a:t>
            </a:r>
            <a:r>
              <a:rPr lang="en-GB" dirty="0"/>
              <a:t>a boundary is open when the intention is to have a closed </a:t>
            </a:r>
            <a:r>
              <a:rPr lang="en-GB" dirty="0" smtClean="0"/>
              <a:t>boundary</a:t>
            </a:r>
          </a:p>
          <a:p>
            <a:pPr lvl="1"/>
            <a:endParaRPr lang="en-GB" dirty="0"/>
          </a:p>
          <a:p>
            <a:r>
              <a:rPr lang="en-GB" dirty="0"/>
              <a:t> Shifted-Boundary </a:t>
            </a:r>
            <a:r>
              <a:rPr lang="en-GB" dirty="0" smtClean="0"/>
              <a:t>Error</a:t>
            </a:r>
          </a:p>
          <a:p>
            <a:pPr lvl="1"/>
            <a:r>
              <a:rPr lang="en-GB" dirty="0"/>
              <a:t> </a:t>
            </a:r>
            <a:r>
              <a:rPr lang="en-GB" dirty="0" smtClean="0"/>
              <a:t>Implemented </a:t>
            </a:r>
            <a:r>
              <a:rPr lang="en-GB" dirty="0"/>
              <a:t>boundary is parallel to the intended </a:t>
            </a:r>
            <a:r>
              <a:rPr lang="en-GB" dirty="0" smtClean="0"/>
              <a:t>boundary</a:t>
            </a:r>
          </a:p>
          <a:p>
            <a:pPr lvl="1"/>
            <a:r>
              <a:rPr lang="en-GB" dirty="0"/>
              <a:t> </a:t>
            </a:r>
            <a:r>
              <a:rPr lang="en-GB" dirty="0" smtClean="0"/>
              <a:t>Constant </a:t>
            </a:r>
            <a:r>
              <a:rPr lang="en-GB" dirty="0"/>
              <a:t>term of the </a:t>
            </a:r>
            <a:r>
              <a:rPr lang="en-GB" dirty="0" smtClean="0"/>
              <a:t>inequality</a:t>
            </a:r>
          </a:p>
          <a:p>
            <a:pPr lvl="1"/>
            <a:endParaRPr lang="en-GB" dirty="0"/>
          </a:p>
          <a:p>
            <a:r>
              <a:rPr lang="en-GB" dirty="0"/>
              <a:t> Tilted-Boundary </a:t>
            </a:r>
            <a:r>
              <a:rPr lang="en-GB" dirty="0" smtClean="0"/>
              <a:t>Error</a:t>
            </a:r>
          </a:p>
          <a:p>
            <a:pPr lvl="1"/>
            <a:r>
              <a:rPr lang="en-GB" dirty="0"/>
              <a:t>  If the constant coefﬁcients of the variables in a predicate deﬁning a boundary take up wrong values</a:t>
            </a:r>
            <a:endParaRPr lang="en-US" dirty="0"/>
          </a:p>
        </p:txBody>
      </p:sp>
    </p:spTree>
    <p:extLst>
      <p:ext uri="{BB962C8B-B14F-4D97-AF65-F5344CB8AC3E}">
        <p14:creationId xmlns:p14="http://schemas.microsoft.com/office/powerpoint/2010/main" val="412619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defTabSz="685800"/>
            <a:r>
              <a:rPr lang="en-US" sz="4500" b="1" dirty="0">
                <a:solidFill>
                  <a:srgbClr val="920000"/>
                </a:solidFill>
                <a:latin typeface="Arial" panose="020B0604020202020204" pitchFamily="34" charset="0"/>
                <a:cs typeface="Arial" panose="020B0604020202020204" pitchFamily="34" charset="0"/>
              </a:rPr>
              <a:t>Thank you</a:t>
            </a:r>
          </a:p>
        </p:txBody>
      </p:sp>
      <p:sp>
        <p:nvSpPr>
          <p:cNvPr id="5" name="Text Placeholder 4"/>
          <p:cNvSpPr>
            <a:spLocks noGrp="1"/>
          </p:cNvSpPr>
          <p:nvPr>
            <p:ph type="body" idx="1"/>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Next Lecture: </a:t>
            </a:r>
            <a:r>
              <a:rPr lang="en-US" sz="2400" b="1" dirty="0" smtClean="0">
                <a:solidFill>
                  <a:srgbClr val="0000FF"/>
                </a:solidFill>
                <a:latin typeface="Arial" panose="020B0604020202020204" pitchFamily="34" charset="0"/>
                <a:cs typeface="Arial" panose="020B0604020202020204" pitchFamily="34" charset="0"/>
              </a:rPr>
              <a:t>Domain Testing</a:t>
            </a:r>
            <a:endParaRPr lang="en-US" sz="24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8343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 of control flow testing</a:t>
            </a:r>
            <a:endParaRPr lang="en-US" dirty="0"/>
          </a:p>
        </p:txBody>
      </p:sp>
      <p:sp>
        <p:nvSpPr>
          <p:cNvPr id="3" name="Content Placeholder 2"/>
          <p:cNvSpPr>
            <a:spLocks noGrp="1"/>
          </p:cNvSpPr>
          <p:nvPr>
            <p:ph idx="1"/>
          </p:nvPr>
        </p:nvSpPr>
        <p:spPr/>
        <p:txBody>
          <a:bodyPr/>
          <a:lstStyle/>
          <a:p>
            <a:r>
              <a:rPr lang="en-US" dirty="0" smtClean="0"/>
              <a:t> Inputs</a:t>
            </a:r>
          </a:p>
          <a:p>
            <a:pPr lvl="1"/>
            <a:r>
              <a:rPr lang="en-US" dirty="0"/>
              <a:t> </a:t>
            </a:r>
            <a:r>
              <a:rPr lang="en-US" dirty="0" smtClean="0"/>
              <a:t>T</a:t>
            </a:r>
            <a:r>
              <a:rPr lang="en-GB" i="1" dirty="0" smtClean="0"/>
              <a:t>he source </a:t>
            </a:r>
            <a:r>
              <a:rPr lang="en-GB" i="1" dirty="0"/>
              <a:t>code of a program </a:t>
            </a:r>
            <a:r>
              <a:rPr lang="en-GB" i="1" dirty="0" smtClean="0"/>
              <a:t>unit</a:t>
            </a:r>
          </a:p>
          <a:p>
            <a:pPr lvl="1"/>
            <a:r>
              <a:rPr lang="en-GB" i="1" dirty="0"/>
              <a:t> </a:t>
            </a:r>
            <a:r>
              <a:rPr lang="en-GB" i="1" dirty="0" smtClean="0"/>
              <a:t>A </a:t>
            </a:r>
            <a:r>
              <a:rPr lang="en-GB" i="1" dirty="0"/>
              <a:t>set of path selection </a:t>
            </a:r>
            <a:r>
              <a:rPr lang="en-GB" i="1" dirty="0" smtClean="0"/>
              <a:t>criteria</a:t>
            </a:r>
          </a:p>
          <a:p>
            <a:pPr lvl="1"/>
            <a:endParaRPr lang="en-GB" i="1" dirty="0"/>
          </a:p>
          <a:p>
            <a:r>
              <a:rPr lang="en-GB" i="1" dirty="0" smtClean="0"/>
              <a:t> Examples of path selection criteria</a:t>
            </a:r>
          </a:p>
          <a:p>
            <a:pPr lvl="1"/>
            <a:r>
              <a:rPr lang="en-GB" i="1" dirty="0"/>
              <a:t> </a:t>
            </a:r>
            <a:r>
              <a:rPr lang="en-GB" dirty="0"/>
              <a:t>Select paths such that every statement is executed at least </a:t>
            </a:r>
            <a:r>
              <a:rPr lang="en-GB" dirty="0" smtClean="0"/>
              <a:t>once</a:t>
            </a:r>
          </a:p>
          <a:p>
            <a:pPr lvl="1"/>
            <a:endParaRPr lang="en-GB" i="1" dirty="0"/>
          </a:p>
          <a:p>
            <a:pPr lvl="1"/>
            <a:r>
              <a:rPr lang="en-GB" i="1" dirty="0" smtClean="0"/>
              <a:t> </a:t>
            </a:r>
            <a:r>
              <a:rPr lang="en-GB" dirty="0"/>
              <a:t>Select paths such that every conditional statement evaluates to true and false at least once </a:t>
            </a:r>
            <a:r>
              <a:rPr lang="en-GB" dirty="0" smtClean="0"/>
              <a:t>on different </a:t>
            </a:r>
            <a:r>
              <a:rPr lang="en-GB" dirty="0"/>
              <a:t>occasions</a:t>
            </a:r>
            <a:endParaRPr lang="en-GB" i="1" dirty="0" smtClean="0"/>
          </a:p>
          <a:p>
            <a:pPr lvl="1"/>
            <a:endParaRPr lang="en-US" dirty="0"/>
          </a:p>
        </p:txBody>
      </p:sp>
    </p:spTree>
    <p:extLst>
      <p:ext uri="{BB962C8B-B14F-4D97-AF65-F5344CB8AC3E}">
        <p14:creationId xmlns:p14="http://schemas.microsoft.com/office/powerpoint/2010/main" val="12588370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988" y="18647"/>
            <a:ext cx="6992799" cy="6839353"/>
          </a:xfrm>
          <a:prstGeom prst="rect">
            <a:avLst/>
          </a:prstGeom>
        </p:spPr>
      </p:pic>
      <p:sp>
        <p:nvSpPr>
          <p:cNvPr id="2" name="Title 1"/>
          <p:cNvSpPr>
            <a:spLocks noGrp="1"/>
          </p:cNvSpPr>
          <p:nvPr>
            <p:ph type="title"/>
          </p:nvPr>
        </p:nvSpPr>
        <p:spPr>
          <a:xfrm>
            <a:off x="428625" y="3265489"/>
            <a:ext cx="1871663" cy="2236279"/>
          </a:xfrm>
        </p:spPr>
        <p:txBody>
          <a:bodyPr>
            <a:normAutofit/>
          </a:bodyPr>
          <a:lstStyle/>
          <a:p>
            <a:r>
              <a:rPr lang="en-US" dirty="0" smtClean="0"/>
              <a:t>Control Flow Graph (CFG)</a:t>
            </a:r>
            <a:endParaRPr lang="en-US" dirty="0"/>
          </a:p>
        </p:txBody>
      </p:sp>
      <p:sp>
        <p:nvSpPr>
          <p:cNvPr id="5" name="Rectangle 4"/>
          <p:cNvSpPr/>
          <p:nvPr/>
        </p:nvSpPr>
        <p:spPr>
          <a:xfrm>
            <a:off x="3354080" y="3874051"/>
            <a:ext cx="2908407" cy="1200329"/>
          </a:xfrm>
          <a:prstGeom prst="rect">
            <a:avLst/>
          </a:prstGeom>
        </p:spPr>
        <p:txBody>
          <a:bodyPr wrap="square">
            <a:spAutoFit/>
          </a:bodyPr>
          <a:lstStyle/>
          <a:p>
            <a:r>
              <a:rPr lang="en-US" dirty="0">
                <a:solidFill>
                  <a:srgbClr val="0000FF"/>
                </a:solidFill>
              </a:rPr>
              <a:t>The idea behind checking the feasibility of a</a:t>
            </a:r>
          </a:p>
          <a:p>
            <a:r>
              <a:rPr lang="en-US" dirty="0">
                <a:solidFill>
                  <a:srgbClr val="0000FF"/>
                </a:solidFill>
              </a:rPr>
              <a:t>selected path is to meet the </a:t>
            </a:r>
            <a:r>
              <a:rPr lang="en-US" dirty="0">
                <a:solidFill>
                  <a:srgbClr val="F739AA"/>
                </a:solidFill>
              </a:rPr>
              <a:t>path selection </a:t>
            </a:r>
            <a:r>
              <a:rPr lang="en-US" dirty="0" smtClean="0">
                <a:solidFill>
                  <a:srgbClr val="F739AA"/>
                </a:solidFill>
              </a:rPr>
              <a:t>criteria</a:t>
            </a:r>
            <a:endParaRPr lang="en-US" dirty="0">
              <a:solidFill>
                <a:srgbClr val="0000FF"/>
              </a:solidFill>
            </a:endParaRPr>
          </a:p>
        </p:txBody>
      </p:sp>
    </p:spTree>
    <p:extLst>
      <p:ext uri="{BB962C8B-B14F-4D97-AF65-F5344CB8AC3E}">
        <p14:creationId xmlns:p14="http://schemas.microsoft.com/office/powerpoint/2010/main" val="123159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6658</TotalTime>
  <Words>2560</Words>
  <Application>Microsoft Office PowerPoint</Application>
  <PresentationFormat>On-screen Show (4:3)</PresentationFormat>
  <Paragraphs>451</Paragraphs>
  <Slides>75</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Candara</vt:lpstr>
      <vt:lpstr>Courier New</vt:lpstr>
      <vt:lpstr>Droid Sans</vt:lpstr>
      <vt:lpstr>MTMI</vt:lpstr>
      <vt:lpstr>Segoe UI</vt:lpstr>
      <vt:lpstr>Times-Bold</vt:lpstr>
      <vt:lpstr>Times-Italic</vt:lpstr>
      <vt:lpstr>Times-Roman</vt:lpstr>
      <vt:lpstr>Wingdings</vt:lpstr>
      <vt:lpstr>Wingdings 3</vt:lpstr>
      <vt:lpstr>1_Office Theme</vt:lpstr>
      <vt:lpstr>CS223: Software Engineering</vt:lpstr>
      <vt:lpstr>Dynamic Unit Testing</vt:lpstr>
      <vt:lpstr>Testing vs. Debugging</vt:lpstr>
      <vt:lpstr>Extreme Programming and Testing</vt:lpstr>
      <vt:lpstr>Test planning and design</vt:lpstr>
      <vt:lpstr>Selection of Test Data</vt:lpstr>
      <vt:lpstr>Control Flow Testing</vt:lpstr>
      <vt:lpstr>Outline of control flow testing</vt:lpstr>
      <vt:lpstr>Control Flow Graph (CFG)</vt:lpstr>
      <vt:lpstr>Control Flow Graph (CFG)</vt:lpstr>
      <vt:lpstr>Control Flow Graph (CFG)</vt:lpstr>
      <vt:lpstr>What paths do I select for testing?</vt:lpstr>
      <vt:lpstr>What paths do I select for testing?</vt:lpstr>
      <vt:lpstr>Path selection criteria</vt:lpstr>
      <vt:lpstr> Input Domain </vt:lpstr>
      <vt:lpstr>Paths executed by the test inputs </vt:lpstr>
      <vt:lpstr>What paths do I select for testing?</vt:lpstr>
      <vt:lpstr>Statement Coverage</vt:lpstr>
      <vt:lpstr>What paths do I select for testing?</vt:lpstr>
      <vt:lpstr>PowerPoint Presentation</vt:lpstr>
      <vt:lpstr>PowerPoint Presentation</vt:lpstr>
      <vt:lpstr>PowerPoint Presentation</vt:lpstr>
      <vt:lpstr>What paths do I select for testing?</vt:lpstr>
      <vt:lpstr>Example: Predicate coverage</vt:lpstr>
      <vt:lpstr>Generating test input</vt:lpstr>
      <vt:lpstr>Input Vector</vt:lpstr>
      <vt:lpstr>Predicate</vt:lpstr>
      <vt:lpstr>Path Predicate</vt:lpstr>
      <vt:lpstr>Predicate Interpretation</vt:lpstr>
      <vt:lpstr>Path Predicate Expression</vt:lpstr>
      <vt:lpstr>PowerPoint Presentation</vt:lpstr>
      <vt:lpstr>CFG Testing</vt:lpstr>
      <vt:lpstr>PowerPoint Presentation</vt:lpstr>
      <vt:lpstr>PowerPoint Presentation</vt:lpstr>
      <vt:lpstr>PowerPoint Presentation</vt:lpstr>
      <vt:lpstr>Data Flow Testing</vt:lpstr>
      <vt:lpstr>Data flow anomaly</vt:lpstr>
      <vt:lpstr>State transition diagram of a variable</vt:lpstr>
      <vt:lpstr>Dynamic data flow testing</vt:lpstr>
      <vt:lpstr>Data flow graph (DFG)</vt:lpstr>
      <vt:lpstr>PowerPoint Presentation</vt:lpstr>
      <vt:lpstr>PowerPoint Presentation</vt:lpstr>
      <vt:lpstr>Terminologies</vt:lpstr>
      <vt:lpstr>DFG Rule</vt:lpstr>
      <vt:lpstr>Terminologies</vt:lpstr>
      <vt:lpstr>Global c-Use</vt:lpstr>
      <vt:lpstr>Definition Clear Path</vt:lpstr>
      <vt:lpstr>Global Definition</vt:lpstr>
      <vt:lpstr>Various Types of Path</vt:lpstr>
      <vt:lpstr>Example</vt:lpstr>
      <vt:lpstr>Anomalies</vt:lpstr>
      <vt:lpstr>Example</vt:lpstr>
      <vt:lpstr>Example</vt:lpstr>
      <vt:lpstr>Definition and c-use set</vt:lpstr>
      <vt:lpstr>Predicate and p-use set</vt:lpstr>
      <vt:lpstr>Data Flow Testing Criteria</vt:lpstr>
      <vt:lpstr>All-defs</vt:lpstr>
      <vt:lpstr>Example  variable = tv</vt:lpstr>
      <vt:lpstr>All-c-uses</vt:lpstr>
      <vt:lpstr>Example  variable = ti</vt:lpstr>
      <vt:lpstr>All-p-uses</vt:lpstr>
      <vt:lpstr>Example  variable = tv</vt:lpstr>
      <vt:lpstr>All-p-uses/Some-c-uses</vt:lpstr>
      <vt:lpstr>Example  variable = i</vt:lpstr>
      <vt:lpstr>All-c-uses/Some-p-uses</vt:lpstr>
      <vt:lpstr>Example variable = AS</vt:lpstr>
      <vt:lpstr>All use</vt:lpstr>
      <vt:lpstr>All-du-path</vt:lpstr>
      <vt:lpstr>Feasible paths</vt:lpstr>
      <vt:lpstr>Comparison of Testing Techniques</vt:lpstr>
      <vt:lpstr>Testing for domain errors</vt:lpstr>
      <vt:lpstr>Sources of domains</vt:lpstr>
      <vt:lpstr>Domain boundaries</vt:lpstr>
      <vt:lpstr>Types of domain errors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CHIRANJOY CHATTOPADHYAY</dc:creator>
  <cp:lastModifiedBy>CHIRANJOY CHATTOPADHYAY</cp:lastModifiedBy>
  <cp:revision>199</cp:revision>
  <dcterms:created xsi:type="dcterms:W3CDTF">2016-02-16T05:22:27Z</dcterms:created>
  <dcterms:modified xsi:type="dcterms:W3CDTF">2017-03-27T07:11:59Z</dcterms:modified>
</cp:coreProperties>
</file>