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84"/>
  </p:notesMasterIdLst>
  <p:sldIdLst>
    <p:sldId id="317" r:id="rId2"/>
    <p:sldId id="319" r:id="rId3"/>
    <p:sldId id="365" r:id="rId4"/>
    <p:sldId id="366" r:id="rId5"/>
    <p:sldId id="370" r:id="rId6"/>
    <p:sldId id="371" r:id="rId7"/>
    <p:sldId id="373" r:id="rId8"/>
    <p:sldId id="367" r:id="rId9"/>
    <p:sldId id="374" r:id="rId10"/>
    <p:sldId id="411" r:id="rId11"/>
    <p:sldId id="372" r:id="rId12"/>
    <p:sldId id="412" r:id="rId13"/>
    <p:sldId id="410" r:id="rId14"/>
    <p:sldId id="369" r:id="rId15"/>
    <p:sldId id="368" r:id="rId16"/>
    <p:sldId id="375" r:id="rId17"/>
    <p:sldId id="376" r:id="rId18"/>
    <p:sldId id="377" r:id="rId19"/>
    <p:sldId id="378" r:id="rId20"/>
    <p:sldId id="379" r:id="rId21"/>
    <p:sldId id="380" r:id="rId22"/>
    <p:sldId id="381" r:id="rId23"/>
    <p:sldId id="382" r:id="rId24"/>
    <p:sldId id="383" r:id="rId25"/>
    <p:sldId id="422" r:id="rId26"/>
    <p:sldId id="423" r:id="rId27"/>
    <p:sldId id="424" r:id="rId28"/>
    <p:sldId id="425" r:id="rId29"/>
    <p:sldId id="477" r:id="rId30"/>
    <p:sldId id="426" r:id="rId31"/>
    <p:sldId id="427" r:id="rId32"/>
    <p:sldId id="428" r:id="rId33"/>
    <p:sldId id="429" r:id="rId34"/>
    <p:sldId id="430" r:id="rId35"/>
    <p:sldId id="431" r:id="rId36"/>
    <p:sldId id="433" r:id="rId37"/>
    <p:sldId id="435" r:id="rId38"/>
    <p:sldId id="436" r:id="rId39"/>
    <p:sldId id="437" r:id="rId40"/>
    <p:sldId id="438" r:id="rId41"/>
    <p:sldId id="439" r:id="rId42"/>
    <p:sldId id="440" r:id="rId43"/>
    <p:sldId id="441" r:id="rId44"/>
    <p:sldId id="442" r:id="rId45"/>
    <p:sldId id="443" r:id="rId46"/>
    <p:sldId id="444" r:id="rId47"/>
    <p:sldId id="445" r:id="rId48"/>
    <p:sldId id="478" r:id="rId49"/>
    <p:sldId id="479" r:id="rId50"/>
    <p:sldId id="447" r:id="rId51"/>
    <p:sldId id="449" r:id="rId52"/>
    <p:sldId id="450" r:id="rId53"/>
    <p:sldId id="451" r:id="rId54"/>
    <p:sldId id="452" r:id="rId55"/>
    <p:sldId id="453" r:id="rId56"/>
    <p:sldId id="454" r:id="rId57"/>
    <p:sldId id="455" r:id="rId58"/>
    <p:sldId id="456" r:id="rId59"/>
    <p:sldId id="457" r:id="rId60"/>
    <p:sldId id="458" r:id="rId61"/>
    <p:sldId id="459" r:id="rId62"/>
    <p:sldId id="460" r:id="rId63"/>
    <p:sldId id="461" r:id="rId64"/>
    <p:sldId id="462" r:id="rId65"/>
    <p:sldId id="463" r:id="rId66"/>
    <p:sldId id="464" r:id="rId67"/>
    <p:sldId id="480" r:id="rId68"/>
    <p:sldId id="481" r:id="rId69"/>
    <p:sldId id="482" r:id="rId70"/>
    <p:sldId id="483" r:id="rId71"/>
    <p:sldId id="465" r:id="rId72"/>
    <p:sldId id="466" r:id="rId73"/>
    <p:sldId id="467" r:id="rId74"/>
    <p:sldId id="468" r:id="rId75"/>
    <p:sldId id="469" r:id="rId76"/>
    <p:sldId id="470" r:id="rId77"/>
    <p:sldId id="471" r:id="rId78"/>
    <p:sldId id="472" r:id="rId79"/>
    <p:sldId id="473" r:id="rId80"/>
    <p:sldId id="474" r:id="rId81"/>
    <p:sldId id="448" r:id="rId82"/>
    <p:sldId id="364"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2D050"/>
    <a:srgbClr val="F739AA"/>
    <a:srgbClr val="FF0066"/>
    <a:srgbClr val="FC9292"/>
    <a:srgbClr val="740000"/>
    <a:srgbClr val="000000"/>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7" d="100"/>
          <a:sy n="67" d="100"/>
        </p:scale>
        <p:origin x="70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7468635-2F9A-459F-9E16-D62B49694954}" type="doc">
      <dgm:prSet loTypeId="urn:microsoft.com/office/officeart/2005/8/layout/orgChart1" loCatId="hierarchy" qsTypeId="urn:microsoft.com/office/officeart/2005/8/quickstyle/simple3" qsCatId="simple" csTypeId="urn:microsoft.com/office/officeart/2005/8/colors/colorful3" csCatId="colorful" phldr="1"/>
      <dgm:spPr/>
      <dgm:t>
        <a:bodyPr/>
        <a:lstStyle/>
        <a:p>
          <a:endParaRPr lang="en-US"/>
        </a:p>
      </dgm:t>
    </dgm:pt>
    <dgm:pt modelId="{F4F63F9C-6E4D-4CBF-95FD-2E863672B512}">
      <dgm:prSet phldrT="[Text]"/>
      <dgm:spPr/>
      <dgm:t>
        <a:bodyPr/>
        <a:lstStyle/>
        <a:p>
          <a:r>
            <a:rPr lang="en-US" dirty="0" smtClean="0"/>
            <a:t>Software Testing</a:t>
          </a:r>
          <a:endParaRPr lang="en-US" dirty="0"/>
        </a:p>
      </dgm:t>
    </dgm:pt>
    <dgm:pt modelId="{34081564-BE68-4532-84B8-49C6AAD6F053}" type="parTrans" cxnId="{37A78FD1-750D-4D51-9AAD-6F225F866F29}">
      <dgm:prSet/>
      <dgm:spPr/>
      <dgm:t>
        <a:bodyPr/>
        <a:lstStyle/>
        <a:p>
          <a:endParaRPr lang="en-US"/>
        </a:p>
      </dgm:t>
    </dgm:pt>
    <dgm:pt modelId="{E8C8BE9D-1939-4E87-957A-35D236BE9906}" type="sibTrans" cxnId="{37A78FD1-750D-4D51-9AAD-6F225F866F29}">
      <dgm:prSet/>
      <dgm:spPr/>
      <dgm:t>
        <a:bodyPr/>
        <a:lstStyle/>
        <a:p>
          <a:endParaRPr lang="en-US"/>
        </a:p>
      </dgm:t>
    </dgm:pt>
    <dgm:pt modelId="{E436E864-C8A8-4515-823F-616F2DE05810}">
      <dgm:prSet phldrT="[Text]"/>
      <dgm:spPr/>
      <dgm:t>
        <a:bodyPr/>
        <a:lstStyle/>
        <a:p>
          <a:r>
            <a:rPr lang="en-US" dirty="0" smtClean="0"/>
            <a:t>Fundamentals</a:t>
          </a:r>
          <a:endParaRPr lang="en-US" dirty="0"/>
        </a:p>
      </dgm:t>
    </dgm:pt>
    <dgm:pt modelId="{02527A3F-8EAF-4710-832C-889C01C47EA2}" type="parTrans" cxnId="{5A9B99EA-F75B-4FB2-BE5A-BDD284989A0C}">
      <dgm:prSet/>
      <dgm:spPr/>
      <dgm:t>
        <a:bodyPr/>
        <a:lstStyle/>
        <a:p>
          <a:endParaRPr lang="en-US"/>
        </a:p>
      </dgm:t>
    </dgm:pt>
    <dgm:pt modelId="{31B46142-C72B-4AE1-BAA7-9EC64A6D0B11}" type="sibTrans" cxnId="{5A9B99EA-F75B-4FB2-BE5A-BDD284989A0C}">
      <dgm:prSet/>
      <dgm:spPr/>
      <dgm:t>
        <a:bodyPr/>
        <a:lstStyle/>
        <a:p>
          <a:endParaRPr lang="en-US"/>
        </a:p>
      </dgm:t>
    </dgm:pt>
    <dgm:pt modelId="{EF6BA289-F520-4F9D-BC3B-A60685BDDC92}">
      <dgm:prSet phldrT="[Text]"/>
      <dgm:spPr/>
      <dgm:t>
        <a:bodyPr/>
        <a:lstStyle/>
        <a:p>
          <a:r>
            <a:rPr lang="en-US" dirty="0" smtClean="0"/>
            <a:t>Test Levels</a:t>
          </a:r>
          <a:endParaRPr lang="en-US" dirty="0"/>
        </a:p>
      </dgm:t>
    </dgm:pt>
    <dgm:pt modelId="{C9D05963-6B5D-4E17-98F1-493A17889F3F}" type="parTrans" cxnId="{8CB29C59-E9BF-4AC4-B3FA-9131B663BF20}">
      <dgm:prSet/>
      <dgm:spPr/>
      <dgm:t>
        <a:bodyPr/>
        <a:lstStyle/>
        <a:p>
          <a:endParaRPr lang="en-US"/>
        </a:p>
      </dgm:t>
    </dgm:pt>
    <dgm:pt modelId="{8C3BB3B9-31E1-46C0-BA85-ED813BC1E9A5}" type="sibTrans" cxnId="{8CB29C59-E9BF-4AC4-B3FA-9131B663BF20}">
      <dgm:prSet/>
      <dgm:spPr/>
      <dgm:t>
        <a:bodyPr/>
        <a:lstStyle/>
        <a:p>
          <a:endParaRPr lang="en-US"/>
        </a:p>
      </dgm:t>
    </dgm:pt>
    <dgm:pt modelId="{2F5ABBD5-A0FD-4F8C-91DF-E88573A4117E}">
      <dgm:prSet phldrT="[Text]"/>
      <dgm:spPr/>
      <dgm:t>
        <a:bodyPr/>
        <a:lstStyle/>
        <a:p>
          <a:r>
            <a:rPr lang="en-US" dirty="0" smtClean="0"/>
            <a:t>Test Techniques</a:t>
          </a:r>
          <a:endParaRPr lang="en-US" dirty="0"/>
        </a:p>
      </dgm:t>
    </dgm:pt>
    <dgm:pt modelId="{AF32F99A-57E5-4986-AB04-D4749FC0666D}" type="parTrans" cxnId="{DE64246A-49C8-462A-A166-97BD4DFA7F56}">
      <dgm:prSet/>
      <dgm:spPr/>
      <dgm:t>
        <a:bodyPr/>
        <a:lstStyle/>
        <a:p>
          <a:endParaRPr lang="en-US"/>
        </a:p>
      </dgm:t>
    </dgm:pt>
    <dgm:pt modelId="{F417EDA1-F584-4F2B-A5E4-A74C52058831}" type="sibTrans" cxnId="{DE64246A-49C8-462A-A166-97BD4DFA7F56}">
      <dgm:prSet/>
      <dgm:spPr/>
      <dgm:t>
        <a:bodyPr/>
        <a:lstStyle/>
        <a:p>
          <a:endParaRPr lang="en-US"/>
        </a:p>
      </dgm:t>
    </dgm:pt>
    <dgm:pt modelId="{59A70939-8D10-40D8-80FD-2DD6716B140F}">
      <dgm:prSet phldrT="[Text]"/>
      <dgm:spPr/>
      <dgm:t>
        <a:bodyPr/>
        <a:lstStyle/>
        <a:p>
          <a:r>
            <a:rPr lang="en-US" dirty="0" smtClean="0"/>
            <a:t>Measure</a:t>
          </a:r>
          <a:endParaRPr lang="en-US" dirty="0"/>
        </a:p>
      </dgm:t>
    </dgm:pt>
    <dgm:pt modelId="{ACDE293C-E159-4C22-A770-63232157C9EE}" type="parTrans" cxnId="{5BCC4D9A-5283-4CFF-9839-12A8C1DA55F3}">
      <dgm:prSet/>
      <dgm:spPr/>
      <dgm:t>
        <a:bodyPr/>
        <a:lstStyle/>
        <a:p>
          <a:endParaRPr lang="en-US"/>
        </a:p>
      </dgm:t>
    </dgm:pt>
    <dgm:pt modelId="{57E21152-2B0A-4AAF-B4C8-BAA4AE0CEC80}" type="sibTrans" cxnId="{5BCC4D9A-5283-4CFF-9839-12A8C1DA55F3}">
      <dgm:prSet/>
      <dgm:spPr/>
      <dgm:t>
        <a:bodyPr/>
        <a:lstStyle/>
        <a:p>
          <a:endParaRPr lang="en-US"/>
        </a:p>
      </dgm:t>
    </dgm:pt>
    <dgm:pt modelId="{67042B4B-467D-4B1F-A483-D277E16B0B9C}">
      <dgm:prSet phldrT="[Text]"/>
      <dgm:spPr/>
      <dgm:t>
        <a:bodyPr/>
        <a:lstStyle/>
        <a:p>
          <a:r>
            <a:rPr lang="en-US" dirty="0" smtClean="0"/>
            <a:t>Process</a:t>
          </a:r>
          <a:endParaRPr lang="en-US" dirty="0"/>
        </a:p>
      </dgm:t>
    </dgm:pt>
    <dgm:pt modelId="{793D2554-1313-45CA-8B4C-E8EED16D1688}" type="parTrans" cxnId="{32FE84FA-F422-4E92-86D1-8358C2329F68}">
      <dgm:prSet/>
      <dgm:spPr/>
      <dgm:t>
        <a:bodyPr/>
        <a:lstStyle/>
        <a:p>
          <a:endParaRPr lang="en-US"/>
        </a:p>
      </dgm:t>
    </dgm:pt>
    <dgm:pt modelId="{B4A94B09-1DA2-490A-B5E8-C546F0C2F963}" type="sibTrans" cxnId="{32FE84FA-F422-4E92-86D1-8358C2329F68}">
      <dgm:prSet/>
      <dgm:spPr/>
      <dgm:t>
        <a:bodyPr/>
        <a:lstStyle/>
        <a:p>
          <a:endParaRPr lang="en-US"/>
        </a:p>
      </dgm:t>
    </dgm:pt>
    <dgm:pt modelId="{A86C4C7D-4C36-41AC-B9EF-C15C5926BE88}">
      <dgm:prSet phldrT="[Text]"/>
      <dgm:spPr/>
      <dgm:t>
        <a:bodyPr/>
        <a:lstStyle/>
        <a:p>
          <a:r>
            <a:rPr lang="en-US" dirty="0" smtClean="0"/>
            <a:t>Tools</a:t>
          </a:r>
          <a:endParaRPr lang="en-US" dirty="0"/>
        </a:p>
      </dgm:t>
    </dgm:pt>
    <dgm:pt modelId="{9CCD0D60-6F45-4684-B44A-90A073228E36}" type="parTrans" cxnId="{B62BF896-D6B6-4752-9718-517C375FA62E}">
      <dgm:prSet/>
      <dgm:spPr/>
      <dgm:t>
        <a:bodyPr/>
        <a:lstStyle/>
        <a:p>
          <a:endParaRPr lang="en-US"/>
        </a:p>
      </dgm:t>
    </dgm:pt>
    <dgm:pt modelId="{963EAEAD-4EFB-411C-A832-92A1219F1663}" type="sibTrans" cxnId="{B62BF896-D6B6-4752-9718-517C375FA62E}">
      <dgm:prSet/>
      <dgm:spPr/>
      <dgm:t>
        <a:bodyPr/>
        <a:lstStyle/>
        <a:p>
          <a:endParaRPr lang="en-US"/>
        </a:p>
      </dgm:t>
    </dgm:pt>
    <dgm:pt modelId="{6682759E-1920-49F1-8D32-3B4D72597052}">
      <dgm:prSet phldrT="[Text]"/>
      <dgm:spPr/>
      <dgm:t>
        <a:bodyPr/>
        <a:lstStyle/>
        <a:p>
          <a:r>
            <a:rPr lang="en-US" dirty="0" smtClean="0"/>
            <a:t>Terminology</a:t>
          </a:r>
          <a:endParaRPr lang="en-US" dirty="0"/>
        </a:p>
      </dgm:t>
    </dgm:pt>
    <dgm:pt modelId="{7B4371D9-F667-4B84-A0AA-08F0AC77EC73}" type="parTrans" cxnId="{292BB93C-C64C-423A-AE44-68D579F59CF8}">
      <dgm:prSet/>
      <dgm:spPr/>
      <dgm:t>
        <a:bodyPr/>
        <a:lstStyle/>
        <a:p>
          <a:endParaRPr lang="en-US"/>
        </a:p>
      </dgm:t>
    </dgm:pt>
    <dgm:pt modelId="{3FFCFE1D-3EE6-414E-A704-557222C63202}" type="sibTrans" cxnId="{292BB93C-C64C-423A-AE44-68D579F59CF8}">
      <dgm:prSet/>
      <dgm:spPr/>
      <dgm:t>
        <a:bodyPr/>
        <a:lstStyle/>
        <a:p>
          <a:endParaRPr lang="en-US"/>
        </a:p>
      </dgm:t>
    </dgm:pt>
    <dgm:pt modelId="{599A06DA-61B1-4E80-ACA8-52CAC870BC24}">
      <dgm:prSet phldrT="[Text]"/>
      <dgm:spPr/>
      <dgm:t>
        <a:bodyPr/>
        <a:lstStyle/>
        <a:p>
          <a:r>
            <a:rPr lang="en-US" dirty="0" smtClean="0"/>
            <a:t>Key Issues</a:t>
          </a:r>
          <a:endParaRPr lang="en-US" dirty="0"/>
        </a:p>
      </dgm:t>
    </dgm:pt>
    <dgm:pt modelId="{1CD2C9D7-99C7-403B-BC18-DBBDB816B662}" type="parTrans" cxnId="{D0993764-867E-41C9-A9BC-E45D57EEBB03}">
      <dgm:prSet/>
      <dgm:spPr/>
      <dgm:t>
        <a:bodyPr/>
        <a:lstStyle/>
        <a:p>
          <a:endParaRPr lang="en-US"/>
        </a:p>
      </dgm:t>
    </dgm:pt>
    <dgm:pt modelId="{DE146798-4F5A-4542-B627-0975260B5A76}" type="sibTrans" cxnId="{D0993764-867E-41C9-A9BC-E45D57EEBB03}">
      <dgm:prSet/>
      <dgm:spPr/>
      <dgm:t>
        <a:bodyPr/>
        <a:lstStyle/>
        <a:p>
          <a:endParaRPr lang="en-US"/>
        </a:p>
      </dgm:t>
    </dgm:pt>
    <dgm:pt modelId="{C0D028A0-A7C8-48E4-ACD3-0CCD20E84BFE}">
      <dgm:prSet phldrT="[Text]"/>
      <dgm:spPr/>
      <dgm:t>
        <a:bodyPr/>
        <a:lstStyle/>
        <a:p>
          <a:r>
            <a:rPr lang="en-US" dirty="0" smtClean="0"/>
            <a:t>Relationships</a:t>
          </a:r>
          <a:endParaRPr lang="en-US" dirty="0"/>
        </a:p>
      </dgm:t>
    </dgm:pt>
    <dgm:pt modelId="{9FF0BC8C-2BC4-426B-8C70-19592681F341}" type="parTrans" cxnId="{D09B6306-2490-4630-9324-822E3D7A1F7F}">
      <dgm:prSet/>
      <dgm:spPr/>
      <dgm:t>
        <a:bodyPr/>
        <a:lstStyle/>
        <a:p>
          <a:endParaRPr lang="en-US"/>
        </a:p>
      </dgm:t>
    </dgm:pt>
    <dgm:pt modelId="{4AE2E4AE-0D42-419D-BFF2-1B0A9BBE87EE}" type="sibTrans" cxnId="{D09B6306-2490-4630-9324-822E3D7A1F7F}">
      <dgm:prSet/>
      <dgm:spPr/>
      <dgm:t>
        <a:bodyPr/>
        <a:lstStyle/>
        <a:p>
          <a:endParaRPr lang="en-US"/>
        </a:p>
      </dgm:t>
    </dgm:pt>
    <dgm:pt modelId="{2B50F76F-AF86-40AE-90DC-9588B01FA831}">
      <dgm:prSet phldrT="[Text]"/>
      <dgm:spPr/>
      <dgm:t>
        <a:bodyPr/>
        <a:lstStyle/>
        <a:p>
          <a:r>
            <a:rPr lang="en-US" dirty="0" smtClean="0"/>
            <a:t>Target</a:t>
          </a:r>
          <a:endParaRPr lang="en-US" dirty="0"/>
        </a:p>
      </dgm:t>
    </dgm:pt>
    <dgm:pt modelId="{3A9E2095-48EC-4A91-B2A6-8D56456E7CC3}" type="parTrans" cxnId="{83726E71-C277-48D1-B804-9DBB684ECF59}">
      <dgm:prSet/>
      <dgm:spPr/>
      <dgm:t>
        <a:bodyPr/>
        <a:lstStyle/>
        <a:p>
          <a:endParaRPr lang="en-US"/>
        </a:p>
      </dgm:t>
    </dgm:pt>
    <dgm:pt modelId="{E2AC24A5-4F16-441C-B0DD-77909CC3ABEB}" type="sibTrans" cxnId="{83726E71-C277-48D1-B804-9DBB684ECF59}">
      <dgm:prSet/>
      <dgm:spPr/>
      <dgm:t>
        <a:bodyPr/>
        <a:lstStyle/>
        <a:p>
          <a:endParaRPr lang="en-US"/>
        </a:p>
      </dgm:t>
    </dgm:pt>
    <dgm:pt modelId="{8187A5C4-BC07-4C03-B30E-CE51F90E1D35}">
      <dgm:prSet phldrT="[Text]"/>
      <dgm:spPr/>
      <dgm:t>
        <a:bodyPr/>
        <a:lstStyle/>
        <a:p>
          <a:r>
            <a:rPr lang="en-US" dirty="0" smtClean="0"/>
            <a:t>Objective</a:t>
          </a:r>
          <a:endParaRPr lang="en-US" dirty="0"/>
        </a:p>
      </dgm:t>
    </dgm:pt>
    <dgm:pt modelId="{4B6DECF8-B3B8-4A19-9242-55F34DE84739}" type="parTrans" cxnId="{C36EBC9F-9B28-487B-8AAC-5EC38B676403}">
      <dgm:prSet/>
      <dgm:spPr/>
      <dgm:t>
        <a:bodyPr/>
        <a:lstStyle/>
        <a:p>
          <a:endParaRPr lang="en-US"/>
        </a:p>
      </dgm:t>
    </dgm:pt>
    <dgm:pt modelId="{29BE5B38-88F1-49B9-ADAF-7C5E1DD9D25A}" type="sibTrans" cxnId="{C36EBC9F-9B28-487B-8AAC-5EC38B676403}">
      <dgm:prSet/>
      <dgm:spPr/>
      <dgm:t>
        <a:bodyPr/>
        <a:lstStyle/>
        <a:p>
          <a:endParaRPr lang="en-US"/>
        </a:p>
      </dgm:t>
    </dgm:pt>
    <dgm:pt modelId="{E516AEF0-7023-4415-890B-A60032858538}">
      <dgm:prSet phldrT="[Text]"/>
      <dgm:spPr/>
      <dgm:t>
        <a:bodyPr/>
        <a:lstStyle/>
        <a:p>
          <a:r>
            <a:rPr lang="en-US" dirty="0" smtClean="0"/>
            <a:t>Experience</a:t>
          </a:r>
          <a:endParaRPr lang="en-US" dirty="0"/>
        </a:p>
      </dgm:t>
    </dgm:pt>
    <dgm:pt modelId="{F31D37C2-4B8E-4821-A70D-FA3234580726}" type="parTrans" cxnId="{9CE394CC-F16F-4019-9702-87F5305103FF}">
      <dgm:prSet/>
      <dgm:spPr/>
      <dgm:t>
        <a:bodyPr/>
        <a:lstStyle/>
        <a:p>
          <a:endParaRPr lang="en-US"/>
        </a:p>
      </dgm:t>
    </dgm:pt>
    <dgm:pt modelId="{5066E5D1-CA08-491F-9A8D-13D484366003}" type="sibTrans" cxnId="{9CE394CC-F16F-4019-9702-87F5305103FF}">
      <dgm:prSet/>
      <dgm:spPr/>
      <dgm:t>
        <a:bodyPr/>
        <a:lstStyle/>
        <a:p>
          <a:endParaRPr lang="en-US"/>
        </a:p>
      </dgm:t>
    </dgm:pt>
    <dgm:pt modelId="{DE15DE32-4BC7-45F8-816B-F67FB17F2B7D}">
      <dgm:prSet phldrT="[Text]"/>
      <dgm:spPr/>
      <dgm:t>
        <a:bodyPr/>
        <a:lstStyle/>
        <a:p>
          <a:r>
            <a:rPr lang="en-US" dirty="0" smtClean="0"/>
            <a:t>Domain</a:t>
          </a:r>
          <a:endParaRPr lang="en-US" dirty="0"/>
        </a:p>
      </dgm:t>
    </dgm:pt>
    <dgm:pt modelId="{56D50B3D-DC66-4C38-BA4B-A00A2A6A9DFE}" type="parTrans" cxnId="{1E0FB82A-567A-45A6-AC33-5B3821601247}">
      <dgm:prSet/>
      <dgm:spPr/>
      <dgm:t>
        <a:bodyPr/>
        <a:lstStyle/>
        <a:p>
          <a:endParaRPr lang="en-US"/>
        </a:p>
      </dgm:t>
    </dgm:pt>
    <dgm:pt modelId="{EC76488E-CEFA-4189-BAAF-8D8DBE48C014}" type="sibTrans" cxnId="{1E0FB82A-567A-45A6-AC33-5B3821601247}">
      <dgm:prSet/>
      <dgm:spPr/>
      <dgm:t>
        <a:bodyPr/>
        <a:lstStyle/>
        <a:p>
          <a:endParaRPr lang="en-US"/>
        </a:p>
      </dgm:t>
    </dgm:pt>
    <dgm:pt modelId="{02CCC194-12D4-45FD-98E3-C45D41AADAC7}">
      <dgm:prSet phldrT="[Text]"/>
      <dgm:spPr/>
      <dgm:t>
        <a:bodyPr/>
        <a:lstStyle/>
        <a:p>
          <a:r>
            <a:rPr lang="en-US" dirty="0" smtClean="0"/>
            <a:t>Code-based</a:t>
          </a:r>
          <a:endParaRPr lang="en-US" dirty="0"/>
        </a:p>
      </dgm:t>
    </dgm:pt>
    <dgm:pt modelId="{15845862-5648-49DA-BFC6-2A267A341D4E}" type="parTrans" cxnId="{F4B5CD83-BF41-4993-8F48-F6EBC9B6C77F}">
      <dgm:prSet/>
      <dgm:spPr/>
      <dgm:t>
        <a:bodyPr/>
        <a:lstStyle/>
        <a:p>
          <a:endParaRPr lang="en-US"/>
        </a:p>
      </dgm:t>
    </dgm:pt>
    <dgm:pt modelId="{4A6D41C8-71F4-4BAE-9EFF-F624CCF874CB}" type="sibTrans" cxnId="{F4B5CD83-BF41-4993-8F48-F6EBC9B6C77F}">
      <dgm:prSet/>
      <dgm:spPr/>
      <dgm:t>
        <a:bodyPr/>
        <a:lstStyle/>
        <a:p>
          <a:endParaRPr lang="en-US"/>
        </a:p>
      </dgm:t>
    </dgm:pt>
    <dgm:pt modelId="{0E691B5F-FF31-4CDF-B8DD-48EAF3A90F90}">
      <dgm:prSet phldrT="[Text]"/>
      <dgm:spPr/>
      <dgm:t>
        <a:bodyPr/>
        <a:lstStyle/>
        <a:p>
          <a:r>
            <a:rPr lang="en-US" dirty="0" smtClean="0"/>
            <a:t>Fault-based</a:t>
          </a:r>
          <a:endParaRPr lang="en-US" dirty="0"/>
        </a:p>
      </dgm:t>
    </dgm:pt>
    <dgm:pt modelId="{F13D88D2-0A32-4AF5-8CA3-E16FCAFA15C3}" type="parTrans" cxnId="{81A99F9A-45D8-46DB-AC9D-DA9B16B09B67}">
      <dgm:prSet/>
      <dgm:spPr/>
      <dgm:t>
        <a:bodyPr/>
        <a:lstStyle/>
        <a:p>
          <a:endParaRPr lang="en-US"/>
        </a:p>
      </dgm:t>
    </dgm:pt>
    <dgm:pt modelId="{30C76E9B-F635-4E16-AD60-5213C43C1F41}" type="sibTrans" cxnId="{81A99F9A-45D8-46DB-AC9D-DA9B16B09B67}">
      <dgm:prSet/>
      <dgm:spPr/>
      <dgm:t>
        <a:bodyPr/>
        <a:lstStyle/>
        <a:p>
          <a:endParaRPr lang="en-US"/>
        </a:p>
      </dgm:t>
    </dgm:pt>
    <dgm:pt modelId="{1CE71DE6-182B-4BBB-91C0-4BE0E57EC696}">
      <dgm:prSet phldrT="[Text]"/>
      <dgm:spPr/>
      <dgm:t>
        <a:bodyPr/>
        <a:lstStyle/>
        <a:p>
          <a:r>
            <a:rPr lang="en-US" dirty="0" smtClean="0"/>
            <a:t>Model-based</a:t>
          </a:r>
          <a:endParaRPr lang="en-US" dirty="0"/>
        </a:p>
      </dgm:t>
    </dgm:pt>
    <dgm:pt modelId="{92413671-1FA0-47E3-B787-6F65F618F687}" type="parTrans" cxnId="{A5407183-5C47-40D0-AC25-2C68914BDB65}">
      <dgm:prSet/>
      <dgm:spPr/>
      <dgm:t>
        <a:bodyPr/>
        <a:lstStyle/>
        <a:p>
          <a:endParaRPr lang="en-US"/>
        </a:p>
      </dgm:t>
    </dgm:pt>
    <dgm:pt modelId="{74257FFA-A703-42A8-AA88-31F9FAC86C3A}" type="sibTrans" cxnId="{A5407183-5C47-40D0-AC25-2C68914BDB65}">
      <dgm:prSet/>
      <dgm:spPr/>
      <dgm:t>
        <a:bodyPr/>
        <a:lstStyle/>
        <a:p>
          <a:endParaRPr lang="en-US"/>
        </a:p>
      </dgm:t>
    </dgm:pt>
    <dgm:pt modelId="{618D4DC1-C855-4B48-8301-E1D5D8C3C8F0}">
      <dgm:prSet phldrT="[Text]"/>
      <dgm:spPr/>
      <dgm:t>
        <a:bodyPr/>
        <a:lstStyle/>
        <a:p>
          <a:r>
            <a:rPr lang="en-US" dirty="0" smtClean="0"/>
            <a:t>Program</a:t>
          </a:r>
          <a:endParaRPr lang="en-US" dirty="0"/>
        </a:p>
      </dgm:t>
    </dgm:pt>
    <dgm:pt modelId="{AF9B8E31-8378-43D1-A35F-89E6846F35E9}" type="parTrans" cxnId="{B8D64C7D-BBE7-4A66-B13B-7646FBCF264E}">
      <dgm:prSet/>
      <dgm:spPr/>
      <dgm:t>
        <a:bodyPr/>
        <a:lstStyle/>
        <a:p>
          <a:endParaRPr lang="en-US"/>
        </a:p>
      </dgm:t>
    </dgm:pt>
    <dgm:pt modelId="{696408D4-7E3A-4102-9CCD-C09CF85702A9}" type="sibTrans" cxnId="{B8D64C7D-BBE7-4A66-B13B-7646FBCF264E}">
      <dgm:prSet/>
      <dgm:spPr/>
      <dgm:t>
        <a:bodyPr/>
        <a:lstStyle/>
        <a:p>
          <a:endParaRPr lang="en-US"/>
        </a:p>
      </dgm:t>
    </dgm:pt>
    <dgm:pt modelId="{A650F5A1-9952-43B8-80E5-A22F124361E0}">
      <dgm:prSet phldrT="[Text]"/>
      <dgm:spPr/>
      <dgm:t>
        <a:bodyPr/>
        <a:lstStyle/>
        <a:p>
          <a:r>
            <a:rPr lang="en-US" dirty="0" smtClean="0"/>
            <a:t>Test</a:t>
          </a:r>
          <a:endParaRPr lang="en-US" dirty="0"/>
        </a:p>
      </dgm:t>
    </dgm:pt>
    <dgm:pt modelId="{F287C611-C339-4F2A-9A3C-CDBDCBE118F7}" type="parTrans" cxnId="{2B0D0005-20D5-4A57-98B7-7468DBEB6FE1}">
      <dgm:prSet/>
      <dgm:spPr/>
      <dgm:t>
        <a:bodyPr/>
        <a:lstStyle/>
        <a:p>
          <a:endParaRPr lang="en-US"/>
        </a:p>
      </dgm:t>
    </dgm:pt>
    <dgm:pt modelId="{94E15949-9240-4813-A659-16838A104DB8}" type="sibTrans" cxnId="{2B0D0005-20D5-4A57-98B7-7468DBEB6FE1}">
      <dgm:prSet/>
      <dgm:spPr/>
      <dgm:t>
        <a:bodyPr/>
        <a:lstStyle/>
        <a:p>
          <a:endParaRPr lang="en-US"/>
        </a:p>
      </dgm:t>
    </dgm:pt>
    <dgm:pt modelId="{384724FC-40A6-44FF-A0D0-8EC8B9B93E8C}">
      <dgm:prSet phldrT="[Text]"/>
      <dgm:spPr/>
      <dgm:t>
        <a:bodyPr/>
        <a:lstStyle/>
        <a:p>
          <a:r>
            <a:rPr lang="en-US" dirty="0" smtClean="0"/>
            <a:t>Practical</a:t>
          </a:r>
          <a:endParaRPr lang="en-US" dirty="0"/>
        </a:p>
      </dgm:t>
    </dgm:pt>
    <dgm:pt modelId="{DDBC85C3-ED33-4F72-AC0A-C0F3D2067B6A}" type="parTrans" cxnId="{ED21555E-1411-49D4-9A38-25EDEDAE842B}">
      <dgm:prSet/>
      <dgm:spPr/>
      <dgm:t>
        <a:bodyPr/>
        <a:lstStyle/>
        <a:p>
          <a:endParaRPr lang="en-US"/>
        </a:p>
      </dgm:t>
    </dgm:pt>
    <dgm:pt modelId="{32A0D255-199F-4108-87B4-5FC51B4ACA4A}" type="sibTrans" cxnId="{ED21555E-1411-49D4-9A38-25EDEDAE842B}">
      <dgm:prSet/>
      <dgm:spPr/>
      <dgm:t>
        <a:bodyPr/>
        <a:lstStyle/>
        <a:p>
          <a:endParaRPr lang="en-US"/>
        </a:p>
      </dgm:t>
    </dgm:pt>
    <dgm:pt modelId="{2AF3F1B8-1306-4113-892F-17FE00E92AC2}">
      <dgm:prSet phldrT="[Text]"/>
      <dgm:spPr/>
      <dgm:t>
        <a:bodyPr/>
        <a:lstStyle/>
        <a:p>
          <a:r>
            <a:rPr lang="en-US" dirty="0" smtClean="0"/>
            <a:t>Activities</a:t>
          </a:r>
          <a:endParaRPr lang="en-US" dirty="0"/>
        </a:p>
      </dgm:t>
    </dgm:pt>
    <dgm:pt modelId="{51B0686A-A6F8-4C00-ABB3-6F92FE385EEC}" type="parTrans" cxnId="{6FE17D45-90E2-4677-997E-D11E8557FAC0}">
      <dgm:prSet/>
      <dgm:spPr/>
      <dgm:t>
        <a:bodyPr/>
        <a:lstStyle/>
        <a:p>
          <a:endParaRPr lang="en-US"/>
        </a:p>
      </dgm:t>
    </dgm:pt>
    <dgm:pt modelId="{76E6146B-0D05-4BC5-9051-B4F9881FF856}" type="sibTrans" cxnId="{6FE17D45-90E2-4677-997E-D11E8557FAC0}">
      <dgm:prSet/>
      <dgm:spPr/>
      <dgm:t>
        <a:bodyPr/>
        <a:lstStyle/>
        <a:p>
          <a:endParaRPr lang="en-US"/>
        </a:p>
      </dgm:t>
    </dgm:pt>
    <dgm:pt modelId="{E6713D19-F9BB-4E27-B2A8-0061DA91CE3C}" type="pres">
      <dgm:prSet presAssocID="{77468635-2F9A-459F-9E16-D62B49694954}" presName="hierChild1" presStyleCnt="0">
        <dgm:presLayoutVars>
          <dgm:orgChart val="1"/>
          <dgm:chPref val="1"/>
          <dgm:dir/>
          <dgm:animOne val="branch"/>
          <dgm:animLvl val="lvl"/>
          <dgm:resizeHandles/>
        </dgm:presLayoutVars>
      </dgm:prSet>
      <dgm:spPr/>
      <dgm:t>
        <a:bodyPr/>
        <a:lstStyle/>
        <a:p>
          <a:endParaRPr lang="en-US"/>
        </a:p>
      </dgm:t>
    </dgm:pt>
    <dgm:pt modelId="{C24BC823-00B7-4A3B-B19B-8EA4268996CB}" type="pres">
      <dgm:prSet presAssocID="{F4F63F9C-6E4D-4CBF-95FD-2E863672B512}" presName="hierRoot1" presStyleCnt="0">
        <dgm:presLayoutVars>
          <dgm:hierBranch val="init"/>
        </dgm:presLayoutVars>
      </dgm:prSet>
      <dgm:spPr/>
    </dgm:pt>
    <dgm:pt modelId="{0C0D07A9-B221-4635-876B-028D95392AE3}" type="pres">
      <dgm:prSet presAssocID="{F4F63F9C-6E4D-4CBF-95FD-2E863672B512}" presName="rootComposite1" presStyleCnt="0"/>
      <dgm:spPr/>
    </dgm:pt>
    <dgm:pt modelId="{6EEB2B8D-2721-4690-89DB-5E522974598B}" type="pres">
      <dgm:prSet presAssocID="{F4F63F9C-6E4D-4CBF-95FD-2E863672B512}" presName="rootText1" presStyleLbl="node0" presStyleIdx="0" presStyleCnt="1">
        <dgm:presLayoutVars>
          <dgm:chPref val="3"/>
        </dgm:presLayoutVars>
      </dgm:prSet>
      <dgm:spPr/>
      <dgm:t>
        <a:bodyPr/>
        <a:lstStyle/>
        <a:p>
          <a:endParaRPr lang="en-US"/>
        </a:p>
      </dgm:t>
    </dgm:pt>
    <dgm:pt modelId="{C6C861EB-3BC8-4FFE-9950-D6FA21AE50B6}" type="pres">
      <dgm:prSet presAssocID="{F4F63F9C-6E4D-4CBF-95FD-2E863672B512}" presName="rootConnector1" presStyleLbl="node1" presStyleIdx="0" presStyleCnt="0"/>
      <dgm:spPr/>
      <dgm:t>
        <a:bodyPr/>
        <a:lstStyle/>
        <a:p>
          <a:endParaRPr lang="en-US"/>
        </a:p>
      </dgm:t>
    </dgm:pt>
    <dgm:pt modelId="{75DC2D80-1B58-4BB0-93A3-142E1FF0B1EE}" type="pres">
      <dgm:prSet presAssocID="{F4F63F9C-6E4D-4CBF-95FD-2E863672B512}" presName="hierChild2" presStyleCnt="0"/>
      <dgm:spPr/>
    </dgm:pt>
    <dgm:pt modelId="{226F96AD-F25C-4788-8615-F8C12229A334}" type="pres">
      <dgm:prSet presAssocID="{02527A3F-8EAF-4710-832C-889C01C47EA2}" presName="Name37" presStyleLbl="parChTrans1D2" presStyleIdx="0" presStyleCnt="6"/>
      <dgm:spPr/>
      <dgm:t>
        <a:bodyPr/>
        <a:lstStyle/>
        <a:p>
          <a:endParaRPr lang="en-US"/>
        </a:p>
      </dgm:t>
    </dgm:pt>
    <dgm:pt modelId="{9BF7B58B-6443-40A7-9998-071BBA0856CC}" type="pres">
      <dgm:prSet presAssocID="{E436E864-C8A8-4515-823F-616F2DE05810}" presName="hierRoot2" presStyleCnt="0">
        <dgm:presLayoutVars>
          <dgm:hierBranch val="init"/>
        </dgm:presLayoutVars>
      </dgm:prSet>
      <dgm:spPr/>
    </dgm:pt>
    <dgm:pt modelId="{CE478E23-AD0F-4338-A25A-7CBC97AE12C7}" type="pres">
      <dgm:prSet presAssocID="{E436E864-C8A8-4515-823F-616F2DE05810}" presName="rootComposite" presStyleCnt="0"/>
      <dgm:spPr/>
    </dgm:pt>
    <dgm:pt modelId="{0FAFECBE-B654-4D71-928B-163CE369E2D2}" type="pres">
      <dgm:prSet presAssocID="{E436E864-C8A8-4515-823F-616F2DE05810}" presName="rootText" presStyleLbl="node2" presStyleIdx="0" presStyleCnt="6">
        <dgm:presLayoutVars>
          <dgm:chPref val="3"/>
        </dgm:presLayoutVars>
      </dgm:prSet>
      <dgm:spPr/>
      <dgm:t>
        <a:bodyPr/>
        <a:lstStyle/>
        <a:p>
          <a:endParaRPr lang="en-US"/>
        </a:p>
      </dgm:t>
    </dgm:pt>
    <dgm:pt modelId="{3ECFAF98-3090-43F9-B030-1EB2AE9301BD}" type="pres">
      <dgm:prSet presAssocID="{E436E864-C8A8-4515-823F-616F2DE05810}" presName="rootConnector" presStyleLbl="node2" presStyleIdx="0" presStyleCnt="6"/>
      <dgm:spPr/>
      <dgm:t>
        <a:bodyPr/>
        <a:lstStyle/>
        <a:p>
          <a:endParaRPr lang="en-US"/>
        </a:p>
      </dgm:t>
    </dgm:pt>
    <dgm:pt modelId="{48F791B2-A2C6-4881-9C75-4E30A6A2028B}" type="pres">
      <dgm:prSet presAssocID="{E436E864-C8A8-4515-823F-616F2DE05810}" presName="hierChild4" presStyleCnt="0"/>
      <dgm:spPr/>
    </dgm:pt>
    <dgm:pt modelId="{6EBEC64B-F4A2-4A7A-A356-331B81D6B8F1}" type="pres">
      <dgm:prSet presAssocID="{7B4371D9-F667-4B84-A0AA-08F0AC77EC73}" presName="Name37" presStyleLbl="parChTrans1D3" presStyleIdx="0" presStyleCnt="14"/>
      <dgm:spPr/>
      <dgm:t>
        <a:bodyPr/>
        <a:lstStyle/>
        <a:p>
          <a:endParaRPr lang="en-US"/>
        </a:p>
      </dgm:t>
    </dgm:pt>
    <dgm:pt modelId="{6142701D-4950-4420-A585-F504750EF229}" type="pres">
      <dgm:prSet presAssocID="{6682759E-1920-49F1-8D32-3B4D72597052}" presName="hierRoot2" presStyleCnt="0">
        <dgm:presLayoutVars>
          <dgm:hierBranch val="init"/>
        </dgm:presLayoutVars>
      </dgm:prSet>
      <dgm:spPr/>
    </dgm:pt>
    <dgm:pt modelId="{15A57B96-DF2B-44E0-A27B-7B9ABE96ABE3}" type="pres">
      <dgm:prSet presAssocID="{6682759E-1920-49F1-8D32-3B4D72597052}" presName="rootComposite" presStyleCnt="0"/>
      <dgm:spPr/>
    </dgm:pt>
    <dgm:pt modelId="{B28F3B09-8F5E-4F0D-9850-0903C9797D10}" type="pres">
      <dgm:prSet presAssocID="{6682759E-1920-49F1-8D32-3B4D72597052}" presName="rootText" presStyleLbl="node3" presStyleIdx="0" presStyleCnt="14">
        <dgm:presLayoutVars>
          <dgm:chPref val="3"/>
        </dgm:presLayoutVars>
      </dgm:prSet>
      <dgm:spPr/>
      <dgm:t>
        <a:bodyPr/>
        <a:lstStyle/>
        <a:p>
          <a:endParaRPr lang="en-US"/>
        </a:p>
      </dgm:t>
    </dgm:pt>
    <dgm:pt modelId="{7D515E4D-CAF2-40EC-B4DB-9DB14A446FCC}" type="pres">
      <dgm:prSet presAssocID="{6682759E-1920-49F1-8D32-3B4D72597052}" presName="rootConnector" presStyleLbl="node3" presStyleIdx="0" presStyleCnt="14"/>
      <dgm:spPr/>
      <dgm:t>
        <a:bodyPr/>
        <a:lstStyle/>
        <a:p>
          <a:endParaRPr lang="en-US"/>
        </a:p>
      </dgm:t>
    </dgm:pt>
    <dgm:pt modelId="{74E3DA44-B0EE-4617-9C3E-D59403C9BFFD}" type="pres">
      <dgm:prSet presAssocID="{6682759E-1920-49F1-8D32-3B4D72597052}" presName="hierChild4" presStyleCnt="0"/>
      <dgm:spPr/>
    </dgm:pt>
    <dgm:pt modelId="{AF16CC5E-0BBD-4291-A0DE-DF405124F570}" type="pres">
      <dgm:prSet presAssocID="{6682759E-1920-49F1-8D32-3B4D72597052}" presName="hierChild5" presStyleCnt="0"/>
      <dgm:spPr/>
    </dgm:pt>
    <dgm:pt modelId="{BA2EAC64-0EF5-4F23-9B8D-C0CF768612BF}" type="pres">
      <dgm:prSet presAssocID="{1CD2C9D7-99C7-403B-BC18-DBBDB816B662}" presName="Name37" presStyleLbl="parChTrans1D3" presStyleIdx="1" presStyleCnt="14"/>
      <dgm:spPr/>
      <dgm:t>
        <a:bodyPr/>
        <a:lstStyle/>
        <a:p>
          <a:endParaRPr lang="en-US"/>
        </a:p>
      </dgm:t>
    </dgm:pt>
    <dgm:pt modelId="{EB474FD7-8E3E-43F3-840B-3AAAD01E7734}" type="pres">
      <dgm:prSet presAssocID="{599A06DA-61B1-4E80-ACA8-52CAC870BC24}" presName="hierRoot2" presStyleCnt="0">
        <dgm:presLayoutVars>
          <dgm:hierBranch val="init"/>
        </dgm:presLayoutVars>
      </dgm:prSet>
      <dgm:spPr/>
    </dgm:pt>
    <dgm:pt modelId="{552A8580-91EA-4B68-98E0-B680C9CF4605}" type="pres">
      <dgm:prSet presAssocID="{599A06DA-61B1-4E80-ACA8-52CAC870BC24}" presName="rootComposite" presStyleCnt="0"/>
      <dgm:spPr/>
    </dgm:pt>
    <dgm:pt modelId="{A8E8D06E-BC20-4098-8526-156AFB87B359}" type="pres">
      <dgm:prSet presAssocID="{599A06DA-61B1-4E80-ACA8-52CAC870BC24}" presName="rootText" presStyleLbl="node3" presStyleIdx="1" presStyleCnt="14">
        <dgm:presLayoutVars>
          <dgm:chPref val="3"/>
        </dgm:presLayoutVars>
      </dgm:prSet>
      <dgm:spPr/>
      <dgm:t>
        <a:bodyPr/>
        <a:lstStyle/>
        <a:p>
          <a:endParaRPr lang="en-US"/>
        </a:p>
      </dgm:t>
    </dgm:pt>
    <dgm:pt modelId="{5CDAC95A-F2A6-430A-82A0-26D535B3224D}" type="pres">
      <dgm:prSet presAssocID="{599A06DA-61B1-4E80-ACA8-52CAC870BC24}" presName="rootConnector" presStyleLbl="node3" presStyleIdx="1" presStyleCnt="14"/>
      <dgm:spPr/>
      <dgm:t>
        <a:bodyPr/>
        <a:lstStyle/>
        <a:p>
          <a:endParaRPr lang="en-US"/>
        </a:p>
      </dgm:t>
    </dgm:pt>
    <dgm:pt modelId="{9D3148BF-68CC-4853-ACDD-31D6D4870522}" type="pres">
      <dgm:prSet presAssocID="{599A06DA-61B1-4E80-ACA8-52CAC870BC24}" presName="hierChild4" presStyleCnt="0"/>
      <dgm:spPr/>
    </dgm:pt>
    <dgm:pt modelId="{893B28E9-3E34-43D5-90F9-DF6611DC11F1}" type="pres">
      <dgm:prSet presAssocID="{599A06DA-61B1-4E80-ACA8-52CAC870BC24}" presName="hierChild5" presStyleCnt="0"/>
      <dgm:spPr/>
    </dgm:pt>
    <dgm:pt modelId="{BBAC3D67-FA9B-4233-AD5F-3598D470BD26}" type="pres">
      <dgm:prSet presAssocID="{9FF0BC8C-2BC4-426B-8C70-19592681F341}" presName="Name37" presStyleLbl="parChTrans1D3" presStyleIdx="2" presStyleCnt="14"/>
      <dgm:spPr/>
      <dgm:t>
        <a:bodyPr/>
        <a:lstStyle/>
        <a:p>
          <a:endParaRPr lang="en-US"/>
        </a:p>
      </dgm:t>
    </dgm:pt>
    <dgm:pt modelId="{15230265-C554-4E39-948D-F4DE33E0823E}" type="pres">
      <dgm:prSet presAssocID="{C0D028A0-A7C8-48E4-ACD3-0CCD20E84BFE}" presName="hierRoot2" presStyleCnt="0">
        <dgm:presLayoutVars>
          <dgm:hierBranch val="init"/>
        </dgm:presLayoutVars>
      </dgm:prSet>
      <dgm:spPr/>
    </dgm:pt>
    <dgm:pt modelId="{1D4E6E9B-EBA6-4755-BF97-E9A5C89ACE47}" type="pres">
      <dgm:prSet presAssocID="{C0D028A0-A7C8-48E4-ACD3-0CCD20E84BFE}" presName="rootComposite" presStyleCnt="0"/>
      <dgm:spPr/>
    </dgm:pt>
    <dgm:pt modelId="{0E7B18CE-2D79-4693-B779-AC87EAA2FC67}" type="pres">
      <dgm:prSet presAssocID="{C0D028A0-A7C8-48E4-ACD3-0CCD20E84BFE}" presName="rootText" presStyleLbl="node3" presStyleIdx="2" presStyleCnt="14">
        <dgm:presLayoutVars>
          <dgm:chPref val="3"/>
        </dgm:presLayoutVars>
      </dgm:prSet>
      <dgm:spPr/>
      <dgm:t>
        <a:bodyPr/>
        <a:lstStyle/>
        <a:p>
          <a:endParaRPr lang="en-US"/>
        </a:p>
      </dgm:t>
    </dgm:pt>
    <dgm:pt modelId="{1FC8585D-2022-4225-9B11-150A32DC5CF0}" type="pres">
      <dgm:prSet presAssocID="{C0D028A0-A7C8-48E4-ACD3-0CCD20E84BFE}" presName="rootConnector" presStyleLbl="node3" presStyleIdx="2" presStyleCnt="14"/>
      <dgm:spPr/>
      <dgm:t>
        <a:bodyPr/>
        <a:lstStyle/>
        <a:p>
          <a:endParaRPr lang="en-US"/>
        </a:p>
      </dgm:t>
    </dgm:pt>
    <dgm:pt modelId="{63966334-10C3-4129-AD3C-3E55FA5F5B5A}" type="pres">
      <dgm:prSet presAssocID="{C0D028A0-A7C8-48E4-ACD3-0CCD20E84BFE}" presName="hierChild4" presStyleCnt="0"/>
      <dgm:spPr/>
    </dgm:pt>
    <dgm:pt modelId="{BC55E6B8-CE85-47B2-99AA-4FA11669B8A8}" type="pres">
      <dgm:prSet presAssocID="{C0D028A0-A7C8-48E4-ACD3-0CCD20E84BFE}" presName="hierChild5" presStyleCnt="0"/>
      <dgm:spPr/>
    </dgm:pt>
    <dgm:pt modelId="{6AA8F18F-3B55-42EE-A9A5-7D52AB70B9EA}" type="pres">
      <dgm:prSet presAssocID="{E436E864-C8A8-4515-823F-616F2DE05810}" presName="hierChild5" presStyleCnt="0"/>
      <dgm:spPr/>
    </dgm:pt>
    <dgm:pt modelId="{845F79F9-931E-47D2-9679-5245CA8983D6}" type="pres">
      <dgm:prSet presAssocID="{C9D05963-6B5D-4E17-98F1-493A17889F3F}" presName="Name37" presStyleLbl="parChTrans1D2" presStyleIdx="1" presStyleCnt="6"/>
      <dgm:spPr/>
      <dgm:t>
        <a:bodyPr/>
        <a:lstStyle/>
        <a:p>
          <a:endParaRPr lang="en-US"/>
        </a:p>
      </dgm:t>
    </dgm:pt>
    <dgm:pt modelId="{3F4D1312-9419-4224-8597-B0841DB64EF2}" type="pres">
      <dgm:prSet presAssocID="{EF6BA289-F520-4F9D-BC3B-A60685BDDC92}" presName="hierRoot2" presStyleCnt="0">
        <dgm:presLayoutVars>
          <dgm:hierBranch val="init"/>
        </dgm:presLayoutVars>
      </dgm:prSet>
      <dgm:spPr/>
    </dgm:pt>
    <dgm:pt modelId="{C8A55861-7BB6-403E-A76A-2DF1D97EB4F1}" type="pres">
      <dgm:prSet presAssocID="{EF6BA289-F520-4F9D-BC3B-A60685BDDC92}" presName="rootComposite" presStyleCnt="0"/>
      <dgm:spPr/>
    </dgm:pt>
    <dgm:pt modelId="{C15A25D8-9D46-48ED-8175-1BF01B132A7C}" type="pres">
      <dgm:prSet presAssocID="{EF6BA289-F520-4F9D-BC3B-A60685BDDC92}" presName="rootText" presStyleLbl="node2" presStyleIdx="1" presStyleCnt="6">
        <dgm:presLayoutVars>
          <dgm:chPref val="3"/>
        </dgm:presLayoutVars>
      </dgm:prSet>
      <dgm:spPr/>
      <dgm:t>
        <a:bodyPr/>
        <a:lstStyle/>
        <a:p>
          <a:endParaRPr lang="en-US"/>
        </a:p>
      </dgm:t>
    </dgm:pt>
    <dgm:pt modelId="{E1A0952E-9C46-4D8F-A9F4-BD6618DB4C81}" type="pres">
      <dgm:prSet presAssocID="{EF6BA289-F520-4F9D-BC3B-A60685BDDC92}" presName="rootConnector" presStyleLbl="node2" presStyleIdx="1" presStyleCnt="6"/>
      <dgm:spPr/>
      <dgm:t>
        <a:bodyPr/>
        <a:lstStyle/>
        <a:p>
          <a:endParaRPr lang="en-US"/>
        </a:p>
      </dgm:t>
    </dgm:pt>
    <dgm:pt modelId="{715BD7F3-F853-4394-AB29-8BF208A1F789}" type="pres">
      <dgm:prSet presAssocID="{EF6BA289-F520-4F9D-BC3B-A60685BDDC92}" presName="hierChild4" presStyleCnt="0"/>
      <dgm:spPr/>
    </dgm:pt>
    <dgm:pt modelId="{E9338B65-D26A-4C4D-858E-5C293E185698}" type="pres">
      <dgm:prSet presAssocID="{3A9E2095-48EC-4A91-B2A6-8D56456E7CC3}" presName="Name37" presStyleLbl="parChTrans1D3" presStyleIdx="3" presStyleCnt="14"/>
      <dgm:spPr/>
      <dgm:t>
        <a:bodyPr/>
        <a:lstStyle/>
        <a:p>
          <a:endParaRPr lang="en-US"/>
        </a:p>
      </dgm:t>
    </dgm:pt>
    <dgm:pt modelId="{023AC2F5-0B12-4C30-90B5-BE00BB9B106C}" type="pres">
      <dgm:prSet presAssocID="{2B50F76F-AF86-40AE-90DC-9588B01FA831}" presName="hierRoot2" presStyleCnt="0">
        <dgm:presLayoutVars>
          <dgm:hierBranch val="init"/>
        </dgm:presLayoutVars>
      </dgm:prSet>
      <dgm:spPr/>
    </dgm:pt>
    <dgm:pt modelId="{42449916-7F3C-495E-8783-0544E939511B}" type="pres">
      <dgm:prSet presAssocID="{2B50F76F-AF86-40AE-90DC-9588B01FA831}" presName="rootComposite" presStyleCnt="0"/>
      <dgm:spPr/>
    </dgm:pt>
    <dgm:pt modelId="{B14095B2-6A14-47B7-85C1-A4637C08FF3F}" type="pres">
      <dgm:prSet presAssocID="{2B50F76F-AF86-40AE-90DC-9588B01FA831}" presName="rootText" presStyleLbl="node3" presStyleIdx="3" presStyleCnt="14">
        <dgm:presLayoutVars>
          <dgm:chPref val="3"/>
        </dgm:presLayoutVars>
      </dgm:prSet>
      <dgm:spPr/>
      <dgm:t>
        <a:bodyPr/>
        <a:lstStyle/>
        <a:p>
          <a:endParaRPr lang="en-US"/>
        </a:p>
      </dgm:t>
    </dgm:pt>
    <dgm:pt modelId="{15B81DD9-F168-4F1E-93ED-0147C99E3401}" type="pres">
      <dgm:prSet presAssocID="{2B50F76F-AF86-40AE-90DC-9588B01FA831}" presName="rootConnector" presStyleLbl="node3" presStyleIdx="3" presStyleCnt="14"/>
      <dgm:spPr/>
      <dgm:t>
        <a:bodyPr/>
        <a:lstStyle/>
        <a:p>
          <a:endParaRPr lang="en-US"/>
        </a:p>
      </dgm:t>
    </dgm:pt>
    <dgm:pt modelId="{3CBA4AB9-4843-448D-A9BB-306F80F38E84}" type="pres">
      <dgm:prSet presAssocID="{2B50F76F-AF86-40AE-90DC-9588B01FA831}" presName="hierChild4" presStyleCnt="0"/>
      <dgm:spPr/>
    </dgm:pt>
    <dgm:pt modelId="{CE4A8520-6EBD-49C9-A00D-C8F8F07043F8}" type="pres">
      <dgm:prSet presAssocID="{2B50F76F-AF86-40AE-90DC-9588B01FA831}" presName="hierChild5" presStyleCnt="0"/>
      <dgm:spPr/>
    </dgm:pt>
    <dgm:pt modelId="{18DEC067-4EBC-426F-9A3D-E84DBEBB8FCA}" type="pres">
      <dgm:prSet presAssocID="{4B6DECF8-B3B8-4A19-9242-55F34DE84739}" presName="Name37" presStyleLbl="parChTrans1D3" presStyleIdx="4" presStyleCnt="14"/>
      <dgm:spPr/>
      <dgm:t>
        <a:bodyPr/>
        <a:lstStyle/>
        <a:p>
          <a:endParaRPr lang="en-US"/>
        </a:p>
      </dgm:t>
    </dgm:pt>
    <dgm:pt modelId="{4EAE0A5F-0BA6-4DDD-964D-512748A220C0}" type="pres">
      <dgm:prSet presAssocID="{8187A5C4-BC07-4C03-B30E-CE51F90E1D35}" presName="hierRoot2" presStyleCnt="0">
        <dgm:presLayoutVars>
          <dgm:hierBranch val="init"/>
        </dgm:presLayoutVars>
      </dgm:prSet>
      <dgm:spPr/>
    </dgm:pt>
    <dgm:pt modelId="{E2BC36F9-2BEC-491A-88B8-E58991B70D21}" type="pres">
      <dgm:prSet presAssocID="{8187A5C4-BC07-4C03-B30E-CE51F90E1D35}" presName="rootComposite" presStyleCnt="0"/>
      <dgm:spPr/>
    </dgm:pt>
    <dgm:pt modelId="{8A5EAACB-432C-4EE0-ACB4-3A3FD918C45E}" type="pres">
      <dgm:prSet presAssocID="{8187A5C4-BC07-4C03-B30E-CE51F90E1D35}" presName="rootText" presStyleLbl="node3" presStyleIdx="4" presStyleCnt="14">
        <dgm:presLayoutVars>
          <dgm:chPref val="3"/>
        </dgm:presLayoutVars>
      </dgm:prSet>
      <dgm:spPr/>
      <dgm:t>
        <a:bodyPr/>
        <a:lstStyle/>
        <a:p>
          <a:endParaRPr lang="en-US"/>
        </a:p>
      </dgm:t>
    </dgm:pt>
    <dgm:pt modelId="{36986AD2-1926-4735-B8AD-ABE662461D0C}" type="pres">
      <dgm:prSet presAssocID="{8187A5C4-BC07-4C03-B30E-CE51F90E1D35}" presName="rootConnector" presStyleLbl="node3" presStyleIdx="4" presStyleCnt="14"/>
      <dgm:spPr/>
      <dgm:t>
        <a:bodyPr/>
        <a:lstStyle/>
        <a:p>
          <a:endParaRPr lang="en-US"/>
        </a:p>
      </dgm:t>
    </dgm:pt>
    <dgm:pt modelId="{75B9D331-9919-4295-B6BB-FDEF7A488D75}" type="pres">
      <dgm:prSet presAssocID="{8187A5C4-BC07-4C03-B30E-CE51F90E1D35}" presName="hierChild4" presStyleCnt="0"/>
      <dgm:spPr/>
    </dgm:pt>
    <dgm:pt modelId="{0F863E01-60D9-49F0-AD53-094A79C16054}" type="pres">
      <dgm:prSet presAssocID="{8187A5C4-BC07-4C03-B30E-CE51F90E1D35}" presName="hierChild5" presStyleCnt="0"/>
      <dgm:spPr/>
    </dgm:pt>
    <dgm:pt modelId="{3D9ECFF0-457E-4D71-97C3-916D1A9B14A0}" type="pres">
      <dgm:prSet presAssocID="{EF6BA289-F520-4F9D-BC3B-A60685BDDC92}" presName="hierChild5" presStyleCnt="0"/>
      <dgm:spPr/>
    </dgm:pt>
    <dgm:pt modelId="{60AC013F-4544-478A-B6CD-5AD710BA07AA}" type="pres">
      <dgm:prSet presAssocID="{AF32F99A-57E5-4986-AB04-D4749FC0666D}" presName="Name37" presStyleLbl="parChTrans1D2" presStyleIdx="2" presStyleCnt="6"/>
      <dgm:spPr/>
      <dgm:t>
        <a:bodyPr/>
        <a:lstStyle/>
        <a:p>
          <a:endParaRPr lang="en-US"/>
        </a:p>
      </dgm:t>
    </dgm:pt>
    <dgm:pt modelId="{BB25D77C-4939-4748-8EB5-D65CDC1ECB35}" type="pres">
      <dgm:prSet presAssocID="{2F5ABBD5-A0FD-4F8C-91DF-E88573A4117E}" presName="hierRoot2" presStyleCnt="0">
        <dgm:presLayoutVars>
          <dgm:hierBranch val="init"/>
        </dgm:presLayoutVars>
      </dgm:prSet>
      <dgm:spPr/>
    </dgm:pt>
    <dgm:pt modelId="{D13BF9BF-98FD-404C-A2D4-3A93272E4F1D}" type="pres">
      <dgm:prSet presAssocID="{2F5ABBD5-A0FD-4F8C-91DF-E88573A4117E}" presName="rootComposite" presStyleCnt="0"/>
      <dgm:spPr/>
    </dgm:pt>
    <dgm:pt modelId="{CCF8BA5D-E0DF-4C6F-B77A-91DBCC427323}" type="pres">
      <dgm:prSet presAssocID="{2F5ABBD5-A0FD-4F8C-91DF-E88573A4117E}" presName="rootText" presStyleLbl="node2" presStyleIdx="2" presStyleCnt="6">
        <dgm:presLayoutVars>
          <dgm:chPref val="3"/>
        </dgm:presLayoutVars>
      </dgm:prSet>
      <dgm:spPr/>
      <dgm:t>
        <a:bodyPr/>
        <a:lstStyle/>
        <a:p>
          <a:endParaRPr lang="en-US"/>
        </a:p>
      </dgm:t>
    </dgm:pt>
    <dgm:pt modelId="{63504EC7-A4A5-45CF-AC44-A14CF193C0F0}" type="pres">
      <dgm:prSet presAssocID="{2F5ABBD5-A0FD-4F8C-91DF-E88573A4117E}" presName="rootConnector" presStyleLbl="node2" presStyleIdx="2" presStyleCnt="6"/>
      <dgm:spPr/>
      <dgm:t>
        <a:bodyPr/>
        <a:lstStyle/>
        <a:p>
          <a:endParaRPr lang="en-US"/>
        </a:p>
      </dgm:t>
    </dgm:pt>
    <dgm:pt modelId="{CC7FFEB5-9176-4173-9730-01AF6F5017E0}" type="pres">
      <dgm:prSet presAssocID="{2F5ABBD5-A0FD-4F8C-91DF-E88573A4117E}" presName="hierChild4" presStyleCnt="0"/>
      <dgm:spPr/>
    </dgm:pt>
    <dgm:pt modelId="{D8AC0403-26E7-4C71-96E2-A4E7D39EDF75}" type="pres">
      <dgm:prSet presAssocID="{F31D37C2-4B8E-4821-A70D-FA3234580726}" presName="Name37" presStyleLbl="parChTrans1D3" presStyleIdx="5" presStyleCnt="14"/>
      <dgm:spPr/>
      <dgm:t>
        <a:bodyPr/>
        <a:lstStyle/>
        <a:p>
          <a:endParaRPr lang="en-US"/>
        </a:p>
      </dgm:t>
    </dgm:pt>
    <dgm:pt modelId="{41418987-304F-4120-BF70-8350F314E81B}" type="pres">
      <dgm:prSet presAssocID="{E516AEF0-7023-4415-890B-A60032858538}" presName="hierRoot2" presStyleCnt="0">
        <dgm:presLayoutVars>
          <dgm:hierBranch val="init"/>
        </dgm:presLayoutVars>
      </dgm:prSet>
      <dgm:spPr/>
    </dgm:pt>
    <dgm:pt modelId="{44BBD646-359B-42A1-98BE-E9EA37A2CC40}" type="pres">
      <dgm:prSet presAssocID="{E516AEF0-7023-4415-890B-A60032858538}" presName="rootComposite" presStyleCnt="0"/>
      <dgm:spPr/>
    </dgm:pt>
    <dgm:pt modelId="{538B622A-7782-49E5-9952-6F4D901C15EB}" type="pres">
      <dgm:prSet presAssocID="{E516AEF0-7023-4415-890B-A60032858538}" presName="rootText" presStyleLbl="node3" presStyleIdx="5" presStyleCnt="14">
        <dgm:presLayoutVars>
          <dgm:chPref val="3"/>
        </dgm:presLayoutVars>
      </dgm:prSet>
      <dgm:spPr/>
      <dgm:t>
        <a:bodyPr/>
        <a:lstStyle/>
        <a:p>
          <a:endParaRPr lang="en-US"/>
        </a:p>
      </dgm:t>
    </dgm:pt>
    <dgm:pt modelId="{72C43FAA-2A45-4879-A218-59ACD2BAB33F}" type="pres">
      <dgm:prSet presAssocID="{E516AEF0-7023-4415-890B-A60032858538}" presName="rootConnector" presStyleLbl="node3" presStyleIdx="5" presStyleCnt="14"/>
      <dgm:spPr/>
      <dgm:t>
        <a:bodyPr/>
        <a:lstStyle/>
        <a:p>
          <a:endParaRPr lang="en-US"/>
        </a:p>
      </dgm:t>
    </dgm:pt>
    <dgm:pt modelId="{46BA2B56-6232-439A-BB9F-C6A1938B53D5}" type="pres">
      <dgm:prSet presAssocID="{E516AEF0-7023-4415-890B-A60032858538}" presName="hierChild4" presStyleCnt="0"/>
      <dgm:spPr/>
    </dgm:pt>
    <dgm:pt modelId="{C4C1098F-1D23-4D7A-A27F-9880D35E715C}" type="pres">
      <dgm:prSet presAssocID="{E516AEF0-7023-4415-890B-A60032858538}" presName="hierChild5" presStyleCnt="0"/>
      <dgm:spPr/>
    </dgm:pt>
    <dgm:pt modelId="{DA82A959-1824-46DB-9F20-ADCA150BE6FE}" type="pres">
      <dgm:prSet presAssocID="{56D50B3D-DC66-4C38-BA4B-A00A2A6A9DFE}" presName="Name37" presStyleLbl="parChTrans1D3" presStyleIdx="6" presStyleCnt="14"/>
      <dgm:spPr/>
      <dgm:t>
        <a:bodyPr/>
        <a:lstStyle/>
        <a:p>
          <a:endParaRPr lang="en-US"/>
        </a:p>
      </dgm:t>
    </dgm:pt>
    <dgm:pt modelId="{4D5A616D-536E-49C5-9CD3-B99D83E90E4A}" type="pres">
      <dgm:prSet presAssocID="{DE15DE32-4BC7-45F8-816B-F67FB17F2B7D}" presName="hierRoot2" presStyleCnt="0">
        <dgm:presLayoutVars>
          <dgm:hierBranch val="init"/>
        </dgm:presLayoutVars>
      </dgm:prSet>
      <dgm:spPr/>
    </dgm:pt>
    <dgm:pt modelId="{FF42F58C-6433-4B8D-AB6D-B0B52BCE06D2}" type="pres">
      <dgm:prSet presAssocID="{DE15DE32-4BC7-45F8-816B-F67FB17F2B7D}" presName="rootComposite" presStyleCnt="0"/>
      <dgm:spPr/>
    </dgm:pt>
    <dgm:pt modelId="{8914210C-40BE-48B6-AC6B-FB9AA03B0455}" type="pres">
      <dgm:prSet presAssocID="{DE15DE32-4BC7-45F8-816B-F67FB17F2B7D}" presName="rootText" presStyleLbl="node3" presStyleIdx="6" presStyleCnt="14">
        <dgm:presLayoutVars>
          <dgm:chPref val="3"/>
        </dgm:presLayoutVars>
      </dgm:prSet>
      <dgm:spPr/>
      <dgm:t>
        <a:bodyPr/>
        <a:lstStyle/>
        <a:p>
          <a:endParaRPr lang="en-US"/>
        </a:p>
      </dgm:t>
    </dgm:pt>
    <dgm:pt modelId="{5A265CED-DF25-48BC-8CF0-ECA5BD4907F4}" type="pres">
      <dgm:prSet presAssocID="{DE15DE32-4BC7-45F8-816B-F67FB17F2B7D}" presName="rootConnector" presStyleLbl="node3" presStyleIdx="6" presStyleCnt="14"/>
      <dgm:spPr/>
      <dgm:t>
        <a:bodyPr/>
        <a:lstStyle/>
        <a:p>
          <a:endParaRPr lang="en-US"/>
        </a:p>
      </dgm:t>
    </dgm:pt>
    <dgm:pt modelId="{CD605E07-2EB5-4D9B-856E-EACA09C56F27}" type="pres">
      <dgm:prSet presAssocID="{DE15DE32-4BC7-45F8-816B-F67FB17F2B7D}" presName="hierChild4" presStyleCnt="0"/>
      <dgm:spPr/>
    </dgm:pt>
    <dgm:pt modelId="{972C86E6-D49E-46F2-A1D9-5D851284C091}" type="pres">
      <dgm:prSet presAssocID="{DE15DE32-4BC7-45F8-816B-F67FB17F2B7D}" presName="hierChild5" presStyleCnt="0"/>
      <dgm:spPr/>
    </dgm:pt>
    <dgm:pt modelId="{91555282-67F0-4381-BA18-7CF41B54AD55}" type="pres">
      <dgm:prSet presAssocID="{15845862-5648-49DA-BFC6-2A267A341D4E}" presName="Name37" presStyleLbl="parChTrans1D3" presStyleIdx="7" presStyleCnt="14"/>
      <dgm:spPr/>
      <dgm:t>
        <a:bodyPr/>
        <a:lstStyle/>
        <a:p>
          <a:endParaRPr lang="en-US"/>
        </a:p>
      </dgm:t>
    </dgm:pt>
    <dgm:pt modelId="{C3F39F98-7638-4951-9FE5-87DD5380F674}" type="pres">
      <dgm:prSet presAssocID="{02CCC194-12D4-45FD-98E3-C45D41AADAC7}" presName="hierRoot2" presStyleCnt="0">
        <dgm:presLayoutVars>
          <dgm:hierBranch val="init"/>
        </dgm:presLayoutVars>
      </dgm:prSet>
      <dgm:spPr/>
    </dgm:pt>
    <dgm:pt modelId="{491C8BBD-B548-4AB8-B181-DBFCD93C6220}" type="pres">
      <dgm:prSet presAssocID="{02CCC194-12D4-45FD-98E3-C45D41AADAC7}" presName="rootComposite" presStyleCnt="0"/>
      <dgm:spPr/>
    </dgm:pt>
    <dgm:pt modelId="{35C23E7C-D4CE-4487-9735-61315102DC27}" type="pres">
      <dgm:prSet presAssocID="{02CCC194-12D4-45FD-98E3-C45D41AADAC7}" presName="rootText" presStyleLbl="node3" presStyleIdx="7" presStyleCnt="14">
        <dgm:presLayoutVars>
          <dgm:chPref val="3"/>
        </dgm:presLayoutVars>
      </dgm:prSet>
      <dgm:spPr/>
      <dgm:t>
        <a:bodyPr/>
        <a:lstStyle/>
        <a:p>
          <a:endParaRPr lang="en-US"/>
        </a:p>
      </dgm:t>
    </dgm:pt>
    <dgm:pt modelId="{8C24DFF8-C5E1-4BE6-89B6-DF5D1894FCA3}" type="pres">
      <dgm:prSet presAssocID="{02CCC194-12D4-45FD-98E3-C45D41AADAC7}" presName="rootConnector" presStyleLbl="node3" presStyleIdx="7" presStyleCnt="14"/>
      <dgm:spPr/>
      <dgm:t>
        <a:bodyPr/>
        <a:lstStyle/>
        <a:p>
          <a:endParaRPr lang="en-US"/>
        </a:p>
      </dgm:t>
    </dgm:pt>
    <dgm:pt modelId="{316FCD3E-7A4B-4FCB-8162-DCF4A79380CD}" type="pres">
      <dgm:prSet presAssocID="{02CCC194-12D4-45FD-98E3-C45D41AADAC7}" presName="hierChild4" presStyleCnt="0"/>
      <dgm:spPr/>
    </dgm:pt>
    <dgm:pt modelId="{EB545E77-9C17-4E70-97AC-2A1273B0F4A2}" type="pres">
      <dgm:prSet presAssocID="{02CCC194-12D4-45FD-98E3-C45D41AADAC7}" presName="hierChild5" presStyleCnt="0"/>
      <dgm:spPr/>
    </dgm:pt>
    <dgm:pt modelId="{AA64C305-64FF-4B62-AD32-D99F74A025E1}" type="pres">
      <dgm:prSet presAssocID="{F13D88D2-0A32-4AF5-8CA3-E16FCAFA15C3}" presName="Name37" presStyleLbl="parChTrans1D3" presStyleIdx="8" presStyleCnt="14"/>
      <dgm:spPr/>
      <dgm:t>
        <a:bodyPr/>
        <a:lstStyle/>
        <a:p>
          <a:endParaRPr lang="en-US"/>
        </a:p>
      </dgm:t>
    </dgm:pt>
    <dgm:pt modelId="{1DDB5E61-78B9-475A-AC13-055FDDE2273C}" type="pres">
      <dgm:prSet presAssocID="{0E691B5F-FF31-4CDF-B8DD-48EAF3A90F90}" presName="hierRoot2" presStyleCnt="0">
        <dgm:presLayoutVars>
          <dgm:hierBranch val="init"/>
        </dgm:presLayoutVars>
      </dgm:prSet>
      <dgm:spPr/>
    </dgm:pt>
    <dgm:pt modelId="{F77F8747-EA31-42AF-A01E-12FA0857120E}" type="pres">
      <dgm:prSet presAssocID="{0E691B5F-FF31-4CDF-B8DD-48EAF3A90F90}" presName="rootComposite" presStyleCnt="0"/>
      <dgm:spPr/>
    </dgm:pt>
    <dgm:pt modelId="{73450091-7ACF-4AFC-8244-E02F8C2E1E14}" type="pres">
      <dgm:prSet presAssocID="{0E691B5F-FF31-4CDF-B8DD-48EAF3A90F90}" presName="rootText" presStyleLbl="node3" presStyleIdx="8" presStyleCnt="14">
        <dgm:presLayoutVars>
          <dgm:chPref val="3"/>
        </dgm:presLayoutVars>
      </dgm:prSet>
      <dgm:spPr/>
      <dgm:t>
        <a:bodyPr/>
        <a:lstStyle/>
        <a:p>
          <a:endParaRPr lang="en-US"/>
        </a:p>
      </dgm:t>
    </dgm:pt>
    <dgm:pt modelId="{FAC8E083-4505-4643-9CE2-626087C8CF12}" type="pres">
      <dgm:prSet presAssocID="{0E691B5F-FF31-4CDF-B8DD-48EAF3A90F90}" presName="rootConnector" presStyleLbl="node3" presStyleIdx="8" presStyleCnt="14"/>
      <dgm:spPr/>
      <dgm:t>
        <a:bodyPr/>
        <a:lstStyle/>
        <a:p>
          <a:endParaRPr lang="en-US"/>
        </a:p>
      </dgm:t>
    </dgm:pt>
    <dgm:pt modelId="{A6216DD0-D0E1-4697-A2B5-BE1BBB825E52}" type="pres">
      <dgm:prSet presAssocID="{0E691B5F-FF31-4CDF-B8DD-48EAF3A90F90}" presName="hierChild4" presStyleCnt="0"/>
      <dgm:spPr/>
    </dgm:pt>
    <dgm:pt modelId="{2E62F11D-E3A2-4252-AA6F-A13C7CA1BF8D}" type="pres">
      <dgm:prSet presAssocID="{0E691B5F-FF31-4CDF-B8DD-48EAF3A90F90}" presName="hierChild5" presStyleCnt="0"/>
      <dgm:spPr/>
    </dgm:pt>
    <dgm:pt modelId="{C1326743-1D84-430D-8195-E9D62D8833EF}" type="pres">
      <dgm:prSet presAssocID="{92413671-1FA0-47E3-B787-6F65F618F687}" presName="Name37" presStyleLbl="parChTrans1D3" presStyleIdx="9" presStyleCnt="14"/>
      <dgm:spPr/>
      <dgm:t>
        <a:bodyPr/>
        <a:lstStyle/>
        <a:p>
          <a:endParaRPr lang="en-US"/>
        </a:p>
      </dgm:t>
    </dgm:pt>
    <dgm:pt modelId="{396D2F62-88FA-4FB3-A8EB-99A3A3C8C4B5}" type="pres">
      <dgm:prSet presAssocID="{1CE71DE6-182B-4BBB-91C0-4BE0E57EC696}" presName="hierRoot2" presStyleCnt="0">
        <dgm:presLayoutVars>
          <dgm:hierBranch val="init"/>
        </dgm:presLayoutVars>
      </dgm:prSet>
      <dgm:spPr/>
    </dgm:pt>
    <dgm:pt modelId="{CDA6416E-A7B2-47D3-AE31-37CDB69BCE92}" type="pres">
      <dgm:prSet presAssocID="{1CE71DE6-182B-4BBB-91C0-4BE0E57EC696}" presName="rootComposite" presStyleCnt="0"/>
      <dgm:spPr/>
    </dgm:pt>
    <dgm:pt modelId="{E473A977-1678-4088-903C-7B2E246DEB29}" type="pres">
      <dgm:prSet presAssocID="{1CE71DE6-182B-4BBB-91C0-4BE0E57EC696}" presName="rootText" presStyleLbl="node3" presStyleIdx="9" presStyleCnt="14">
        <dgm:presLayoutVars>
          <dgm:chPref val="3"/>
        </dgm:presLayoutVars>
      </dgm:prSet>
      <dgm:spPr/>
      <dgm:t>
        <a:bodyPr/>
        <a:lstStyle/>
        <a:p>
          <a:endParaRPr lang="en-US"/>
        </a:p>
      </dgm:t>
    </dgm:pt>
    <dgm:pt modelId="{72F874AE-6DF4-4513-99CE-3DD12954A10C}" type="pres">
      <dgm:prSet presAssocID="{1CE71DE6-182B-4BBB-91C0-4BE0E57EC696}" presName="rootConnector" presStyleLbl="node3" presStyleIdx="9" presStyleCnt="14"/>
      <dgm:spPr/>
      <dgm:t>
        <a:bodyPr/>
        <a:lstStyle/>
        <a:p>
          <a:endParaRPr lang="en-US"/>
        </a:p>
      </dgm:t>
    </dgm:pt>
    <dgm:pt modelId="{3E4216ED-698C-437A-A19D-8F915102BF03}" type="pres">
      <dgm:prSet presAssocID="{1CE71DE6-182B-4BBB-91C0-4BE0E57EC696}" presName="hierChild4" presStyleCnt="0"/>
      <dgm:spPr/>
    </dgm:pt>
    <dgm:pt modelId="{3A8987CF-3302-4F9A-83CD-B8FC548E0629}" type="pres">
      <dgm:prSet presAssocID="{1CE71DE6-182B-4BBB-91C0-4BE0E57EC696}" presName="hierChild5" presStyleCnt="0"/>
      <dgm:spPr/>
    </dgm:pt>
    <dgm:pt modelId="{89EC2A50-BDD2-4F97-9092-6BE398CA7362}" type="pres">
      <dgm:prSet presAssocID="{2F5ABBD5-A0FD-4F8C-91DF-E88573A4117E}" presName="hierChild5" presStyleCnt="0"/>
      <dgm:spPr/>
    </dgm:pt>
    <dgm:pt modelId="{AE82556C-7C6B-481A-A896-9AB99529D194}" type="pres">
      <dgm:prSet presAssocID="{ACDE293C-E159-4C22-A770-63232157C9EE}" presName="Name37" presStyleLbl="parChTrans1D2" presStyleIdx="3" presStyleCnt="6"/>
      <dgm:spPr/>
      <dgm:t>
        <a:bodyPr/>
        <a:lstStyle/>
        <a:p>
          <a:endParaRPr lang="en-US"/>
        </a:p>
      </dgm:t>
    </dgm:pt>
    <dgm:pt modelId="{CE7CA90A-2483-4914-B7FF-D72C0E9B5796}" type="pres">
      <dgm:prSet presAssocID="{59A70939-8D10-40D8-80FD-2DD6716B140F}" presName="hierRoot2" presStyleCnt="0">
        <dgm:presLayoutVars>
          <dgm:hierBranch val="init"/>
        </dgm:presLayoutVars>
      </dgm:prSet>
      <dgm:spPr/>
    </dgm:pt>
    <dgm:pt modelId="{8C2FEC52-0F7C-4472-9482-1CC52B1D0EA9}" type="pres">
      <dgm:prSet presAssocID="{59A70939-8D10-40D8-80FD-2DD6716B140F}" presName="rootComposite" presStyleCnt="0"/>
      <dgm:spPr/>
    </dgm:pt>
    <dgm:pt modelId="{B74DA0A4-8D25-4ADF-BB29-CBD1A578FED0}" type="pres">
      <dgm:prSet presAssocID="{59A70939-8D10-40D8-80FD-2DD6716B140F}" presName="rootText" presStyleLbl="node2" presStyleIdx="3" presStyleCnt="6">
        <dgm:presLayoutVars>
          <dgm:chPref val="3"/>
        </dgm:presLayoutVars>
      </dgm:prSet>
      <dgm:spPr/>
      <dgm:t>
        <a:bodyPr/>
        <a:lstStyle/>
        <a:p>
          <a:endParaRPr lang="en-US"/>
        </a:p>
      </dgm:t>
    </dgm:pt>
    <dgm:pt modelId="{C9645AC8-51F0-4CBE-A016-29F6183F0208}" type="pres">
      <dgm:prSet presAssocID="{59A70939-8D10-40D8-80FD-2DD6716B140F}" presName="rootConnector" presStyleLbl="node2" presStyleIdx="3" presStyleCnt="6"/>
      <dgm:spPr/>
      <dgm:t>
        <a:bodyPr/>
        <a:lstStyle/>
        <a:p>
          <a:endParaRPr lang="en-US"/>
        </a:p>
      </dgm:t>
    </dgm:pt>
    <dgm:pt modelId="{B5D47292-0082-4D7A-9152-384A3376E979}" type="pres">
      <dgm:prSet presAssocID="{59A70939-8D10-40D8-80FD-2DD6716B140F}" presName="hierChild4" presStyleCnt="0"/>
      <dgm:spPr/>
    </dgm:pt>
    <dgm:pt modelId="{988F6DE5-5F6B-4F89-ACDA-570DD99D0FF1}" type="pres">
      <dgm:prSet presAssocID="{AF9B8E31-8378-43D1-A35F-89E6846F35E9}" presName="Name37" presStyleLbl="parChTrans1D3" presStyleIdx="10" presStyleCnt="14"/>
      <dgm:spPr/>
      <dgm:t>
        <a:bodyPr/>
        <a:lstStyle/>
        <a:p>
          <a:endParaRPr lang="en-US"/>
        </a:p>
      </dgm:t>
    </dgm:pt>
    <dgm:pt modelId="{EE28524F-5FFC-4C32-9794-10EAFD2EA105}" type="pres">
      <dgm:prSet presAssocID="{618D4DC1-C855-4B48-8301-E1D5D8C3C8F0}" presName="hierRoot2" presStyleCnt="0">
        <dgm:presLayoutVars>
          <dgm:hierBranch val="init"/>
        </dgm:presLayoutVars>
      </dgm:prSet>
      <dgm:spPr/>
    </dgm:pt>
    <dgm:pt modelId="{C0F1B9FC-074A-4CDE-8522-75569F6956DB}" type="pres">
      <dgm:prSet presAssocID="{618D4DC1-C855-4B48-8301-E1D5D8C3C8F0}" presName="rootComposite" presStyleCnt="0"/>
      <dgm:spPr/>
    </dgm:pt>
    <dgm:pt modelId="{26B0C6E6-424F-4402-BBD1-9ED4FAE0D831}" type="pres">
      <dgm:prSet presAssocID="{618D4DC1-C855-4B48-8301-E1D5D8C3C8F0}" presName="rootText" presStyleLbl="node3" presStyleIdx="10" presStyleCnt="14">
        <dgm:presLayoutVars>
          <dgm:chPref val="3"/>
        </dgm:presLayoutVars>
      </dgm:prSet>
      <dgm:spPr/>
      <dgm:t>
        <a:bodyPr/>
        <a:lstStyle/>
        <a:p>
          <a:endParaRPr lang="en-US"/>
        </a:p>
      </dgm:t>
    </dgm:pt>
    <dgm:pt modelId="{3212F895-261A-4C88-AD82-E6C900C60A5E}" type="pres">
      <dgm:prSet presAssocID="{618D4DC1-C855-4B48-8301-E1D5D8C3C8F0}" presName="rootConnector" presStyleLbl="node3" presStyleIdx="10" presStyleCnt="14"/>
      <dgm:spPr/>
      <dgm:t>
        <a:bodyPr/>
        <a:lstStyle/>
        <a:p>
          <a:endParaRPr lang="en-US"/>
        </a:p>
      </dgm:t>
    </dgm:pt>
    <dgm:pt modelId="{4759AF89-BEBB-423D-AC81-C8ADB9DFEEF8}" type="pres">
      <dgm:prSet presAssocID="{618D4DC1-C855-4B48-8301-E1D5D8C3C8F0}" presName="hierChild4" presStyleCnt="0"/>
      <dgm:spPr/>
    </dgm:pt>
    <dgm:pt modelId="{C38764EA-2FA7-4271-A51B-8C79ED0F33C4}" type="pres">
      <dgm:prSet presAssocID="{618D4DC1-C855-4B48-8301-E1D5D8C3C8F0}" presName="hierChild5" presStyleCnt="0"/>
      <dgm:spPr/>
    </dgm:pt>
    <dgm:pt modelId="{20310872-C7DF-4BFC-8A86-D3303103C66C}" type="pres">
      <dgm:prSet presAssocID="{F287C611-C339-4F2A-9A3C-CDBDCBE118F7}" presName="Name37" presStyleLbl="parChTrans1D3" presStyleIdx="11" presStyleCnt="14"/>
      <dgm:spPr/>
      <dgm:t>
        <a:bodyPr/>
        <a:lstStyle/>
        <a:p>
          <a:endParaRPr lang="en-US"/>
        </a:p>
      </dgm:t>
    </dgm:pt>
    <dgm:pt modelId="{648B857D-24D9-423E-A807-BFD4F607C3E5}" type="pres">
      <dgm:prSet presAssocID="{A650F5A1-9952-43B8-80E5-A22F124361E0}" presName="hierRoot2" presStyleCnt="0">
        <dgm:presLayoutVars>
          <dgm:hierBranch val="init"/>
        </dgm:presLayoutVars>
      </dgm:prSet>
      <dgm:spPr/>
    </dgm:pt>
    <dgm:pt modelId="{021FE2B4-A55D-4496-9ADF-C465E91F18E2}" type="pres">
      <dgm:prSet presAssocID="{A650F5A1-9952-43B8-80E5-A22F124361E0}" presName="rootComposite" presStyleCnt="0"/>
      <dgm:spPr/>
    </dgm:pt>
    <dgm:pt modelId="{32D9942E-5B2F-4D70-800B-E614AD79F2E3}" type="pres">
      <dgm:prSet presAssocID="{A650F5A1-9952-43B8-80E5-A22F124361E0}" presName="rootText" presStyleLbl="node3" presStyleIdx="11" presStyleCnt="14">
        <dgm:presLayoutVars>
          <dgm:chPref val="3"/>
        </dgm:presLayoutVars>
      </dgm:prSet>
      <dgm:spPr/>
      <dgm:t>
        <a:bodyPr/>
        <a:lstStyle/>
        <a:p>
          <a:endParaRPr lang="en-US"/>
        </a:p>
      </dgm:t>
    </dgm:pt>
    <dgm:pt modelId="{F38269B1-BE8A-4C02-91F3-16B05C18C543}" type="pres">
      <dgm:prSet presAssocID="{A650F5A1-9952-43B8-80E5-A22F124361E0}" presName="rootConnector" presStyleLbl="node3" presStyleIdx="11" presStyleCnt="14"/>
      <dgm:spPr/>
      <dgm:t>
        <a:bodyPr/>
        <a:lstStyle/>
        <a:p>
          <a:endParaRPr lang="en-US"/>
        </a:p>
      </dgm:t>
    </dgm:pt>
    <dgm:pt modelId="{D7FC2852-A2E9-4A0D-AAF7-A258FD25021B}" type="pres">
      <dgm:prSet presAssocID="{A650F5A1-9952-43B8-80E5-A22F124361E0}" presName="hierChild4" presStyleCnt="0"/>
      <dgm:spPr/>
    </dgm:pt>
    <dgm:pt modelId="{EB140F57-FF5B-4C79-9C24-9E0190083ED5}" type="pres">
      <dgm:prSet presAssocID="{A650F5A1-9952-43B8-80E5-A22F124361E0}" presName="hierChild5" presStyleCnt="0"/>
      <dgm:spPr/>
    </dgm:pt>
    <dgm:pt modelId="{DDCDC238-4AF5-4332-9B0C-AFA7940F92C1}" type="pres">
      <dgm:prSet presAssocID="{59A70939-8D10-40D8-80FD-2DD6716B140F}" presName="hierChild5" presStyleCnt="0"/>
      <dgm:spPr/>
    </dgm:pt>
    <dgm:pt modelId="{09334BCE-E4B1-4A6D-9E25-C9BDC1405BC3}" type="pres">
      <dgm:prSet presAssocID="{793D2554-1313-45CA-8B4C-E8EED16D1688}" presName="Name37" presStyleLbl="parChTrans1D2" presStyleIdx="4" presStyleCnt="6"/>
      <dgm:spPr/>
      <dgm:t>
        <a:bodyPr/>
        <a:lstStyle/>
        <a:p>
          <a:endParaRPr lang="en-US"/>
        </a:p>
      </dgm:t>
    </dgm:pt>
    <dgm:pt modelId="{E88EF311-15BA-4E20-8850-4CC8075A51F7}" type="pres">
      <dgm:prSet presAssocID="{67042B4B-467D-4B1F-A483-D277E16B0B9C}" presName="hierRoot2" presStyleCnt="0">
        <dgm:presLayoutVars>
          <dgm:hierBranch val="init"/>
        </dgm:presLayoutVars>
      </dgm:prSet>
      <dgm:spPr/>
    </dgm:pt>
    <dgm:pt modelId="{468CBDA7-E64A-4A77-B3E9-8186F8148A32}" type="pres">
      <dgm:prSet presAssocID="{67042B4B-467D-4B1F-A483-D277E16B0B9C}" presName="rootComposite" presStyleCnt="0"/>
      <dgm:spPr/>
    </dgm:pt>
    <dgm:pt modelId="{299F8686-89A3-4122-822C-611BBF7FFA91}" type="pres">
      <dgm:prSet presAssocID="{67042B4B-467D-4B1F-A483-D277E16B0B9C}" presName="rootText" presStyleLbl="node2" presStyleIdx="4" presStyleCnt="6">
        <dgm:presLayoutVars>
          <dgm:chPref val="3"/>
        </dgm:presLayoutVars>
      </dgm:prSet>
      <dgm:spPr/>
      <dgm:t>
        <a:bodyPr/>
        <a:lstStyle/>
        <a:p>
          <a:endParaRPr lang="en-US"/>
        </a:p>
      </dgm:t>
    </dgm:pt>
    <dgm:pt modelId="{E8FD0E70-4E14-4BC8-A530-985C9A9F61EF}" type="pres">
      <dgm:prSet presAssocID="{67042B4B-467D-4B1F-A483-D277E16B0B9C}" presName="rootConnector" presStyleLbl="node2" presStyleIdx="4" presStyleCnt="6"/>
      <dgm:spPr/>
      <dgm:t>
        <a:bodyPr/>
        <a:lstStyle/>
        <a:p>
          <a:endParaRPr lang="en-US"/>
        </a:p>
      </dgm:t>
    </dgm:pt>
    <dgm:pt modelId="{1DA15380-E46C-431E-B0E9-1D219E1BC727}" type="pres">
      <dgm:prSet presAssocID="{67042B4B-467D-4B1F-A483-D277E16B0B9C}" presName="hierChild4" presStyleCnt="0"/>
      <dgm:spPr/>
    </dgm:pt>
    <dgm:pt modelId="{F3B6D99D-55DC-44B3-BFA9-5C90379DCAC4}" type="pres">
      <dgm:prSet presAssocID="{DDBC85C3-ED33-4F72-AC0A-C0F3D2067B6A}" presName="Name37" presStyleLbl="parChTrans1D3" presStyleIdx="12" presStyleCnt="14"/>
      <dgm:spPr/>
      <dgm:t>
        <a:bodyPr/>
        <a:lstStyle/>
        <a:p>
          <a:endParaRPr lang="en-US"/>
        </a:p>
      </dgm:t>
    </dgm:pt>
    <dgm:pt modelId="{E4BBFAD6-9746-49AA-BE7F-18EC758E42C1}" type="pres">
      <dgm:prSet presAssocID="{384724FC-40A6-44FF-A0D0-8EC8B9B93E8C}" presName="hierRoot2" presStyleCnt="0">
        <dgm:presLayoutVars>
          <dgm:hierBranch val="init"/>
        </dgm:presLayoutVars>
      </dgm:prSet>
      <dgm:spPr/>
    </dgm:pt>
    <dgm:pt modelId="{D7A01ED6-B8ED-48D7-807B-5BBB563D3719}" type="pres">
      <dgm:prSet presAssocID="{384724FC-40A6-44FF-A0D0-8EC8B9B93E8C}" presName="rootComposite" presStyleCnt="0"/>
      <dgm:spPr/>
    </dgm:pt>
    <dgm:pt modelId="{4C384177-2EE4-4C96-B1BA-9D921B6A9E7A}" type="pres">
      <dgm:prSet presAssocID="{384724FC-40A6-44FF-A0D0-8EC8B9B93E8C}" presName="rootText" presStyleLbl="node3" presStyleIdx="12" presStyleCnt="14">
        <dgm:presLayoutVars>
          <dgm:chPref val="3"/>
        </dgm:presLayoutVars>
      </dgm:prSet>
      <dgm:spPr/>
      <dgm:t>
        <a:bodyPr/>
        <a:lstStyle/>
        <a:p>
          <a:endParaRPr lang="en-US"/>
        </a:p>
      </dgm:t>
    </dgm:pt>
    <dgm:pt modelId="{4B4D6B3F-B28A-44B5-AC05-311EEBECCA42}" type="pres">
      <dgm:prSet presAssocID="{384724FC-40A6-44FF-A0D0-8EC8B9B93E8C}" presName="rootConnector" presStyleLbl="node3" presStyleIdx="12" presStyleCnt="14"/>
      <dgm:spPr/>
      <dgm:t>
        <a:bodyPr/>
        <a:lstStyle/>
        <a:p>
          <a:endParaRPr lang="en-US"/>
        </a:p>
      </dgm:t>
    </dgm:pt>
    <dgm:pt modelId="{5B156150-5853-404A-AC63-0AAB617E0DB2}" type="pres">
      <dgm:prSet presAssocID="{384724FC-40A6-44FF-A0D0-8EC8B9B93E8C}" presName="hierChild4" presStyleCnt="0"/>
      <dgm:spPr/>
    </dgm:pt>
    <dgm:pt modelId="{8B11CF5B-CEEC-4637-B200-BB9AD7025EE3}" type="pres">
      <dgm:prSet presAssocID="{384724FC-40A6-44FF-A0D0-8EC8B9B93E8C}" presName="hierChild5" presStyleCnt="0"/>
      <dgm:spPr/>
    </dgm:pt>
    <dgm:pt modelId="{6A838A0A-E835-4254-8836-FBA378BC210F}" type="pres">
      <dgm:prSet presAssocID="{51B0686A-A6F8-4C00-ABB3-6F92FE385EEC}" presName="Name37" presStyleLbl="parChTrans1D3" presStyleIdx="13" presStyleCnt="14"/>
      <dgm:spPr/>
      <dgm:t>
        <a:bodyPr/>
        <a:lstStyle/>
        <a:p>
          <a:endParaRPr lang="en-US"/>
        </a:p>
      </dgm:t>
    </dgm:pt>
    <dgm:pt modelId="{21804AB8-2A4B-4615-853B-D810CDCAD989}" type="pres">
      <dgm:prSet presAssocID="{2AF3F1B8-1306-4113-892F-17FE00E92AC2}" presName="hierRoot2" presStyleCnt="0">
        <dgm:presLayoutVars>
          <dgm:hierBranch val="init"/>
        </dgm:presLayoutVars>
      </dgm:prSet>
      <dgm:spPr/>
    </dgm:pt>
    <dgm:pt modelId="{5B107C20-CAF9-48FC-8F16-242111A909F4}" type="pres">
      <dgm:prSet presAssocID="{2AF3F1B8-1306-4113-892F-17FE00E92AC2}" presName="rootComposite" presStyleCnt="0"/>
      <dgm:spPr/>
    </dgm:pt>
    <dgm:pt modelId="{6DACB1AB-1BE6-446C-AA00-3C6AAB07B1B7}" type="pres">
      <dgm:prSet presAssocID="{2AF3F1B8-1306-4113-892F-17FE00E92AC2}" presName="rootText" presStyleLbl="node3" presStyleIdx="13" presStyleCnt="14">
        <dgm:presLayoutVars>
          <dgm:chPref val="3"/>
        </dgm:presLayoutVars>
      </dgm:prSet>
      <dgm:spPr/>
      <dgm:t>
        <a:bodyPr/>
        <a:lstStyle/>
        <a:p>
          <a:endParaRPr lang="en-US"/>
        </a:p>
      </dgm:t>
    </dgm:pt>
    <dgm:pt modelId="{7F28F3AF-4E3B-4082-B1FE-2B56FC560503}" type="pres">
      <dgm:prSet presAssocID="{2AF3F1B8-1306-4113-892F-17FE00E92AC2}" presName="rootConnector" presStyleLbl="node3" presStyleIdx="13" presStyleCnt="14"/>
      <dgm:spPr/>
      <dgm:t>
        <a:bodyPr/>
        <a:lstStyle/>
        <a:p>
          <a:endParaRPr lang="en-US"/>
        </a:p>
      </dgm:t>
    </dgm:pt>
    <dgm:pt modelId="{A25A8B52-95C9-4C5E-BFFF-D933EA8C0AE4}" type="pres">
      <dgm:prSet presAssocID="{2AF3F1B8-1306-4113-892F-17FE00E92AC2}" presName="hierChild4" presStyleCnt="0"/>
      <dgm:spPr/>
    </dgm:pt>
    <dgm:pt modelId="{D5C259AC-542B-4879-BB13-326CA2696EF2}" type="pres">
      <dgm:prSet presAssocID="{2AF3F1B8-1306-4113-892F-17FE00E92AC2}" presName="hierChild5" presStyleCnt="0"/>
      <dgm:spPr/>
    </dgm:pt>
    <dgm:pt modelId="{C0954DAA-6CDB-4BE2-A2B9-37E1EE781038}" type="pres">
      <dgm:prSet presAssocID="{67042B4B-467D-4B1F-A483-D277E16B0B9C}" presName="hierChild5" presStyleCnt="0"/>
      <dgm:spPr/>
    </dgm:pt>
    <dgm:pt modelId="{358462BF-F817-4FB3-BB00-D4F83E58CCFC}" type="pres">
      <dgm:prSet presAssocID="{9CCD0D60-6F45-4684-B44A-90A073228E36}" presName="Name37" presStyleLbl="parChTrans1D2" presStyleIdx="5" presStyleCnt="6"/>
      <dgm:spPr/>
      <dgm:t>
        <a:bodyPr/>
        <a:lstStyle/>
        <a:p>
          <a:endParaRPr lang="en-US"/>
        </a:p>
      </dgm:t>
    </dgm:pt>
    <dgm:pt modelId="{11424CBE-07F2-48E3-B158-1232858BF33B}" type="pres">
      <dgm:prSet presAssocID="{A86C4C7D-4C36-41AC-B9EF-C15C5926BE88}" presName="hierRoot2" presStyleCnt="0">
        <dgm:presLayoutVars>
          <dgm:hierBranch val="init"/>
        </dgm:presLayoutVars>
      </dgm:prSet>
      <dgm:spPr/>
    </dgm:pt>
    <dgm:pt modelId="{B7DE07D5-D5EB-49AB-90A3-90A99D3B9C06}" type="pres">
      <dgm:prSet presAssocID="{A86C4C7D-4C36-41AC-B9EF-C15C5926BE88}" presName="rootComposite" presStyleCnt="0"/>
      <dgm:spPr/>
    </dgm:pt>
    <dgm:pt modelId="{21C48C9F-9AEC-4EA6-9630-B2833C551D4E}" type="pres">
      <dgm:prSet presAssocID="{A86C4C7D-4C36-41AC-B9EF-C15C5926BE88}" presName="rootText" presStyleLbl="node2" presStyleIdx="5" presStyleCnt="6">
        <dgm:presLayoutVars>
          <dgm:chPref val="3"/>
        </dgm:presLayoutVars>
      </dgm:prSet>
      <dgm:spPr/>
      <dgm:t>
        <a:bodyPr/>
        <a:lstStyle/>
        <a:p>
          <a:endParaRPr lang="en-US"/>
        </a:p>
      </dgm:t>
    </dgm:pt>
    <dgm:pt modelId="{93E88096-E677-4E72-96C2-484BDC5668B4}" type="pres">
      <dgm:prSet presAssocID="{A86C4C7D-4C36-41AC-B9EF-C15C5926BE88}" presName="rootConnector" presStyleLbl="node2" presStyleIdx="5" presStyleCnt="6"/>
      <dgm:spPr/>
      <dgm:t>
        <a:bodyPr/>
        <a:lstStyle/>
        <a:p>
          <a:endParaRPr lang="en-US"/>
        </a:p>
      </dgm:t>
    </dgm:pt>
    <dgm:pt modelId="{B8E35D50-F661-4A1A-A55C-03E752FAC17A}" type="pres">
      <dgm:prSet presAssocID="{A86C4C7D-4C36-41AC-B9EF-C15C5926BE88}" presName="hierChild4" presStyleCnt="0"/>
      <dgm:spPr/>
    </dgm:pt>
    <dgm:pt modelId="{C5CFA33B-F2BC-4402-AFA4-5FAFFC270BD5}" type="pres">
      <dgm:prSet presAssocID="{A86C4C7D-4C36-41AC-B9EF-C15C5926BE88}" presName="hierChild5" presStyleCnt="0"/>
      <dgm:spPr/>
    </dgm:pt>
    <dgm:pt modelId="{3CEC2FBD-5DF6-486B-867B-032EE0AC77EB}" type="pres">
      <dgm:prSet presAssocID="{F4F63F9C-6E4D-4CBF-95FD-2E863672B512}" presName="hierChild3" presStyleCnt="0"/>
      <dgm:spPr/>
    </dgm:pt>
  </dgm:ptLst>
  <dgm:cxnLst>
    <dgm:cxn modelId="{86D4C191-DA0D-433D-8BA4-B172A5B0FBA6}" type="presOf" srcId="{59A70939-8D10-40D8-80FD-2DD6716B140F}" destId="{B74DA0A4-8D25-4ADF-BB29-CBD1A578FED0}" srcOrd="0" destOrd="0" presId="urn:microsoft.com/office/officeart/2005/8/layout/orgChart1"/>
    <dgm:cxn modelId="{BF877B8F-EDEA-4137-8272-89A5378D3E1C}" type="presOf" srcId="{2F5ABBD5-A0FD-4F8C-91DF-E88573A4117E}" destId="{CCF8BA5D-E0DF-4C6F-B77A-91DBCC427323}" srcOrd="0" destOrd="0" presId="urn:microsoft.com/office/officeart/2005/8/layout/orgChart1"/>
    <dgm:cxn modelId="{EBB9B3C1-1BE7-4675-9CF6-CA93702F473F}" type="presOf" srcId="{77468635-2F9A-459F-9E16-D62B49694954}" destId="{E6713D19-F9BB-4E27-B2A8-0061DA91CE3C}" srcOrd="0" destOrd="0" presId="urn:microsoft.com/office/officeart/2005/8/layout/orgChart1"/>
    <dgm:cxn modelId="{7ECFEECD-A683-4246-9FAF-ACF22C5F1A7C}" type="presOf" srcId="{0E691B5F-FF31-4CDF-B8DD-48EAF3A90F90}" destId="{73450091-7ACF-4AFC-8244-E02F8C2E1E14}" srcOrd="0" destOrd="0" presId="urn:microsoft.com/office/officeart/2005/8/layout/orgChart1"/>
    <dgm:cxn modelId="{D4A7BD40-9E63-4097-A6B0-6AA9AF762C3B}" type="presOf" srcId="{AF32F99A-57E5-4986-AB04-D4749FC0666D}" destId="{60AC013F-4544-478A-B6CD-5AD710BA07AA}" srcOrd="0" destOrd="0" presId="urn:microsoft.com/office/officeart/2005/8/layout/orgChart1"/>
    <dgm:cxn modelId="{7D768F10-83BA-4F98-90D1-ACEEFB7FC4D3}" type="presOf" srcId="{A650F5A1-9952-43B8-80E5-A22F124361E0}" destId="{F38269B1-BE8A-4C02-91F3-16B05C18C543}" srcOrd="1" destOrd="0" presId="urn:microsoft.com/office/officeart/2005/8/layout/orgChart1"/>
    <dgm:cxn modelId="{0ADC4199-3557-4363-90E6-BDFEEB847DC5}" type="presOf" srcId="{E436E864-C8A8-4515-823F-616F2DE05810}" destId="{0FAFECBE-B654-4D71-928B-163CE369E2D2}" srcOrd="0" destOrd="0" presId="urn:microsoft.com/office/officeart/2005/8/layout/orgChart1"/>
    <dgm:cxn modelId="{6FE17D45-90E2-4677-997E-D11E8557FAC0}" srcId="{67042B4B-467D-4B1F-A483-D277E16B0B9C}" destId="{2AF3F1B8-1306-4113-892F-17FE00E92AC2}" srcOrd="1" destOrd="0" parTransId="{51B0686A-A6F8-4C00-ABB3-6F92FE385EEC}" sibTransId="{76E6146B-0D05-4BC5-9051-B4F9881FF856}"/>
    <dgm:cxn modelId="{AEF29162-AA13-485F-B02D-E995D2BAE5DC}" type="presOf" srcId="{A650F5A1-9952-43B8-80E5-A22F124361E0}" destId="{32D9942E-5B2F-4D70-800B-E614AD79F2E3}" srcOrd="0" destOrd="0" presId="urn:microsoft.com/office/officeart/2005/8/layout/orgChart1"/>
    <dgm:cxn modelId="{C76BD37E-A1BF-4E66-A9C1-3884C77C2925}" type="presOf" srcId="{02527A3F-8EAF-4710-832C-889C01C47EA2}" destId="{226F96AD-F25C-4788-8615-F8C12229A334}" srcOrd="0" destOrd="0" presId="urn:microsoft.com/office/officeart/2005/8/layout/orgChart1"/>
    <dgm:cxn modelId="{5A9B99EA-F75B-4FB2-BE5A-BDD284989A0C}" srcId="{F4F63F9C-6E4D-4CBF-95FD-2E863672B512}" destId="{E436E864-C8A8-4515-823F-616F2DE05810}" srcOrd="0" destOrd="0" parTransId="{02527A3F-8EAF-4710-832C-889C01C47EA2}" sibTransId="{31B46142-C72B-4AE1-BAA7-9EC64A6D0B11}"/>
    <dgm:cxn modelId="{222CDABE-E8A5-496E-BB05-5419C696B734}" type="presOf" srcId="{02CCC194-12D4-45FD-98E3-C45D41AADAC7}" destId="{35C23E7C-D4CE-4487-9735-61315102DC27}" srcOrd="0" destOrd="0" presId="urn:microsoft.com/office/officeart/2005/8/layout/orgChart1"/>
    <dgm:cxn modelId="{292BB93C-C64C-423A-AE44-68D579F59CF8}" srcId="{E436E864-C8A8-4515-823F-616F2DE05810}" destId="{6682759E-1920-49F1-8D32-3B4D72597052}" srcOrd="0" destOrd="0" parTransId="{7B4371D9-F667-4B84-A0AA-08F0AC77EC73}" sibTransId="{3FFCFE1D-3EE6-414E-A704-557222C63202}"/>
    <dgm:cxn modelId="{E9C875D9-8CE5-4156-AADA-4D7E073B263D}" type="presOf" srcId="{0E691B5F-FF31-4CDF-B8DD-48EAF3A90F90}" destId="{FAC8E083-4505-4643-9CE2-626087C8CF12}" srcOrd="1" destOrd="0" presId="urn:microsoft.com/office/officeart/2005/8/layout/orgChart1"/>
    <dgm:cxn modelId="{F7898AC8-5273-49FC-BEA0-4ECC2D269D6E}" type="presOf" srcId="{E516AEF0-7023-4415-890B-A60032858538}" destId="{72C43FAA-2A45-4879-A218-59ACD2BAB33F}" srcOrd="1" destOrd="0" presId="urn:microsoft.com/office/officeart/2005/8/layout/orgChart1"/>
    <dgm:cxn modelId="{D66EEA23-48CF-4EAF-9DE0-F1360D96DFC2}" type="presOf" srcId="{2AF3F1B8-1306-4113-892F-17FE00E92AC2}" destId="{7F28F3AF-4E3B-4082-B1FE-2B56FC560503}" srcOrd="1" destOrd="0" presId="urn:microsoft.com/office/officeart/2005/8/layout/orgChart1"/>
    <dgm:cxn modelId="{428F0815-470B-4063-80BA-A25EA884B74A}" type="presOf" srcId="{2F5ABBD5-A0FD-4F8C-91DF-E88573A4117E}" destId="{63504EC7-A4A5-45CF-AC44-A14CF193C0F0}" srcOrd="1" destOrd="0" presId="urn:microsoft.com/office/officeart/2005/8/layout/orgChart1"/>
    <dgm:cxn modelId="{A5407183-5C47-40D0-AC25-2C68914BDB65}" srcId="{2F5ABBD5-A0FD-4F8C-91DF-E88573A4117E}" destId="{1CE71DE6-182B-4BBB-91C0-4BE0E57EC696}" srcOrd="4" destOrd="0" parTransId="{92413671-1FA0-47E3-B787-6F65F618F687}" sibTransId="{74257FFA-A703-42A8-AA88-31F9FAC86C3A}"/>
    <dgm:cxn modelId="{6ED61312-699E-4665-9DB6-58C91CDEF5E3}" type="presOf" srcId="{F287C611-C339-4F2A-9A3C-CDBDCBE118F7}" destId="{20310872-C7DF-4BFC-8A86-D3303103C66C}" srcOrd="0" destOrd="0" presId="urn:microsoft.com/office/officeart/2005/8/layout/orgChart1"/>
    <dgm:cxn modelId="{0EE4B2CA-DBE3-4A5A-AC64-CC38B45E3AB7}" type="presOf" srcId="{EF6BA289-F520-4F9D-BC3B-A60685BDDC92}" destId="{E1A0952E-9C46-4D8F-A9F4-BD6618DB4C81}" srcOrd="1" destOrd="0" presId="urn:microsoft.com/office/officeart/2005/8/layout/orgChart1"/>
    <dgm:cxn modelId="{FADB7904-819D-4B82-AEE1-1D9C743E9617}" type="presOf" srcId="{599A06DA-61B1-4E80-ACA8-52CAC870BC24}" destId="{5CDAC95A-F2A6-430A-82A0-26D535B3224D}" srcOrd="1" destOrd="0" presId="urn:microsoft.com/office/officeart/2005/8/layout/orgChart1"/>
    <dgm:cxn modelId="{9CE394CC-F16F-4019-9702-87F5305103FF}" srcId="{2F5ABBD5-A0FD-4F8C-91DF-E88573A4117E}" destId="{E516AEF0-7023-4415-890B-A60032858538}" srcOrd="0" destOrd="0" parTransId="{F31D37C2-4B8E-4821-A70D-FA3234580726}" sibTransId="{5066E5D1-CA08-491F-9A8D-13D484366003}"/>
    <dgm:cxn modelId="{28AA4A40-6129-48D2-9DAF-CB333095F4F7}" type="presOf" srcId="{DE15DE32-4BC7-45F8-816B-F67FB17F2B7D}" destId="{5A265CED-DF25-48BC-8CF0-ECA5BD4907F4}" srcOrd="1" destOrd="0" presId="urn:microsoft.com/office/officeart/2005/8/layout/orgChart1"/>
    <dgm:cxn modelId="{B62BF896-D6B6-4752-9718-517C375FA62E}" srcId="{F4F63F9C-6E4D-4CBF-95FD-2E863672B512}" destId="{A86C4C7D-4C36-41AC-B9EF-C15C5926BE88}" srcOrd="5" destOrd="0" parTransId="{9CCD0D60-6F45-4684-B44A-90A073228E36}" sibTransId="{963EAEAD-4EFB-411C-A832-92A1219F1663}"/>
    <dgm:cxn modelId="{72C5E8FB-261F-49E4-B1E5-985DD1614CAA}" type="presOf" srcId="{4B6DECF8-B3B8-4A19-9242-55F34DE84739}" destId="{18DEC067-4EBC-426F-9A3D-E84DBEBB8FCA}" srcOrd="0" destOrd="0" presId="urn:microsoft.com/office/officeart/2005/8/layout/orgChart1"/>
    <dgm:cxn modelId="{121F38F3-B55E-477F-B8E0-AB9A096D9832}" type="presOf" srcId="{6682759E-1920-49F1-8D32-3B4D72597052}" destId="{B28F3B09-8F5E-4F0D-9850-0903C9797D10}" srcOrd="0" destOrd="0" presId="urn:microsoft.com/office/officeart/2005/8/layout/orgChart1"/>
    <dgm:cxn modelId="{C6F3310E-ECF7-488E-8115-865A827D4198}" type="presOf" srcId="{15845862-5648-49DA-BFC6-2A267A341D4E}" destId="{91555282-67F0-4381-BA18-7CF41B54AD55}" srcOrd="0" destOrd="0" presId="urn:microsoft.com/office/officeart/2005/8/layout/orgChart1"/>
    <dgm:cxn modelId="{2B0D0005-20D5-4A57-98B7-7468DBEB6FE1}" srcId="{59A70939-8D10-40D8-80FD-2DD6716B140F}" destId="{A650F5A1-9952-43B8-80E5-A22F124361E0}" srcOrd="1" destOrd="0" parTransId="{F287C611-C339-4F2A-9A3C-CDBDCBE118F7}" sibTransId="{94E15949-9240-4813-A659-16838A104DB8}"/>
    <dgm:cxn modelId="{70061F26-A60A-4C10-95C8-5C6B11548B12}" type="presOf" srcId="{6682759E-1920-49F1-8D32-3B4D72597052}" destId="{7D515E4D-CAF2-40EC-B4DB-9DB14A446FCC}" srcOrd="1" destOrd="0" presId="urn:microsoft.com/office/officeart/2005/8/layout/orgChart1"/>
    <dgm:cxn modelId="{959DB1FE-14EE-4C58-9A05-32B3A74D1607}" type="presOf" srcId="{384724FC-40A6-44FF-A0D0-8EC8B9B93E8C}" destId="{4B4D6B3F-B28A-44B5-AC05-311EEBECCA42}" srcOrd="1" destOrd="0" presId="urn:microsoft.com/office/officeart/2005/8/layout/orgChart1"/>
    <dgm:cxn modelId="{C659F94F-A318-435C-AFEF-09BF7345E241}" type="presOf" srcId="{384724FC-40A6-44FF-A0D0-8EC8B9B93E8C}" destId="{4C384177-2EE4-4C96-B1BA-9D921B6A9E7A}" srcOrd="0" destOrd="0" presId="urn:microsoft.com/office/officeart/2005/8/layout/orgChart1"/>
    <dgm:cxn modelId="{8797B20D-05B0-4CAF-A683-3D04C84F7FCD}" type="presOf" srcId="{8187A5C4-BC07-4C03-B30E-CE51F90E1D35}" destId="{36986AD2-1926-4735-B8AD-ABE662461D0C}" srcOrd="1" destOrd="0" presId="urn:microsoft.com/office/officeart/2005/8/layout/orgChart1"/>
    <dgm:cxn modelId="{60F3552C-E83F-441E-A00E-A09DBCD6B4A9}" type="presOf" srcId="{DDBC85C3-ED33-4F72-AC0A-C0F3D2067B6A}" destId="{F3B6D99D-55DC-44B3-BFA9-5C90379DCAC4}" srcOrd="0" destOrd="0" presId="urn:microsoft.com/office/officeart/2005/8/layout/orgChart1"/>
    <dgm:cxn modelId="{ABE278B0-A437-45EC-9F06-6D4EB9B11FC9}" type="presOf" srcId="{67042B4B-467D-4B1F-A483-D277E16B0B9C}" destId="{299F8686-89A3-4122-822C-611BBF7FFA91}" srcOrd="0" destOrd="0" presId="urn:microsoft.com/office/officeart/2005/8/layout/orgChart1"/>
    <dgm:cxn modelId="{46ECC173-79B9-46DE-88DA-F84DF3CF82FA}" type="presOf" srcId="{C9D05963-6B5D-4E17-98F1-493A17889F3F}" destId="{845F79F9-931E-47D2-9679-5245CA8983D6}" srcOrd="0" destOrd="0" presId="urn:microsoft.com/office/officeart/2005/8/layout/orgChart1"/>
    <dgm:cxn modelId="{9D49E658-98FA-450B-AD94-195AFA4D6C9F}" type="presOf" srcId="{E516AEF0-7023-4415-890B-A60032858538}" destId="{538B622A-7782-49E5-9952-6F4D901C15EB}" srcOrd="0" destOrd="0" presId="urn:microsoft.com/office/officeart/2005/8/layout/orgChart1"/>
    <dgm:cxn modelId="{43AD96A6-31FD-42FE-B3AF-EF70EFEB7ADF}" type="presOf" srcId="{EF6BA289-F520-4F9D-BC3B-A60685BDDC92}" destId="{C15A25D8-9D46-48ED-8175-1BF01B132A7C}" srcOrd="0" destOrd="0" presId="urn:microsoft.com/office/officeart/2005/8/layout/orgChart1"/>
    <dgm:cxn modelId="{32FE84FA-F422-4E92-86D1-8358C2329F68}" srcId="{F4F63F9C-6E4D-4CBF-95FD-2E863672B512}" destId="{67042B4B-467D-4B1F-A483-D277E16B0B9C}" srcOrd="4" destOrd="0" parTransId="{793D2554-1313-45CA-8B4C-E8EED16D1688}" sibTransId="{B4A94B09-1DA2-490A-B5E8-C546F0C2F963}"/>
    <dgm:cxn modelId="{347E709A-847F-4654-B4EF-E24546E73CDD}" type="presOf" srcId="{1CD2C9D7-99C7-403B-BC18-DBBDB816B662}" destId="{BA2EAC64-0EF5-4F23-9B8D-C0CF768612BF}" srcOrd="0" destOrd="0" presId="urn:microsoft.com/office/officeart/2005/8/layout/orgChart1"/>
    <dgm:cxn modelId="{59D09668-A0A0-490C-88B2-9B38FD270446}" type="presOf" srcId="{8187A5C4-BC07-4C03-B30E-CE51F90E1D35}" destId="{8A5EAACB-432C-4EE0-ACB4-3A3FD918C45E}" srcOrd="0" destOrd="0" presId="urn:microsoft.com/office/officeart/2005/8/layout/orgChart1"/>
    <dgm:cxn modelId="{D09B6306-2490-4630-9324-822E3D7A1F7F}" srcId="{E436E864-C8A8-4515-823F-616F2DE05810}" destId="{C0D028A0-A7C8-48E4-ACD3-0CCD20E84BFE}" srcOrd="2" destOrd="0" parTransId="{9FF0BC8C-2BC4-426B-8C70-19592681F341}" sibTransId="{4AE2E4AE-0D42-419D-BFF2-1B0A9BBE87EE}"/>
    <dgm:cxn modelId="{5CEEFAA3-7B7B-4F7E-B658-E8BE54829F19}" type="presOf" srcId="{F13D88D2-0A32-4AF5-8CA3-E16FCAFA15C3}" destId="{AA64C305-64FF-4B62-AD32-D99F74A025E1}" srcOrd="0" destOrd="0" presId="urn:microsoft.com/office/officeart/2005/8/layout/orgChart1"/>
    <dgm:cxn modelId="{36EA16A9-B23F-49DA-A875-21CF5645A723}" type="presOf" srcId="{DE15DE32-4BC7-45F8-816B-F67FB17F2B7D}" destId="{8914210C-40BE-48B6-AC6B-FB9AA03B0455}" srcOrd="0" destOrd="0" presId="urn:microsoft.com/office/officeart/2005/8/layout/orgChart1"/>
    <dgm:cxn modelId="{B8D64C7D-BBE7-4A66-B13B-7646FBCF264E}" srcId="{59A70939-8D10-40D8-80FD-2DD6716B140F}" destId="{618D4DC1-C855-4B48-8301-E1D5D8C3C8F0}" srcOrd="0" destOrd="0" parTransId="{AF9B8E31-8378-43D1-A35F-89E6846F35E9}" sibTransId="{696408D4-7E3A-4102-9CCD-C09CF85702A9}"/>
    <dgm:cxn modelId="{8CF8916B-A1E9-4560-8F49-7EB3B24BCEDE}" type="presOf" srcId="{793D2554-1313-45CA-8B4C-E8EED16D1688}" destId="{09334BCE-E4B1-4A6D-9E25-C9BDC1405BC3}" srcOrd="0" destOrd="0" presId="urn:microsoft.com/office/officeart/2005/8/layout/orgChart1"/>
    <dgm:cxn modelId="{0E28951A-AFEA-4390-891C-A9846CE1A3FC}" type="presOf" srcId="{9CCD0D60-6F45-4684-B44A-90A073228E36}" destId="{358462BF-F817-4FB3-BB00-D4F83E58CCFC}" srcOrd="0" destOrd="0" presId="urn:microsoft.com/office/officeart/2005/8/layout/orgChart1"/>
    <dgm:cxn modelId="{9E8C8CCD-8ECF-4433-8145-A8789C28875A}" type="presOf" srcId="{9FF0BC8C-2BC4-426B-8C70-19592681F341}" destId="{BBAC3D67-FA9B-4233-AD5F-3598D470BD26}" srcOrd="0" destOrd="0" presId="urn:microsoft.com/office/officeart/2005/8/layout/orgChart1"/>
    <dgm:cxn modelId="{ED21555E-1411-49D4-9A38-25EDEDAE842B}" srcId="{67042B4B-467D-4B1F-A483-D277E16B0B9C}" destId="{384724FC-40A6-44FF-A0D0-8EC8B9B93E8C}" srcOrd="0" destOrd="0" parTransId="{DDBC85C3-ED33-4F72-AC0A-C0F3D2067B6A}" sibTransId="{32A0D255-199F-4108-87B4-5FC51B4ACA4A}"/>
    <dgm:cxn modelId="{68625AA2-0078-40BC-A3B0-B6DE87E35A18}" type="presOf" srcId="{C0D028A0-A7C8-48E4-ACD3-0CCD20E84BFE}" destId="{1FC8585D-2022-4225-9B11-150A32DC5CF0}" srcOrd="1" destOrd="0" presId="urn:microsoft.com/office/officeart/2005/8/layout/orgChart1"/>
    <dgm:cxn modelId="{83726E71-C277-48D1-B804-9DBB684ECF59}" srcId="{EF6BA289-F520-4F9D-BC3B-A60685BDDC92}" destId="{2B50F76F-AF86-40AE-90DC-9588B01FA831}" srcOrd="0" destOrd="0" parTransId="{3A9E2095-48EC-4A91-B2A6-8D56456E7CC3}" sibTransId="{E2AC24A5-4F16-441C-B0DD-77909CC3ABEB}"/>
    <dgm:cxn modelId="{D82A2127-2CC1-4AFE-BFC1-1BD633A2A87B}" type="presOf" srcId="{A86C4C7D-4C36-41AC-B9EF-C15C5926BE88}" destId="{21C48C9F-9AEC-4EA6-9630-B2833C551D4E}" srcOrd="0" destOrd="0" presId="urn:microsoft.com/office/officeart/2005/8/layout/orgChart1"/>
    <dgm:cxn modelId="{BD8F69D0-9B5A-4B4F-B687-E1C93FC0AB8C}" type="presOf" srcId="{2B50F76F-AF86-40AE-90DC-9588B01FA831}" destId="{B14095B2-6A14-47B7-85C1-A4637C08FF3F}" srcOrd="0" destOrd="0" presId="urn:microsoft.com/office/officeart/2005/8/layout/orgChart1"/>
    <dgm:cxn modelId="{F4B5CD83-BF41-4993-8F48-F6EBC9B6C77F}" srcId="{2F5ABBD5-A0FD-4F8C-91DF-E88573A4117E}" destId="{02CCC194-12D4-45FD-98E3-C45D41AADAC7}" srcOrd="2" destOrd="0" parTransId="{15845862-5648-49DA-BFC6-2A267A341D4E}" sibTransId="{4A6D41C8-71F4-4BAE-9EFF-F624CCF874CB}"/>
    <dgm:cxn modelId="{E574539C-0787-41EC-945E-3E1B80CFCE7B}" type="presOf" srcId="{AF9B8E31-8378-43D1-A35F-89E6846F35E9}" destId="{988F6DE5-5F6B-4F89-ACDA-570DD99D0FF1}" srcOrd="0" destOrd="0" presId="urn:microsoft.com/office/officeart/2005/8/layout/orgChart1"/>
    <dgm:cxn modelId="{5BCC4D9A-5283-4CFF-9839-12A8C1DA55F3}" srcId="{F4F63F9C-6E4D-4CBF-95FD-2E863672B512}" destId="{59A70939-8D10-40D8-80FD-2DD6716B140F}" srcOrd="3" destOrd="0" parTransId="{ACDE293C-E159-4C22-A770-63232157C9EE}" sibTransId="{57E21152-2B0A-4AAF-B4C8-BAA4AE0CEC80}"/>
    <dgm:cxn modelId="{8CB29C59-E9BF-4AC4-B3FA-9131B663BF20}" srcId="{F4F63F9C-6E4D-4CBF-95FD-2E863672B512}" destId="{EF6BA289-F520-4F9D-BC3B-A60685BDDC92}" srcOrd="1" destOrd="0" parTransId="{C9D05963-6B5D-4E17-98F1-493A17889F3F}" sibTransId="{8C3BB3B9-31E1-46C0-BA85-ED813BC1E9A5}"/>
    <dgm:cxn modelId="{ECE6E98D-C1DD-40F9-AC9C-360E6B2E61AD}" type="presOf" srcId="{F4F63F9C-6E4D-4CBF-95FD-2E863672B512}" destId="{C6C861EB-3BC8-4FFE-9950-D6FA21AE50B6}" srcOrd="1" destOrd="0" presId="urn:microsoft.com/office/officeart/2005/8/layout/orgChart1"/>
    <dgm:cxn modelId="{0BE2D534-ED18-48E0-9D42-5D3D3B0A7D11}" type="presOf" srcId="{59A70939-8D10-40D8-80FD-2DD6716B140F}" destId="{C9645AC8-51F0-4CBE-A016-29F6183F0208}" srcOrd="1" destOrd="0" presId="urn:microsoft.com/office/officeart/2005/8/layout/orgChart1"/>
    <dgm:cxn modelId="{14BD653F-C230-46E6-9B41-EC84789A776B}" type="presOf" srcId="{599A06DA-61B1-4E80-ACA8-52CAC870BC24}" destId="{A8E8D06E-BC20-4098-8526-156AFB87B359}" srcOrd="0" destOrd="0" presId="urn:microsoft.com/office/officeart/2005/8/layout/orgChart1"/>
    <dgm:cxn modelId="{9E7E5D1A-1A06-4751-922B-6EA21FF27ADB}" type="presOf" srcId="{3A9E2095-48EC-4A91-B2A6-8D56456E7CC3}" destId="{E9338B65-D26A-4C4D-858E-5C293E185698}" srcOrd="0" destOrd="0" presId="urn:microsoft.com/office/officeart/2005/8/layout/orgChart1"/>
    <dgm:cxn modelId="{F74FEE44-6E62-4C3E-9F08-BB5D0D88AE43}" type="presOf" srcId="{618D4DC1-C855-4B48-8301-E1D5D8C3C8F0}" destId="{26B0C6E6-424F-4402-BBD1-9ED4FAE0D831}" srcOrd="0" destOrd="0" presId="urn:microsoft.com/office/officeart/2005/8/layout/orgChart1"/>
    <dgm:cxn modelId="{8B0D544D-A784-4F28-AA24-1ABCB30CF548}" type="presOf" srcId="{2B50F76F-AF86-40AE-90DC-9588B01FA831}" destId="{15B81DD9-F168-4F1E-93ED-0147C99E3401}" srcOrd="1" destOrd="0" presId="urn:microsoft.com/office/officeart/2005/8/layout/orgChart1"/>
    <dgm:cxn modelId="{8BEFFF70-1DE6-47C9-B1DD-F18893C157A5}" type="presOf" srcId="{618D4DC1-C855-4B48-8301-E1D5D8C3C8F0}" destId="{3212F895-261A-4C88-AD82-E6C900C60A5E}" srcOrd="1" destOrd="0" presId="urn:microsoft.com/office/officeart/2005/8/layout/orgChart1"/>
    <dgm:cxn modelId="{E856EC5A-A0ED-46C3-A843-D29F5F10D4E2}" type="presOf" srcId="{2AF3F1B8-1306-4113-892F-17FE00E92AC2}" destId="{6DACB1AB-1BE6-446C-AA00-3C6AAB07B1B7}" srcOrd="0" destOrd="0" presId="urn:microsoft.com/office/officeart/2005/8/layout/orgChart1"/>
    <dgm:cxn modelId="{D0993764-867E-41C9-A9BC-E45D57EEBB03}" srcId="{E436E864-C8A8-4515-823F-616F2DE05810}" destId="{599A06DA-61B1-4E80-ACA8-52CAC870BC24}" srcOrd="1" destOrd="0" parTransId="{1CD2C9D7-99C7-403B-BC18-DBBDB816B662}" sibTransId="{DE146798-4F5A-4542-B627-0975260B5A76}"/>
    <dgm:cxn modelId="{204D8D02-D27F-4ACD-A6F3-9EB9F69D2CB0}" type="presOf" srcId="{E436E864-C8A8-4515-823F-616F2DE05810}" destId="{3ECFAF98-3090-43F9-B030-1EB2AE9301BD}" srcOrd="1" destOrd="0" presId="urn:microsoft.com/office/officeart/2005/8/layout/orgChart1"/>
    <dgm:cxn modelId="{76D87CB8-8B53-4F35-981F-2BEB92CB2CF2}" type="presOf" srcId="{02CCC194-12D4-45FD-98E3-C45D41AADAC7}" destId="{8C24DFF8-C5E1-4BE6-89B6-DF5D1894FCA3}" srcOrd="1" destOrd="0" presId="urn:microsoft.com/office/officeart/2005/8/layout/orgChart1"/>
    <dgm:cxn modelId="{039F2986-980C-4C8C-8AFA-89CACAA86E7F}" type="presOf" srcId="{1CE71DE6-182B-4BBB-91C0-4BE0E57EC696}" destId="{72F874AE-6DF4-4513-99CE-3DD12954A10C}" srcOrd="1" destOrd="0" presId="urn:microsoft.com/office/officeart/2005/8/layout/orgChart1"/>
    <dgm:cxn modelId="{D72271BE-B455-4F4F-AA42-EC6AC2F16278}" type="presOf" srcId="{7B4371D9-F667-4B84-A0AA-08F0AC77EC73}" destId="{6EBEC64B-F4A2-4A7A-A356-331B81D6B8F1}" srcOrd="0" destOrd="0" presId="urn:microsoft.com/office/officeart/2005/8/layout/orgChart1"/>
    <dgm:cxn modelId="{2538D472-2462-494A-9756-E13FCEF3AB2E}" type="presOf" srcId="{51B0686A-A6F8-4C00-ABB3-6F92FE385EEC}" destId="{6A838A0A-E835-4254-8836-FBA378BC210F}" srcOrd="0" destOrd="0" presId="urn:microsoft.com/office/officeart/2005/8/layout/orgChart1"/>
    <dgm:cxn modelId="{BFCA9884-3D3A-4A7C-B3D4-1691E0943E8D}" type="presOf" srcId="{F31D37C2-4B8E-4821-A70D-FA3234580726}" destId="{D8AC0403-26E7-4C71-96E2-A4E7D39EDF75}" srcOrd="0" destOrd="0" presId="urn:microsoft.com/office/officeart/2005/8/layout/orgChart1"/>
    <dgm:cxn modelId="{37A78FD1-750D-4D51-9AAD-6F225F866F29}" srcId="{77468635-2F9A-459F-9E16-D62B49694954}" destId="{F4F63F9C-6E4D-4CBF-95FD-2E863672B512}" srcOrd="0" destOrd="0" parTransId="{34081564-BE68-4532-84B8-49C6AAD6F053}" sibTransId="{E8C8BE9D-1939-4E87-957A-35D236BE9906}"/>
    <dgm:cxn modelId="{7DDD7601-A8BC-423A-BA61-1E6234A74041}" type="presOf" srcId="{A86C4C7D-4C36-41AC-B9EF-C15C5926BE88}" destId="{93E88096-E677-4E72-96C2-484BDC5668B4}" srcOrd="1" destOrd="0" presId="urn:microsoft.com/office/officeart/2005/8/layout/orgChart1"/>
    <dgm:cxn modelId="{51F50F49-D9B4-4688-B143-3BE720F175CD}" type="presOf" srcId="{92413671-1FA0-47E3-B787-6F65F618F687}" destId="{C1326743-1D84-430D-8195-E9D62D8833EF}" srcOrd="0" destOrd="0" presId="urn:microsoft.com/office/officeart/2005/8/layout/orgChart1"/>
    <dgm:cxn modelId="{08FDA52A-BFE7-442C-8ABE-E9BE360FBFEC}" type="presOf" srcId="{C0D028A0-A7C8-48E4-ACD3-0CCD20E84BFE}" destId="{0E7B18CE-2D79-4693-B779-AC87EAA2FC67}" srcOrd="0" destOrd="0" presId="urn:microsoft.com/office/officeart/2005/8/layout/orgChart1"/>
    <dgm:cxn modelId="{DE64246A-49C8-462A-A166-97BD4DFA7F56}" srcId="{F4F63F9C-6E4D-4CBF-95FD-2E863672B512}" destId="{2F5ABBD5-A0FD-4F8C-91DF-E88573A4117E}" srcOrd="2" destOrd="0" parTransId="{AF32F99A-57E5-4986-AB04-D4749FC0666D}" sibTransId="{F417EDA1-F584-4F2B-A5E4-A74C52058831}"/>
    <dgm:cxn modelId="{E90F1467-58D5-4393-B2B6-12DDE21154B3}" type="presOf" srcId="{1CE71DE6-182B-4BBB-91C0-4BE0E57EC696}" destId="{E473A977-1678-4088-903C-7B2E246DEB29}" srcOrd="0" destOrd="0" presId="urn:microsoft.com/office/officeart/2005/8/layout/orgChart1"/>
    <dgm:cxn modelId="{E31F865B-B10C-41B4-B555-50AA93ADD2A0}" type="presOf" srcId="{56D50B3D-DC66-4C38-BA4B-A00A2A6A9DFE}" destId="{DA82A959-1824-46DB-9F20-ADCA150BE6FE}" srcOrd="0" destOrd="0" presId="urn:microsoft.com/office/officeart/2005/8/layout/orgChart1"/>
    <dgm:cxn modelId="{1E0FB82A-567A-45A6-AC33-5B3821601247}" srcId="{2F5ABBD5-A0FD-4F8C-91DF-E88573A4117E}" destId="{DE15DE32-4BC7-45F8-816B-F67FB17F2B7D}" srcOrd="1" destOrd="0" parTransId="{56D50B3D-DC66-4C38-BA4B-A00A2A6A9DFE}" sibTransId="{EC76488E-CEFA-4189-BAAF-8D8DBE48C014}"/>
    <dgm:cxn modelId="{28AD6AF8-50E2-4C6B-A0E2-A6DF2D772700}" type="presOf" srcId="{F4F63F9C-6E4D-4CBF-95FD-2E863672B512}" destId="{6EEB2B8D-2721-4690-89DB-5E522974598B}" srcOrd="0" destOrd="0" presId="urn:microsoft.com/office/officeart/2005/8/layout/orgChart1"/>
    <dgm:cxn modelId="{81A99F9A-45D8-46DB-AC9D-DA9B16B09B67}" srcId="{2F5ABBD5-A0FD-4F8C-91DF-E88573A4117E}" destId="{0E691B5F-FF31-4CDF-B8DD-48EAF3A90F90}" srcOrd="3" destOrd="0" parTransId="{F13D88D2-0A32-4AF5-8CA3-E16FCAFA15C3}" sibTransId="{30C76E9B-F635-4E16-AD60-5213C43C1F41}"/>
    <dgm:cxn modelId="{F257DFAD-96E1-4BE7-A879-A7543E8D9265}" type="presOf" srcId="{ACDE293C-E159-4C22-A770-63232157C9EE}" destId="{AE82556C-7C6B-481A-A896-9AB99529D194}" srcOrd="0" destOrd="0" presId="urn:microsoft.com/office/officeart/2005/8/layout/orgChart1"/>
    <dgm:cxn modelId="{C36EBC9F-9B28-487B-8AAC-5EC38B676403}" srcId="{EF6BA289-F520-4F9D-BC3B-A60685BDDC92}" destId="{8187A5C4-BC07-4C03-B30E-CE51F90E1D35}" srcOrd="1" destOrd="0" parTransId="{4B6DECF8-B3B8-4A19-9242-55F34DE84739}" sibTransId="{29BE5B38-88F1-49B9-ADAF-7C5E1DD9D25A}"/>
    <dgm:cxn modelId="{8F92FF6F-1EBC-4359-8D0A-C4E0028A8D3C}" type="presOf" srcId="{67042B4B-467D-4B1F-A483-D277E16B0B9C}" destId="{E8FD0E70-4E14-4BC8-A530-985C9A9F61EF}" srcOrd="1" destOrd="0" presId="urn:microsoft.com/office/officeart/2005/8/layout/orgChart1"/>
    <dgm:cxn modelId="{2B2FF8FC-B4B8-4D21-92F5-F772F0C8A9DD}" type="presParOf" srcId="{E6713D19-F9BB-4E27-B2A8-0061DA91CE3C}" destId="{C24BC823-00B7-4A3B-B19B-8EA4268996CB}" srcOrd="0" destOrd="0" presId="urn:microsoft.com/office/officeart/2005/8/layout/orgChart1"/>
    <dgm:cxn modelId="{FE3453AA-42D0-4FA3-B46F-A8674A94CCF0}" type="presParOf" srcId="{C24BC823-00B7-4A3B-B19B-8EA4268996CB}" destId="{0C0D07A9-B221-4635-876B-028D95392AE3}" srcOrd="0" destOrd="0" presId="urn:microsoft.com/office/officeart/2005/8/layout/orgChart1"/>
    <dgm:cxn modelId="{B0B261A2-9E37-43C9-83BE-B6072E90E383}" type="presParOf" srcId="{0C0D07A9-B221-4635-876B-028D95392AE3}" destId="{6EEB2B8D-2721-4690-89DB-5E522974598B}" srcOrd="0" destOrd="0" presId="urn:microsoft.com/office/officeart/2005/8/layout/orgChart1"/>
    <dgm:cxn modelId="{89E91157-68B6-443C-96FA-98003D992E46}" type="presParOf" srcId="{0C0D07A9-B221-4635-876B-028D95392AE3}" destId="{C6C861EB-3BC8-4FFE-9950-D6FA21AE50B6}" srcOrd="1" destOrd="0" presId="urn:microsoft.com/office/officeart/2005/8/layout/orgChart1"/>
    <dgm:cxn modelId="{D5BEBFAF-0391-4285-A1F7-75A0439344D4}" type="presParOf" srcId="{C24BC823-00B7-4A3B-B19B-8EA4268996CB}" destId="{75DC2D80-1B58-4BB0-93A3-142E1FF0B1EE}" srcOrd="1" destOrd="0" presId="urn:microsoft.com/office/officeart/2005/8/layout/orgChart1"/>
    <dgm:cxn modelId="{982B6D79-CCF3-4027-83C1-CB8129AC896D}" type="presParOf" srcId="{75DC2D80-1B58-4BB0-93A3-142E1FF0B1EE}" destId="{226F96AD-F25C-4788-8615-F8C12229A334}" srcOrd="0" destOrd="0" presId="urn:microsoft.com/office/officeart/2005/8/layout/orgChart1"/>
    <dgm:cxn modelId="{7DBF212A-A10A-4CDA-9A2B-6DA204D3CB86}" type="presParOf" srcId="{75DC2D80-1B58-4BB0-93A3-142E1FF0B1EE}" destId="{9BF7B58B-6443-40A7-9998-071BBA0856CC}" srcOrd="1" destOrd="0" presId="urn:microsoft.com/office/officeart/2005/8/layout/orgChart1"/>
    <dgm:cxn modelId="{E1CC0140-431D-453A-9901-52C4A1695448}" type="presParOf" srcId="{9BF7B58B-6443-40A7-9998-071BBA0856CC}" destId="{CE478E23-AD0F-4338-A25A-7CBC97AE12C7}" srcOrd="0" destOrd="0" presId="urn:microsoft.com/office/officeart/2005/8/layout/orgChart1"/>
    <dgm:cxn modelId="{4FFE107A-AE48-4267-AA33-4E8C6540019F}" type="presParOf" srcId="{CE478E23-AD0F-4338-A25A-7CBC97AE12C7}" destId="{0FAFECBE-B654-4D71-928B-163CE369E2D2}" srcOrd="0" destOrd="0" presId="urn:microsoft.com/office/officeart/2005/8/layout/orgChart1"/>
    <dgm:cxn modelId="{C58EBE0B-DD11-4699-B901-2ED2EFBA534A}" type="presParOf" srcId="{CE478E23-AD0F-4338-A25A-7CBC97AE12C7}" destId="{3ECFAF98-3090-43F9-B030-1EB2AE9301BD}" srcOrd="1" destOrd="0" presId="urn:microsoft.com/office/officeart/2005/8/layout/orgChart1"/>
    <dgm:cxn modelId="{17E416EE-5CF2-42AA-9AA1-376F10B37BD0}" type="presParOf" srcId="{9BF7B58B-6443-40A7-9998-071BBA0856CC}" destId="{48F791B2-A2C6-4881-9C75-4E30A6A2028B}" srcOrd="1" destOrd="0" presId="urn:microsoft.com/office/officeart/2005/8/layout/orgChart1"/>
    <dgm:cxn modelId="{19105102-2680-4C9A-8D0D-491BB0C34606}" type="presParOf" srcId="{48F791B2-A2C6-4881-9C75-4E30A6A2028B}" destId="{6EBEC64B-F4A2-4A7A-A356-331B81D6B8F1}" srcOrd="0" destOrd="0" presId="urn:microsoft.com/office/officeart/2005/8/layout/orgChart1"/>
    <dgm:cxn modelId="{6213FD79-B5BE-42A7-AAAC-F83856B5EE15}" type="presParOf" srcId="{48F791B2-A2C6-4881-9C75-4E30A6A2028B}" destId="{6142701D-4950-4420-A585-F504750EF229}" srcOrd="1" destOrd="0" presId="urn:microsoft.com/office/officeart/2005/8/layout/orgChart1"/>
    <dgm:cxn modelId="{35E55FF1-1A90-47C2-AE70-7A0759A9B4F0}" type="presParOf" srcId="{6142701D-4950-4420-A585-F504750EF229}" destId="{15A57B96-DF2B-44E0-A27B-7B9ABE96ABE3}" srcOrd="0" destOrd="0" presId="urn:microsoft.com/office/officeart/2005/8/layout/orgChart1"/>
    <dgm:cxn modelId="{0C9E5CFD-D694-4D7F-A0C9-E94DF05698D6}" type="presParOf" srcId="{15A57B96-DF2B-44E0-A27B-7B9ABE96ABE3}" destId="{B28F3B09-8F5E-4F0D-9850-0903C9797D10}" srcOrd="0" destOrd="0" presId="urn:microsoft.com/office/officeart/2005/8/layout/orgChart1"/>
    <dgm:cxn modelId="{91DA9552-FF64-4563-A986-F73407A8692F}" type="presParOf" srcId="{15A57B96-DF2B-44E0-A27B-7B9ABE96ABE3}" destId="{7D515E4D-CAF2-40EC-B4DB-9DB14A446FCC}" srcOrd="1" destOrd="0" presId="urn:microsoft.com/office/officeart/2005/8/layout/orgChart1"/>
    <dgm:cxn modelId="{D480F396-64BD-4CEA-900A-B2C2FEEBAA61}" type="presParOf" srcId="{6142701D-4950-4420-A585-F504750EF229}" destId="{74E3DA44-B0EE-4617-9C3E-D59403C9BFFD}" srcOrd="1" destOrd="0" presId="urn:microsoft.com/office/officeart/2005/8/layout/orgChart1"/>
    <dgm:cxn modelId="{9E3EC54C-B852-4602-A651-25578EC82EBF}" type="presParOf" srcId="{6142701D-4950-4420-A585-F504750EF229}" destId="{AF16CC5E-0BBD-4291-A0DE-DF405124F570}" srcOrd="2" destOrd="0" presId="urn:microsoft.com/office/officeart/2005/8/layout/orgChart1"/>
    <dgm:cxn modelId="{77C74610-7613-49EB-B154-CB64BE207FBD}" type="presParOf" srcId="{48F791B2-A2C6-4881-9C75-4E30A6A2028B}" destId="{BA2EAC64-0EF5-4F23-9B8D-C0CF768612BF}" srcOrd="2" destOrd="0" presId="urn:microsoft.com/office/officeart/2005/8/layout/orgChart1"/>
    <dgm:cxn modelId="{65CD8D90-2014-4CD3-BAF8-4E8DC217B67E}" type="presParOf" srcId="{48F791B2-A2C6-4881-9C75-4E30A6A2028B}" destId="{EB474FD7-8E3E-43F3-840B-3AAAD01E7734}" srcOrd="3" destOrd="0" presId="urn:microsoft.com/office/officeart/2005/8/layout/orgChart1"/>
    <dgm:cxn modelId="{308FACC6-B97C-4C0A-A61C-CC9DE4366E90}" type="presParOf" srcId="{EB474FD7-8E3E-43F3-840B-3AAAD01E7734}" destId="{552A8580-91EA-4B68-98E0-B680C9CF4605}" srcOrd="0" destOrd="0" presId="urn:microsoft.com/office/officeart/2005/8/layout/orgChart1"/>
    <dgm:cxn modelId="{1726F4A9-9888-41F5-AF8F-1CA255222A0D}" type="presParOf" srcId="{552A8580-91EA-4B68-98E0-B680C9CF4605}" destId="{A8E8D06E-BC20-4098-8526-156AFB87B359}" srcOrd="0" destOrd="0" presId="urn:microsoft.com/office/officeart/2005/8/layout/orgChart1"/>
    <dgm:cxn modelId="{B3E9CF60-FDFA-422A-9869-F1C8A7032EA4}" type="presParOf" srcId="{552A8580-91EA-4B68-98E0-B680C9CF4605}" destId="{5CDAC95A-F2A6-430A-82A0-26D535B3224D}" srcOrd="1" destOrd="0" presId="urn:microsoft.com/office/officeart/2005/8/layout/orgChart1"/>
    <dgm:cxn modelId="{3F805BF1-E39C-4103-AA97-84FAACBDAC45}" type="presParOf" srcId="{EB474FD7-8E3E-43F3-840B-3AAAD01E7734}" destId="{9D3148BF-68CC-4853-ACDD-31D6D4870522}" srcOrd="1" destOrd="0" presId="urn:microsoft.com/office/officeart/2005/8/layout/orgChart1"/>
    <dgm:cxn modelId="{A29EA8A0-DB5E-464C-AD49-3CDDCB466FFA}" type="presParOf" srcId="{EB474FD7-8E3E-43F3-840B-3AAAD01E7734}" destId="{893B28E9-3E34-43D5-90F9-DF6611DC11F1}" srcOrd="2" destOrd="0" presId="urn:microsoft.com/office/officeart/2005/8/layout/orgChart1"/>
    <dgm:cxn modelId="{B0DEDC8A-E05F-4608-9DE9-DCF8E095D26F}" type="presParOf" srcId="{48F791B2-A2C6-4881-9C75-4E30A6A2028B}" destId="{BBAC3D67-FA9B-4233-AD5F-3598D470BD26}" srcOrd="4" destOrd="0" presId="urn:microsoft.com/office/officeart/2005/8/layout/orgChart1"/>
    <dgm:cxn modelId="{DFBBB2C7-3B9E-42AA-BB94-900BD9BDE775}" type="presParOf" srcId="{48F791B2-A2C6-4881-9C75-4E30A6A2028B}" destId="{15230265-C554-4E39-948D-F4DE33E0823E}" srcOrd="5" destOrd="0" presId="urn:microsoft.com/office/officeart/2005/8/layout/orgChart1"/>
    <dgm:cxn modelId="{A62114DC-F9D2-478C-B55E-5967A69F725C}" type="presParOf" srcId="{15230265-C554-4E39-948D-F4DE33E0823E}" destId="{1D4E6E9B-EBA6-4755-BF97-E9A5C89ACE47}" srcOrd="0" destOrd="0" presId="urn:microsoft.com/office/officeart/2005/8/layout/orgChart1"/>
    <dgm:cxn modelId="{4CE8C361-A36D-4326-B5FD-BB7AFB64CE02}" type="presParOf" srcId="{1D4E6E9B-EBA6-4755-BF97-E9A5C89ACE47}" destId="{0E7B18CE-2D79-4693-B779-AC87EAA2FC67}" srcOrd="0" destOrd="0" presId="urn:microsoft.com/office/officeart/2005/8/layout/orgChart1"/>
    <dgm:cxn modelId="{801153D7-E505-457C-AD30-988E94C7F26D}" type="presParOf" srcId="{1D4E6E9B-EBA6-4755-BF97-E9A5C89ACE47}" destId="{1FC8585D-2022-4225-9B11-150A32DC5CF0}" srcOrd="1" destOrd="0" presId="urn:microsoft.com/office/officeart/2005/8/layout/orgChart1"/>
    <dgm:cxn modelId="{62AA7511-1987-4A76-A7E7-86A246643DDD}" type="presParOf" srcId="{15230265-C554-4E39-948D-F4DE33E0823E}" destId="{63966334-10C3-4129-AD3C-3E55FA5F5B5A}" srcOrd="1" destOrd="0" presId="urn:microsoft.com/office/officeart/2005/8/layout/orgChart1"/>
    <dgm:cxn modelId="{B00341CB-BFB5-41CC-A93B-C1E641887228}" type="presParOf" srcId="{15230265-C554-4E39-948D-F4DE33E0823E}" destId="{BC55E6B8-CE85-47B2-99AA-4FA11669B8A8}" srcOrd="2" destOrd="0" presId="urn:microsoft.com/office/officeart/2005/8/layout/orgChart1"/>
    <dgm:cxn modelId="{BACA8F23-2E7D-4E7A-93BA-3E3CD5AE8BF1}" type="presParOf" srcId="{9BF7B58B-6443-40A7-9998-071BBA0856CC}" destId="{6AA8F18F-3B55-42EE-A9A5-7D52AB70B9EA}" srcOrd="2" destOrd="0" presId="urn:microsoft.com/office/officeart/2005/8/layout/orgChart1"/>
    <dgm:cxn modelId="{3F337E5D-87BD-44F2-B6CA-1DFA3B933BF0}" type="presParOf" srcId="{75DC2D80-1B58-4BB0-93A3-142E1FF0B1EE}" destId="{845F79F9-931E-47D2-9679-5245CA8983D6}" srcOrd="2" destOrd="0" presId="urn:microsoft.com/office/officeart/2005/8/layout/orgChart1"/>
    <dgm:cxn modelId="{AF4056E9-412A-458E-90FF-BDCFE3D5335F}" type="presParOf" srcId="{75DC2D80-1B58-4BB0-93A3-142E1FF0B1EE}" destId="{3F4D1312-9419-4224-8597-B0841DB64EF2}" srcOrd="3" destOrd="0" presId="urn:microsoft.com/office/officeart/2005/8/layout/orgChart1"/>
    <dgm:cxn modelId="{B46330AE-1DBB-4C02-B0B2-69C45E04CC45}" type="presParOf" srcId="{3F4D1312-9419-4224-8597-B0841DB64EF2}" destId="{C8A55861-7BB6-403E-A76A-2DF1D97EB4F1}" srcOrd="0" destOrd="0" presId="urn:microsoft.com/office/officeart/2005/8/layout/orgChart1"/>
    <dgm:cxn modelId="{423873C4-FA41-4E75-9660-B1B6CA1CF86D}" type="presParOf" srcId="{C8A55861-7BB6-403E-A76A-2DF1D97EB4F1}" destId="{C15A25D8-9D46-48ED-8175-1BF01B132A7C}" srcOrd="0" destOrd="0" presId="urn:microsoft.com/office/officeart/2005/8/layout/orgChart1"/>
    <dgm:cxn modelId="{94A45979-E0CB-42E7-A593-9D7F084B74BB}" type="presParOf" srcId="{C8A55861-7BB6-403E-A76A-2DF1D97EB4F1}" destId="{E1A0952E-9C46-4D8F-A9F4-BD6618DB4C81}" srcOrd="1" destOrd="0" presId="urn:microsoft.com/office/officeart/2005/8/layout/orgChart1"/>
    <dgm:cxn modelId="{E924424A-F7F7-43A6-9061-7DDD167CBE96}" type="presParOf" srcId="{3F4D1312-9419-4224-8597-B0841DB64EF2}" destId="{715BD7F3-F853-4394-AB29-8BF208A1F789}" srcOrd="1" destOrd="0" presId="urn:microsoft.com/office/officeart/2005/8/layout/orgChart1"/>
    <dgm:cxn modelId="{FD468C4A-75B4-4F00-BE51-D9936BC39DD6}" type="presParOf" srcId="{715BD7F3-F853-4394-AB29-8BF208A1F789}" destId="{E9338B65-D26A-4C4D-858E-5C293E185698}" srcOrd="0" destOrd="0" presId="urn:microsoft.com/office/officeart/2005/8/layout/orgChart1"/>
    <dgm:cxn modelId="{B2B3E7A5-4500-4763-B8FF-AD467363EE0F}" type="presParOf" srcId="{715BD7F3-F853-4394-AB29-8BF208A1F789}" destId="{023AC2F5-0B12-4C30-90B5-BE00BB9B106C}" srcOrd="1" destOrd="0" presId="urn:microsoft.com/office/officeart/2005/8/layout/orgChart1"/>
    <dgm:cxn modelId="{152FEBD4-303B-49BE-A151-3AEC965BB575}" type="presParOf" srcId="{023AC2F5-0B12-4C30-90B5-BE00BB9B106C}" destId="{42449916-7F3C-495E-8783-0544E939511B}" srcOrd="0" destOrd="0" presId="urn:microsoft.com/office/officeart/2005/8/layout/orgChart1"/>
    <dgm:cxn modelId="{B2770807-D41E-4F64-A691-C5B9CE8BD322}" type="presParOf" srcId="{42449916-7F3C-495E-8783-0544E939511B}" destId="{B14095B2-6A14-47B7-85C1-A4637C08FF3F}" srcOrd="0" destOrd="0" presId="urn:microsoft.com/office/officeart/2005/8/layout/orgChart1"/>
    <dgm:cxn modelId="{B5D3E381-5A0A-4F43-8672-75EB91A2EB5E}" type="presParOf" srcId="{42449916-7F3C-495E-8783-0544E939511B}" destId="{15B81DD9-F168-4F1E-93ED-0147C99E3401}" srcOrd="1" destOrd="0" presId="urn:microsoft.com/office/officeart/2005/8/layout/orgChart1"/>
    <dgm:cxn modelId="{3CE92B87-C6EE-40A1-9956-9988EC7DE390}" type="presParOf" srcId="{023AC2F5-0B12-4C30-90B5-BE00BB9B106C}" destId="{3CBA4AB9-4843-448D-A9BB-306F80F38E84}" srcOrd="1" destOrd="0" presId="urn:microsoft.com/office/officeart/2005/8/layout/orgChart1"/>
    <dgm:cxn modelId="{D7A03A8D-74B9-4D0F-BF7E-5A06021A209C}" type="presParOf" srcId="{023AC2F5-0B12-4C30-90B5-BE00BB9B106C}" destId="{CE4A8520-6EBD-49C9-A00D-C8F8F07043F8}" srcOrd="2" destOrd="0" presId="urn:microsoft.com/office/officeart/2005/8/layout/orgChart1"/>
    <dgm:cxn modelId="{3D9A589F-6183-47EF-98EA-9548D130EDAB}" type="presParOf" srcId="{715BD7F3-F853-4394-AB29-8BF208A1F789}" destId="{18DEC067-4EBC-426F-9A3D-E84DBEBB8FCA}" srcOrd="2" destOrd="0" presId="urn:microsoft.com/office/officeart/2005/8/layout/orgChart1"/>
    <dgm:cxn modelId="{8A4A5D85-81CC-4580-BAAF-3FD98A22CF62}" type="presParOf" srcId="{715BD7F3-F853-4394-AB29-8BF208A1F789}" destId="{4EAE0A5F-0BA6-4DDD-964D-512748A220C0}" srcOrd="3" destOrd="0" presId="urn:microsoft.com/office/officeart/2005/8/layout/orgChart1"/>
    <dgm:cxn modelId="{2EAE2101-A49B-40A4-A480-F9025E60DE46}" type="presParOf" srcId="{4EAE0A5F-0BA6-4DDD-964D-512748A220C0}" destId="{E2BC36F9-2BEC-491A-88B8-E58991B70D21}" srcOrd="0" destOrd="0" presId="urn:microsoft.com/office/officeart/2005/8/layout/orgChart1"/>
    <dgm:cxn modelId="{1E438811-7197-4438-BCB5-DBBCBE52336C}" type="presParOf" srcId="{E2BC36F9-2BEC-491A-88B8-E58991B70D21}" destId="{8A5EAACB-432C-4EE0-ACB4-3A3FD918C45E}" srcOrd="0" destOrd="0" presId="urn:microsoft.com/office/officeart/2005/8/layout/orgChart1"/>
    <dgm:cxn modelId="{69C5481D-83F0-4F70-8DBC-52537844DEB0}" type="presParOf" srcId="{E2BC36F9-2BEC-491A-88B8-E58991B70D21}" destId="{36986AD2-1926-4735-B8AD-ABE662461D0C}" srcOrd="1" destOrd="0" presId="urn:microsoft.com/office/officeart/2005/8/layout/orgChart1"/>
    <dgm:cxn modelId="{CCD939A7-B18C-4CB0-8E9C-D1110EF74B64}" type="presParOf" srcId="{4EAE0A5F-0BA6-4DDD-964D-512748A220C0}" destId="{75B9D331-9919-4295-B6BB-FDEF7A488D75}" srcOrd="1" destOrd="0" presId="urn:microsoft.com/office/officeart/2005/8/layout/orgChart1"/>
    <dgm:cxn modelId="{F5AAB6EE-2750-423D-B95B-D816E5C171E4}" type="presParOf" srcId="{4EAE0A5F-0BA6-4DDD-964D-512748A220C0}" destId="{0F863E01-60D9-49F0-AD53-094A79C16054}" srcOrd="2" destOrd="0" presId="urn:microsoft.com/office/officeart/2005/8/layout/orgChart1"/>
    <dgm:cxn modelId="{903F93BA-8661-419D-818D-C2E59061AA60}" type="presParOf" srcId="{3F4D1312-9419-4224-8597-B0841DB64EF2}" destId="{3D9ECFF0-457E-4D71-97C3-916D1A9B14A0}" srcOrd="2" destOrd="0" presId="urn:microsoft.com/office/officeart/2005/8/layout/orgChart1"/>
    <dgm:cxn modelId="{1265ECBB-4619-4F57-9F37-78C2971C678C}" type="presParOf" srcId="{75DC2D80-1B58-4BB0-93A3-142E1FF0B1EE}" destId="{60AC013F-4544-478A-B6CD-5AD710BA07AA}" srcOrd="4" destOrd="0" presId="urn:microsoft.com/office/officeart/2005/8/layout/orgChart1"/>
    <dgm:cxn modelId="{703A41A2-D5B3-4857-942C-A170CFB13271}" type="presParOf" srcId="{75DC2D80-1B58-4BB0-93A3-142E1FF0B1EE}" destId="{BB25D77C-4939-4748-8EB5-D65CDC1ECB35}" srcOrd="5" destOrd="0" presId="urn:microsoft.com/office/officeart/2005/8/layout/orgChart1"/>
    <dgm:cxn modelId="{97972C62-832F-4AD1-8A3C-379804D07801}" type="presParOf" srcId="{BB25D77C-4939-4748-8EB5-D65CDC1ECB35}" destId="{D13BF9BF-98FD-404C-A2D4-3A93272E4F1D}" srcOrd="0" destOrd="0" presId="urn:microsoft.com/office/officeart/2005/8/layout/orgChart1"/>
    <dgm:cxn modelId="{B9522D23-C6AC-46E3-9C9E-9B26CBD06364}" type="presParOf" srcId="{D13BF9BF-98FD-404C-A2D4-3A93272E4F1D}" destId="{CCF8BA5D-E0DF-4C6F-B77A-91DBCC427323}" srcOrd="0" destOrd="0" presId="urn:microsoft.com/office/officeart/2005/8/layout/orgChart1"/>
    <dgm:cxn modelId="{DF050166-318C-482F-BBE5-5B7BB81C5C14}" type="presParOf" srcId="{D13BF9BF-98FD-404C-A2D4-3A93272E4F1D}" destId="{63504EC7-A4A5-45CF-AC44-A14CF193C0F0}" srcOrd="1" destOrd="0" presId="urn:microsoft.com/office/officeart/2005/8/layout/orgChart1"/>
    <dgm:cxn modelId="{03DCBC5F-5BA7-4CF4-8A33-D3F23B568A8F}" type="presParOf" srcId="{BB25D77C-4939-4748-8EB5-D65CDC1ECB35}" destId="{CC7FFEB5-9176-4173-9730-01AF6F5017E0}" srcOrd="1" destOrd="0" presId="urn:microsoft.com/office/officeart/2005/8/layout/orgChart1"/>
    <dgm:cxn modelId="{3A2EBC0A-F0CD-427E-8B68-AA08091D0224}" type="presParOf" srcId="{CC7FFEB5-9176-4173-9730-01AF6F5017E0}" destId="{D8AC0403-26E7-4C71-96E2-A4E7D39EDF75}" srcOrd="0" destOrd="0" presId="urn:microsoft.com/office/officeart/2005/8/layout/orgChart1"/>
    <dgm:cxn modelId="{3D92F869-2A93-42D0-98A4-9A1E0443C3D8}" type="presParOf" srcId="{CC7FFEB5-9176-4173-9730-01AF6F5017E0}" destId="{41418987-304F-4120-BF70-8350F314E81B}" srcOrd="1" destOrd="0" presId="urn:microsoft.com/office/officeart/2005/8/layout/orgChart1"/>
    <dgm:cxn modelId="{FC7F97F4-0376-46AD-AFC4-1F34B99A54EA}" type="presParOf" srcId="{41418987-304F-4120-BF70-8350F314E81B}" destId="{44BBD646-359B-42A1-98BE-E9EA37A2CC40}" srcOrd="0" destOrd="0" presId="urn:microsoft.com/office/officeart/2005/8/layout/orgChart1"/>
    <dgm:cxn modelId="{5950B66E-2303-41CC-BA42-7BC0446417CB}" type="presParOf" srcId="{44BBD646-359B-42A1-98BE-E9EA37A2CC40}" destId="{538B622A-7782-49E5-9952-6F4D901C15EB}" srcOrd="0" destOrd="0" presId="urn:microsoft.com/office/officeart/2005/8/layout/orgChart1"/>
    <dgm:cxn modelId="{80A1FB46-4C38-435B-B2C7-49F3361FF334}" type="presParOf" srcId="{44BBD646-359B-42A1-98BE-E9EA37A2CC40}" destId="{72C43FAA-2A45-4879-A218-59ACD2BAB33F}" srcOrd="1" destOrd="0" presId="urn:microsoft.com/office/officeart/2005/8/layout/orgChart1"/>
    <dgm:cxn modelId="{EDB2DC9A-6F0A-4040-AD8D-4D9460488D4C}" type="presParOf" srcId="{41418987-304F-4120-BF70-8350F314E81B}" destId="{46BA2B56-6232-439A-BB9F-C6A1938B53D5}" srcOrd="1" destOrd="0" presId="urn:microsoft.com/office/officeart/2005/8/layout/orgChart1"/>
    <dgm:cxn modelId="{558C4C7B-177B-4973-B986-1927855DB4EF}" type="presParOf" srcId="{41418987-304F-4120-BF70-8350F314E81B}" destId="{C4C1098F-1D23-4D7A-A27F-9880D35E715C}" srcOrd="2" destOrd="0" presId="urn:microsoft.com/office/officeart/2005/8/layout/orgChart1"/>
    <dgm:cxn modelId="{6745852E-B310-4AD8-BF2F-921B03BD2CD3}" type="presParOf" srcId="{CC7FFEB5-9176-4173-9730-01AF6F5017E0}" destId="{DA82A959-1824-46DB-9F20-ADCA150BE6FE}" srcOrd="2" destOrd="0" presId="urn:microsoft.com/office/officeart/2005/8/layout/orgChart1"/>
    <dgm:cxn modelId="{9873BEF9-5015-4DAA-8213-7C6E7F83681F}" type="presParOf" srcId="{CC7FFEB5-9176-4173-9730-01AF6F5017E0}" destId="{4D5A616D-536E-49C5-9CD3-B99D83E90E4A}" srcOrd="3" destOrd="0" presId="urn:microsoft.com/office/officeart/2005/8/layout/orgChart1"/>
    <dgm:cxn modelId="{33008D17-C13F-46DE-AAE2-6D77CFA55709}" type="presParOf" srcId="{4D5A616D-536E-49C5-9CD3-B99D83E90E4A}" destId="{FF42F58C-6433-4B8D-AB6D-B0B52BCE06D2}" srcOrd="0" destOrd="0" presId="urn:microsoft.com/office/officeart/2005/8/layout/orgChart1"/>
    <dgm:cxn modelId="{ED0057D0-276C-475D-B96A-7D99690AF179}" type="presParOf" srcId="{FF42F58C-6433-4B8D-AB6D-B0B52BCE06D2}" destId="{8914210C-40BE-48B6-AC6B-FB9AA03B0455}" srcOrd="0" destOrd="0" presId="urn:microsoft.com/office/officeart/2005/8/layout/orgChart1"/>
    <dgm:cxn modelId="{13185791-6010-4FE5-8090-442BEE327866}" type="presParOf" srcId="{FF42F58C-6433-4B8D-AB6D-B0B52BCE06D2}" destId="{5A265CED-DF25-48BC-8CF0-ECA5BD4907F4}" srcOrd="1" destOrd="0" presId="urn:microsoft.com/office/officeart/2005/8/layout/orgChart1"/>
    <dgm:cxn modelId="{56D04FCA-5318-4A04-A0F3-176F4D3A3C55}" type="presParOf" srcId="{4D5A616D-536E-49C5-9CD3-B99D83E90E4A}" destId="{CD605E07-2EB5-4D9B-856E-EACA09C56F27}" srcOrd="1" destOrd="0" presId="urn:microsoft.com/office/officeart/2005/8/layout/orgChart1"/>
    <dgm:cxn modelId="{FA4EF4B1-AEC7-41BF-A8AD-62B8F0CE201A}" type="presParOf" srcId="{4D5A616D-536E-49C5-9CD3-B99D83E90E4A}" destId="{972C86E6-D49E-46F2-A1D9-5D851284C091}" srcOrd="2" destOrd="0" presId="urn:microsoft.com/office/officeart/2005/8/layout/orgChart1"/>
    <dgm:cxn modelId="{268A9A28-D7A3-456C-9BD9-126E50BD1F30}" type="presParOf" srcId="{CC7FFEB5-9176-4173-9730-01AF6F5017E0}" destId="{91555282-67F0-4381-BA18-7CF41B54AD55}" srcOrd="4" destOrd="0" presId="urn:microsoft.com/office/officeart/2005/8/layout/orgChart1"/>
    <dgm:cxn modelId="{3FE82577-F92E-4D7E-9053-343B879F7CFD}" type="presParOf" srcId="{CC7FFEB5-9176-4173-9730-01AF6F5017E0}" destId="{C3F39F98-7638-4951-9FE5-87DD5380F674}" srcOrd="5" destOrd="0" presId="urn:microsoft.com/office/officeart/2005/8/layout/orgChart1"/>
    <dgm:cxn modelId="{001D3517-516D-4FB6-9093-93A9F69DF794}" type="presParOf" srcId="{C3F39F98-7638-4951-9FE5-87DD5380F674}" destId="{491C8BBD-B548-4AB8-B181-DBFCD93C6220}" srcOrd="0" destOrd="0" presId="urn:microsoft.com/office/officeart/2005/8/layout/orgChart1"/>
    <dgm:cxn modelId="{BD084D91-46F9-445D-B2BC-CFB7DA3F7961}" type="presParOf" srcId="{491C8BBD-B548-4AB8-B181-DBFCD93C6220}" destId="{35C23E7C-D4CE-4487-9735-61315102DC27}" srcOrd="0" destOrd="0" presId="urn:microsoft.com/office/officeart/2005/8/layout/orgChart1"/>
    <dgm:cxn modelId="{B1A61AD9-9BAD-4E12-B86D-0A50F145D6CB}" type="presParOf" srcId="{491C8BBD-B548-4AB8-B181-DBFCD93C6220}" destId="{8C24DFF8-C5E1-4BE6-89B6-DF5D1894FCA3}" srcOrd="1" destOrd="0" presId="urn:microsoft.com/office/officeart/2005/8/layout/orgChart1"/>
    <dgm:cxn modelId="{F1428281-067E-44E0-B5E0-BA46057BEE86}" type="presParOf" srcId="{C3F39F98-7638-4951-9FE5-87DD5380F674}" destId="{316FCD3E-7A4B-4FCB-8162-DCF4A79380CD}" srcOrd="1" destOrd="0" presId="urn:microsoft.com/office/officeart/2005/8/layout/orgChart1"/>
    <dgm:cxn modelId="{2BC77364-3184-456C-B82B-5BF47CB19532}" type="presParOf" srcId="{C3F39F98-7638-4951-9FE5-87DD5380F674}" destId="{EB545E77-9C17-4E70-97AC-2A1273B0F4A2}" srcOrd="2" destOrd="0" presId="urn:microsoft.com/office/officeart/2005/8/layout/orgChart1"/>
    <dgm:cxn modelId="{88784062-00E5-4A48-979C-A41C99D7D4F2}" type="presParOf" srcId="{CC7FFEB5-9176-4173-9730-01AF6F5017E0}" destId="{AA64C305-64FF-4B62-AD32-D99F74A025E1}" srcOrd="6" destOrd="0" presId="urn:microsoft.com/office/officeart/2005/8/layout/orgChart1"/>
    <dgm:cxn modelId="{9282C62B-EC03-40A8-9336-648E5E36EC9A}" type="presParOf" srcId="{CC7FFEB5-9176-4173-9730-01AF6F5017E0}" destId="{1DDB5E61-78B9-475A-AC13-055FDDE2273C}" srcOrd="7" destOrd="0" presId="urn:microsoft.com/office/officeart/2005/8/layout/orgChart1"/>
    <dgm:cxn modelId="{54FD5BFB-D4E8-4A98-8B5F-576DDDFF26F4}" type="presParOf" srcId="{1DDB5E61-78B9-475A-AC13-055FDDE2273C}" destId="{F77F8747-EA31-42AF-A01E-12FA0857120E}" srcOrd="0" destOrd="0" presId="urn:microsoft.com/office/officeart/2005/8/layout/orgChart1"/>
    <dgm:cxn modelId="{2CB4EBC9-6073-4C74-94B6-314820FADA5B}" type="presParOf" srcId="{F77F8747-EA31-42AF-A01E-12FA0857120E}" destId="{73450091-7ACF-4AFC-8244-E02F8C2E1E14}" srcOrd="0" destOrd="0" presId="urn:microsoft.com/office/officeart/2005/8/layout/orgChart1"/>
    <dgm:cxn modelId="{CC3B76BC-EA9E-45AE-9FDA-FE2C60F1F8CF}" type="presParOf" srcId="{F77F8747-EA31-42AF-A01E-12FA0857120E}" destId="{FAC8E083-4505-4643-9CE2-626087C8CF12}" srcOrd="1" destOrd="0" presId="urn:microsoft.com/office/officeart/2005/8/layout/orgChart1"/>
    <dgm:cxn modelId="{F32BF138-D6C6-4C0A-BC14-5013132325BE}" type="presParOf" srcId="{1DDB5E61-78B9-475A-AC13-055FDDE2273C}" destId="{A6216DD0-D0E1-4697-A2B5-BE1BBB825E52}" srcOrd="1" destOrd="0" presId="urn:microsoft.com/office/officeart/2005/8/layout/orgChart1"/>
    <dgm:cxn modelId="{5EB21139-2465-4AB3-A0CA-AA231FE3289F}" type="presParOf" srcId="{1DDB5E61-78B9-475A-AC13-055FDDE2273C}" destId="{2E62F11D-E3A2-4252-AA6F-A13C7CA1BF8D}" srcOrd="2" destOrd="0" presId="urn:microsoft.com/office/officeart/2005/8/layout/orgChart1"/>
    <dgm:cxn modelId="{C486BA24-0A53-4E2E-B164-34D704B8B796}" type="presParOf" srcId="{CC7FFEB5-9176-4173-9730-01AF6F5017E0}" destId="{C1326743-1D84-430D-8195-E9D62D8833EF}" srcOrd="8" destOrd="0" presId="urn:microsoft.com/office/officeart/2005/8/layout/orgChart1"/>
    <dgm:cxn modelId="{DF7D74F1-5003-4A0E-9E83-BCB2654C30CF}" type="presParOf" srcId="{CC7FFEB5-9176-4173-9730-01AF6F5017E0}" destId="{396D2F62-88FA-4FB3-A8EB-99A3A3C8C4B5}" srcOrd="9" destOrd="0" presId="urn:microsoft.com/office/officeart/2005/8/layout/orgChart1"/>
    <dgm:cxn modelId="{467EFEF2-21DB-47FC-AB60-6A28D0AE1C97}" type="presParOf" srcId="{396D2F62-88FA-4FB3-A8EB-99A3A3C8C4B5}" destId="{CDA6416E-A7B2-47D3-AE31-37CDB69BCE92}" srcOrd="0" destOrd="0" presId="urn:microsoft.com/office/officeart/2005/8/layout/orgChart1"/>
    <dgm:cxn modelId="{C5B72398-1030-4B19-BDC2-28F49AF7D24C}" type="presParOf" srcId="{CDA6416E-A7B2-47D3-AE31-37CDB69BCE92}" destId="{E473A977-1678-4088-903C-7B2E246DEB29}" srcOrd="0" destOrd="0" presId="urn:microsoft.com/office/officeart/2005/8/layout/orgChart1"/>
    <dgm:cxn modelId="{CFEE3BA0-9F3D-44FE-A823-91178B4D93DC}" type="presParOf" srcId="{CDA6416E-A7B2-47D3-AE31-37CDB69BCE92}" destId="{72F874AE-6DF4-4513-99CE-3DD12954A10C}" srcOrd="1" destOrd="0" presId="urn:microsoft.com/office/officeart/2005/8/layout/orgChart1"/>
    <dgm:cxn modelId="{4BCEE121-344C-4A4F-92D2-0B2F647D6148}" type="presParOf" srcId="{396D2F62-88FA-4FB3-A8EB-99A3A3C8C4B5}" destId="{3E4216ED-698C-437A-A19D-8F915102BF03}" srcOrd="1" destOrd="0" presId="urn:microsoft.com/office/officeart/2005/8/layout/orgChart1"/>
    <dgm:cxn modelId="{A818B39E-126F-4BB7-A48B-05ABC768F9F6}" type="presParOf" srcId="{396D2F62-88FA-4FB3-A8EB-99A3A3C8C4B5}" destId="{3A8987CF-3302-4F9A-83CD-B8FC548E0629}" srcOrd="2" destOrd="0" presId="urn:microsoft.com/office/officeart/2005/8/layout/orgChart1"/>
    <dgm:cxn modelId="{0C0D9906-F52A-454F-9F09-2A1064F0296B}" type="presParOf" srcId="{BB25D77C-4939-4748-8EB5-D65CDC1ECB35}" destId="{89EC2A50-BDD2-4F97-9092-6BE398CA7362}" srcOrd="2" destOrd="0" presId="urn:microsoft.com/office/officeart/2005/8/layout/orgChart1"/>
    <dgm:cxn modelId="{BCECB8E4-149A-45C2-8DA1-7BA252C60389}" type="presParOf" srcId="{75DC2D80-1B58-4BB0-93A3-142E1FF0B1EE}" destId="{AE82556C-7C6B-481A-A896-9AB99529D194}" srcOrd="6" destOrd="0" presId="urn:microsoft.com/office/officeart/2005/8/layout/orgChart1"/>
    <dgm:cxn modelId="{D0375E19-E94D-474C-B9BA-81218040E917}" type="presParOf" srcId="{75DC2D80-1B58-4BB0-93A3-142E1FF0B1EE}" destId="{CE7CA90A-2483-4914-B7FF-D72C0E9B5796}" srcOrd="7" destOrd="0" presId="urn:microsoft.com/office/officeart/2005/8/layout/orgChart1"/>
    <dgm:cxn modelId="{ED99BA30-0719-450D-8548-5E1F66BB5B40}" type="presParOf" srcId="{CE7CA90A-2483-4914-B7FF-D72C0E9B5796}" destId="{8C2FEC52-0F7C-4472-9482-1CC52B1D0EA9}" srcOrd="0" destOrd="0" presId="urn:microsoft.com/office/officeart/2005/8/layout/orgChart1"/>
    <dgm:cxn modelId="{AF35AB20-0F22-4107-8D87-FBD996ABFC58}" type="presParOf" srcId="{8C2FEC52-0F7C-4472-9482-1CC52B1D0EA9}" destId="{B74DA0A4-8D25-4ADF-BB29-CBD1A578FED0}" srcOrd="0" destOrd="0" presId="urn:microsoft.com/office/officeart/2005/8/layout/orgChart1"/>
    <dgm:cxn modelId="{4BB053F4-CFE6-4DEB-ABDB-F2DA2F7560DD}" type="presParOf" srcId="{8C2FEC52-0F7C-4472-9482-1CC52B1D0EA9}" destId="{C9645AC8-51F0-4CBE-A016-29F6183F0208}" srcOrd="1" destOrd="0" presId="urn:microsoft.com/office/officeart/2005/8/layout/orgChart1"/>
    <dgm:cxn modelId="{68CBCE6A-51A5-4277-B88A-2308BE5CA71A}" type="presParOf" srcId="{CE7CA90A-2483-4914-B7FF-D72C0E9B5796}" destId="{B5D47292-0082-4D7A-9152-384A3376E979}" srcOrd="1" destOrd="0" presId="urn:microsoft.com/office/officeart/2005/8/layout/orgChart1"/>
    <dgm:cxn modelId="{1A3C97B8-804E-4C1D-8D56-E7097C4B2616}" type="presParOf" srcId="{B5D47292-0082-4D7A-9152-384A3376E979}" destId="{988F6DE5-5F6B-4F89-ACDA-570DD99D0FF1}" srcOrd="0" destOrd="0" presId="urn:microsoft.com/office/officeart/2005/8/layout/orgChart1"/>
    <dgm:cxn modelId="{8BB11EF5-1B6C-4BA5-9389-E70498EAB51C}" type="presParOf" srcId="{B5D47292-0082-4D7A-9152-384A3376E979}" destId="{EE28524F-5FFC-4C32-9794-10EAFD2EA105}" srcOrd="1" destOrd="0" presId="urn:microsoft.com/office/officeart/2005/8/layout/orgChart1"/>
    <dgm:cxn modelId="{60F83EC8-7F00-4717-8BAC-571B494D7092}" type="presParOf" srcId="{EE28524F-5FFC-4C32-9794-10EAFD2EA105}" destId="{C0F1B9FC-074A-4CDE-8522-75569F6956DB}" srcOrd="0" destOrd="0" presId="urn:microsoft.com/office/officeart/2005/8/layout/orgChart1"/>
    <dgm:cxn modelId="{7E0DF20E-60A0-48FD-B764-B47614984E3C}" type="presParOf" srcId="{C0F1B9FC-074A-4CDE-8522-75569F6956DB}" destId="{26B0C6E6-424F-4402-BBD1-9ED4FAE0D831}" srcOrd="0" destOrd="0" presId="urn:microsoft.com/office/officeart/2005/8/layout/orgChart1"/>
    <dgm:cxn modelId="{F3B33483-3A42-4116-9B77-AEA8DA9CF7D4}" type="presParOf" srcId="{C0F1B9FC-074A-4CDE-8522-75569F6956DB}" destId="{3212F895-261A-4C88-AD82-E6C900C60A5E}" srcOrd="1" destOrd="0" presId="urn:microsoft.com/office/officeart/2005/8/layout/orgChart1"/>
    <dgm:cxn modelId="{A812FA24-9536-4211-82E3-DADDB5ECE706}" type="presParOf" srcId="{EE28524F-5FFC-4C32-9794-10EAFD2EA105}" destId="{4759AF89-BEBB-423D-AC81-C8ADB9DFEEF8}" srcOrd="1" destOrd="0" presId="urn:microsoft.com/office/officeart/2005/8/layout/orgChart1"/>
    <dgm:cxn modelId="{F4238384-B824-41B9-B920-8CB3C413502E}" type="presParOf" srcId="{EE28524F-5FFC-4C32-9794-10EAFD2EA105}" destId="{C38764EA-2FA7-4271-A51B-8C79ED0F33C4}" srcOrd="2" destOrd="0" presId="urn:microsoft.com/office/officeart/2005/8/layout/orgChart1"/>
    <dgm:cxn modelId="{46DC1392-51D7-4F16-8FE5-7F7095697DE2}" type="presParOf" srcId="{B5D47292-0082-4D7A-9152-384A3376E979}" destId="{20310872-C7DF-4BFC-8A86-D3303103C66C}" srcOrd="2" destOrd="0" presId="urn:microsoft.com/office/officeart/2005/8/layout/orgChart1"/>
    <dgm:cxn modelId="{1E12CBA4-8395-4CE5-BC3C-FABD0A14B51E}" type="presParOf" srcId="{B5D47292-0082-4D7A-9152-384A3376E979}" destId="{648B857D-24D9-423E-A807-BFD4F607C3E5}" srcOrd="3" destOrd="0" presId="urn:microsoft.com/office/officeart/2005/8/layout/orgChart1"/>
    <dgm:cxn modelId="{FFEB163E-3907-4814-A0B7-57AA979C3154}" type="presParOf" srcId="{648B857D-24D9-423E-A807-BFD4F607C3E5}" destId="{021FE2B4-A55D-4496-9ADF-C465E91F18E2}" srcOrd="0" destOrd="0" presId="urn:microsoft.com/office/officeart/2005/8/layout/orgChart1"/>
    <dgm:cxn modelId="{2C9D1EDA-AC8D-4284-826A-2065CCEFAF7C}" type="presParOf" srcId="{021FE2B4-A55D-4496-9ADF-C465E91F18E2}" destId="{32D9942E-5B2F-4D70-800B-E614AD79F2E3}" srcOrd="0" destOrd="0" presId="urn:microsoft.com/office/officeart/2005/8/layout/orgChart1"/>
    <dgm:cxn modelId="{002D8AD2-2C36-4793-A013-9292C395B30E}" type="presParOf" srcId="{021FE2B4-A55D-4496-9ADF-C465E91F18E2}" destId="{F38269B1-BE8A-4C02-91F3-16B05C18C543}" srcOrd="1" destOrd="0" presId="urn:microsoft.com/office/officeart/2005/8/layout/orgChart1"/>
    <dgm:cxn modelId="{B88A253B-0FAF-4327-A52F-4FE873EC635A}" type="presParOf" srcId="{648B857D-24D9-423E-A807-BFD4F607C3E5}" destId="{D7FC2852-A2E9-4A0D-AAF7-A258FD25021B}" srcOrd="1" destOrd="0" presId="urn:microsoft.com/office/officeart/2005/8/layout/orgChart1"/>
    <dgm:cxn modelId="{70F20547-5B13-4958-BBC2-A0378C8908D0}" type="presParOf" srcId="{648B857D-24D9-423E-A807-BFD4F607C3E5}" destId="{EB140F57-FF5B-4C79-9C24-9E0190083ED5}" srcOrd="2" destOrd="0" presId="urn:microsoft.com/office/officeart/2005/8/layout/orgChart1"/>
    <dgm:cxn modelId="{2541BD26-D1F1-4C28-B117-62D88496FA67}" type="presParOf" srcId="{CE7CA90A-2483-4914-B7FF-D72C0E9B5796}" destId="{DDCDC238-4AF5-4332-9B0C-AFA7940F92C1}" srcOrd="2" destOrd="0" presId="urn:microsoft.com/office/officeart/2005/8/layout/orgChart1"/>
    <dgm:cxn modelId="{3F69D285-87F1-4D9D-A807-67EF97EB12F2}" type="presParOf" srcId="{75DC2D80-1B58-4BB0-93A3-142E1FF0B1EE}" destId="{09334BCE-E4B1-4A6D-9E25-C9BDC1405BC3}" srcOrd="8" destOrd="0" presId="urn:microsoft.com/office/officeart/2005/8/layout/orgChart1"/>
    <dgm:cxn modelId="{CB74E3E7-BAB6-49E6-8169-FDB590E199F0}" type="presParOf" srcId="{75DC2D80-1B58-4BB0-93A3-142E1FF0B1EE}" destId="{E88EF311-15BA-4E20-8850-4CC8075A51F7}" srcOrd="9" destOrd="0" presId="urn:microsoft.com/office/officeart/2005/8/layout/orgChart1"/>
    <dgm:cxn modelId="{BCBD3B22-05B9-494E-BA6B-721610424E03}" type="presParOf" srcId="{E88EF311-15BA-4E20-8850-4CC8075A51F7}" destId="{468CBDA7-E64A-4A77-B3E9-8186F8148A32}" srcOrd="0" destOrd="0" presId="urn:microsoft.com/office/officeart/2005/8/layout/orgChart1"/>
    <dgm:cxn modelId="{80179118-2BFC-4B94-87E9-67C41589E8EB}" type="presParOf" srcId="{468CBDA7-E64A-4A77-B3E9-8186F8148A32}" destId="{299F8686-89A3-4122-822C-611BBF7FFA91}" srcOrd="0" destOrd="0" presId="urn:microsoft.com/office/officeart/2005/8/layout/orgChart1"/>
    <dgm:cxn modelId="{DF381478-4B0E-48D3-A907-C21B0B50460E}" type="presParOf" srcId="{468CBDA7-E64A-4A77-B3E9-8186F8148A32}" destId="{E8FD0E70-4E14-4BC8-A530-985C9A9F61EF}" srcOrd="1" destOrd="0" presId="urn:microsoft.com/office/officeart/2005/8/layout/orgChart1"/>
    <dgm:cxn modelId="{81C5221D-DE8F-46C9-B37C-CE5C794CF052}" type="presParOf" srcId="{E88EF311-15BA-4E20-8850-4CC8075A51F7}" destId="{1DA15380-E46C-431E-B0E9-1D219E1BC727}" srcOrd="1" destOrd="0" presId="urn:microsoft.com/office/officeart/2005/8/layout/orgChart1"/>
    <dgm:cxn modelId="{879523CB-B3D0-406A-8DCD-D47AF3DAE326}" type="presParOf" srcId="{1DA15380-E46C-431E-B0E9-1D219E1BC727}" destId="{F3B6D99D-55DC-44B3-BFA9-5C90379DCAC4}" srcOrd="0" destOrd="0" presId="urn:microsoft.com/office/officeart/2005/8/layout/orgChart1"/>
    <dgm:cxn modelId="{29BBD372-43F2-48EC-8C88-ACC445FE2D5F}" type="presParOf" srcId="{1DA15380-E46C-431E-B0E9-1D219E1BC727}" destId="{E4BBFAD6-9746-49AA-BE7F-18EC758E42C1}" srcOrd="1" destOrd="0" presId="urn:microsoft.com/office/officeart/2005/8/layout/orgChart1"/>
    <dgm:cxn modelId="{1D1C20E2-31B0-4225-A0B6-430440CCD848}" type="presParOf" srcId="{E4BBFAD6-9746-49AA-BE7F-18EC758E42C1}" destId="{D7A01ED6-B8ED-48D7-807B-5BBB563D3719}" srcOrd="0" destOrd="0" presId="urn:microsoft.com/office/officeart/2005/8/layout/orgChart1"/>
    <dgm:cxn modelId="{E2982F8A-1D3E-446F-B474-B3A9E6F1D3CB}" type="presParOf" srcId="{D7A01ED6-B8ED-48D7-807B-5BBB563D3719}" destId="{4C384177-2EE4-4C96-B1BA-9D921B6A9E7A}" srcOrd="0" destOrd="0" presId="urn:microsoft.com/office/officeart/2005/8/layout/orgChart1"/>
    <dgm:cxn modelId="{2898A5D2-AB85-4238-9B32-7D833100FE05}" type="presParOf" srcId="{D7A01ED6-B8ED-48D7-807B-5BBB563D3719}" destId="{4B4D6B3F-B28A-44B5-AC05-311EEBECCA42}" srcOrd="1" destOrd="0" presId="urn:microsoft.com/office/officeart/2005/8/layout/orgChart1"/>
    <dgm:cxn modelId="{AE7E5060-5AC2-4D88-A435-A9B40FD8CBBE}" type="presParOf" srcId="{E4BBFAD6-9746-49AA-BE7F-18EC758E42C1}" destId="{5B156150-5853-404A-AC63-0AAB617E0DB2}" srcOrd="1" destOrd="0" presId="urn:microsoft.com/office/officeart/2005/8/layout/orgChart1"/>
    <dgm:cxn modelId="{EA2DB7D1-C7DC-48C6-B4A5-E5097ECFBE65}" type="presParOf" srcId="{E4BBFAD6-9746-49AA-BE7F-18EC758E42C1}" destId="{8B11CF5B-CEEC-4637-B200-BB9AD7025EE3}" srcOrd="2" destOrd="0" presId="urn:microsoft.com/office/officeart/2005/8/layout/orgChart1"/>
    <dgm:cxn modelId="{831A5B4F-3B3F-4E12-B13F-962FE92841E2}" type="presParOf" srcId="{1DA15380-E46C-431E-B0E9-1D219E1BC727}" destId="{6A838A0A-E835-4254-8836-FBA378BC210F}" srcOrd="2" destOrd="0" presId="urn:microsoft.com/office/officeart/2005/8/layout/orgChart1"/>
    <dgm:cxn modelId="{37670621-F457-4F1D-9F80-4780AF91041E}" type="presParOf" srcId="{1DA15380-E46C-431E-B0E9-1D219E1BC727}" destId="{21804AB8-2A4B-4615-853B-D810CDCAD989}" srcOrd="3" destOrd="0" presId="urn:microsoft.com/office/officeart/2005/8/layout/orgChart1"/>
    <dgm:cxn modelId="{43DDAB9F-8F6F-4448-AC3B-0AEB088C7F3E}" type="presParOf" srcId="{21804AB8-2A4B-4615-853B-D810CDCAD989}" destId="{5B107C20-CAF9-48FC-8F16-242111A909F4}" srcOrd="0" destOrd="0" presId="urn:microsoft.com/office/officeart/2005/8/layout/orgChart1"/>
    <dgm:cxn modelId="{12C3168E-BCDD-4150-AE35-92F68F632928}" type="presParOf" srcId="{5B107C20-CAF9-48FC-8F16-242111A909F4}" destId="{6DACB1AB-1BE6-446C-AA00-3C6AAB07B1B7}" srcOrd="0" destOrd="0" presId="urn:microsoft.com/office/officeart/2005/8/layout/orgChart1"/>
    <dgm:cxn modelId="{E104E2D7-1B34-4E4B-B455-DDDF7F5080D3}" type="presParOf" srcId="{5B107C20-CAF9-48FC-8F16-242111A909F4}" destId="{7F28F3AF-4E3B-4082-B1FE-2B56FC560503}" srcOrd="1" destOrd="0" presId="urn:microsoft.com/office/officeart/2005/8/layout/orgChart1"/>
    <dgm:cxn modelId="{1184B361-C232-4882-AE11-9AC3445440B1}" type="presParOf" srcId="{21804AB8-2A4B-4615-853B-D810CDCAD989}" destId="{A25A8B52-95C9-4C5E-BFFF-D933EA8C0AE4}" srcOrd="1" destOrd="0" presId="urn:microsoft.com/office/officeart/2005/8/layout/orgChart1"/>
    <dgm:cxn modelId="{3383B405-20C2-41D8-AC89-130D5F9FE7AE}" type="presParOf" srcId="{21804AB8-2A4B-4615-853B-D810CDCAD989}" destId="{D5C259AC-542B-4879-BB13-326CA2696EF2}" srcOrd="2" destOrd="0" presId="urn:microsoft.com/office/officeart/2005/8/layout/orgChart1"/>
    <dgm:cxn modelId="{342ABD79-306A-4A8E-9675-7A143F0E8979}" type="presParOf" srcId="{E88EF311-15BA-4E20-8850-4CC8075A51F7}" destId="{C0954DAA-6CDB-4BE2-A2B9-37E1EE781038}" srcOrd="2" destOrd="0" presId="urn:microsoft.com/office/officeart/2005/8/layout/orgChart1"/>
    <dgm:cxn modelId="{81160234-4D7B-4DD5-8B0F-1623DDDFE758}" type="presParOf" srcId="{75DC2D80-1B58-4BB0-93A3-142E1FF0B1EE}" destId="{358462BF-F817-4FB3-BB00-D4F83E58CCFC}" srcOrd="10" destOrd="0" presId="urn:microsoft.com/office/officeart/2005/8/layout/orgChart1"/>
    <dgm:cxn modelId="{C125837B-386C-4F9E-B8FC-B27944526E39}" type="presParOf" srcId="{75DC2D80-1B58-4BB0-93A3-142E1FF0B1EE}" destId="{11424CBE-07F2-48E3-B158-1232858BF33B}" srcOrd="11" destOrd="0" presId="urn:microsoft.com/office/officeart/2005/8/layout/orgChart1"/>
    <dgm:cxn modelId="{210632AB-A65C-4310-A1FA-0A5FE9B20007}" type="presParOf" srcId="{11424CBE-07F2-48E3-B158-1232858BF33B}" destId="{B7DE07D5-D5EB-49AB-90A3-90A99D3B9C06}" srcOrd="0" destOrd="0" presId="urn:microsoft.com/office/officeart/2005/8/layout/orgChart1"/>
    <dgm:cxn modelId="{33DBA863-1D31-41E4-B83D-DF6EB33DAC75}" type="presParOf" srcId="{B7DE07D5-D5EB-49AB-90A3-90A99D3B9C06}" destId="{21C48C9F-9AEC-4EA6-9630-B2833C551D4E}" srcOrd="0" destOrd="0" presId="urn:microsoft.com/office/officeart/2005/8/layout/orgChart1"/>
    <dgm:cxn modelId="{241E000F-317C-4B8A-A332-66F668EFA82D}" type="presParOf" srcId="{B7DE07D5-D5EB-49AB-90A3-90A99D3B9C06}" destId="{93E88096-E677-4E72-96C2-484BDC5668B4}" srcOrd="1" destOrd="0" presId="urn:microsoft.com/office/officeart/2005/8/layout/orgChart1"/>
    <dgm:cxn modelId="{699239EB-A720-4727-865B-6576122EC8F7}" type="presParOf" srcId="{11424CBE-07F2-48E3-B158-1232858BF33B}" destId="{B8E35D50-F661-4A1A-A55C-03E752FAC17A}" srcOrd="1" destOrd="0" presId="urn:microsoft.com/office/officeart/2005/8/layout/orgChart1"/>
    <dgm:cxn modelId="{8F6175B6-E1F3-4F61-A557-785ACD681553}" type="presParOf" srcId="{11424CBE-07F2-48E3-B158-1232858BF33B}" destId="{C5CFA33B-F2BC-4402-AFA4-5FAFFC270BD5}" srcOrd="2" destOrd="0" presId="urn:microsoft.com/office/officeart/2005/8/layout/orgChart1"/>
    <dgm:cxn modelId="{B0B5F89B-7826-4D65-9509-AF287173AAF9}" type="presParOf" srcId="{C24BC823-00B7-4A3B-B19B-8EA4268996CB}" destId="{3CEC2FBD-5DF6-486B-867B-032EE0AC77E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8462BF-F817-4FB3-BB00-D4F83E58CCFC}">
      <dsp:nvSpPr>
        <dsp:cNvPr id="0" name=""/>
        <dsp:cNvSpPr/>
      </dsp:nvSpPr>
      <dsp:spPr>
        <a:xfrm>
          <a:off x="4367212" y="593756"/>
          <a:ext cx="3576048" cy="248254"/>
        </a:xfrm>
        <a:custGeom>
          <a:avLst/>
          <a:gdLst/>
          <a:ahLst/>
          <a:cxnLst/>
          <a:rect l="0" t="0" r="0" b="0"/>
          <a:pathLst>
            <a:path>
              <a:moveTo>
                <a:pt x="0" y="0"/>
              </a:moveTo>
              <a:lnTo>
                <a:pt x="0" y="124127"/>
              </a:lnTo>
              <a:lnTo>
                <a:pt x="3576048" y="124127"/>
              </a:lnTo>
              <a:lnTo>
                <a:pt x="3576048"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838A0A-E835-4254-8836-FBA378BC210F}">
      <dsp:nvSpPr>
        <dsp:cNvPr id="0" name=""/>
        <dsp:cNvSpPr/>
      </dsp:nvSpPr>
      <dsp:spPr>
        <a:xfrm>
          <a:off x="6039975" y="1433093"/>
          <a:ext cx="177324" cy="1383132"/>
        </a:xfrm>
        <a:custGeom>
          <a:avLst/>
          <a:gdLst/>
          <a:ahLst/>
          <a:cxnLst/>
          <a:rect l="0" t="0" r="0" b="0"/>
          <a:pathLst>
            <a:path>
              <a:moveTo>
                <a:pt x="0" y="0"/>
              </a:moveTo>
              <a:lnTo>
                <a:pt x="0" y="1383132"/>
              </a:lnTo>
              <a:lnTo>
                <a:pt x="177324" y="13831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3B6D99D-55DC-44B3-BFA9-5C90379DCAC4}">
      <dsp:nvSpPr>
        <dsp:cNvPr id="0" name=""/>
        <dsp:cNvSpPr/>
      </dsp:nvSpPr>
      <dsp:spPr>
        <a:xfrm>
          <a:off x="6039975" y="1433093"/>
          <a:ext cx="177324" cy="543795"/>
        </a:xfrm>
        <a:custGeom>
          <a:avLst/>
          <a:gdLst/>
          <a:ahLst/>
          <a:cxnLst/>
          <a:rect l="0" t="0" r="0" b="0"/>
          <a:pathLst>
            <a:path>
              <a:moveTo>
                <a:pt x="0" y="0"/>
              </a:moveTo>
              <a:lnTo>
                <a:pt x="0" y="543795"/>
              </a:lnTo>
              <a:lnTo>
                <a:pt x="177324" y="5437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9334BCE-E4B1-4A6D-9E25-C9BDC1405BC3}">
      <dsp:nvSpPr>
        <dsp:cNvPr id="0" name=""/>
        <dsp:cNvSpPr/>
      </dsp:nvSpPr>
      <dsp:spPr>
        <a:xfrm>
          <a:off x="4367212" y="593756"/>
          <a:ext cx="2145629" cy="248254"/>
        </a:xfrm>
        <a:custGeom>
          <a:avLst/>
          <a:gdLst/>
          <a:ahLst/>
          <a:cxnLst/>
          <a:rect l="0" t="0" r="0" b="0"/>
          <a:pathLst>
            <a:path>
              <a:moveTo>
                <a:pt x="0" y="0"/>
              </a:moveTo>
              <a:lnTo>
                <a:pt x="0" y="124127"/>
              </a:lnTo>
              <a:lnTo>
                <a:pt x="2145629" y="124127"/>
              </a:lnTo>
              <a:lnTo>
                <a:pt x="2145629"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0310872-C7DF-4BFC-8A86-D3303103C66C}">
      <dsp:nvSpPr>
        <dsp:cNvPr id="0" name=""/>
        <dsp:cNvSpPr/>
      </dsp:nvSpPr>
      <dsp:spPr>
        <a:xfrm>
          <a:off x="4609556" y="1433093"/>
          <a:ext cx="177324" cy="1383132"/>
        </a:xfrm>
        <a:custGeom>
          <a:avLst/>
          <a:gdLst/>
          <a:ahLst/>
          <a:cxnLst/>
          <a:rect l="0" t="0" r="0" b="0"/>
          <a:pathLst>
            <a:path>
              <a:moveTo>
                <a:pt x="0" y="0"/>
              </a:moveTo>
              <a:lnTo>
                <a:pt x="0" y="1383132"/>
              </a:lnTo>
              <a:lnTo>
                <a:pt x="177324" y="13831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8F6DE5-5F6B-4F89-ACDA-570DD99D0FF1}">
      <dsp:nvSpPr>
        <dsp:cNvPr id="0" name=""/>
        <dsp:cNvSpPr/>
      </dsp:nvSpPr>
      <dsp:spPr>
        <a:xfrm>
          <a:off x="4609556" y="1433093"/>
          <a:ext cx="177324" cy="543795"/>
        </a:xfrm>
        <a:custGeom>
          <a:avLst/>
          <a:gdLst/>
          <a:ahLst/>
          <a:cxnLst/>
          <a:rect l="0" t="0" r="0" b="0"/>
          <a:pathLst>
            <a:path>
              <a:moveTo>
                <a:pt x="0" y="0"/>
              </a:moveTo>
              <a:lnTo>
                <a:pt x="0" y="543795"/>
              </a:lnTo>
              <a:lnTo>
                <a:pt x="177324" y="5437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82556C-7C6B-481A-A896-9AB99529D194}">
      <dsp:nvSpPr>
        <dsp:cNvPr id="0" name=""/>
        <dsp:cNvSpPr/>
      </dsp:nvSpPr>
      <dsp:spPr>
        <a:xfrm>
          <a:off x="4367212" y="593756"/>
          <a:ext cx="715209" cy="248254"/>
        </a:xfrm>
        <a:custGeom>
          <a:avLst/>
          <a:gdLst/>
          <a:ahLst/>
          <a:cxnLst/>
          <a:rect l="0" t="0" r="0" b="0"/>
          <a:pathLst>
            <a:path>
              <a:moveTo>
                <a:pt x="0" y="0"/>
              </a:moveTo>
              <a:lnTo>
                <a:pt x="0" y="124127"/>
              </a:lnTo>
              <a:lnTo>
                <a:pt x="715209" y="124127"/>
              </a:lnTo>
              <a:lnTo>
                <a:pt x="715209"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1326743-1D84-430D-8195-E9D62D8833EF}">
      <dsp:nvSpPr>
        <dsp:cNvPr id="0" name=""/>
        <dsp:cNvSpPr/>
      </dsp:nvSpPr>
      <dsp:spPr>
        <a:xfrm>
          <a:off x="3179136" y="1433093"/>
          <a:ext cx="177324" cy="3901143"/>
        </a:xfrm>
        <a:custGeom>
          <a:avLst/>
          <a:gdLst/>
          <a:ahLst/>
          <a:cxnLst/>
          <a:rect l="0" t="0" r="0" b="0"/>
          <a:pathLst>
            <a:path>
              <a:moveTo>
                <a:pt x="0" y="0"/>
              </a:moveTo>
              <a:lnTo>
                <a:pt x="0" y="3901143"/>
              </a:lnTo>
              <a:lnTo>
                <a:pt x="177324" y="39011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A64C305-64FF-4B62-AD32-D99F74A025E1}">
      <dsp:nvSpPr>
        <dsp:cNvPr id="0" name=""/>
        <dsp:cNvSpPr/>
      </dsp:nvSpPr>
      <dsp:spPr>
        <a:xfrm>
          <a:off x="3179136" y="1433093"/>
          <a:ext cx="177324" cy="3061806"/>
        </a:xfrm>
        <a:custGeom>
          <a:avLst/>
          <a:gdLst/>
          <a:ahLst/>
          <a:cxnLst/>
          <a:rect l="0" t="0" r="0" b="0"/>
          <a:pathLst>
            <a:path>
              <a:moveTo>
                <a:pt x="0" y="0"/>
              </a:moveTo>
              <a:lnTo>
                <a:pt x="0" y="3061806"/>
              </a:lnTo>
              <a:lnTo>
                <a:pt x="177324" y="3061806"/>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1555282-67F0-4381-BA18-7CF41B54AD55}">
      <dsp:nvSpPr>
        <dsp:cNvPr id="0" name=""/>
        <dsp:cNvSpPr/>
      </dsp:nvSpPr>
      <dsp:spPr>
        <a:xfrm>
          <a:off x="3179136" y="1433093"/>
          <a:ext cx="177324" cy="2222469"/>
        </a:xfrm>
        <a:custGeom>
          <a:avLst/>
          <a:gdLst/>
          <a:ahLst/>
          <a:cxnLst/>
          <a:rect l="0" t="0" r="0" b="0"/>
          <a:pathLst>
            <a:path>
              <a:moveTo>
                <a:pt x="0" y="0"/>
              </a:moveTo>
              <a:lnTo>
                <a:pt x="0" y="2222469"/>
              </a:lnTo>
              <a:lnTo>
                <a:pt x="177324" y="222246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A82A959-1824-46DB-9F20-ADCA150BE6FE}">
      <dsp:nvSpPr>
        <dsp:cNvPr id="0" name=""/>
        <dsp:cNvSpPr/>
      </dsp:nvSpPr>
      <dsp:spPr>
        <a:xfrm>
          <a:off x="3179136" y="1433093"/>
          <a:ext cx="177324" cy="1383132"/>
        </a:xfrm>
        <a:custGeom>
          <a:avLst/>
          <a:gdLst/>
          <a:ahLst/>
          <a:cxnLst/>
          <a:rect l="0" t="0" r="0" b="0"/>
          <a:pathLst>
            <a:path>
              <a:moveTo>
                <a:pt x="0" y="0"/>
              </a:moveTo>
              <a:lnTo>
                <a:pt x="0" y="1383132"/>
              </a:lnTo>
              <a:lnTo>
                <a:pt x="177324" y="13831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AC0403-26E7-4C71-96E2-A4E7D39EDF75}">
      <dsp:nvSpPr>
        <dsp:cNvPr id="0" name=""/>
        <dsp:cNvSpPr/>
      </dsp:nvSpPr>
      <dsp:spPr>
        <a:xfrm>
          <a:off x="3179136" y="1433093"/>
          <a:ext cx="177324" cy="543795"/>
        </a:xfrm>
        <a:custGeom>
          <a:avLst/>
          <a:gdLst/>
          <a:ahLst/>
          <a:cxnLst/>
          <a:rect l="0" t="0" r="0" b="0"/>
          <a:pathLst>
            <a:path>
              <a:moveTo>
                <a:pt x="0" y="0"/>
              </a:moveTo>
              <a:lnTo>
                <a:pt x="0" y="543795"/>
              </a:lnTo>
              <a:lnTo>
                <a:pt x="177324" y="5437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AC013F-4544-478A-B6CD-5AD710BA07AA}">
      <dsp:nvSpPr>
        <dsp:cNvPr id="0" name=""/>
        <dsp:cNvSpPr/>
      </dsp:nvSpPr>
      <dsp:spPr>
        <a:xfrm>
          <a:off x="3652002" y="593756"/>
          <a:ext cx="715209" cy="248254"/>
        </a:xfrm>
        <a:custGeom>
          <a:avLst/>
          <a:gdLst/>
          <a:ahLst/>
          <a:cxnLst/>
          <a:rect l="0" t="0" r="0" b="0"/>
          <a:pathLst>
            <a:path>
              <a:moveTo>
                <a:pt x="715209" y="0"/>
              </a:moveTo>
              <a:lnTo>
                <a:pt x="715209" y="124127"/>
              </a:lnTo>
              <a:lnTo>
                <a:pt x="0" y="124127"/>
              </a:lnTo>
              <a:lnTo>
                <a:pt x="0"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DEC067-4EBC-426F-9A3D-E84DBEBB8FCA}">
      <dsp:nvSpPr>
        <dsp:cNvPr id="0" name=""/>
        <dsp:cNvSpPr/>
      </dsp:nvSpPr>
      <dsp:spPr>
        <a:xfrm>
          <a:off x="1748717" y="1433093"/>
          <a:ext cx="177324" cy="1383132"/>
        </a:xfrm>
        <a:custGeom>
          <a:avLst/>
          <a:gdLst/>
          <a:ahLst/>
          <a:cxnLst/>
          <a:rect l="0" t="0" r="0" b="0"/>
          <a:pathLst>
            <a:path>
              <a:moveTo>
                <a:pt x="0" y="0"/>
              </a:moveTo>
              <a:lnTo>
                <a:pt x="0" y="1383132"/>
              </a:lnTo>
              <a:lnTo>
                <a:pt x="177324" y="13831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338B65-D26A-4C4D-858E-5C293E185698}">
      <dsp:nvSpPr>
        <dsp:cNvPr id="0" name=""/>
        <dsp:cNvSpPr/>
      </dsp:nvSpPr>
      <dsp:spPr>
        <a:xfrm>
          <a:off x="1748717" y="1433093"/>
          <a:ext cx="177324" cy="543795"/>
        </a:xfrm>
        <a:custGeom>
          <a:avLst/>
          <a:gdLst/>
          <a:ahLst/>
          <a:cxnLst/>
          <a:rect l="0" t="0" r="0" b="0"/>
          <a:pathLst>
            <a:path>
              <a:moveTo>
                <a:pt x="0" y="0"/>
              </a:moveTo>
              <a:lnTo>
                <a:pt x="0" y="543795"/>
              </a:lnTo>
              <a:lnTo>
                <a:pt x="177324" y="5437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45F79F9-931E-47D2-9679-5245CA8983D6}">
      <dsp:nvSpPr>
        <dsp:cNvPr id="0" name=""/>
        <dsp:cNvSpPr/>
      </dsp:nvSpPr>
      <dsp:spPr>
        <a:xfrm>
          <a:off x="2221583" y="593756"/>
          <a:ext cx="2145629" cy="248254"/>
        </a:xfrm>
        <a:custGeom>
          <a:avLst/>
          <a:gdLst/>
          <a:ahLst/>
          <a:cxnLst/>
          <a:rect l="0" t="0" r="0" b="0"/>
          <a:pathLst>
            <a:path>
              <a:moveTo>
                <a:pt x="2145629" y="0"/>
              </a:moveTo>
              <a:lnTo>
                <a:pt x="2145629" y="124127"/>
              </a:lnTo>
              <a:lnTo>
                <a:pt x="0" y="124127"/>
              </a:lnTo>
              <a:lnTo>
                <a:pt x="0"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BAC3D67-FA9B-4233-AD5F-3598D470BD26}">
      <dsp:nvSpPr>
        <dsp:cNvPr id="0" name=""/>
        <dsp:cNvSpPr/>
      </dsp:nvSpPr>
      <dsp:spPr>
        <a:xfrm>
          <a:off x="318298" y="1433093"/>
          <a:ext cx="177324" cy="2222469"/>
        </a:xfrm>
        <a:custGeom>
          <a:avLst/>
          <a:gdLst/>
          <a:ahLst/>
          <a:cxnLst/>
          <a:rect l="0" t="0" r="0" b="0"/>
          <a:pathLst>
            <a:path>
              <a:moveTo>
                <a:pt x="0" y="0"/>
              </a:moveTo>
              <a:lnTo>
                <a:pt x="0" y="2222469"/>
              </a:lnTo>
              <a:lnTo>
                <a:pt x="177324" y="2222469"/>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A2EAC64-0EF5-4F23-9B8D-C0CF768612BF}">
      <dsp:nvSpPr>
        <dsp:cNvPr id="0" name=""/>
        <dsp:cNvSpPr/>
      </dsp:nvSpPr>
      <dsp:spPr>
        <a:xfrm>
          <a:off x="318298" y="1433093"/>
          <a:ext cx="177324" cy="1383132"/>
        </a:xfrm>
        <a:custGeom>
          <a:avLst/>
          <a:gdLst/>
          <a:ahLst/>
          <a:cxnLst/>
          <a:rect l="0" t="0" r="0" b="0"/>
          <a:pathLst>
            <a:path>
              <a:moveTo>
                <a:pt x="0" y="0"/>
              </a:moveTo>
              <a:lnTo>
                <a:pt x="0" y="1383132"/>
              </a:lnTo>
              <a:lnTo>
                <a:pt x="177324" y="1383132"/>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BEC64B-F4A2-4A7A-A356-331B81D6B8F1}">
      <dsp:nvSpPr>
        <dsp:cNvPr id="0" name=""/>
        <dsp:cNvSpPr/>
      </dsp:nvSpPr>
      <dsp:spPr>
        <a:xfrm>
          <a:off x="318298" y="1433093"/>
          <a:ext cx="177324" cy="543795"/>
        </a:xfrm>
        <a:custGeom>
          <a:avLst/>
          <a:gdLst/>
          <a:ahLst/>
          <a:cxnLst/>
          <a:rect l="0" t="0" r="0" b="0"/>
          <a:pathLst>
            <a:path>
              <a:moveTo>
                <a:pt x="0" y="0"/>
              </a:moveTo>
              <a:lnTo>
                <a:pt x="0" y="543795"/>
              </a:lnTo>
              <a:lnTo>
                <a:pt x="177324" y="543795"/>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6F96AD-F25C-4788-8615-F8C12229A334}">
      <dsp:nvSpPr>
        <dsp:cNvPr id="0" name=""/>
        <dsp:cNvSpPr/>
      </dsp:nvSpPr>
      <dsp:spPr>
        <a:xfrm>
          <a:off x="791164" y="593756"/>
          <a:ext cx="3576048" cy="248254"/>
        </a:xfrm>
        <a:custGeom>
          <a:avLst/>
          <a:gdLst/>
          <a:ahLst/>
          <a:cxnLst/>
          <a:rect l="0" t="0" r="0" b="0"/>
          <a:pathLst>
            <a:path>
              <a:moveTo>
                <a:pt x="3576048" y="0"/>
              </a:moveTo>
              <a:lnTo>
                <a:pt x="3576048" y="124127"/>
              </a:lnTo>
              <a:lnTo>
                <a:pt x="0" y="124127"/>
              </a:lnTo>
              <a:lnTo>
                <a:pt x="0" y="248254"/>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EB2B8D-2721-4690-89DB-5E522974598B}">
      <dsp:nvSpPr>
        <dsp:cNvPr id="0" name=""/>
        <dsp:cNvSpPr/>
      </dsp:nvSpPr>
      <dsp:spPr>
        <a:xfrm>
          <a:off x="3776130" y="2673"/>
          <a:ext cx="1182164" cy="591082"/>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Software Testing</a:t>
          </a:r>
          <a:endParaRPr lang="en-US" sz="1500" kern="1200" dirty="0"/>
        </a:p>
      </dsp:txBody>
      <dsp:txXfrm>
        <a:off x="3776130" y="2673"/>
        <a:ext cx="1182164" cy="591082"/>
      </dsp:txXfrm>
    </dsp:sp>
    <dsp:sp modelId="{0FAFECBE-B654-4D71-928B-163CE369E2D2}">
      <dsp:nvSpPr>
        <dsp:cNvPr id="0" name=""/>
        <dsp:cNvSpPr/>
      </dsp:nvSpPr>
      <dsp:spPr>
        <a:xfrm>
          <a:off x="200081"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Fundamentals</a:t>
          </a:r>
          <a:endParaRPr lang="en-US" sz="1500" kern="1200" dirty="0"/>
        </a:p>
      </dsp:txBody>
      <dsp:txXfrm>
        <a:off x="200081" y="842010"/>
        <a:ext cx="1182164" cy="591082"/>
      </dsp:txXfrm>
    </dsp:sp>
    <dsp:sp modelId="{B28F3B09-8F5E-4F0D-9850-0903C9797D10}">
      <dsp:nvSpPr>
        <dsp:cNvPr id="0" name=""/>
        <dsp:cNvSpPr/>
      </dsp:nvSpPr>
      <dsp:spPr>
        <a:xfrm>
          <a:off x="495622" y="1681347"/>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Terminology</a:t>
          </a:r>
          <a:endParaRPr lang="en-US" sz="1500" kern="1200" dirty="0"/>
        </a:p>
      </dsp:txBody>
      <dsp:txXfrm>
        <a:off x="495622" y="1681347"/>
        <a:ext cx="1182164" cy="591082"/>
      </dsp:txXfrm>
    </dsp:sp>
    <dsp:sp modelId="{A8E8D06E-BC20-4098-8526-156AFB87B359}">
      <dsp:nvSpPr>
        <dsp:cNvPr id="0" name=""/>
        <dsp:cNvSpPr/>
      </dsp:nvSpPr>
      <dsp:spPr>
        <a:xfrm>
          <a:off x="495622" y="2520684"/>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Key Issues</a:t>
          </a:r>
          <a:endParaRPr lang="en-US" sz="1500" kern="1200" dirty="0"/>
        </a:p>
      </dsp:txBody>
      <dsp:txXfrm>
        <a:off x="495622" y="2520684"/>
        <a:ext cx="1182164" cy="591082"/>
      </dsp:txXfrm>
    </dsp:sp>
    <dsp:sp modelId="{0E7B18CE-2D79-4693-B779-AC87EAA2FC67}">
      <dsp:nvSpPr>
        <dsp:cNvPr id="0" name=""/>
        <dsp:cNvSpPr/>
      </dsp:nvSpPr>
      <dsp:spPr>
        <a:xfrm>
          <a:off x="495622" y="3360021"/>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Relationships</a:t>
          </a:r>
          <a:endParaRPr lang="en-US" sz="1500" kern="1200" dirty="0"/>
        </a:p>
      </dsp:txBody>
      <dsp:txXfrm>
        <a:off x="495622" y="3360021"/>
        <a:ext cx="1182164" cy="591082"/>
      </dsp:txXfrm>
    </dsp:sp>
    <dsp:sp modelId="{C15A25D8-9D46-48ED-8175-1BF01B132A7C}">
      <dsp:nvSpPr>
        <dsp:cNvPr id="0" name=""/>
        <dsp:cNvSpPr/>
      </dsp:nvSpPr>
      <dsp:spPr>
        <a:xfrm>
          <a:off x="1630501"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Test Levels</a:t>
          </a:r>
          <a:endParaRPr lang="en-US" sz="1500" kern="1200" dirty="0"/>
        </a:p>
      </dsp:txBody>
      <dsp:txXfrm>
        <a:off x="1630501" y="842010"/>
        <a:ext cx="1182164" cy="591082"/>
      </dsp:txXfrm>
    </dsp:sp>
    <dsp:sp modelId="{B14095B2-6A14-47B7-85C1-A4637C08FF3F}">
      <dsp:nvSpPr>
        <dsp:cNvPr id="0" name=""/>
        <dsp:cNvSpPr/>
      </dsp:nvSpPr>
      <dsp:spPr>
        <a:xfrm>
          <a:off x="1926042" y="1681347"/>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Target</a:t>
          </a:r>
          <a:endParaRPr lang="en-US" sz="1500" kern="1200" dirty="0"/>
        </a:p>
      </dsp:txBody>
      <dsp:txXfrm>
        <a:off x="1926042" y="1681347"/>
        <a:ext cx="1182164" cy="591082"/>
      </dsp:txXfrm>
    </dsp:sp>
    <dsp:sp modelId="{8A5EAACB-432C-4EE0-ACB4-3A3FD918C45E}">
      <dsp:nvSpPr>
        <dsp:cNvPr id="0" name=""/>
        <dsp:cNvSpPr/>
      </dsp:nvSpPr>
      <dsp:spPr>
        <a:xfrm>
          <a:off x="1926042" y="2520684"/>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Objective</a:t>
          </a:r>
          <a:endParaRPr lang="en-US" sz="1500" kern="1200" dirty="0"/>
        </a:p>
      </dsp:txBody>
      <dsp:txXfrm>
        <a:off x="1926042" y="2520684"/>
        <a:ext cx="1182164" cy="591082"/>
      </dsp:txXfrm>
    </dsp:sp>
    <dsp:sp modelId="{CCF8BA5D-E0DF-4C6F-B77A-91DBCC427323}">
      <dsp:nvSpPr>
        <dsp:cNvPr id="0" name=""/>
        <dsp:cNvSpPr/>
      </dsp:nvSpPr>
      <dsp:spPr>
        <a:xfrm>
          <a:off x="3060920"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Test Techniques</a:t>
          </a:r>
          <a:endParaRPr lang="en-US" sz="1500" kern="1200" dirty="0"/>
        </a:p>
      </dsp:txBody>
      <dsp:txXfrm>
        <a:off x="3060920" y="842010"/>
        <a:ext cx="1182164" cy="591082"/>
      </dsp:txXfrm>
    </dsp:sp>
    <dsp:sp modelId="{538B622A-7782-49E5-9952-6F4D901C15EB}">
      <dsp:nvSpPr>
        <dsp:cNvPr id="0" name=""/>
        <dsp:cNvSpPr/>
      </dsp:nvSpPr>
      <dsp:spPr>
        <a:xfrm>
          <a:off x="3356461" y="1681347"/>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Experience</a:t>
          </a:r>
          <a:endParaRPr lang="en-US" sz="1500" kern="1200" dirty="0"/>
        </a:p>
      </dsp:txBody>
      <dsp:txXfrm>
        <a:off x="3356461" y="1681347"/>
        <a:ext cx="1182164" cy="591082"/>
      </dsp:txXfrm>
    </dsp:sp>
    <dsp:sp modelId="{8914210C-40BE-48B6-AC6B-FB9AA03B0455}">
      <dsp:nvSpPr>
        <dsp:cNvPr id="0" name=""/>
        <dsp:cNvSpPr/>
      </dsp:nvSpPr>
      <dsp:spPr>
        <a:xfrm>
          <a:off x="3356461" y="2520684"/>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Domain</a:t>
          </a:r>
          <a:endParaRPr lang="en-US" sz="1500" kern="1200" dirty="0"/>
        </a:p>
      </dsp:txBody>
      <dsp:txXfrm>
        <a:off x="3356461" y="2520684"/>
        <a:ext cx="1182164" cy="591082"/>
      </dsp:txXfrm>
    </dsp:sp>
    <dsp:sp modelId="{35C23E7C-D4CE-4487-9735-61315102DC27}">
      <dsp:nvSpPr>
        <dsp:cNvPr id="0" name=""/>
        <dsp:cNvSpPr/>
      </dsp:nvSpPr>
      <dsp:spPr>
        <a:xfrm>
          <a:off x="3356461" y="3360021"/>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Code-based</a:t>
          </a:r>
          <a:endParaRPr lang="en-US" sz="1500" kern="1200" dirty="0"/>
        </a:p>
      </dsp:txBody>
      <dsp:txXfrm>
        <a:off x="3356461" y="3360021"/>
        <a:ext cx="1182164" cy="591082"/>
      </dsp:txXfrm>
    </dsp:sp>
    <dsp:sp modelId="{73450091-7ACF-4AFC-8244-E02F8C2E1E14}">
      <dsp:nvSpPr>
        <dsp:cNvPr id="0" name=""/>
        <dsp:cNvSpPr/>
      </dsp:nvSpPr>
      <dsp:spPr>
        <a:xfrm>
          <a:off x="3356461" y="4199358"/>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Fault-based</a:t>
          </a:r>
          <a:endParaRPr lang="en-US" sz="1500" kern="1200" dirty="0"/>
        </a:p>
      </dsp:txBody>
      <dsp:txXfrm>
        <a:off x="3356461" y="4199358"/>
        <a:ext cx="1182164" cy="591082"/>
      </dsp:txXfrm>
    </dsp:sp>
    <dsp:sp modelId="{E473A977-1678-4088-903C-7B2E246DEB29}">
      <dsp:nvSpPr>
        <dsp:cNvPr id="0" name=""/>
        <dsp:cNvSpPr/>
      </dsp:nvSpPr>
      <dsp:spPr>
        <a:xfrm>
          <a:off x="3356461" y="5038695"/>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Model-based</a:t>
          </a:r>
          <a:endParaRPr lang="en-US" sz="1500" kern="1200" dirty="0"/>
        </a:p>
      </dsp:txBody>
      <dsp:txXfrm>
        <a:off x="3356461" y="5038695"/>
        <a:ext cx="1182164" cy="591082"/>
      </dsp:txXfrm>
    </dsp:sp>
    <dsp:sp modelId="{B74DA0A4-8D25-4ADF-BB29-CBD1A578FED0}">
      <dsp:nvSpPr>
        <dsp:cNvPr id="0" name=""/>
        <dsp:cNvSpPr/>
      </dsp:nvSpPr>
      <dsp:spPr>
        <a:xfrm>
          <a:off x="4491339"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Measure</a:t>
          </a:r>
          <a:endParaRPr lang="en-US" sz="1500" kern="1200" dirty="0"/>
        </a:p>
      </dsp:txBody>
      <dsp:txXfrm>
        <a:off x="4491339" y="842010"/>
        <a:ext cx="1182164" cy="591082"/>
      </dsp:txXfrm>
    </dsp:sp>
    <dsp:sp modelId="{26B0C6E6-424F-4402-BBD1-9ED4FAE0D831}">
      <dsp:nvSpPr>
        <dsp:cNvPr id="0" name=""/>
        <dsp:cNvSpPr/>
      </dsp:nvSpPr>
      <dsp:spPr>
        <a:xfrm>
          <a:off x="4786880" y="1681347"/>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Program</a:t>
          </a:r>
          <a:endParaRPr lang="en-US" sz="1500" kern="1200" dirty="0"/>
        </a:p>
      </dsp:txBody>
      <dsp:txXfrm>
        <a:off x="4786880" y="1681347"/>
        <a:ext cx="1182164" cy="591082"/>
      </dsp:txXfrm>
    </dsp:sp>
    <dsp:sp modelId="{32D9942E-5B2F-4D70-800B-E614AD79F2E3}">
      <dsp:nvSpPr>
        <dsp:cNvPr id="0" name=""/>
        <dsp:cNvSpPr/>
      </dsp:nvSpPr>
      <dsp:spPr>
        <a:xfrm>
          <a:off x="4786880" y="2520684"/>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Test</a:t>
          </a:r>
          <a:endParaRPr lang="en-US" sz="1500" kern="1200" dirty="0"/>
        </a:p>
      </dsp:txBody>
      <dsp:txXfrm>
        <a:off x="4786880" y="2520684"/>
        <a:ext cx="1182164" cy="591082"/>
      </dsp:txXfrm>
    </dsp:sp>
    <dsp:sp modelId="{299F8686-89A3-4122-822C-611BBF7FFA91}">
      <dsp:nvSpPr>
        <dsp:cNvPr id="0" name=""/>
        <dsp:cNvSpPr/>
      </dsp:nvSpPr>
      <dsp:spPr>
        <a:xfrm>
          <a:off x="5921759"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Process</a:t>
          </a:r>
          <a:endParaRPr lang="en-US" sz="1500" kern="1200" dirty="0"/>
        </a:p>
      </dsp:txBody>
      <dsp:txXfrm>
        <a:off x="5921759" y="842010"/>
        <a:ext cx="1182164" cy="591082"/>
      </dsp:txXfrm>
    </dsp:sp>
    <dsp:sp modelId="{4C384177-2EE4-4C96-B1BA-9D921B6A9E7A}">
      <dsp:nvSpPr>
        <dsp:cNvPr id="0" name=""/>
        <dsp:cNvSpPr/>
      </dsp:nvSpPr>
      <dsp:spPr>
        <a:xfrm>
          <a:off x="6217300" y="1681347"/>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Practical</a:t>
          </a:r>
          <a:endParaRPr lang="en-US" sz="1500" kern="1200" dirty="0"/>
        </a:p>
      </dsp:txBody>
      <dsp:txXfrm>
        <a:off x="6217300" y="1681347"/>
        <a:ext cx="1182164" cy="591082"/>
      </dsp:txXfrm>
    </dsp:sp>
    <dsp:sp modelId="{6DACB1AB-1BE6-446C-AA00-3C6AAB07B1B7}">
      <dsp:nvSpPr>
        <dsp:cNvPr id="0" name=""/>
        <dsp:cNvSpPr/>
      </dsp:nvSpPr>
      <dsp:spPr>
        <a:xfrm>
          <a:off x="6217300" y="2520684"/>
          <a:ext cx="1182164" cy="591082"/>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Activities</a:t>
          </a:r>
          <a:endParaRPr lang="en-US" sz="1500" kern="1200" dirty="0"/>
        </a:p>
      </dsp:txBody>
      <dsp:txXfrm>
        <a:off x="6217300" y="2520684"/>
        <a:ext cx="1182164" cy="591082"/>
      </dsp:txXfrm>
    </dsp:sp>
    <dsp:sp modelId="{21C48C9F-9AEC-4EA6-9630-B2833C551D4E}">
      <dsp:nvSpPr>
        <dsp:cNvPr id="0" name=""/>
        <dsp:cNvSpPr/>
      </dsp:nvSpPr>
      <dsp:spPr>
        <a:xfrm>
          <a:off x="7352178" y="842010"/>
          <a:ext cx="1182164" cy="591082"/>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1500" kern="1200" dirty="0" smtClean="0"/>
            <a:t>Tools</a:t>
          </a:r>
          <a:endParaRPr lang="en-US" sz="1500" kern="1200" dirty="0"/>
        </a:p>
      </dsp:txBody>
      <dsp:txXfrm>
        <a:off x="7352178" y="842010"/>
        <a:ext cx="1182164" cy="5910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AD639F-89D9-47C2-A285-67A85FC74390}" type="datetimeFigureOut">
              <a:rPr lang="en-US" smtClean="0"/>
              <a:t>3/6/2017</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7BB687-644F-4FF8-886E-3D10A3F88630}" type="slidenum">
              <a:rPr lang="en-US" smtClean="0"/>
              <a:t>‹#›</a:t>
            </a:fld>
            <a:endParaRPr lang="en-US"/>
          </a:p>
        </p:txBody>
      </p:sp>
    </p:spTree>
    <p:extLst>
      <p:ext uri="{BB962C8B-B14F-4D97-AF65-F5344CB8AC3E}">
        <p14:creationId xmlns:p14="http://schemas.microsoft.com/office/powerpoint/2010/main" val="1406573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2E94F6-4247-404F-8692-559D5438C4FD}" type="slidenum">
              <a:rPr lang="en-US" smtClean="0">
                <a:solidFill>
                  <a:prstClr val="black"/>
                </a:solidFill>
              </a:rPr>
              <a:pPr/>
              <a:t>1</a:t>
            </a:fld>
            <a:endParaRPr lang="en-US" dirty="0">
              <a:solidFill>
                <a:prstClr val="black"/>
              </a:solidFill>
            </a:endParaRPr>
          </a:p>
        </p:txBody>
      </p:sp>
    </p:spTree>
    <p:extLst>
      <p:ext uri="{BB962C8B-B14F-4D97-AF65-F5344CB8AC3E}">
        <p14:creationId xmlns:p14="http://schemas.microsoft.com/office/powerpoint/2010/main" val="706356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14</a:t>
            </a:fld>
            <a:endParaRPr lang="en-US"/>
          </a:p>
        </p:txBody>
      </p:sp>
    </p:spTree>
    <p:extLst>
      <p:ext uri="{BB962C8B-B14F-4D97-AF65-F5344CB8AC3E}">
        <p14:creationId xmlns:p14="http://schemas.microsoft.com/office/powerpoint/2010/main" val="1342353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15</a:t>
            </a:fld>
            <a:endParaRPr lang="en-US"/>
          </a:p>
        </p:txBody>
      </p:sp>
    </p:spTree>
    <p:extLst>
      <p:ext uri="{BB962C8B-B14F-4D97-AF65-F5344CB8AC3E}">
        <p14:creationId xmlns:p14="http://schemas.microsoft.com/office/powerpoint/2010/main" val="3656899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17</a:t>
            </a:fld>
            <a:endParaRPr lang="en-US"/>
          </a:p>
        </p:txBody>
      </p:sp>
    </p:spTree>
    <p:extLst>
      <p:ext uri="{BB962C8B-B14F-4D97-AF65-F5344CB8AC3E}">
        <p14:creationId xmlns:p14="http://schemas.microsoft.com/office/powerpoint/2010/main" val="23030820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22</a:t>
            </a:fld>
            <a:endParaRPr lang="en-US"/>
          </a:p>
        </p:txBody>
      </p:sp>
    </p:spTree>
    <p:extLst>
      <p:ext uri="{BB962C8B-B14F-4D97-AF65-F5344CB8AC3E}">
        <p14:creationId xmlns:p14="http://schemas.microsoft.com/office/powerpoint/2010/main" val="36950412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24</a:t>
            </a:fld>
            <a:endParaRPr lang="en-US"/>
          </a:p>
        </p:txBody>
      </p:sp>
    </p:spTree>
    <p:extLst>
      <p:ext uri="{BB962C8B-B14F-4D97-AF65-F5344CB8AC3E}">
        <p14:creationId xmlns:p14="http://schemas.microsoft.com/office/powerpoint/2010/main" val="6701175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A13D6CA-0D0B-42CE-A638-BE7E1AD16FBB}" type="slidenum">
              <a:rPr lang="en-US" altLang="en-US">
                <a:solidFill>
                  <a:prstClr val="black"/>
                </a:solidFill>
              </a:rPr>
              <a:pPr/>
              <a:t>29</a:t>
            </a:fld>
            <a:endParaRPr lang="en-US" altLang="en-US">
              <a:solidFill>
                <a:prstClr val="black"/>
              </a:solidFill>
            </a:endParaRPr>
          </a:p>
        </p:txBody>
      </p:sp>
      <p:sp>
        <p:nvSpPr>
          <p:cNvPr id="187394" name="Rectangle 2"/>
          <p:cNvSpPr>
            <a:spLocks noGrp="1" noRot="1" noChangeAspect="1" noChangeArrowheads="1" noTextEdit="1"/>
          </p:cNvSpPr>
          <p:nvPr>
            <p:ph type="sldImg"/>
          </p:nvPr>
        </p:nvSpPr>
        <p:spPr>
          <a:ln/>
        </p:spPr>
      </p:sp>
      <p:sp>
        <p:nvSpPr>
          <p:cNvPr id="18739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40867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0EFB48D7-130E-4955-893A-B8FABB257F55}" type="slidenum">
              <a:rPr lang="en-US" smtClean="0">
                <a:solidFill>
                  <a:prstClr val="black"/>
                </a:solidFill>
              </a:rPr>
              <a:pPr/>
              <a:t>45</a:t>
            </a:fld>
            <a:endParaRPr lang="en-US">
              <a:solidFill>
                <a:prstClr val="black"/>
              </a:solidFill>
            </a:endParaRPr>
          </a:p>
        </p:txBody>
      </p:sp>
    </p:spTree>
    <p:extLst>
      <p:ext uri="{BB962C8B-B14F-4D97-AF65-F5344CB8AC3E}">
        <p14:creationId xmlns:p14="http://schemas.microsoft.com/office/powerpoint/2010/main" val="25258304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5B3BDA2-1201-4896-9442-8973F2D5E106}" type="slidenum">
              <a:rPr lang="en-US" altLang="en-US">
                <a:solidFill>
                  <a:prstClr val="black"/>
                </a:solidFill>
              </a:rPr>
              <a:pPr/>
              <a:t>52</a:t>
            </a:fld>
            <a:endParaRPr lang="en-US" altLang="en-US">
              <a:solidFill>
                <a:prstClr val="black"/>
              </a:solidFill>
            </a:endParaRPr>
          </a:p>
        </p:txBody>
      </p:sp>
      <p:sp>
        <p:nvSpPr>
          <p:cNvPr id="183298" name="Rectangle 2"/>
          <p:cNvSpPr>
            <a:spLocks noGrp="1" noRot="1" noChangeAspect="1" noChangeArrowheads="1" noTextEdit="1"/>
          </p:cNvSpPr>
          <p:nvPr>
            <p:ph type="sldImg"/>
          </p:nvPr>
        </p:nvSpPr>
        <p:spPr>
          <a:ln/>
        </p:spPr>
      </p:sp>
      <p:sp>
        <p:nvSpPr>
          <p:cNvPr id="18329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326176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53C2D2-55CA-4ED0-87B4-B529A4FFC372}" type="slidenum">
              <a:rPr lang="en-US" altLang="en-US">
                <a:solidFill>
                  <a:prstClr val="black"/>
                </a:solidFill>
              </a:rPr>
              <a:pPr/>
              <a:t>53</a:t>
            </a:fld>
            <a:endParaRPr lang="en-US" altLang="en-US">
              <a:solidFill>
                <a:prstClr val="black"/>
              </a:solidFill>
            </a:endParaRPr>
          </a:p>
        </p:txBody>
      </p:sp>
      <p:sp>
        <p:nvSpPr>
          <p:cNvPr id="184322" name="Rectangle 2"/>
          <p:cNvSpPr>
            <a:spLocks noGrp="1" noRot="1" noChangeAspect="1" noChangeArrowheads="1" noTextEdit="1"/>
          </p:cNvSpPr>
          <p:nvPr>
            <p:ph type="sldImg"/>
          </p:nvPr>
        </p:nvSpPr>
        <p:spPr>
          <a:ln/>
        </p:spPr>
      </p:sp>
      <p:sp>
        <p:nvSpPr>
          <p:cNvPr id="18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2658686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0755056-F7D9-4D52-B5B3-80C8CB033919}" type="slidenum">
              <a:rPr lang="en-US" altLang="en-US">
                <a:solidFill>
                  <a:prstClr val="black"/>
                </a:solidFill>
              </a:rPr>
              <a:pPr/>
              <a:t>54</a:t>
            </a:fld>
            <a:endParaRPr lang="en-US" altLang="en-US">
              <a:solidFill>
                <a:prstClr val="black"/>
              </a:solidFill>
            </a:endParaRPr>
          </a:p>
        </p:txBody>
      </p:sp>
      <p:sp>
        <p:nvSpPr>
          <p:cNvPr id="185346" name="Rectangle 2"/>
          <p:cNvSpPr>
            <a:spLocks noGrp="1" noRot="1" noChangeAspect="1" noChangeArrowheads="1" noTextEdit="1"/>
          </p:cNvSpPr>
          <p:nvPr>
            <p:ph type="sldImg"/>
          </p:nvPr>
        </p:nvSpPr>
        <p:spPr>
          <a:ln/>
        </p:spPr>
      </p:sp>
      <p:sp>
        <p:nvSpPr>
          <p:cNvPr id="18534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221642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2</a:t>
            </a:fld>
            <a:endParaRPr lang="en-US"/>
          </a:p>
        </p:txBody>
      </p:sp>
    </p:spTree>
    <p:extLst>
      <p:ext uri="{BB962C8B-B14F-4D97-AF65-F5344CB8AC3E}">
        <p14:creationId xmlns:p14="http://schemas.microsoft.com/office/powerpoint/2010/main" val="4956861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ABC1C-F251-40D6-9131-BDFBF69FA7CB}" type="slidenum">
              <a:rPr lang="en-US" altLang="en-US">
                <a:solidFill>
                  <a:prstClr val="black"/>
                </a:solidFill>
              </a:rPr>
              <a:pPr/>
              <a:t>55</a:t>
            </a:fld>
            <a:endParaRPr lang="en-US" altLang="en-US">
              <a:solidFill>
                <a:prstClr val="black"/>
              </a:solidFill>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016564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F1765C-613E-414D-8CE4-C08F6B89354A}" type="slidenum">
              <a:rPr lang="en-US" altLang="en-US">
                <a:solidFill>
                  <a:prstClr val="black"/>
                </a:solidFill>
              </a:rPr>
              <a:pPr/>
              <a:t>57</a:t>
            </a:fld>
            <a:endParaRPr lang="en-US" altLang="en-US">
              <a:solidFill>
                <a:prstClr val="black"/>
              </a:solidFill>
            </a:endParaRPr>
          </a:p>
        </p:txBody>
      </p:sp>
      <p:sp>
        <p:nvSpPr>
          <p:cNvPr id="190466" name="Rectangle 2"/>
          <p:cNvSpPr>
            <a:spLocks noGrp="1" noRot="1" noChangeAspect="1" noChangeArrowheads="1" noTextEdit="1"/>
          </p:cNvSpPr>
          <p:nvPr>
            <p:ph type="sldImg"/>
          </p:nvPr>
        </p:nvSpPr>
        <p:spPr>
          <a:ln/>
        </p:spPr>
      </p:sp>
      <p:sp>
        <p:nvSpPr>
          <p:cNvPr id="19046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4760305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271562-A24A-454E-8840-474C536B0B3B}" type="slidenum">
              <a:rPr lang="en-US" altLang="en-US">
                <a:solidFill>
                  <a:prstClr val="black"/>
                </a:solidFill>
              </a:rPr>
              <a:pPr/>
              <a:t>59</a:t>
            </a:fld>
            <a:endParaRPr lang="en-US" altLang="en-US">
              <a:solidFill>
                <a:prstClr val="black"/>
              </a:solidFill>
            </a:endParaRPr>
          </a:p>
        </p:txBody>
      </p:sp>
      <p:sp>
        <p:nvSpPr>
          <p:cNvPr id="191490" name="Rectangle 2"/>
          <p:cNvSpPr>
            <a:spLocks noGrp="1" noRot="1" noChangeAspect="1" noChangeArrowheads="1" noTextEdit="1"/>
          </p:cNvSpPr>
          <p:nvPr>
            <p:ph type="sldImg"/>
          </p:nvPr>
        </p:nvSpPr>
        <p:spPr>
          <a:ln/>
        </p:spPr>
      </p:sp>
      <p:sp>
        <p:nvSpPr>
          <p:cNvPr id="19149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1752094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E7BA51-56A3-47CE-BF1F-9DF63463B22B}" type="slidenum">
              <a:rPr lang="en-US" altLang="en-US">
                <a:solidFill>
                  <a:prstClr val="black"/>
                </a:solidFill>
              </a:rPr>
              <a:pPr/>
              <a:t>60</a:t>
            </a:fld>
            <a:endParaRPr lang="en-US" altLang="en-US">
              <a:solidFill>
                <a:prstClr val="black"/>
              </a:solidFill>
            </a:endParaRPr>
          </a:p>
        </p:txBody>
      </p:sp>
      <p:sp>
        <p:nvSpPr>
          <p:cNvPr id="192514" name="Rectangle 2"/>
          <p:cNvSpPr>
            <a:spLocks noGrp="1" noRot="1" noChangeAspect="1" noChangeArrowheads="1" noTextEdit="1"/>
          </p:cNvSpPr>
          <p:nvPr>
            <p:ph type="sldImg"/>
          </p:nvPr>
        </p:nvSpPr>
        <p:spPr>
          <a:ln/>
        </p:spPr>
      </p:sp>
      <p:sp>
        <p:nvSpPr>
          <p:cNvPr id="192515"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933890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D6CB6C-21B9-4637-9A57-E0A550E6F2E9}" type="slidenum">
              <a:rPr lang="en-US" altLang="en-US">
                <a:solidFill>
                  <a:prstClr val="black"/>
                </a:solidFill>
              </a:rPr>
              <a:pPr/>
              <a:t>61</a:t>
            </a:fld>
            <a:endParaRPr lang="en-US" altLang="en-US">
              <a:solidFill>
                <a:prstClr val="black"/>
              </a:solidFill>
            </a:endParaRPr>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6821052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5929B-472D-446E-B863-D3CBB88C7FB8}" type="slidenum">
              <a:rPr lang="en-US" altLang="en-US">
                <a:solidFill>
                  <a:prstClr val="black"/>
                </a:solidFill>
              </a:rPr>
              <a:pPr/>
              <a:t>64</a:t>
            </a:fld>
            <a:endParaRPr lang="en-US" altLang="en-US">
              <a:solidFill>
                <a:prstClr val="black"/>
              </a:solidFill>
            </a:endParaRPr>
          </a:p>
        </p:txBody>
      </p:sp>
      <p:sp>
        <p:nvSpPr>
          <p:cNvPr id="194562" name="Rectangle 2"/>
          <p:cNvSpPr>
            <a:spLocks noGrp="1" noRot="1" noChangeAspect="1" noChangeArrowheads="1" noTextEdit="1"/>
          </p:cNvSpPr>
          <p:nvPr>
            <p:ph type="sldImg"/>
          </p:nvPr>
        </p:nvSpPr>
        <p:spPr>
          <a:ln/>
        </p:spPr>
      </p:sp>
      <p:sp>
        <p:nvSpPr>
          <p:cNvPr id="19456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6709962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3967D5-E03D-4B22-82CE-493B5F6A9FE8}" type="slidenum">
              <a:rPr lang="en-US" altLang="en-US">
                <a:solidFill>
                  <a:prstClr val="black"/>
                </a:solidFill>
              </a:rPr>
              <a:pPr/>
              <a:t>65</a:t>
            </a:fld>
            <a:endParaRPr lang="en-US" altLang="en-US">
              <a:solidFill>
                <a:prstClr val="black"/>
              </a:solidFill>
            </a:endParaRPr>
          </a:p>
        </p:txBody>
      </p:sp>
      <p:sp>
        <p:nvSpPr>
          <p:cNvPr id="195586" name="Rectangle 2"/>
          <p:cNvSpPr>
            <a:spLocks noGrp="1" noRot="1" noChangeAspect="1" noChangeArrowheads="1" noTextEdit="1"/>
          </p:cNvSpPr>
          <p:nvPr>
            <p:ph type="sldImg"/>
          </p:nvPr>
        </p:nvSpPr>
        <p:spPr>
          <a:ln/>
        </p:spPr>
      </p:sp>
      <p:sp>
        <p:nvSpPr>
          <p:cNvPr id="195587"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55113509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FCB04B-B99D-4479-8081-C0367EFDDBD1}" type="slidenum">
              <a:rPr lang="en-US" altLang="en-US">
                <a:solidFill>
                  <a:prstClr val="black"/>
                </a:solidFill>
              </a:rPr>
              <a:pPr/>
              <a:t>66</a:t>
            </a:fld>
            <a:endParaRPr lang="en-US" altLang="en-US">
              <a:solidFill>
                <a:prstClr val="black"/>
              </a:solidFill>
            </a:endParaRPr>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20635643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46FB80-F31E-4720-BD76-F46692A10B76}" type="slidenum">
              <a:rPr lang="en-US" altLang="en-US">
                <a:solidFill>
                  <a:prstClr val="black"/>
                </a:solidFill>
              </a:rPr>
              <a:pPr/>
              <a:t>71</a:t>
            </a:fld>
            <a:endParaRPr lang="en-US" altLang="en-US">
              <a:solidFill>
                <a:prstClr val="black"/>
              </a:solidFill>
            </a:endParaRPr>
          </a:p>
        </p:txBody>
      </p:sp>
      <p:sp>
        <p:nvSpPr>
          <p:cNvPr id="198658" name="Rectangle 2"/>
          <p:cNvSpPr>
            <a:spLocks noGrp="1" noRot="1" noChangeAspect="1" noChangeArrowheads="1" noTextEdit="1"/>
          </p:cNvSpPr>
          <p:nvPr>
            <p:ph type="sldImg"/>
          </p:nvPr>
        </p:nvSpPr>
        <p:spPr>
          <a:ln/>
        </p:spPr>
      </p:sp>
      <p:sp>
        <p:nvSpPr>
          <p:cNvPr id="198659"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41068980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6F73BF-7DA5-467A-867A-0D92964FFDE4}" type="slidenum">
              <a:rPr lang="en-US" altLang="en-US">
                <a:solidFill>
                  <a:prstClr val="black"/>
                </a:solidFill>
              </a:rPr>
              <a:pPr/>
              <a:t>80</a:t>
            </a:fld>
            <a:endParaRPr lang="en-US" altLang="en-US">
              <a:solidFill>
                <a:prstClr val="black"/>
              </a:solidFill>
            </a:endParaRPr>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963182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4</a:t>
            </a:fld>
            <a:endParaRPr lang="en-US"/>
          </a:p>
        </p:txBody>
      </p:sp>
    </p:spTree>
    <p:extLst>
      <p:ext uri="{BB962C8B-B14F-4D97-AF65-F5344CB8AC3E}">
        <p14:creationId xmlns:p14="http://schemas.microsoft.com/office/powerpoint/2010/main" val="3929327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5</a:t>
            </a:fld>
            <a:endParaRPr lang="en-US"/>
          </a:p>
        </p:txBody>
      </p:sp>
    </p:spTree>
    <p:extLst>
      <p:ext uri="{BB962C8B-B14F-4D97-AF65-F5344CB8AC3E}">
        <p14:creationId xmlns:p14="http://schemas.microsoft.com/office/powerpoint/2010/main" val="24706225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6</a:t>
            </a:fld>
            <a:endParaRPr lang="en-US"/>
          </a:p>
        </p:txBody>
      </p:sp>
    </p:spTree>
    <p:extLst>
      <p:ext uri="{BB962C8B-B14F-4D97-AF65-F5344CB8AC3E}">
        <p14:creationId xmlns:p14="http://schemas.microsoft.com/office/powerpoint/2010/main" val="23851432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7</a:t>
            </a:fld>
            <a:endParaRPr lang="en-US"/>
          </a:p>
        </p:txBody>
      </p:sp>
    </p:spTree>
    <p:extLst>
      <p:ext uri="{BB962C8B-B14F-4D97-AF65-F5344CB8AC3E}">
        <p14:creationId xmlns:p14="http://schemas.microsoft.com/office/powerpoint/2010/main" val="3958216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8</a:t>
            </a:fld>
            <a:endParaRPr lang="en-US"/>
          </a:p>
        </p:txBody>
      </p:sp>
    </p:spTree>
    <p:extLst>
      <p:ext uri="{BB962C8B-B14F-4D97-AF65-F5344CB8AC3E}">
        <p14:creationId xmlns:p14="http://schemas.microsoft.com/office/powerpoint/2010/main" val="21958431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9</a:t>
            </a:fld>
            <a:endParaRPr lang="en-US"/>
          </a:p>
        </p:txBody>
      </p:sp>
    </p:spTree>
    <p:extLst>
      <p:ext uri="{BB962C8B-B14F-4D97-AF65-F5344CB8AC3E}">
        <p14:creationId xmlns:p14="http://schemas.microsoft.com/office/powerpoint/2010/main" val="2541781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47BB687-644F-4FF8-886E-3D10A3F88630}" type="slidenum">
              <a:rPr lang="en-US" smtClean="0"/>
              <a:t>11</a:t>
            </a:fld>
            <a:endParaRPr lang="en-US"/>
          </a:p>
        </p:txBody>
      </p:sp>
    </p:spTree>
    <p:extLst>
      <p:ext uri="{BB962C8B-B14F-4D97-AF65-F5344CB8AC3E}">
        <p14:creationId xmlns:p14="http://schemas.microsoft.com/office/powerpoint/2010/main" val="526920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normAutofit/>
          </a:bodyPr>
          <a:lstStyle>
            <a:lvl1pPr algn="ctr">
              <a:defRPr sz="4000" b="0">
                <a:solidFill>
                  <a:schemeClr val="tx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normAutofit/>
          </a:bodyPr>
          <a:lstStyle>
            <a:lvl1pPr marL="0" indent="0" algn="ctr">
              <a:buNone/>
              <a:defRPr sz="2400">
                <a:solidFill>
                  <a:srgbClr val="C00000"/>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8E1453F6-91AD-4723-9CA5-F28E7B3A5CE5}" type="datetime1">
              <a:rPr lang="en-US" smtClean="0">
                <a:solidFill>
                  <a:prstClr val="black">
                    <a:tint val="75000"/>
                  </a:prstClr>
                </a:solidFill>
              </a:rPr>
              <a:pPr/>
              <a:t>3/6/2017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36516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3970A9-DDEA-4357-B8C9-86FEABB61AB7}" type="datetime1">
              <a:rPr lang="en-US" smtClean="0">
                <a:solidFill>
                  <a:prstClr val="black">
                    <a:tint val="75000"/>
                  </a:prstClr>
                </a:solidFill>
              </a:rPr>
              <a:pPr/>
              <a:t>3/6/2017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93335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11BE77-2D19-4578-A747-47752EBB25FC}" type="datetime1">
              <a:rPr lang="en-US" smtClean="0">
                <a:solidFill>
                  <a:prstClr val="black">
                    <a:tint val="75000"/>
                  </a:prstClr>
                </a:solidFill>
              </a:rPr>
              <a:pPr/>
              <a:t>3/6/2017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011398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4988" y="546100"/>
            <a:ext cx="7924800" cy="795338"/>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11188" y="1844675"/>
            <a:ext cx="3770312"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533900" y="1844675"/>
            <a:ext cx="3770313" cy="37242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2438400" y="6248400"/>
            <a:ext cx="2130425" cy="474663"/>
          </a:xfrm>
        </p:spPr>
        <p:txBody>
          <a:bodyPr/>
          <a:lstStyle>
            <a:lvl1pPr>
              <a:defRPr/>
            </a:lvl1pPr>
          </a:lstStyle>
          <a:p>
            <a:fld id="{AE7DDD36-3A69-4F00-A616-35ACCF7ADDDB}" type="datetime1">
              <a:rPr lang="en-US" altLang="en-US" smtClean="0">
                <a:solidFill>
                  <a:prstClr val="black">
                    <a:tint val="75000"/>
                  </a:prstClr>
                </a:solidFill>
              </a:rPr>
              <a:pPr/>
              <a:t>3/6/2017</a:t>
            </a:fld>
            <a:endParaRPr lang="en-US" altLang="en-US">
              <a:solidFill>
                <a:prstClr val="black">
                  <a:tint val="75000"/>
                </a:prstClr>
              </a:solidFill>
            </a:endParaRPr>
          </a:p>
        </p:txBody>
      </p:sp>
      <p:sp>
        <p:nvSpPr>
          <p:cNvPr id="6" name="Footer Placeholder 5"/>
          <p:cNvSpPr>
            <a:spLocks noGrp="1"/>
          </p:cNvSpPr>
          <p:nvPr>
            <p:ph type="ftr" sz="quarter" idx="11"/>
          </p:nvPr>
        </p:nvSpPr>
        <p:spPr>
          <a:xfrm>
            <a:off x="5791200" y="6248400"/>
            <a:ext cx="2897188" cy="474663"/>
          </a:xfrm>
        </p:spPr>
        <p:txBody>
          <a:bodyPr/>
          <a:lstStyle>
            <a:lvl1pPr>
              <a:defRPr/>
            </a:lvl1pPr>
          </a:lstStyle>
          <a:p>
            <a:r>
              <a:rPr lang="en-US" altLang="en-US" smtClean="0">
                <a:solidFill>
                  <a:prstClr val="black">
                    <a:tint val="75000"/>
                  </a:prstClr>
                </a:solidFill>
              </a:rPr>
              <a:t>Coding</a:t>
            </a:r>
            <a:endParaRPr lang="en-US" altLang="en-US">
              <a:solidFill>
                <a:prstClr val="black">
                  <a:tint val="75000"/>
                </a:prstClr>
              </a:solidFill>
            </a:endParaRPr>
          </a:p>
        </p:txBody>
      </p:sp>
      <p:sp>
        <p:nvSpPr>
          <p:cNvPr id="7" name="Slide Number Placeholder 6"/>
          <p:cNvSpPr>
            <a:spLocks noGrp="1"/>
          </p:cNvSpPr>
          <p:nvPr>
            <p:ph type="sldNum" sz="quarter" idx="12"/>
          </p:nvPr>
        </p:nvSpPr>
        <p:spPr>
          <a:xfrm>
            <a:off x="-4763" y="6308725"/>
            <a:ext cx="587376" cy="488950"/>
          </a:xfrm>
        </p:spPr>
        <p:txBody>
          <a:bodyPr/>
          <a:lstStyle>
            <a:lvl1pPr>
              <a:defRPr/>
            </a:lvl1pPr>
          </a:lstStyle>
          <a:p>
            <a:fld id="{1DB8D12B-CD2B-4996-88E0-3795CBE96935}" type="slidenum">
              <a:rPr lang="he-IL" altLang="en-US">
                <a:solidFill>
                  <a:prstClr val="black">
                    <a:tint val="75000"/>
                  </a:prstClr>
                </a:solidFill>
              </a:rPr>
              <a:pPr/>
              <a:t>‹#›</a:t>
            </a:fld>
            <a:endParaRPr lang="en-US" altLang="en-US">
              <a:solidFill>
                <a:prstClr val="black">
                  <a:tint val="75000"/>
                </a:prstClr>
              </a:solidFill>
            </a:endParaRPr>
          </a:p>
        </p:txBody>
      </p:sp>
    </p:spTree>
    <p:extLst>
      <p:ext uri="{BB962C8B-B14F-4D97-AF65-F5344CB8AC3E}">
        <p14:creationId xmlns:p14="http://schemas.microsoft.com/office/powerpoint/2010/main" val="613711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marL="171450" indent="-171450">
              <a:defRPr kumimoji="0" lang="en-US" sz="2000" kern="1200" dirty="0" smtClean="0">
                <a:solidFill>
                  <a:schemeClr val="tx1"/>
                </a:solidFill>
                <a:latin typeface="+mn-lt"/>
                <a:ea typeface="+mn-ea"/>
                <a:cs typeface="+mn-cs"/>
              </a:defRPr>
            </a:lvl1pPr>
          </a:lstStyle>
          <a:p>
            <a:pPr marL="274320" lvl="0" indent="-274320" algn="l" defTabSz="685800" rtl="0" eaLnBrk="1" latinLnBrk="0" hangingPunct="1">
              <a:lnSpc>
                <a:spcPct val="90000"/>
              </a:lnSpc>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0469EEF0-E5F0-4F44-9235-9E9E7F4FD368}" type="datetime1">
              <a:rPr lang="en-US" smtClean="0">
                <a:solidFill>
                  <a:prstClr val="black">
                    <a:tint val="75000"/>
                  </a:prstClr>
                </a:solidFill>
              </a:rPr>
              <a:pPr/>
              <a:t>3/6/2017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35611148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610CA9-305B-4C72-9159-424049F4A36D}" type="datetime1">
              <a:rPr lang="en-US" smtClean="0">
                <a:solidFill>
                  <a:prstClr val="black">
                    <a:tint val="75000"/>
                  </a:prstClr>
                </a:solidFill>
              </a:rPr>
              <a:pPr/>
              <a:t>3/6/2017</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86990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178B3F8-488C-4209-84AC-9965A40A930C}" type="datetime1">
              <a:rPr lang="en-US" smtClean="0">
                <a:solidFill>
                  <a:prstClr val="black">
                    <a:tint val="75000"/>
                  </a:prstClr>
                </a:solidFill>
              </a:rPr>
              <a:pPr/>
              <a:t>3/6/2017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40089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7E3FC89-6098-467E-BB36-8CEAC86FC015}" type="datetime1">
              <a:rPr lang="en-US" smtClean="0">
                <a:solidFill>
                  <a:prstClr val="black">
                    <a:tint val="75000"/>
                  </a:prstClr>
                </a:solidFill>
              </a:rPr>
              <a:pPr/>
              <a:t>3/6/2017</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87317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DDCD2A-6679-4A1D-A871-65344A879057}" type="datetime1">
              <a:rPr lang="en-US" smtClean="0">
                <a:solidFill>
                  <a:prstClr val="black">
                    <a:tint val="75000"/>
                  </a:prstClr>
                </a:solidFill>
              </a:rPr>
              <a:pPr/>
              <a:t>3/6/2017</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05597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85908-7809-48C2-A51E-EEFA6E04F17B}" type="datetime1">
              <a:rPr lang="en-US" smtClean="0">
                <a:solidFill>
                  <a:prstClr val="black">
                    <a:tint val="75000"/>
                  </a:prstClr>
                </a:solidFill>
              </a:rPr>
              <a:pPr/>
              <a:t>3/6/2017</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766294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5BBD012-60E6-4FCD-B120-BB4C674734EC}" type="datetime1">
              <a:rPr lang="en-US" smtClean="0">
                <a:solidFill>
                  <a:prstClr val="black">
                    <a:tint val="75000"/>
                  </a:prstClr>
                </a:solidFill>
              </a:rPr>
              <a:pPr/>
              <a:t>3/6/2017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989297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424413B-8912-4F6A-8C61-FD07FA04AC5A}" type="datetime1">
              <a:rPr lang="en-US" smtClean="0">
                <a:solidFill>
                  <a:prstClr val="black">
                    <a:tint val="75000"/>
                  </a:prstClr>
                </a:solidFill>
              </a:rPr>
              <a:pPr/>
              <a:t>3/6/2017</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Coding</a:t>
            </a:r>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4FAB73BC-B049-4115-A692-8D63A059BFB8}"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0891456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0" lang="en-US" sz="2800" b="0" i="0" u="none" strike="noStrike" kern="1200" cap="none" spc="0" normalizeH="0" baseline="0" noProof="0" dirty="0" smtClean="0">
                <a:ln>
                  <a:noFill/>
                </a:ln>
                <a:solidFill>
                  <a:srgbClr val="920000"/>
                </a:solidFill>
                <a:effectLst/>
                <a:uLnTx/>
                <a:uFillTx/>
                <a:latin typeface="Droid Sans"/>
                <a:ea typeface="+mj-ea"/>
                <a:cs typeface="Segoe UI" pitchFamily="34" charset="0"/>
              </a:rPr>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marL="274320" lvl="0" indent="-274320" algn="l" rtl="0" eaLnBrk="1" latinLnBrk="0" hangingPunct="1">
              <a:spcBef>
                <a:spcPts val="600"/>
              </a:spcBef>
              <a:buClr>
                <a:schemeClr val="accent1"/>
              </a:buClr>
              <a:buSzPct val="76000"/>
              <a:buFont typeface="Wingdings 3"/>
              <a:buChar char=""/>
            </a:pPr>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457200"/>
            <a:fld id="{5AF3504D-B56D-410C-8013-9D397B6F5847}" type="datetime1">
              <a:rPr lang="en-US" smtClean="0">
                <a:solidFill>
                  <a:prstClr val="black">
                    <a:tint val="75000"/>
                  </a:prstClr>
                </a:solidFill>
              </a:rPr>
              <a:pPr defTabSz="457200"/>
              <a:t>3/6/2017</a:t>
            </a:fld>
            <a:endParaRPr lang="en-US" dirty="0">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457200"/>
            <a:r>
              <a:rPr lang="en-US" smtClean="0">
                <a:solidFill>
                  <a:prstClr val="black">
                    <a:tint val="75000"/>
                  </a:prstClr>
                </a:solidFill>
              </a:rPr>
              <a:t>Coding</a:t>
            </a:r>
            <a:endParaRPr lang="en-US" dirty="0">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457200"/>
            <a:fld id="{4FAB73BC-B049-4115-A692-8D63A059BFB8}" type="slidenum">
              <a:rPr lang="en-US" smtClean="0">
                <a:solidFill>
                  <a:prstClr val="black">
                    <a:tint val="75000"/>
                  </a:prstClr>
                </a:solidFill>
              </a:rPr>
              <a:pPr defTabSz="457200"/>
              <a:t>‹#›</a:t>
            </a:fld>
            <a:endParaRPr lang="en-US" dirty="0">
              <a:solidFill>
                <a:prstClr val="black">
                  <a:tint val="75000"/>
                </a:prstClr>
              </a:solidFill>
            </a:endParaRPr>
          </a:p>
        </p:txBody>
      </p:sp>
    </p:spTree>
    <p:extLst>
      <p:ext uri="{BB962C8B-B14F-4D97-AF65-F5344CB8AC3E}">
        <p14:creationId xmlns:p14="http://schemas.microsoft.com/office/powerpoint/2010/main" val="256128174"/>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hf sldNum="0" hdr="0" ftr="0" dt="0"/>
  <p:txStyles>
    <p:titleStyle>
      <a:lvl1pPr algn="l" defTabSz="685800" rtl="0" eaLnBrk="1" latinLnBrk="0" hangingPunct="1">
        <a:lnSpc>
          <a:spcPct val="90000"/>
        </a:lnSpc>
        <a:spcBef>
          <a:spcPct val="0"/>
        </a:spcBef>
        <a:buNone/>
        <a:defRPr kumimoji="0" lang="en-US" sz="3200" b="1" kern="1200" spc="0" baseline="0" dirty="0">
          <a:solidFill>
            <a:srgbClr val="920000"/>
          </a:solidFill>
          <a:latin typeface="+mn-lt"/>
          <a:ea typeface="+mj-ea"/>
          <a:cs typeface="Segoe UI"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0" lang="en-US" sz="2000" kern="1200" dirty="0" smtClean="0">
          <a:solidFill>
            <a:schemeClr val="tx1"/>
          </a:solidFill>
          <a:latin typeface="+mn-lt"/>
          <a:ea typeface="+mn-ea"/>
          <a:cs typeface="+mn-cs"/>
        </a:defRPr>
      </a:lvl1pPr>
      <a:lvl2pPr marL="514350" indent="-171450" algn="l" defTabSz="685800" rtl="0" eaLnBrk="1" latinLnBrk="0" hangingPunct="1">
        <a:lnSpc>
          <a:spcPct val="90000"/>
        </a:lnSpc>
        <a:spcBef>
          <a:spcPts val="375"/>
        </a:spcBef>
        <a:buClr>
          <a:srgbClr val="C00000"/>
        </a:buClr>
        <a:buFont typeface="Courier New" panose="02070309020205020404" pitchFamily="49" charset="0"/>
        <a:buChar char="o"/>
        <a:defRPr kumimoji="0" lang="en-US" sz="2000" kern="1200" dirty="0" smtClean="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Wingdings" panose="05000000000000000000" pitchFamily="2" charset="2"/>
        <a:buChar char="Ø"/>
        <a:defRPr kumimoji="0" lang="en-US" sz="2000" kern="1200" dirty="0" smtClean="0">
          <a:solidFill>
            <a:schemeClr val="tx1"/>
          </a:solidFill>
          <a:latin typeface="+mn-lt"/>
          <a:ea typeface="+mn-ea"/>
          <a:cs typeface="+mn-cs"/>
        </a:defRPr>
      </a:lvl3pPr>
      <a:lvl4pPr marL="1200150" indent="-171450" algn="l" defTabSz="685800" rtl="0" eaLnBrk="1" latinLnBrk="0" hangingPunct="1">
        <a:lnSpc>
          <a:spcPct val="90000"/>
        </a:lnSpc>
        <a:spcBef>
          <a:spcPts val="375"/>
        </a:spcBef>
        <a:buClr>
          <a:srgbClr val="00B050"/>
        </a:buClr>
        <a:buFont typeface="Wingdings" panose="05000000000000000000" pitchFamily="2" charset="2"/>
        <a:buChar char="§"/>
        <a:defRPr kumimoji="0" lang="en-US" sz="2000" kern="1200" dirty="0" smtClean="0">
          <a:solidFill>
            <a:schemeClr val="tx1"/>
          </a:solidFill>
          <a:latin typeface="+mn-lt"/>
          <a:ea typeface="+mn-ea"/>
          <a:cs typeface="+mn-cs"/>
        </a:defRPr>
      </a:lvl4pPr>
      <a:lvl5pPr marL="1543050" indent="-171450" algn="l" defTabSz="685800" rtl="0" eaLnBrk="1" latinLnBrk="0" hangingPunct="1">
        <a:lnSpc>
          <a:spcPct val="90000"/>
        </a:lnSpc>
        <a:spcBef>
          <a:spcPts val="375"/>
        </a:spcBef>
        <a:buClr>
          <a:srgbClr val="7030A0"/>
        </a:buClr>
        <a:buFont typeface="Arial" panose="020B0604020202020204" pitchFamily="34" charset="0"/>
        <a:buChar char="•"/>
        <a:defRPr kumimoji="0" lang="en-US" sz="2000" kern="1200" dirty="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tmp"/></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tmp"/><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tmp"/><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5.tmp"/><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7.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624639"/>
            <a:ext cx="8207062" cy="2387600"/>
          </a:xfrm>
        </p:spPr>
        <p:txBody>
          <a:bodyPr/>
          <a:lstStyle/>
          <a:p>
            <a:r>
              <a:rPr lang="en-GB" dirty="0" smtClean="0"/>
              <a:t>CS223: Software Engineering</a:t>
            </a:r>
            <a:endParaRPr lang="en-US" dirty="0"/>
          </a:p>
        </p:txBody>
      </p:sp>
      <p:sp>
        <p:nvSpPr>
          <p:cNvPr id="3" name="Subtitle 2"/>
          <p:cNvSpPr>
            <a:spLocks noGrp="1"/>
          </p:cNvSpPr>
          <p:nvPr>
            <p:ph type="subTitle" idx="1"/>
          </p:nvPr>
        </p:nvSpPr>
        <p:spPr>
          <a:xfrm>
            <a:off x="1143000" y="4180445"/>
            <a:ext cx="6858000" cy="1655762"/>
          </a:xfrm>
        </p:spPr>
        <p:txBody>
          <a:bodyPr>
            <a:normAutofit/>
          </a:bodyPr>
          <a:lstStyle/>
          <a:p>
            <a:r>
              <a:rPr lang="en-GB" sz="3200" dirty="0" smtClean="0"/>
              <a:t>Software Testing</a:t>
            </a:r>
            <a:endParaRPr lang="en-GB" sz="32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53642" y="838247"/>
            <a:ext cx="1636713" cy="1775510"/>
          </a:xfrm>
          <a:prstGeom prst="rect">
            <a:avLst/>
          </a:prstGeom>
        </p:spPr>
      </p:pic>
    </p:spTree>
    <p:extLst>
      <p:ext uri="{BB962C8B-B14F-4D97-AF65-F5344CB8AC3E}">
        <p14:creationId xmlns:p14="http://schemas.microsoft.com/office/powerpoint/2010/main" val="839644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Verification and Validation</a:t>
            </a:r>
            <a:endParaRPr lang="en-US" dirty="0"/>
          </a:p>
        </p:txBody>
      </p:sp>
      <p:sp>
        <p:nvSpPr>
          <p:cNvPr id="3" name="Content Placeholder 2"/>
          <p:cNvSpPr>
            <a:spLocks noGrp="1"/>
          </p:cNvSpPr>
          <p:nvPr>
            <p:ph idx="1"/>
          </p:nvPr>
        </p:nvSpPr>
        <p:spPr/>
        <p:txBody>
          <a:bodyPr>
            <a:normAutofit/>
          </a:bodyPr>
          <a:lstStyle/>
          <a:p>
            <a:r>
              <a:rPr lang="en-US" b="1" dirty="0" smtClean="0"/>
              <a:t>Verification</a:t>
            </a:r>
          </a:p>
          <a:p>
            <a:pPr lvl="1"/>
            <a:r>
              <a:rPr lang="en-US" dirty="0" smtClean="0"/>
              <a:t>Checks </a:t>
            </a:r>
            <a:r>
              <a:rPr lang="en-US" dirty="0"/>
              <a:t>whether the </a:t>
            </a:r>
            <a:r>
              <a:rPr lang="en-US" b="1" dirty="0">
                <a:solidFill>
                  <a:srgbClr val="0000FF"/>
                </a:solidFill>
              </a:rPr>
              <a:t>product</a:t>
            </a:r>
            <a:r>
              <a:rPr lang="en-US" dirty="0"/>
              <a:t> of a given development phase </a:t>
            </a:r>
            <a:r>
              <a:rPr lang="en-US" dirty="0" smtClean="0"/>
              <a:t>satisfies the </a:t>
            </a:r>
            <a:r>
              <a:rPr lang="en-US" dirty="0"/>
              <a:t>requirements established before the start of that phase. </a:t>
            </a:r>
            <a:endParaRPr lang="en-US" dirty="0" smtClean="0"/>
          </a:p>
          <a:p>
            <a:pPr lvl="1"/>
            <a:r>
              <a:rPr lang="en-US" dirty="0" smtClean="0"/>
              <a:t>Intermediate product (requirement </a:t>
            </a:r>
            <a:r>
              <a:rPr lang="en-US" dirty="0"/>
              <a:t>specification, design specification, code, user </a:t>
            </a:r>
            <a:r>
              <a:rPr lang="en-US" dirty="0" smtClean="0"/>
              <a:t>manual), the </a:t>
            </a:r>
            <a:r>
              <a:rPr lang="en-US" dirty="0"/>
              <a:t>final product</a:t>
            </a:r>
            <a:r>
              <a:rPr lang="en-US" dirty="0" smtClean="0"/>
              <a:t>.</a:t>
            </a:r>
          </a:p>
          <a:p>
            <a:pPr lvl="1"/>
            <a:r>
              <a:rPr lang="en-US" dirty="0"/>
              <a:t>C</a:t>
            </a:r>
            <a:r>
              <a:rPr lang="en-US" dirty="0" smtClean="0"/>
              <a:t>heck </a:t>
            </a:r>
            <a:r>
              <a:rPr lang="en-US" dirty="0"/>
              <a:t>the </a:t>
            </a:r>
            <a:r>
              <a:rPr lang="en-US" b="1" dirty="0">
                <a:solidFill>
                  <a:srgbClr val="F739AA"/>
                </a:solidFill>
              </a:rPr>
              <a:t>correctness of a development </a:t>
            </a:r>
            <a:r>
              <a:rPr lang="en-US" b="1" dirty="0" smtClean="0">
                <a:solidFill>
                  <a:srgbClr val="F739AA"/>
                </a:solidFill>
              </a:rPr>
              <a:t>phase</a:t>
            </a:r>
            <a:r>
              <a:rPr lang="en-US" dirty="0" smtClean="0"/>
              <a:t>.</a:t>
            </a:r>
          </a:p>
          <a:p>
            <a:pPr lvl="1"/>
            <a:endParaRPr lang="en-US" dirty="0" smtClean="0"/>
          </a:p>
          <a:p>
            <a:r>
              <a:rPr lang="en-US" b="1" dirty="0" smtClean="0"/>
              <a:t>Validation</a:t>
            </a:r>
          </a:p>
          <a:p>
            <a:pPr lvl="1"/>
            <a:r>
              <a:rPr lang="en-US" dirty="0" smtClean="0"/>
              <a:t> Confirming </a:t>
            </a:r>
            <a:r>
              <a:rPr lang="en-US" dirty="0"/>
              <a:t>that a </a:t>
            </a:r>
            <a:r>
              <a:rPr lang="en-US" b="1" dirty="0" smtClean="0">
                <a:solidFill>
                  <a:srgbClr val="0000FF"/>
                </a:solidFill>
              </a:rPr>
              <a:t>product</a:t>
            </a:r>
            <a:r>
              <a:rPr lang="en-US" b="1" dirty="0" smtClean="0"/>
              <a:t> meets </a:t>
            </a:r>
            <a:r>
              <a:rPr lang="en-US" b="1" dirty="0"/>
              <a:t>its intended </a:t>
            </a:r>
            <a:r>
              <a:rPr lang="en-US" b="1" i="1" dirty="0"/>
              <a:t>use</a:t>
            </a:r>
            <a:r>
              <a:rPr lang="en-US" dirty="0"/>
              <a:t>. </a:t>
            </a:r>
            <a:endParaRPr lang="en-US" dirty="0" smtClean="0"/>
          </a:p>
          <a:p>
            <a:pPr lvl="1"/>
            <a:r>
              <a:rPr lang="en-US" dirty="0" smtClean="0"/>
              <a:t> Focuses on </a:t>
            </a:r>
            <a:r>
              <a:rPr lang="en-US" dirty="0"/>
              <a:t>the </a:t>
            </a:r>
            <a:r>
              <a:rPr lang="en-US" b="1" dirty="0">
                <a:solidFill>
                  <a:srgbClr val="FF0066"/>
                </a:solidFill>
              </a:rPr>
              <a:t>final </a:t>
            </a:r>
            <a:r>
              <a:rPr lang="en-US" b="1" dirty="0" smtClean="0">
                <a:solidFill>
                  <a:srgbClr val="FF0066"/>
                </a:solidFill>
              </a:rPr>
              <a:t>product</a:t>
            </a:r>
          </a:p>
          <a:p>
            <a:pPr lvl="1"/>
            <a:r>
              <a:rPr lang="en-US" dirty="0" smtClean="0"/>
              <a:t> Establishes </a:t>
            </a:r>
            <a:r>
              <a:rPr lang="en-US" dirty="0"/>
              <a:t>whether the product meets </a:t>
            </a:r>
            <a:r>
              <a:rPr lang="en-US" dirty="0" smtClean="0"/>
              <a:t>user expectations </a:t>
            </a:r>
            <a:endParaRPr lang="en-US" dirty="0"/>
          </a:p>
        </p:txBody>
      </p:sp>
    </p:spTree>
    <p:extLst>
      <p:ext uri="{BB962C8B-B14F-4D97-AF65-F5344CB8AC3E}">
        <p14:creationId xmlns:p14="http://schemas.microsoft.com/office/powerpoint/2010/main" val="17473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Terminologies: Failure, error, fault, defect</a:t>
            </a:r>
            <a:endParaRPr lang="en-US" dirty="0"/>
          </a:p>
        </p:txBody>
      </p:sp>
      <p:sp>
        <p:nvSpPr>
          <p:cNvPr id="3" name="Content Placeholder 2"/>
          <p:cNvSpPr>
            <a:spLocks noGrp="1"/>
          </p:cNvSpPr>
          <p:nvPr>
            <p:ph idx="1"/>
          </p:nvPr>
        </p:nvSpPr>
        <p:spPr/>
        <p:txBody>
          <a:bodyPr>
            <a:normAutofit/>
          </a:bodyPr>
          <a:lstStyle/>
          <a:p>
            <a:r>
              <a:rPr lang="en-US" dirty="0" smtClean="0"/>
              <a:t> </a:t>
            </a:r>
            <a:r>
              <a:rPr lang="en-GB" b="1" dirty="0" smtClean="0"/>
              <a:t>Failure</a:t>
            </a:r>
          </a:p>
          <a:p>
            <a:pPr lvl="1"/>
            <a:r>
              <a:rPr lang="en-GB" dirty="0"/>
              <a:t> </a:t>
            </a:r>
            <a:r>
              <a:rPr lang="en-GB" dirty="0" smtClean="0"/>
              <a:t>A </a:t>
            </a:r>
            <a:r>
              <a:rPr lang="en-GB" dirty="0"/>
              <a:t>failure is said to occur whenever the </a:t>
            </a:r>
            <a:r>
              <a:rPr lang="en-GB" b="1" dirty="0">
                <a:solidFill>
                  <a:srgbClr val="00B050"/>
                </a:solidFill>
              </a:rPr>
              <a:t>external behavior of </a:t>
            </a:r>
            <a:r>
              <a:rPr lang="en-GB" b="1" dirty="0" smtClean="0">
                <a:solidFill>
                  <a:srgbClr val="00B050"/>
                </a:solidFill>
              </a:rPr>
              <a:t>a system</a:t>
            </a:r>
            <a:r>
              <a:rPr lang="en-GB" dirty="0" smtClean="0"/>
              <a:t> </a:t>
            </a:r>
            <a:r>
              <a:rPr lang="en-GB" b="1" dirty="0">
                <a:solidFill>
                  <a:srgbClr val="FF0000"/>
                </a:solidFill>
              </a:rPr>
              <a:t>does not conform </a:t>
            </a:r>
            <a:r>
              <a:rPr lang="en-GB" dirty="0"/>
              <a:t>to that </a:t>
            </a:r>
            <a:r>
              <a:rPr lang="en-GB" b="1" dirty="0">
                <a:solidFill>
                  <a:srgbClr val="0000FF"/>
                </a:solidFill>
              </a:rPr>
              <a:t>prescribed in the system speciﬁcation</a:t>
            </a:r>
            <a:r>
              <a:rPr lang="en-GB" dirty="0"/>
              <a:t>.</a:t>
            </a:r>
          </a:p>
          <a:p>
            <a:pPr marL="0" indent="0">
              <a:buNone/>
            </a:pPr>
            <a:endParaRPr lang="en-US" dirty="0"/>
          </a:p>
          <a:p>
            <a:r>
              <a:rPr lang="en-GB" b="1" dirty="0" smtClean="0"/>
              <a:t>Error</a:t>
            </a:r>
          </a:p>
          <a:p>
            <a:pPr lvl="1"/>
            <a:r>
              <a:rPr lang="en-GB" dirty="0" smtClean="0"/>
              <a:t> An </a:t>
            </a:r>
            <a:r>
              <a:rPr lang="en-GB" dirty="0"/>
              <a:t>error is a </a:t>
            </a:r>
            <a:r>
              <a:rPr lang="en-GB" b="1" i="1" dirty="0">
                <a:solidFill>
                  <a:srgbClr val="0000FF"/>
                </a:solidFill>
              </a:rPr>
              <a:t>state </a:t>
            </a:r>
            <a:r>
              <a:rPr lang="en-GB" i="1" dirty="0"/>
              <a:t>of the system. In the </a:t>
            </a:r>
            <a:r>
              <a:rPr lang="en-GB" b="1" i="1" dirty="0">
                <a:solidFill>
                  <a:srgbClr val="7030A0"/>
                </a:solidFill>
              </a:rPr>
              <a:t>absence of any </a:t>
            </a:r>
            <a:r>
              <a:rPr lang="en-GB" b="1" i="1" dirty="0" smtClean="0">
                <a:solidFill>
                  <a:srgbClr val="7030A0"/>
                </a:solidFill>
              </a:rPr>
              <a:t>corrective </a:t>
            </a:r>
            <a:r>
              <a:rPr lang="en-GB" b="1" dirty="0" smtClean="0">
                <a:solidFill>
                  <a:srgbClr val="7030A0"/>
                </a:solidFill>
              </a:rPr>
              <a:t>action</a:t>
            </a:r>
            <a:r>
              <a:rPr lang="en-GB" dirty="0" smtClean="0"/>
              <a:t> </a:t>
            </a:r>
            <a:r>
              <a:rPr lang="en-GB" dirty="0"/>
              <a:t>by the system, an </a:t>
            </a:r>
            <a:r>
              <a:rPr lang="en-GB" b="1" dirty="0">
                <a:solidFill>
                  <a:srgbClr val="FF0000"/>
                </a:solidFill>
              </a:rPr>
              <a:t>error state could lead to a failure </a:t>
            </a:r>
            <a:r>
              <a:rPr lang="en-GB" dirty="0"/>
              <a:t>which </a:t>
            </a:r>
            <a:r>
              <a:rPr lang="en-GB" dirty="0" smtClean="0"/>
              <a:t>would not </a:t>
            </a:r>
            <a:r>
              <a:rPr lang="en-GB" dirty="0"/>
              <a:t>be attributed to any event subsequent to the error.</a:t>
            </a:r>
          </a:p>
          <a:p>
            <a:pPr marL="0" indent="0">
              <a:buNone/>
            </a:pPr>
            <a:endParaRPr lang="en-US" dirty="0"/>
          </a:p>
          <a:p>
            <a:r>
              <a:rPr lang="en-GB" b="1" dirty="0" smtClean="0"/>
              <a:t>Fault</a:t>
            </a:r>
          </a:p>
          <a:p>
            <a:pPr lvl="1"/>
            <a:r>
              <a:rPr lang="en-GB" dirty="0"/>
              <a:t> </a:t>
            </a:r>
            <a:r>
              <a:rPr lang="en-GB" dirty="0" smtClean="0"/>
              <a:t>A </a:t>
            </a:r>
            <a:r>
              <a:rPr lang="en-GB" dirty="0"/>
              <a:t>fault is the adjudged </a:t>
            </a:r>
            <a:r>
              <a:rPr lang="en-GB" b="1" dirty="0">
                <a:solidFill>
                  <a:srgbClr val="FF0000"/>
                </a:solidFill>
              </a:rPr>
              <a:t>cause of an error</a:t>
            </a:r>
            <a:r>
              <a:rPr lang="en-GB" dirty="0" smtClean="0"/>
              <a:t>.</a:t>
            </a:r>
          </a:p>
          <a:p>
            <a:pPr lvl="1"/>
            <a:r>
              <a:rPr lang="en-GB" dirty="0"/>
              <a:t> </a:t>
            </a:r>
            <a:r>
              <a:rPr lang="en-GB" dirty="0" smtClean="0"/>
              <a:t>Defect</a:t>
            </a:r>
            <a:endParaRPr lang="en-GB" dirty="0"/>
          </a:p>
          <a:p>
            <a:endParaRPr lang="en-US" dirty="0"/>
          </a:p>
        </p:txBody>
      </p:sp>
    </p:spTree>
    <p:extLst>
      <p:ext uri="{BB962C8B-B14F-4D97-AF65-F5344CB8AC3E}">
        <p14:creationId xmlns:p14="http://schemas.microsoft.com/office/powerpoint/2010/main" val="1354338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 Example</a:t>
            </a:r>
            <a:endParaRPr lang="en-US" dirty="0"/>
          </a:p>
        </p:txBody>
      </p:sp>
      <p:sp>
        <p:nvSpPr>
          <p:cNvPr id="3" name="Content Placeholder 2"/>
          <p:cNvSpPr>
            <a:spLocks noGrp="1"/>
          </p:cNvSpPr>
          <p:nvPr>
            <p:ph idx="1"/>
          </p:nvPr>
        </p:nvSpPr>
        <p:spPr/>
        <p:txBody>
          <a:bodyPr/>
          <a:lstStyle/>
          <a:p>
            <a:pPr marL="0" indent="0">
              <a:lnSpc>
                <a:spcPct val="150000"/>
              </a:lnSpc>
              <a:buNone/>
            </a:pPr>
            <a:r>
              <a:rPr lang="en-US" dirty="0" smtClean="0"/>
              <a:t>Consider </a:t>
            </a:r>
            <a:r>
              <a:rPr lang="en-US" dirty="0"/>
              <a:t>a small organization. </a:t>
            </a:r>
            <a:r>
              <a:rPr lang="en-US" b="1" i="1" dirty="0">
                <a:solidFill>
                  <a:srgbClr val="0000FF"/>
                </a:solidFill>
              </a:rPr>
              <a:t>Defects</a:t>
            </a:r>
            <a:r>
              <a:rPr lang="en-US" dirty="0"/>
              <a:t> in the organization’s staff promotion policies </a:t>
            </a:r>
            <a:r>
              <a:rPr lang="en-US" dirty="0" smtClean="0"/>
              <a:t>can cause </a:t>
            </a:r>
            <a:r>
              <a:rPr lang="en-US" dirty="0"/>
              <a:t>improper promotions, viewed as </a:t>
            </a:r>
            <a:r>
              <a:rPr lang="en-US" b="1" i="1" dirty="0">
                <a:solidFill>
                  <a:srgbClr val="FF0000"/>
                </a:solidFill>
              </a:rPr>
              <a:t>faults</a:t>
            </a:r>
            <a:r>
              <a:rPr lang="en-US" dirty="0"/>
              <a:t>. The resulting ineptitudes &amp; dissatisfactions are </a:t>
            </a:r>
            <a:r>
              <a:rPr lang="en-US" b="1" dirty="0">
                <a:solidFill>
                  <a:srgbClr val="FF0000"/>
                </a:solidFill>
              </a:rPr>
              <a:t>errors</a:t>
            </a:r>
            <a:r>
              <a:rPr lang="en-US" dirty="0"/>
              <a:t> in the organization’s state. The organization’s personnel or </a:t>
            </a:r>
            <a:r>
              <a:rPr lang="en-US" dirty="0" smtClean="0"/>
              <a:t>departments probably </a:t>
            </a:r>
            <a:r>
              <a:rPr lang="en-US" dirty="0"/>
              <a:t>begin to </a:t>
            </a:r>
            <a:r>
              <a:rPr lang="en-US" b="1" i="1" dirty="0">
                <a:solidFill>
                  <a:srgbClr val="00B050"/>
                </a:solidFill>
              </a:rPr>
              <a:t>malfunction</a:t>
            </a:r>
            <a:r>
              <a:rPr lang="en-US" dirty="0"/>
              <a:t> as result of the errors, in turn causing an overall </a:t>
            </a:r>
            <a:r>
              <a:rPr lang="en-US" b="1" dirty="0">
                <a:solidFill>
                  <a:srgbClr val="7030A0"/>
                </a:solidFill>
              </a:rPr>
              <a:t>degradation</a:t>
            </a:r>
            <a:r>
              <a:rPr lang="en-US" dirty="0"/>
              <a:t> of performance. The end result can be the organization’s </a:t>
            </a:r>
            <a:r>
              <a:rPr lang="en-US" sz="2800" b="1" dirty="0">
                <a:solidFill>
                  <a:srgbClr val="FF0000"/>
                </a:solidFill>
              </a:rPr>
              <a:t>failure</a:t>
            </a:r>
            <a:r>
              <a:rPr lang="en-US" dirty="0"/>
              <a:t> to </a:t>
            </a:r>
            <a:r>
              <a:rPr lang="en-US" dirty="0" smtClean="0"/>
              <a:t>achieve its </a:t>
            </a:r>
            <a:r>
              <a:rPr lang="en-US" dirty="0"/>
              <a:t>goal.</a:t>
            </a:r>
          </a:p>
        </p:txBody>
      </p:sp>
      <p:sp>
        <p:nvSpPr>
          <p:cNvPr id="4" name="Rectangle 3"/>
          <p:cNvSpPr/>
          <p:nvPr/>
        </p:nvSpPr>
        <p:spPr>
          <a:xfrm>
            <a:off x="3943350" y="5300111"/>
            <a:ext cx="4572000" cy="369332"/>
          </a:xfrm>
          <a:prstGeom prst="rect">
            <a:avLst/>
          </a:prstGeom>
        </p:spPr>
        <p:txBody>
          <a:bodyPr>
            <a:spAutoFit/>
          </a:bodyPr>
          <a:lstStyle/>
          <a:p>
            <a:pPr algn="r"/>
            <a:r>
              <a:rPr lang="en-US" dirty="0" err="1">
                <a:solidFill>
                  <a:srgbClr val="231F1F"/>
                </a:solidFill>
                <a:latin typeface="+mj-lt"/>
              </a:rPr>
              <a:t>Behrooz</a:t>
            </a:r>
            <a:r>
              <a:rPr lang="en-US" dirty="0">
                <a:solidFill>
                  <a:srgbClr val="231F1F"/>
                </a:solidFill>
                <a:latin typeface="+mj-lt"/>
              </a:rPr>
              <a:t> </a:t>
            </a:r>
            <a:r>
              <a:rPr lang="en-US" dirty="0" err="1">
                <a:solidFill>
                  <a:srgbClr val="231F1F"/>
                </a:solidFill>
                <a:latin typeface="+mj-lt"/>
              </a:rPr>
              <a:t>Parhami</a:t>
            </a:r>
            <a:r>
              <a:rPr lang="en-US" dirty="0">
                <a:latin typeface="+mj-lt"/>
              </a:rPr>
              <a:t> </a:t>
            </a:r>
          </a:p>
        </p:txBody>
      </p:sp>
    </p:spTree>
    <p:extLst>
      <p:ext uri="{BB962C8B-B14F-4D97-AF65-F5344CB8AC3E}">
        <p14:creationId xmlns:p14="http://schemas.microsoft.com/office/powerpoint/2010/main" val="40575692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Issues</a:t>
            </a:r>
            <a:endParaRPr lang="en-US" dirty="0"/>
          </a:p>
        </p:txBody>
      </p:sp>
      <p:sp>
        <p:nvSpPr>
          <p:cNvPr id="3" name="Content Placeholder 2"/>
          <p:cNvSpPr>
            <a:spLocks noGrp="1"/>
          </p:cNvSpPr>
          <p:nvPr>
            <p:ph idx="1"/>
          </p:nvPr>
        </p:nvSpPr>
        <p:spPr/>
        <p:txBody>
          <a:bodyPr/>
          <a:lstStyle/>
          <a:p>
            <a:pPr>
              <a:lnSpc>
                <a:spcPct val="150000"/>
              </a:lnSpc>
            </a:pPr>
            <a:r>
              <a:rPr lang="en-US" dirty="0"/>
              <a:t> Test Selection Criteria / Test Adequacy Criteria (Stopping Rules</a:t>
            </a:r>
            <a:r>
              <a:rPr lang="en-US" dirty="0" smtClean="0"/>
              <a:t>)</a:t>
            </a:r>
          </a:p>
          <a:p>
            <a:pPr>
              <a:lnSpc>
                <a:spcPct val="150000"/>
              </a:lnSpc>
            </a:pPr>
            <a:r>
              <a:rPr lang="en-US" dirty="0"/>
              <a:t> Testing Effectiveness / Objectives for </a:t>
            </a:r>
            <a:r>
              <a:rPr lang="en-US" dirty="0" smtClean="0"/>
              <a:t>Testing</a:t>
            </a:r>
          </a:p>
          <a:p>
            <a:pPr>
              <a:lnSpc>
                <a:spcPct val="150000"/>
              </a:lnSpc>
            </a:pPr>
            <a:r>
              <a:rPr lang="en-US" dirty="0"/>
              <a:t> </a:t>
            </a:r>
            <a:r>
              <a:rPr lang="en-US" dirty="0">
                <a:solidFill>
                  <a:srgbClr val="F739AA"/>
                </a:solidFill>
              </a:rPr>
              <a:t>Testing for Defect </a:t>
            </a:r>
            <a:r>
              <a:rPr lang="en-US" dirty="0" smtClean="0">
                <a:solidFill>
                  <a:srgbClr val="F739AA"/>
                </a:solidFill>
              </a:rPr>
              <a:t>Discovery</a:t>
            </a:r>
          </a:p>
          <a:p>
            <a:pPr>
              <a:lnSpc>
                <a:spcPct val="150000"/>
              </a:lnSpc>
            </a:pPr>
            <a:r>
              <a:rPr lang="en-US" dirty="0"/>
              <a:t> The Oracle </a:t>
            </a:r>
            <a:r>
              <a:rPr lang="en-US" dirty="0" smtClean="0"/>
              <a:t>Problem</a:t>
            </a:r>
          </a:p>
          <a:p>
            <a:pPr>
              <a:lnSpc>
                <a:spcPct val="150000"/>
              </a:lnSpc>
            </a:pPr>
            <a:r>
              <a:rPr lang="en-US" dirty="0"/>
              <a:t>Theoretical and Practical Limitations of </a:t>
            </a:r>
            <a:r>
              <a:rPr lang="en-US" i="1" dirty="0" smtClean="0"/>
              <a:t>Testing</a:t>
            </a:r>
          </a:p>
          <a:p>
            <a:pPr>
              <a:lnSpc>
                <a:spcPct val="150000"/>
              </a:lnSpc>
            </a:pPr>
            <a:r>
              <a:rPr lang="en-US" dirty="0"/>
              <a:t> The Problem of Infeasible </a:t>
            </a:r>
            <a:r>
              <a:rPr lang="en-US" dirty="0" smtClean="0"/>
              <a:t>Paths</a:t>
            </a:r>
          </a:p>
          <a:p>
            <a:pPr>
              <a:lnSpc>
                <a:spcPct val="150000"/>
              </a:lnSpc>
            </a:pPr>
            <a:r>
              <a:rPr lang="en-US" dirty="0"/>
              <a:t> Testability</a:t>
            </a:r>
          </a:p>
        </p:txBody>
      </p:sp>
      <p:sp>
        <p:nvSpPr>
          <p:cNvPr id="4" name="Rectangle 3"/>
          <p:cNvSpPr/>
          <p:nvPr/>
        </p:nvSpPr>
        <p:spPr>
          <a:xfrm>
            <a:off x="3215768" y="3466985"/>
            <a:ext cx="4572000" cy="646331"/>
          </a:xfrm>
          <a:prstGeom prst="rect">
            <a:avLst/>
          </a:prstGeom>
        </p:spPr>
        <p:txBody>
          <a:bodyPr>
            <a:spAutoFit/>
          </a:bodyPr>
          <a:lstStyle/>
          <a:p>
            <a:r>
              <a:rPr lang="en-US" i="1" dirty="0" smtClean="0">
                <a:solidFill>
                  <a:srgbClr val="00B050"/>
                </a:solidFill>
              </a:rPr>
              <a:t>Unambiguous </a:t>
            </a:r>
            <a:r>
              <a:rPr lang="en-US" i="1" dirty="0">
                <a:solidFill>
                  <a:srgbClr val="00B050"/>
                </a:solidFill>
              </a:rPr>
              <a:t>requirements specifications, behavioral models, and code annotations</a:t>
            </a:r>
          </a:p>
        </p:txBody>
      </p:sp>
      <p:sp>
        <p:nvSpPr>
          <p:cNvPr id="5" name="Rectangle 4"/>
          <p:cNvSpPr/>
          <p:nvPr/>
        </p:nvSpPr>
        <p:spPr>
          <a:xfrm>
            <a:off x="3944470" y="3097653"/>
            <a:ext cx="5084269" cy="369332"/>
          </a:xfrm>
          <a:prstGeom prst="rect">
            <a:avLst/>
          </a:prstGeom>
        </p:spPr>
        <p:txBody>
          <a:bodyPr wrap="square">
            <a:spAutoFit/>
          </a:bodyPr>
          <a:lstStyle/>
          <a:p>
            <a:r>
              <a:rPr lang="en-US" i="1" dirty="0">
                <a:solidFill>
                  <a:srgbClr val="7030A0"/>
                </a:solidFill>
              </a:rPr>
              <a:t> a successful </a:t>
            </a:r>
            <a:r>
              <a:rPr lang="en-US" i="1" dirty="0" smtClean="0">
                <a:solidFill>
                  <a:srgbClr val="7030A0"/>
                </a:solidFill>
              </a:rPr>
              <a:t>test is </a:t>
            </a:r>
            <a:r>
              <a:rPr lang="en-US" i="1" dirty="0">
                <a:solidFill>
                  <a:srgbClr val="7030A0"/>
                </a:solidFill>
              </a:rPr>
              <a:t>one that causes the system to fail</a:t>
            </a:r>
          </a:p>
        </p:txBody>
      </p:sp>
      <p:sp>
        <p:nvSpPr>
          <p:cNvPr id="6" name="Rectangle 5"/>
          <p:cNvSpPr/>
          <p:nvPr/>
        </p:nvSpPr>
        <p:spPr>
          <a:xfrm>
            <a:off x="4572000" y="4482648"/>
            <a:ext cx="4399109" cy="923330"/>
          </a:xfrm>
          <a:prstGeom prst="rect">
            <a:avLst/>
          </a:prstGeom>
        </p:spPr>
        <p:txBody>
          <a:bodyPr wrap="square">
            <a:spAutoFit/>
          </a:bodyPr>
          <a:lstStyle/>
          <a:p>
            <a:r>
              <a:rPr lang="en-US" i="1" dirty="0" smtClean="0">
                <a:solidFill>
                  <a:srgbClr val="FF0000"/>
                </a:solidFill>
              </a:rPr>
              <a:t>“program </a:t>
            </a:r>
            <a:r>
              <a:rPr lang="en-US" i="1" dirty="0">
                <a:solidFill>
                  <a:srgbClr val="FF0000"/>
                </a:solidFill>
              </a:rPr>
              <a:t>testing can be used to show the presence of bugs, but never to show their absence”, </a:t>
            </a:r>
            <a:r>
              <a:rPr lang="en-US" i="1" dirty="0" err="1" smtClean="0">
                <a:solidFill>
                  <a:srgbClr val="FF0000"/>
                </a:solidFill>
              </a:rPr>
              <a:t>Dijkstra</a:t>
            </a:r>
            <a:r>
              <a:rPr lang="en-US" i="1" dirty="0" smtClean="0">
                <a:solidFill>
                  <a:srgbClr val="FF0000"/>
                </a:solidFill>
              </a:rPr>
              <a:t>.</a:t>
            </a:r>
            <a:endParaRPr lang="en-US" i="1" dirty="0">
              <a:solidFill>
                <a:srgbClr val="FF0000"/>
              </a:solidFill>
            </a:endParaRPr>
          </a:p>
        </p:txBody>
      </p:sp>
      <p:sp>
        <p:nvSpPr>
          <p:cNvPr id="7" name="Rectangle 6"/>
          <p:cNvSpPr/>
          <p:nvPr/>
        </p:nvSpPr>
        <p:spPr>
          <a:xfrm>
            <a:off x="1631576" y="5690563"/>
            <a:ext cx="7220431" cy="646331"/>
          </a:xfrm>
          <a:prstGeom prst="rect">
            <a:avLst/>
          </a:prstGeom>
        </p:spPr>
        <p:txBody>
          <a:bodyPr wrap="square">
            <a:spAutoFit/>
          </a:bodyPr>
          <a:lstStyle/>
          <a:p>
            <a:pPr marL="285750" indent="-285750">
              <a:buFont typeface="Arial" panose="020B0604020202020204" pitchFamily="34" charset="0"/>
              <a:buChar char="•"/>
            </a:pPr>
            <a:r>
              <a:rPr lang="en-US" dirty="0" smtClean="0"/>
              <a:t>Ease </a:t>
            </a:r>
            <a:r>
              <a:rPr lang="en-US" dirty="0"/>
              <a:t>with which a given test coverage criterion can be </a:t>
            </a:r>
            <a:r>
              <a:rPr lang="en-US" dirty="0" smtClean="0"/>
              <a:t>satisfied</a:t>
            </a:r>
          </a:p>
          <a:p>
            <a:pPr marL="285750" indent="-285750">
              <a:buFont typeface="Arial" panose="020B0604020202020204" pitchFamily="34" charset="0"/>
              <a:buChar char="•"/>
            </a:pPr>
            <a:r>
              <a:rPr lang="en-US" i="1" dirty="0" smtClean="0"/>
              <a:t>Likelihood of exposing failure (if any)</a:t>
            </a:r>
            <a:endParaRPr lang="en-US" i="1" dirty="0"/>
          </a:p>
        </p:txBody>
      </p:sp>
    </p:spTree>
    <p:extLst>
      <p:ext uri="{BB962C8B-B14F-4D97-AF65-F5344CB8AC3E}">
        <p14:creationId xmlns:p14="http://schemas.microsoft.com/office/powerpoint/2010/main" val="342654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par>
                                <p:cTn id="28" presetID="10" presetClass="exit" presetSubtype="0" fill="hold" grpId="1" nodeType="withEffect">
                                  <p:stCondLst>
                                    <p:cond delay="0"/>
                                  </p:stCondLst>
                                  <p:childTnLst>
                                    <p:animEffect transition="out" filter="fade">
                                      <p:cBhvr>
                                        <p:cTn id="29" dur="500"/>
                                        <p:tgtEl>
                                          <p:spTgt spid="5"/>
                                        </p:tgtEl>
                                      </p:cBhvr>
                                    </p:animEffect>
                                    <p:set>
                                      <p:cBhvr>
                                        <p:cTn id="30" dur="1" fill="hold">
                                          <p:stCondLst>
                                            <p:cond delay="499"/>
                                          </p:stCondLst>
                                        </p:cTn>
                                        <p:tgtEl>
                                          <p:spTgt spid="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fade">
                                      <p:cBhvr>
                                        <p:cTn id="40" dur="500"/>
                                        <p:tgtEl>
                                          <p:spTgt spid="3">
                                            <p:txEl>
                                              <p:pRg st="4" end="4"/>
                                            </p:txEl>
                                          </p:spTgt>
                                        </p:tgtEl>
                                      </p:cBhvr>
                                    </p:animEffect>
                                  </p:childTnLst>
                                </p:cTn>
                              </p:par>
                              <p:par>
                                <p:cTn id="41" presetID="10" presetClass="exit" presetSubtype="0" fill="hold" grpId="1" nodeType="withEffect">
                                  <p:stCondLst>
                                    <p:cond delay="0"/>
                                  </p:stCondLst>
                                  <p:childTnLst>
                                    <p:animEffect transition="out" filter="fade">
                                      <p:cBhvr>
                                        <p:cTn id="42" dur="500"/>
                                        <p:tgtEl>
                                          <p:spTgt spid="4"/>
                                        </p:tgtEl>
                                      </p:cBhvr>
                                    </p:animEffect>
                                    <p:set>
                                      <p:cBhvr>
                                        <p:cTn id="43" dur="1" fill="hold">
                                          <p:stCondLst>
                                            <p:cond delay="499"/>
                                          </p:stCondLst>
                                        </p:cTn>
                                        <p:tgtEl>
                                          <p:spTgt spid="4"/>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3">
                                            <p:txEl>
                                              <p:pRg st="5" end="5"/>
                                            </p:txEl>
                                          </p:spTgt>
                                        </p:tgtEl>
                                        <p:attrNameLst>
                                          <p:attrName>style.visibility</p:attrName>
                                        </p:attrNameLst>
                                      </p:cBhvr>
                                      <p:to>
                                        <p:strVal val="visible"/>
                                      </p:to>
                                    </p:set>
                                    <p:animEffect transition="in" filter="fade">
                                      <p:cBhvr>
                                        <p:cTn id="53" dur="500"/>
                                        <p:tgtEl>
                                          <p:spTgt spid="3">
                                            <p:txEl>
                                              <p:pRg st="5" end="5"/>
                                            </p:txEl>
                                          </p:spTgt>
                                        </p:tgtEl>
                                      </p:cBhvr>
                                    </p:animEffect>
                                  </p:childTnLst>
                                </p:cTn>
                              </p:par>
                              <p:par>
                                <p:cTn id="54" presetID="10" presetClass="exit" presetSubtype="0" fill="hold" grpId="1" nodeType="withEffect">
                                  <p:stCondLst>
                                    <p:cond delay="0"/>
                                  </p:stCondLst>
                                  <p:childTnLst>
                                    <p:animEffect transition="out" filter="fade">
                                      <p:cBhvr>
                                        <p:cTn id="55" dur="500"/>
                                        <p:tgtEl>
                                          <p:spTgt spid="6"/>
                                        </p:tgtEl>
                                      </p:cBhvr>
                                    </p:animEffect>
                                    <p:set>
                                      <p:cBhvr>
                                        <p:cTn id="56" dur="1" fill="hold">
                                          <p:stCondLst>
                                            <p:cond delay="499"/>
                                          </p:stCondLst>
                                        </p:cTn>
                                        <p:tgtEl>
                                          <p:spTgt spid="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3">
                                            <p:txEl>
                                              <p:pRg st="6" end="6"/>
                                            </p:txEl>
                                          </p:spTgt>
                                        </p:tgtEl>
                                        <p:attrNameLst>
                                          <p:attrName>style.visibility</p:attrName>
                                        </p:attrNameLst>
                                      </p:cBhvr>
                                      <p:to>
                                        <p:strVal val="visible"/>
                                      </p:to>
                                    </p:set>
                                    <p:animEffect transition="in" filter="fade">
                                      <p:cBhvr>
                                        <p:cTn id="61" dur="500"/>
                                        <p:tgtEl>
                                          <p:spTgt spid="3">
                                            <p:txEl>
                                              <p:pRg st="6" end="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500"/>
                                        <p:tgtEl>
                                          <p:spTgt spid="7"/>
                                        </p:tgtEl>
                                      </p:cBhvr>
                                    </p:animEffect>
                                  </p:childTnLst>
                                </p:cTn>
                              </p:par>
                              <p:par>
                                <p:cTn id="67" presetID="10" presetClass="exit" presetSubtype="0" fill="hold" grpId="1" nodeType="withEffect">
                                  <p:stCondLst>
                                    <p:cond delay="0"/>
                                  </p:stCondLst>
                                  <p:childTnLst>
                                    <p:animEffect transition="out" filter="fade">
                                      <p:cBhvr>
                                        <p:cTn id="68" dur="500"/>
                                        <p:tgtEl>
                                          <p:spTgt spid="7"/>
                                        </p:tgtEl>
                                      </p:cBhvr>
                                    </p:animEffect>
                                    <p:set>
                                      <p:cBhvr>
                                        <p:cTn id="69"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P spid="5" grpId="0"/>
      <p:bldP spid="5" grpId="1"/>
      <p:bldP spid="6" grpId="0"/>
      <p:bldP spid="6" grpId="1"/>
      <p:bldP spid="7" grpId="0"/>
      <p:bldP spid="7"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r>
              <a:rPr lang="en-US" dirty="0" smtClean="0"/>
              <a:t> It does work</a:t>
            </a:r>
          </a:p>
          <a:p>
            <a:pPr lvl="1"/>
            <a:r>
              <a:rPr lang="en-US" dirty="0"/>
              <a:t> </a:t>
            </a:r>
            <a:r>
              <a:rPr lang="en-US" dirty="0" smtClean="0"/>
              <a:t>Programmer</a:t>
            </a:r>
          </a:p>
          <a:p>
            <a:endParaRPr lang="en-US" dirty="0"/>
          </a:p>
          <a:p>
            <a:r>
              <a:rPr lang="en-US" dirty="0" smtClean="0"/>
              <a:t> It does not work</a:t>
            </a:r>
          </a:p>
          <a:p>
            <a:pPr lvl="1"/>
            <a:r>
              <a:rPr lang="en-US" dirty="0"/>
              <a:t> </a:t>
            </a:r>
            <a:r>
              <a:rPr lang="en-US" dirty="0" smtClean="0"/>
              <a:t>Test engineers</a:t>
            </a:r>
          </a:p>
          <a:p>
            <a:pPr lvl="1"/>
            <a:endParaRPr lang="en-US" dirty="0"/>
          </a:p>
          <a:p>
            <a:r>
              <a:rPr lang="en-US" dirty="0" smtClean="0"/>
              <a:t> Reduce the risk of failure</a:t>
            </a:r>
          </a:p>
          <a:p>
            <a:pPr lvl="1"/>
            <a:r>
              <a:rPr lang="en-US" dirty="0"/>
              <a:t> </a:t>
            </a:r>
            <a:r>
              <a:rPr lang="en-US" dirty="0" smtClean="0"/>
              <a:t>Test engineers</a:t>
            </a:r>
          </a:p>
          <a:p>
            <a:pPr lvl="1"/>
            <a:r>
              <a:rPr lang="en-US" dirty="0"/>
              <a:t> </a:t>
            </a:r>
            <a:r>
              <a:rPr lang="en-US" dirty="0" smtClean="0"/>
              <a:t>Reduce </a:t>
            </a:r>
            <a:r>
              <a:rPr lang="en-US" b="1" i="1" dirty="0" smtClean="0">
                <a:solidFill>
                  <a:srgbClr val="00B050"/>
                </a:solidFill>
              </a:rPr>
              <a:t>failure rates</a:t>
            </a:r>
          </a:p>
          <a:p>
            <a:pPr lvl="1"/>
            <a:endParaRPr lang="en-US" dirty="0"/>
          </a:p>
          <a:p>
            <a:r>
              <a:rPr lang="en-US" dirty="0" smtClean="0"/>
              <a:t> </a:t>
            </a:r>
            <a:r>
              <a:rPr lang="en-GB" dirty="0"/>
              <a:t>Reduce the cost of </a:t>
            </a:r>
            <a:r>
              <a:rPr lang="en-GB" dirty="0" smtClean="0"/>
              <a:t>testing</a:t>
            </a:r>
          </a:p>
          <a:p>
            <a:pPr lvl="1"/>
            <a:r>
              <a:rPr lang="en-GB" dirty="0"/>
              <a:t> </a:t>
            </a:r>
            <a:r>
              <a:rPr lang="en-GB" dirty="0" smtClean="0"/>
              <a:t>Test engineers</a:t>
            </a:r>
          </a:p>
          <a:p>
            <a:pPr lvl="1"/>
            <a:r>
              <a:rPr lang="en-GB" dirty="0"/>
              <a:t> </a:t>
            </a:r>
            <a:r>
              <a:rPr lang="en-GB" dirty="0" smtClean="0"/>
              <a:t>Judicial selection of fewer, effective test cases</a:t>
            </a:r>
            <a:endParaRPr lang="en-US" dirty="0"/>
          </a:p>
        </p:txBody>
      </p:sp>
    </p:spTree>
    <p:extLst>
      <p:ext uri="{BB962C8B-B14F-4D97-AF65-F5344CB8AC3E}">
        <p14:creationId xmlns:p14="http://schemas.microsoft.com/office/powerpoint/2010/main" val="335966837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case</a:t>
            </a:r>
            <a:endParaRPr lang="en-US" dirty="0"/>
          </a:p>
        </p:txBody>
      </p:sp>
      <p:sp>
        <p:nvSpPr>
          <p:cNvPr id="3" name="Content Placeholder 2"/>
          <p:cNvSpPr>
            <a:spLocks noGrp="1"/>
          </p:cNvSpPr>
          <p:nvPr>
            <p:ph idx="1"/>
          </p:nvPr>
        </p:nvSpPr>
        <p:spPr/>
        <p:txBody>
          <a:bodyPr/>
          <a:lstStyle/>
          <a:p>
            <a:r>
              <a:rPr lang="en-US" dirty="0" smtClean="0"/>
              <a:t> A</a:t>
            </a:r>
            <a:r>
              <a:rPr lang="en-GB" dirty="0" smtClean="0"/>
              <a:t> </a:t>
            </a:r>
            <a:r>
              <a:rPr lang="en-GB" i="1" dirty="0"/>
              <a:t>test case is a simple pair of &lt;</a:t>
            </a:r>
            <a:r>
              <a:rPr lang="en-GB" b="1" i="1" dirty="0">
                <a:solidFill>
                  <a:srgbClr val="0000FF"/>
                </a:solidFill>
              </a:rPr>
              <a:t>input</a:t>
            </a:r>
            <a:r>
              <a:rPr lang="en-GB" i="1" dirty="0"/>
              <a:t>, </a:t>
            </a:r>
            <a:r>
              <a:rPr lang="en-GB" b="1" i="1" dirty="0">
                <a:solidFill>
                  <a:srgbClr val="00B050"/>
                </a:solidFill>
              </a:rPr>
              <a:t>expected outcome </a:t>
            </a:r>
            <a:r>
              <a:rPr lang="en-GB" i="1" dirty="0" smtClean="0"/>
              <a:t>&gt;</a:t>
            </a:r>
            <a:endParaRPr lang="en-GB" i="1" dirty="0"/>
          </a:p>
          <a:p>
            <a:endParaRPr lang="en-GB" i="1" dirty="0" smtClean="0"/>
          </a:p>
          <a:p>
            <a:r>
              <a:rPr lang="en-GB" i="1" dirty="0" smtClean="0"/>
              <a:t>In </a:t>
            </a:r>
            <a:r>
              <a:rPr lang="en-GB" b="1" i="1" dirty="0" smtClean="0">
                <a:solidFill>
                  <a:srgbClr val="F739AA"/>
                </a:solidFill>
              </a:rPr>
              <a:t>stateless systems</a:t>
            </a:r>
            <a:r>
              <a:rPr lang="en-GB" i="1" dirty="0" smtClean="0"/>
              <a:t>, test case design is easy</a:t>
            </a:r>
          </a:p>
          <a:p>
            <a:endParaRPr lang="en-GB" i="1" dirty="0" smtClean="0"/>
          </a:p>
          <a:p>
            <a:endParaRPr lang="en-GB" i="1" dirty="0"/>
          </a:p>
          <a:p>
            <a:endParaRPr lang="en-GB" i="1" dirty="0"/>
          </a:p>
          <a:p>
            <a:endParaRPr lang="en-GB" i="1" dirty="0" smtClean="0"/>
          </a:p>
          <a:p>
            <a:endParaRPr lang="en-GB" i="1" dirty="0" smtClean="0"/>
          </a:p>
          <a:p>
            <a:r>
              <a:rPr lang="en-GB" i="1" dirty="0" smtClean="0"/>
              <a:t>In </a:t>
            </a:r>
            <a:r>
              <a:rPr lang="en-GB" b="1" i="1" dirty="0" smtClean="0">
                <a:solidFill>
                  <a:srgbClr val="F739AA"/>
                </a:solidFill>
              </a:rPr>
              <a:t>state-oriented systems</a:t>
            </a:r>
            <a:endParaRPr lang="en-US" b="1" dirty="0">
              <a:solidFill>
                <a:srgbClr val="F739AA"/>
              </a:solidFill>
            </a:endParaRPr>
          </a:p>
        </p:txBody>
      </p:sp>
      <p:pic>
        <p:nvPicPr>
          <p:cNvPr id="4" name="Picture 3"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8249" y="3016933"/>
            <a:ext cx="3448531" cy="1552792"/>
          </a:xfrm>
          <a:prstGeom prst="rect">
            <a:avLst/>
          </a:prstGeom>
        </p:spPr>
      </p:pic>
      <p:pic>
        <p:nvPicPr>
          <p:cNvPr id="5" name="Picture 4" descr="Screen Clippi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5380" y="5321161"/>
            <a:ext cx="6687483" cy="990738"/>
          </a:xfrm>
          <a:prstGeom prst="rect">
            <a:avLst/>
          </a:prstGeom>
        </p:spPr>
      </p:pic>
      <p:sp>
        <p:nvSpPr>
          <p:cNvPr id="6" name="Rectangle 5"/>
          <p:cNvSpPr/>
          <p:nvPr/>
        </p:nvSpPr>
        <p:spPr>
          <a:xfrm>
            <a:off x="5146780" y="3477790"/>
            <a:ext cx="3507692"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Example of a stateless system?</a:t>
            </a:r>
            <a:endParaRPr lang="en-US" sz="20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4368060" y="4830527"/>
            <a:ext cx="4147290" cy="400110"/>
          </a:xfrm>
          <a:prstGeom prst="rect">
            <a:avLst/>
          </a:prstGeom>
          <a:noFill/>
        </p:spPr>
        <p:txBody>
          <a:bodyPr wrap="none" lIns="91440" tIns="45720" rIns="91440" bIns="45720">
            <a:spAutoFit/>
          </a:bodyPr>
          <a:lstStyle/>
          <a:p>
            <a:pPr algn="ctr"/>
            <a:r>
              <a:rPr lang="en-US" sz="2000" b="0" cap="none" spc="0" dirty="0" smtClean="0">
                <a:ln w="0"/>
                <a:solidFill>
                  <a:schemeClr val="tx1"/>
                </a:solidFill>
                <a:effectLst>
                  <a:outerShdw blurRad="38100" dist="19050" dir="2700000" algn="tl" rotWithShape="0">
                    <a:schemeClr val="dk1">
                      <a:alpha val="40000"/>
                    </a:schemeClr>
                  </a:outerShdw>
                </a:effectLst>
              </a:rPr>
              <a:t>Example of a state-oriented system?</a:t>
            </a:r>
            <a:endParaRPr lang="en-US" sz="20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77521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par>
                                <p:cTn id="28" presetID="10" presetClass="exit" presetSubtype="0" fill="hold" grpId="1" nodeType="withEffect">
                                  <p:stCondLst>
                                    <p:cond delay="0"/>
                                  </p:stCondLst>
                                  <p:childTnLst>
                                    <p:animEffect transition="out" filter="fade">
                                      <p:cBhvr>
                                        <p:cTn id="29" dur="500"/>
                                        <p:tgtEl>
                                          <p:spTgt spid="6"/>
                                        </p:tgtEl>
                                      </p:cBhvr>
                                    </p:animEffect>
                                    <p:set>
                                      <p:cBhvr>
                                        <p:cTn id="30" dur="1" fill="hold">
                                          <p:stCondLst>
                                            <p:cond delay="499"/>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Effect transition="in" filter="fade">
                                      <p:cBhvr>
                                        <p:cTn id="40" dur="500"/>
                                        <p:tgtEl>
                                          <p:spTgt spid="5"/>
                                        </p:tgtEl>
                                      </p:cBhvr>
                                    </p:animEffect>
                                  </p:childTnLst>
                                </p:cTn>
                              </p:par>
                              <p:par>
                                <p:cTn id="41" presetID="10" presetClass="exit" presetSubtype="0" fill="hold" grpId="1" nodeType="withEffect">
                                  <p:stCondLst>
                                    <p:cond delay="0"/>
                                  </p:stCondLst>
                                  <p:childTnLst>
                                    <p:animEffect transition="out" filter="fade">
                                      <p:cBhvr>
                                        <p:cTn id="42" dur="500"/>
                                        <p:tgtEl>
                                          <p:spTgt spid="7"/>
                                        </p:tgtEl>
                                      </p:cBhvr>
                                    </p:animEffect>
                                    <p:set>
                                      <p:cBhvr>
                                        <p:cTn id="43"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6" grpId="1"/>
      <p:bldP spid="7" grpId="0"/>
      <p:bldP spid="7"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Expected outcome</a:t>
            </a:r>
            <a:endParaRPr lang="en-US" dirty="0"/>
          </a:p>
        </p:txBody>
      </p:sp>
      <p:sp>
        <p:nvSpPr>
          <p:cNvPr id="3" name="Content Placeholder 2"/>
          <p:cNvSpPr>
            <a:spLocks noGrp="1"/>
          </p:cNvSpPr>
          <p:nvPr>
            <p:ph idx="1"/>
          </p:nvPr>
        </p:nvSpPr>
        <p:spPr>
          <a:xfrm>
            <a:off x="628650" y="1825624"/>
            <a:ext cx="7886700" cy="4746625"/>
          </a:xfrm>
        </p:spPr>
        <p:txBody>
          <a:bodyPr>
            <a:normAutofit/>
          </a:bodyPr>
          <a:lstStyle/>
          <a:p>
            <a:pPr>
              <a:lnSpc>
                <a:spcPct val="150000"/>
              </a:lnSpc>
            </a:pPr>
            <a:r>
              <a:rPr lang="en-US" dirty="0" smtClean="0"/>
              <a:t> </a:t>
            </a:r>
            <a:r>
              <a:rPr lang="en-GB" i="1" dirty="0" smtClean="0"/>
              <a:t>Outcome </a:t>
            </a:r>
            <a:r>
              <a:rPr lang="en-GB" i="1" dirty="0"/>
              <a:t>of program execution is a complex </a:t>
            </a:r>
            <a:r>
              <a:rPr lang="en-GB" i="1" dirty="0" smtClean="0"/>
              <a:t>entity</a:t>
            </a:r>
          </a:p>
          <a:p>
            <a:pPr lvl="1">
              <a:lnSpc>
                <a:spcPct val="150000"/>
              </a:lnSpc>
            </a:pPr>
            <a:r>
              <a:rPr lang="en-GB" i="1" dirty="0"/>
              <a:t> </a:t>
            </a:r>
            <a:r>
              <a:rPr lang="en-GB" dirty="0"/>
              <a:t>Values produced by the </a:t>
            </a:r>
            <a:r>
              <a:rPr lang="en-GB" dirty="0" smtClean="0"/>
              <a:t>program</a:t>
            </a:r>
          </a:p>
          <a:p>
            <a:pPr lvl="2">
              <a:lnSpc>
                <a:spcPct val="150000"/>
              </a:lnSpc>
            </a:pPr>
            <a:r>
              <a:rPr lang="en-GB" i="1" dirty="0"/>
              <a:t> </a:t>
            </a:r>
            <a:r>
              <a:rPr lang="en-US" dirty="0"/>
              <a:t>Outputs for local observation </a:t>
            </a:r>
            <a:endParaRPr lang="en-US" dirty="0" smtClean="0"/>
          </a:p>
          <a:p>
            <a:pPr lvl="2">
              <a:lnSpc>
                <a:spcPct val="150000"/>
              </a:lnSpc>
            </a:pPr>
            <a:r>
              <a:rPr lang="en-US" i="1" dirty="0"/>
              <a:t> </a:t>
            </a:r>
            <a:r>
              <a:rPr lang="en-US" dirty="0"/>
              <a:t>Outputs (messages) </a:t>
            </a:r>
            <a:endParaRPr lang="en-US" dirty="0" smtClean="0"/>
          </a:p>
          <a:p>
            <a:pPr lvl="1">
              <a:lnSpc>
                <a:spcPct val="150000"/>
              </a:lnSpc>
            </a:pPr>
            <a:r>
              <a:rPr lang="en-US" i="1" dirty="0"/>
              <a:t> </a:t>
            </a:r>
            <a:r>
              <a:rPr lang="en-US" dirty="0"/>
              <a:t>State </a:t>
            </a:r>
            <a:r>
              <a:rPr lang="en-US" dirty="0" smtClean="0"/>
              <a:t>change</a:t>
            </a:r>
          </a:p>
          <a:p>
            <a:pPr lvl="2">
              <a:lnSpc>
                <a:spcPct val="150000"/>
              </a:lnSpc>
            </a:pPr>
            <a:r>
              <a:rPr lang="en-US" i="1" dirty="0"/>
              <a:t> </a:t>
            </a:r>
            <a:r>
              <a:rPr lang="en-US" i="1" dirty="0" smtClean="0"/>
              <a:t>Program</a:t>
            </a:r>
          </a:p>
          <a:p>
            <a:pPr lvl="2">
              <a:lnSpc>
                <a:spcPct val="150000"/>
              </a:lnSpc>
            </a:pPr>
            <a:r>
              <a:rPr lang="en-US" i="1" dirty="0"/>
              <a:t> </a:t>
            </a:r>
            <a:r>
              <a:rPr lang="en-US" i="1" dirty="0" smtClean="0"/>
              <a:t>Database</a:t>
            </a:r>
          </a:p>
          <a:p>
            <a:pPr lvl="1">
              <a:lnSpc>
                <a:spcPct val="150000"/>
              </a:lnSpc>
            </a:pPr>
            <a:r>
              <a:rPr lang="en-US" i="1" dirty="0" smtClean="0"/>
              <a:t> </a:t>
            </a:r>
            <a:r>
              <a:rPr lang="en-GB" dirty="0" smtClean="0"/>
              <a:t>A </a:t>
            </a:r>
            <a:r>
              <a:rPr lang="en-GB" dirty="0"/>
              <a:t>sequence or set of values which must be interpreted together for </a:t>
            </a:r>
            <a:r>
              <a:rPr lang="en-GB" dirty="0" smtClean="0"/>
              <a:t>the </a:t>
            </a:r>
            <a:r>
              <a:rPr lang="en-US" dirty="0" smtClean="0"/>
              <a:t>outcome </a:t>
            </a:r>
            <a:r>
              <a:rPr lang="en-US" dirty="0"/>
              <a:t>to be valid</a:t>
            </a:r>
            <a:r>
              <a:rPr lang="en-GB" i="1" dirty="0" smtClean="0"/>
              <a:t> </a:t>
            </a:r>
            <a:endParaRPr lang="en-US" dirty="0"/>
          </a:p>
        </p:txBody>
      </p:sp>
    </p:spTree>
    <p:extLst>
      <p:ext uri="{BB962C8B-B14F-4D97-AF65-F5344CB8AC3E}">
        <p14:creationId xmlns:p14="http://schemas.microsoft.com/office/powerpoint/2010/main" val="79514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I’ve </a:t>
            </a:r>
            <a:r>
              <a:rPr lang="en-GB" dirty="0"/>
              <a:t>exhaustively tested the </a:t>
            </a:r>
            <a:r>
              <a:rPr lang="en-GB" dirty="0" smtClean="0"/>
              <a:t>program !!</a:t>
            </a:r>
            <a:endParaRPr lang="en-US" dirty="0"/>
          </a:p>
        </p:txBody>
      </p:sp>
      <p:sp>
        <p:nvSpPr>
          <p:cNvPr id="3" name="Content Placeholder 2"/>
          <p:cNvSpPr>
            <a:spLocks noGrp="1"/>
          </p:cNvSpPr>
          <p:nvPr>
            <p:ph idx="1"/>
          </p:nvPr>
        </p:nvSpPr>
        <p:spPr/>
        <p:txBody>
          <a:bodyPr/>
          <a:lstStyle/>
          <a:p>
            <a:r>
              <a:rPr lang="en-US" dirty="0" smtClean="0"/>
              <a:t> </a:t>
            </a:r>
            <a:r>
              <a:rPr lang="en-GB" dirty="0" smtClean="0"/>
              <a:t>There </a:t>
            </a:r>
            <a:r>
              <a:rPr lang="en-GB" dirty="0"/>
              <a:t>are no undiscovered faults at the end of the test </a:t>
            </a:r>
            <a:r>
              <a:rPr lang="en-GB" dirty="0" smtClean="0"/>
              <a:t>phase</a:t>
            </a:r>
          </a:p>
          <a:p>
            <a:endParaRPr lang="en-GB" dirty="0"/>
          </a:p>
          <a:p>
            <a:r>
              <a:rPr lang="en-GB" dirty="0"/>
              <a:t> </a:t>
            </a:r>
            <a:r>
              <a:rPr lang="en-GB" dirty="0" smtClean="0"/>
              <a:t>Complete </a:t>
            </a:r>
            <a:r>
              <a:rPr lang="en-GB" dirty="0"/>
              <a:t>testing is near </a:t>
            </a:r>
            <a:r>
              <a:rPr lang="en-GB" dirty="0" smtClean="0"/>
              <a:t>impossible</a:t>
            </a:r>
          </a:p>
          <a:p>
            <a:pPr lvl="1"/>
            <a:endParaRPr lang="en-GB" dirty="0"/>
          </a:p>
          <a:p>
            <a:pPr lvl="1">
              <a:lnSpc>
                <a:spcPct val="150000"/>
              </a:lnSpc>
            </a:pPr>
            <a:r>
              <a:rPr lang="en-GB" dirty="0"/>
              <a:t> The domain of possible inputs of a program is too large </a:t>
            </a:r>
            <a:endParaRPr lang="en-GB" dirty="0" smtClean="0"/>
          </a:p>
          <a:p>
            <a:pPr lvl="1">
              <a:lnSpc>
                <a:spcPct val="150000"/>
              </a:lnSpc>
            </a:pPr>
            <a:r>
              <a:rPr lang="en-GB" dirty="0"/>
              <a:t> The design issues may be too complex to completely </a:t>
            </a:r>
            <a:r>
              <a:rPr lang="en-GB" dirty="0" smtClean="0"/>
              <a:t>test</a:t>
            </a:r>
          </a:p>
          <a:p>
            <a:pPr lvl="1">
              <a:lnSpc>
                <a:spcPct val="150000"/>
              </a:lnSpc>
            </a:pPr>
            <a:r>
              <a:rPr lang="en-GB" dirty="0"/>
              <a:t> </a:t>
            </a:r>
            <a:r>
              <a:rPr lang="en-GB" dirty="0" smtClean="0"/>
              <a:t>It </a:t>
            </a:r>
            <a:r>
              <a:rPr lang="en-GB" dirty="0"/>
              <a:t>may not be possible to create all possible execution environments </a:t>
            </a:r>
            <a:endParaRPr lang="en-US" dirty="0"/>
          </a:p>
        </p:txBody>
      </p:sp>
    </p:spTree>
    <p:extLst>
      <p:ext uri="{BB962C8B-B14F-4D97-AF65-F5344CB8AC3E}">
        <p14:creationId xmlns:p14="http://schemas.microsoft.com/office/powerpoint/2010/main" val="13498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fade">
                                      <p:cBhvr>
                                        <p:cTn id="15" dur="500"/>
                                        <p:tgtEl>
                                          <p:spTgt spid="3">
                                            <p:txEl>
                                              <p:pRg st="4" end="4"/>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Effect transition="in" filter="fade">
                                      <p:cBhvr>
                                        <p:cTn id="2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Central issue in testing</a:t>
            </a:r>
            <a:endParaRPr lang="en-US" dirty="0"/>
          </a:p>
        </p:txBody>
      </p:sp>
      <p:sp>
        <p:nvSpPr>
          <p:cNvPr id="3" name="Content Placeholder 2"/>
          <p:cNvSpPr>
            <a:spLocks noGrp="1"/>
          </p:cNvSpPr>
          <p:nvPr>
            <p:ph idx="1"/>
          </p:nvPr>
        </p:nvSpPr>
        <p:spPr/>
        <p:txBody>
          <a:bodyPr/>
          <a:lstStyle/>
          <a:p>
            <a:r>
              <a:rPr lang="en-US" dirty="0" smtClean="0"/>
              <a:t> </a:t>
            </a:r>
            <a:r>
              <a:rPr lang="en-GB" dirty="0"/>
              <a:t> </a:t>
            </a:r>
            <a:r>
              <a:rPr lang="en-GB" dirty="0" smtClean="0"/>
              <a:t>Select </a:t>
            </a:r>
            <a:r>
              <a:rPr lang="en-GB" dirty="0"/>
              <a:t>a subset of the input domain to test a </a:t>
            </a:r>
            <a:r>
              <a:rPr lang="en-GB" dirty="0" smtClean="0"/>
              <a:t>program</a:t>
            </a:r>
          </a:p>
          <a:p>
            <a:endParaRPr lang="en-GB" dirty="0"/>
          </a:p>
          <a:p>
            <a:endParaRPr lang="en-GB" dirty="0" smtClean="0"/>
          </a:p>
          <a:p>
            <a:endParaRPr lang="en-GB" dirty="0"/>
          </a:p>
          <a:p>
            <a:endParaRPr lang="en-GB" dirty="0" smtClean="0"/>
          </a:p>
          <a:p>
            <a:endParaRPr lang="en-GB" dirty="0" smtClean="0"/>
          </a:p>
          <a:p>
            <a:endParaRPr lang="en-GB" dirty="0"/>
          </a:p>
          <a:p>
            <a:endParaRPr lang="en-GB" dirty="0" smtClean="0"/>
          </a:p>
          <a:p>
            <a:r>
              <a:rPr lang="en-GB" dirty="0"/>
              <a:t>  </a:t>
            </a:r>
            <a:r>
              <a:rPr lang="en-GB" dirty="0" smtClean="0"/>
              <a:t>Selection </a:t>
            </a:r>
            <a:r>
              <a:rPr lang="en-GB" dirty="0"/>
              <a:t>of the subset of the input domain must be done in a systematic and careful </a:t>
            </a:r>
            <a:r>
              <a:rPr lang="en-GB" dirty="0" smtClean="0"/>
              <a:t>manner</a:t>
            </a:r>
          </a:p>
          <a:p>
            <a:endParaRPr lang="en-GB" dirty="0" smtClean="0"/>
          </a:p>
          <a:p>
            <a:pPr lvl="1"/>
            <a:r>
              <a:rPr lang="en-GB" dirty="0"/>
              <a:t> </a:t>
            </a:r>
            <a:r>
              <a:rPr lang="en-GB" dirty="0" smtClean="0"/>
              <a:t>Deduction </a:t>
            </a:r>
            <a:r>
              <a:rPr lang="en-GB" dirty="0"/>
              <a:t>is as accurate and complete as possible</a:t>
            </a:r>
          </a:p>
          <a:p>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190" y="2400168"/>
            <a:ext cx="7021301" cy="2128970"/>
          </a:xfrm>
          <a:prstGeom prst="rect">
            <a:avLst/>
          </a:prstGeom>
        </p:spPr>
      </p:pic>
    </p:spTree>
    <p:extLst>
      <p:ext uri="{BB962C8B-B14F-4D97-AF65-F5344CB8AC3E}">
        <p14:creationId xmlns:p14="http://schemas.microsoft.com/office/powerpoint/2010/main" val="60694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Effect transition="in" filter="fade">
                                      <p:cBhvr>
                                        <p:cTn id="17" dur="500"/>
                                        <p:tgtEl>
                                          <p:spTgt spid="3">
                                            <p:txEl>
                                              <p:pRg st="8" end="8"/>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10" end="10"/>
                                            </p:txEl>
                                          </p:spTgt>
                                        </p:tgtEl>
                                        <p:attrNameLst>
                                          <p:attrName>style.visibility</p:attrName>
                                        </p:attrNameLst>
                                      </p:cBhvr>
                                      <p:to>
                                        <p:strVal val="visible"/>
                                      </p:to>
                                    </p:set>
                                    <p:animEffect transition="in" filter="fade">
                                      <p:cBhvr>
                                        <p:cTn id="20"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 activities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42535"/>
            <a:ext cx="7886700" cy="4117518"/>
          </a:xfrm>
        </p:spPr>
      </p:pic>
      <p:sp>
        <p:nvSpPr>
          <p:cNvPr id="5" name="TextBox 4"/>
          <p:cNvSpPr txBox="1"/>
          <p:nvPr/>
        </p:nvSpPr>
        <p:spPr>
          <a:xfrm>
            <a:off x="6115050" y="6060053"/>
            <a:ext cx="2775119" cy="369332"/>
          </a:xfrm>
          <a:prstGeom prst="rect">
            <a:avLst/>
          </a:prstGeom>
          <a:noFill/>
        </p:spPr>
        <p:txBody>
          <a:bodyPr wrap="none" rtlCol="0">
            <a:spAutoFit/>
          </a:bodyPr>
          <a:lstStyle/>
          <a:p>
            <a:r>
              <a:rPr lang="en-US" b="1" i="1" dirty="0" smtClean="0"/>
              <a:t>Pass, Fail, Inconclusive</a:t>
            </a:r>
            <a:endParaRPr lang="en-US" b="1" i="1" dirty="0"/>
          </a:p>
        </p:txBody>
      </p:sp>
      <p:sp>
        <p:nvSpPr>
          <p:cNvPr id="3" name="Rectangle 2"/>
          <p:cNvSpPr/>
          <p:nvPr/>
        </p:nvSpPr>
        <p:spPr>
          <a:xfrm>
            <a:off x="793333" y="1942535"/>
            <a:ext cx="3623108" cy="369332"/>
          </a:xfrm>
          <a:prstGeom prst="rect">
            <a:avLst/>
          </a:prstGeom>
          <a:noFill/>
        </p:spPr>
        <p:txBody>
          <a:bodyPr wrap="none" lIns="91440" tIns="45720" rIns="91440" bIns="45720">
            <a:spAutoFit/>
          </a:bodyPr>
          <a:lstStyle/>
          <a:p>
            <a:pPr algn="ctr"/>
            <a:r>
              <a:rPr lang="en-US" b="1" dirty="0" smtClean="0">
                <a:solidFill>
                  <a:srgbClr val="F739AA"/>
                </a:solidFill>
              </a:rPr>
              <a:t>1. Identify </a:t>
            </a:r>
            <a:r>
              <a:rPr lang="en-US" b="1" dirty="0">
                <a:solidFill>
                  <a:srgbClr val="F739AA"/>
                </a:solidFill>
              </a:rPr>
              <a:t>an objective to be </a:t>
            </a:r>
            <a:r>
              <a:rPr lang="en-US" b="1" dirty="0" smtClean="0">
                <a:solidFill>
                  <a:srgbClr val="F739AA"/>
                </a:solidFill>
              </a:rPr>
              <a:t>tested</a:t>
            </a:r>
            <a:endParaRPr lang="en-US" sz="5400" b="0" cap="none" spc="0" dirty="0">
              <a:ln w="0"/>
              <a:solidFill>
                <a:srgbClr val="F739AA"/>
              </a:solidFill>
              <a:effectLst>
                <a:outerShdw blurRad="38100" dist="19050" dir="2700000" algn="tl" rotWithShape="0">
                  <a:schemeClr val="dk1">
                    <a:alpha val="40000"/>
                  </a:schemeClr>
                </a:outerShdw>
              </a:effectLst>
            </a:endParaRPr>
          </a:p>
        </p:txBody>
      </p:sp>
      <p:sp>
        <p:nvSpPr>
          <p:cNvPr id="6" name="Rectangle 5"/>
          <p:cNvSpPr/>
          <p:nvPr/>
        </p:nvSpPr>
        <p:spPr>
          <a:xfrm>
            <a:off x="559493" y="2972613"/>
            <a:ext cx="2045394" cy="646331"/>
          </a:xfrm>
          <a:prstGeom prst="rect">
            <a:avLst/>
          </a:prstGeom>
          <a:noFill/>
        </p:spPr>
        <p:txBody>
          <a:bodyPr wrap="square" lIns="91440" tIns="45720" rIns="91440" bIns="45720">
            <a:spAutoFit/>
          </a:bodyPr>
          <a:lstStyle/>
          <a:p>
            <a:pPr algn="ctr"/>
            <a:r>
              <a:rPr lang="en-US" b="1" dirty="0">
                <a:solidFill>
                  <a:srgbClr val="92D050"/>
                </a:solidFill>
              </a:rPr>
              <a:t>2</a:t>
            </a:r>
            <a:r>
              <a:rPr lang="en-US" b="1" dirty="0" smtClean="0">
                <a:solidFill>
                  <a:srgbClr val="92D050"/>
                </a:solidFill>
              </a:rPr>
              <a:t>. Select Test Inputs</a:t>
            </a:r>
            <a:endParaRPr lang="en-US" sz="5400" b="0" cap="none" spc="0" dirty="0">
              <a:ln w="0"/>
              <a:solidFill>
                <a:srgbClr val="92D050"/>
              </a:solidFill>
              <a:effectLst>
                <a:outerShdw blurRad="38100" dist="19050" dir="2700000" algn="tl" rotWithShape="0">
                  <a:schemeClr val="dk1">
                    <a:alpha val="40000"/>
                  </a:schemeClr>
                </a:outerShdw>
              </a:effectLst>
            </a:endParaRPr>
          </a:p>
        </p:txBody>
      </p:sp>
      <p:sp>
        <p:nvSpPr>
          <p:cNvPr id="7" name="Rectangle 6"/>
          <p:cNvSpPr/>
          <p:nvPr/>
        </p:nvSpPr>
        <p:spPr>
          <a:xfrm>
            <a:off x="2785460" y="2739410"/>
            <a:ext cx="2020901" cy="646331"/>
          </a:xfrm>
          <a:prstGeom prst="rect">
            <a:avLst/>
          </a:prstGeom>
          <a:noFill/>
        </p:spPr>
        <p:txBody>
          <a:bodyPr wrap="square" lIns="91440" tIns="45720" rIns="91440" bIns="45720">
            <a:spAutoFit/>
          </a:bodyPr>
          <a:lstStyle/>
          <a:p>
            <a:pPr algn="ctr"/>
            <a:r>
              <a:rPr lang="en-US" b="1" dirty="0" smtClean="0">
                <a:solidFill>
                  <a:srgbClr val="0000FF"/>
                </a:solidFill>
              </a:rPr>
              <a:t>3</a:t>
            </a:r>
            <a:r>
              <a:rPr lang="en-US" b="1" dirty="0">
                <a:solidFill>
                  <a:srgbClr val="0000FF"/>
                </a:solidFill>
              </a:rPr>
              <a:t>. Compute the expected outcome</a:t>
            </a:r>
            <a:endParaRPr lang="en-US" sz="5400" b="0" cap="none" spc="0" dirty="0">
              <a:ln w="0"/>
              <a:solidFill>
                <a:srgbClr val="0000FF"/>
              </a:solidFill>
              <a:effectLst>
                <a:outerShdw blurRad="38100" dist="19050" dir="2700000" algn="tl" rotWithShape="0">
                  <a:schemeClr val="dk1">
                    <a:alpha val="40000"/>
                  </a:schemeClr>
                </a:outerShdw>
              </a:effectLst>
            </a:endParaRPr>
          </a:p>
        </p:txBody>
      </p:sp>
      <p:sp>
        <p:nvSpPr>
          <p:cNvPr id="8" name="Rectangle 7"/>
          <p:cNvSpPr/>
          <p:nvPr/>
        </p:nvSpPr>
        <p:spPr>
          <a:xfrm>
            <a:off x="2516519" y="5475278"/>
            <a:ext cx="2885355" cy="584775"/>
          </a:xfrm>
          <a:prstGeom prst="rect">
            <a:avLst/>
          </a:prstGeom>
        </p:spPr>
        <p:txBody>
          <a:bodyPr wrap="square">
            <a:spAutoFit/>
          </a:bodyPr>
          <a:lstStyle/>
          <a:p>
            <a:r>
              <a:rPr lang="en-US" sz="1600" b="1" dirty="0" smtClean="0">
                <a:solidFill>
                  <a:srgbClr val="7030A0"/>
                </a:solidFill>
                <a:latin typeface="+mj-lt"/>
              </a:rPr>
              <a:t>4. Set </a:t>
            </a:r>
            <a:r>
              <a:rPr lang="en-US" sz="1600" b="1" dirty="0">
                <a:solidFill>
                  <a:srgbClr val="7030A0"/>
                </a:solidFill>
                <a:latin typeface="+mj-lt"/>
              </a:rPr>
              <a:t>up the execution environment of the program</a:t>
            </a:r>
            <a:r>
              <a:rPr lang="en-US" sz="1600" dirty="0">
                <a:solidFill>
                  <a:srgbClr val="7030A0"/>
                </a:solidFill>
                <a:latin typeface="+mj-lt"/>
              </a:rPr>
              <a:t> </a:t>
            </a:r>
          </a:p>
        </p:txBody>
      </p:sp>
      <p:sp>
        <p:nvSpPr>
          <p:cNvPr id="9" name="Rectangle 8"/>
          <p:cNvSpPr/>
          <p:nvPr/>
        </p:nvSpPr>
        <p:spPr>
          <a:xfrm>
            <a:off x="2674763" y="3468310"/>
            <a:ext cx="2885355" cy="338554"/>
          </a:xfrm>
          <a:prstGeom prst="rect">
            <a:avLst/>
          </a:prstGeom>
        </p:spPr>
        <p:txBody>
          <a:bodyPr wrap="square">
            <a:spAutoFit/>
          </a:bodyPr>
          <a:lstStyle/>
          <a:p>
            <a:r>
              <a:rPr lang="en-US" sz="1600" b="1" dirty="0">
                <a:solidFill>
                  <a:srgbClr val="FF0000"/>
                </a:solidFill>
                <a:latin typeface="+mj-lt"/>
              </a:rPr>
              <a:t>5</a:t>
            </a:r>
            <a:r>
              <a:rPr lang="en-US" sz="1600" b="1" dirty="0" smtClean="0">
                <a:solidFill>
                  <a:srgbClr val="FF0000"/>
                </a:solidFill>
                <a:latin typeface="+mj-lt"/>
              </a:rPr>
              <a:t>. Execute </a:t>
            </a:r>
            <a:r>
              <a:rPr lang="en-US" sz="1600" b="1" dirty="0">
                <a:solidFill>
                  <a:srgbClr val="FF0000"/>
                </a:solidFill>
                <a:latin typeface="+mj-lt"/>
              </a:rPr>
              <a:t>the program</a:t>
            </a:r>
            <a:r>
              <a:rPr lang="en-US" sz="1600" dirty="0">
                <a:solidFill>
                  <a:srgbClr val="FF0000"/>
                </a:solidFill>
                <a:latin typeface="+mj-lt"/>
              </a:rPr>
              <a:t> </a:t>
            </a:r>
          </a:p>
        </p:txBody>
      </p:sp>
    </p:spTree>
    <p:extLst>
      <p:ext uri="{BB962C8B-B14F-4D97-AF65-F5344CB8AC3E}">
        <p14:creationId xmlns:p14="http://schemas.microsoft.com/office/powerpoint/2010/main" val="193579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US" dirty="0"/>
          </a:p>
        </p:txBody>
      </p:sp>
      <p:sp>
        <p:nvSpPr>
          <p:cNvPr id="3" name="Content Placeholder 2"/>
          <p:cNvSpPr>
            <a:spLocks noGrp="1"/>
          </p:cNvSpPr>
          <p:nvPr>
            <p:ph idx="1"/>
          </p:nvPr>
        </p:nvSpPr>
        <p:spPr/>
        <p:txBody>
          <a:bodyPr/>
          <a:lstStyle/>
          <a:p>
            <a:pPr>
              <a:lnSpc>
                <a:spcPct val="200000"/>
              </a:lnSpc>
            </a:pPr>
            <a:r>
              <a:rPr lang="en-US" dirty="0" smtClean="0"/>
              <a:t> After completing this lecture students will be able to</a:t>
            </a:r>
          </a:p>
          <a:p>
            <a:pPr lvl="1">
              <a:lnSpc>
                <a:spcPct val="200000"/>
              </a:lnSpc>
            </a:pPr>
            <a:r>
              <a:rPr lang="en-US" dirty="0"/>
              <a:t> </a:t>
            </a:r>
            <a:r>
              <a:rPr lang="en-US" dirty="0" smtClean="0"/>
              <a:t>Write test cases of their software</a:t>
            </a:r>
          </a:p>
          <a:p>
            <a:pPr lvl="1">
              <a:lnSpc>
                <a:spcPct val="200000"/>
              </a:lnSpc>
            </a:pPr>
            <a:r>
              <a:rPr lang="en-US" dirty="0"/>
              <a:t> </a:t>
            </a:r>
            <a:r>
              <a:rPr lang="en-US" dirty="0" smtClean="0"/>
              <a:t>Write unit test report of their software</a:t>
            </a:r>
          </a:p>
          <a:p>
            <a:pPr lvl="1">
              <a:lnSpc>
                <a:spcPct val="200000"/>
              </a:lnSpc>
            </a:pPr>
            <a:endParaRPr lang="en-US" dirty="0"/>
          </a:p>
        </p:txBody>
      </p:sp>
    </p:spTree>
    <p:extLst>
      <p:ext uri="{BB962C8B-B14F-4D97-AF65-F5344CB8AC3E}">
        <p14:creationId xmlns:p14="http://schemas.microsoft.com/office/powerpoint/2010/main" val="22624070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levels</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55205" y="1419225"/>
            <a:ext cx="7560145" cy="5221396"/>
          </a:xfrm>
        </p:spPr>
      </p:pic>
    </p:spTree>
    <p:extLst>
      <p:ext uri="{BB962C8B-B14F-4D97-AF65-F5344CB8AC3E}">
        <p14:creationId xmlns:p14="http://schemas.microsoft.com/office/powerpoint/2010/main" val="19819904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Regression Testing</a:t>
            </a:r>
            <a:endParaRPr lang="en-US" dirty="0"/>
          </a:p>
        </p:txBody>
      </p:sp>
      <p:pic>
        <p:nvPicPr>
          <p:cNvPr id="4" name="Content Placeholder 3" descr="Screen Clippi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2563599"/>
            <a:ext cx="8404204" cy="2394163"/>
          </a:xfrm>
        </p:spPr>
      </p:pic>
      <p:sp>
        <p:nvSpPr>
          <p:cNvPr id="5" name="Rectangle 4"/>
          <p:cNvSpPr/>
          <p:nvPr/>
        </p:nvSpPr>
        <p:spPr>
          <a:xfrm>
            <a:off x="842963" y="5184341"/>
            <a:ext cx="7886700" cy="1015663"/>
          </a:xfrm>
          <a:prstGeom prst="rect">
            <a:avLst/>
          </a:prstGeom>
        </p:spPr>
        <p:txBody>
          <a:bodyPr wrap="square">
            <a:spAutoFit/>
          </a:bodyPr>
          <a:lstStyle/>
          <a:p>
            <a:pPr marL="342900" indent="-342900">
              <a:buFont typeface="Arial" panose="020B0604020202020204" pitchFamily="34" charset="0"/>
              <a:buChar char="•"/>
            </a:pPr>
            <a:r>
              <a:rPr lang="en-US" sz="2000" dirty="0" smtClean="0"/>
              <a:t>Performed </a:t>
            </a:r>
            <a:r>
              <a:rPr lang="en-US" sz="2000" dirty="0"/>
              <a:t>throughout the life cycle of a </a:t>
            </a:r>
            <a:r>
              <a:rPr lang="en-US" sz="2000" dirty="0" smtClean="0"/>
              <a:t>system</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GB" sz="2000" dirty="0" smtClean="0"/>
              <a:t>Performed </a:t>
            </a:r>
            <a:r>
              <a:rPr lang="en-GB" sz="2000" dirty="0"/>
              <a:t>whenever a component of the system is modiﬁed</a:t>
            </a:r>
            <a:endParaRPr lang="en-US" sz="2000" dirty="0"/>
          </a:p>
        </p:txBody>
      </p:sp>
    </p:spTree>
    <p:extLst>
      <p:ext uri="{BB962C8B-B14F-4D97-AF65-F5344CB8AC3E}">
        <p14:creationId xmlns:p14="http://schemas.microsoft.com/office/powerpoint/2010/main" val="12701594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Resources for Test case selection </a:t>
            </a:r>
            <a:endParaRPr lang="en-US" dirty="0"/>
          </a:p>
        </p:txBody>
      </p:sp>
      <p:sp>
        <p:nvSpPr>
          <p:cNvPr id="3" name="Content Placeholder 2"/>
          <p:cNvSpPr>
            <a:spLocks noGrp="1"/>
          </p:cNvSpPr>
          <p:nvPr>
            <p:ph idx="1"/>
          </p:nvPr>
        </p:nvSpPr>
        <p:spPr/>
        <p:txBody>
          <a:bodyPr>
            <a:normAutofit fontScale="92500" lnSpcReduction="20000"/>
          </a:bodyPr>
          <a:lstStyle/>
          <a:p>
            <a:pPr>
              <a:lnSpc>
                <a:spcPct val="100000"/>
              </a:lnSpc>
            </a:pPr>
            <a:r>
              <a:rPr lang="en-US" dirty="0"/>
              <a:t> Requirements and functional </a:t>
            </a:r>
            <a:r>
              <a:rPr lang="en-US" dirty="0" smtClean="0"/>
              <a:t>speciﬁcations</a:t>
            </a:r>
          </a:p>
          <a:p>
            <a:pPr lvl="1">
              <a:lnSpc>
                <a:spcPct val="100000"/>
              </a:lnSpc>
            </a:pPr>
            <a:r>
              <a:rPr lang="en-US" dirty="0"/>
              <a:t> </a:t>
            </a:r>
            <a:r>
              <a:rPr lang="en-US" dirty="0" smtClean="0"/>
              <a:t>Intended behavior of the system</a:t>
            </a:r>
          </a:p>
          <a:p>
            <a:pPr marL="342900" lvl="1" indent="0">
              <a:lnSpc>
                <a:spcPct val="100000"/>
              </a:lnSpc>
              <a:buNone/>
            </a:pPr>
            <a:r>
              <a:rPr lang="en-US" dirty="0" smtClean="0"/>
              <a:t> </a:t>
            </a:r>
          </a:p>
          <a:p>
            <a:pPr>
              <a:lnSpc>
                <a:spcPct val="100000"/>
              </a:lnSpc>
            </a:pPr>
            <a:r>
              <a:rPr lang="en-US" dirty="0"/>
              <a:t> </a:t>
            </a:r>
            <a:r>
              <a:rPr lang="en-GB" dirty="0"/>
              <a:t>Source </a:t>
            </a:r>
            <a:r>
              <a:rPr lang="en-GB" dirty="0" smtClean="0"/>
              <a:t>code</a:t>
            </a:r>
          </a:p>
          <a:p>
            <a:pPr lvl="1">
              <a:lnSpc>
                <a:spcPct val="100000"/>
              </a:lnSpc>
            </a:pPr>
            <a:r>
              <a:rPr lang="en-GB" dirty="0"/>
              <a:t> </a:t>
            </a:r>
            <a:r>
              <a:rPr lang="en-GB" dirty="0" smtClean="0"/>
              <a:t>Actual </a:t>
            </a:r>
            <a:r>
              <a:rPr lang="en-GB" dirty="0" err="1" smtClean="0"/>
              <a:t>behavior</a:t>
            </a:r>
            <a:r>
              <a:rPr lang="en-GB" dirty="0" smtClean="0"/>
              <a:t> of the system</a:t>
            </a:r>
          </a:p>
          <a:p>
            <a:pPr marL="342900" lvl="1" indent="0">
              <a:lnSpc>
                <a:spcPct val="100000"/>
              </a:lnSpc>
              <a:buNone/>
            </a:pPr>
            <a:endParaRPr lang="en-GB" dirty="0" smtClean="0"/>
          </a:p>
          <a:p>
            <a:pPr>
              <a:lnSpc>
                <a:spcPct val="100000"/>
              </a:lnSpc>
            </a:pPr>
            <a:r>
              <a:rPr lang="en-GB" dirty="0"/>
              <a:t> </a:t>
            </a:r>
            <a:r>
              <a:rPr lang="en-GB" dirty="0" smtClean="0"/>
              <a:t>Input </a:t>
            </a:r>
            <a:r>
              <a:rPr lang="en-GB" dirty="0"/>
              <a:t>and output </a:t>
            </a:r>
            <a:r>
              <a:rPr lang="en-GB" dirty="0" smtClean="0"/>
              <a:t>domains</a:t>
            </a:r>
          </a:p>
          <a:p>
            <a:pPr lvl="1">
              <a:lnSpc>
                <a:spcPct val="100000"/>
              </a:lnSpc>
            </a:pPr>
            <a:r>
              <a:rPr lang="en-GB" dirty="0"/>
              <a:t> </a:t>
            </a:r>
            <a:r>
              <a:rPr lang="en-GB" dirty="0" smtClean="0"/>
              <a:t>Special care for input domain</a:t>
            </a:r>
          </a:p>
          <a:p>
            <a:pPr marL="342900" lvl="1" indent="0">
              <a:lnSpc>
                <a:spcPct val="100000"/>
              </a:lnSpc>
              <a:buNone/>
            </a:pPr>
            <a:endParaRPr lang="en-GB" dirty="0" smtClean="0"/>
          </a:p>
          <a:p>
            <a:pPr>
              <a:lnSpc>
                <a:spcPct val="110000"/>
              </a:lnSpc>
            </a:pPr>
            <a:r>
              <a:rPr lang="en-GB" dirty="0"/>
              <a:t> </a:t>
            </a:r>
            <a:r>
              <a:rPr lang="en-GB" dirty="0" smtClean="0"/>
              <a:t>Operational proﬁle</a:t>
            </a:r>
          </a:p>
          <a:p>
            <a:pPr lvl="1">
              <a:lnSpc>
                <a:spcPct val="110000"/>
              </a:lnSpc>
            </a:pPr>
            <a:r>
              <a:rPr lang="en-GB" dirty="0"/>
              <a:t> F</a:t>
            </a:r>
            <a:r>
              <a:rPr lang="en-GB" dirty="0" smtClean="0"/>
              <a:t>rom </a:t>
            </a:r>
            <a:r>
              <a:rPr lang="en-GB" dirty="0"/>
              <a:t>the observed test results</a:t>
            </a:r>
            <a:r>
              <a:rPr lang="en-GB" dirty="0" smtClean="0"/>
              <a:t>, infer </a:t>
            </a:r>
            <a:r>
              <a:rPr lang="en-GB" dirty="0"/>
              <a:t>the future reliability </a:t>
            </a:r>
            <a:endParaRPr lang="en-GB" dirty="0" smtClean="0"/>
          </a:p>
          <a:p>
            <a:pPr marL="342900" lvl="1" indent="0">
              <a:lnSpc>
                <a:spcPct val="110000"/>
              </a:lnSpc>
              <a:buNone/>
            </a:pPr>
            <a:endParaRPr lang="en-GB" dirty="0" smtClean="0"/>
          </a:p>
          <a:p>
            <a:pPr>
              <a:lnSpc>
                <a:spcPct val="110000"/>
              </a:lnSpc>
            </a:pPr>
            <a:r>
              <a:rPr lang="en-GB" dirty="0" smtClean="0"/>
              <a:t>Fault model</a:t>
            </a:r>
          </a:p>
          <a:p>
            <a:pPr lvl="1">
              <a:lnSpc>
                <a:spcPct val="110000"/>
              </a:lnSpc>
            </a:pPr>
            <a:r>
              <a:rPr lang="en-GB" dirty="0"/>
              <a:t>  Previously encountered faults</a:t>
            </a:r>
          </a:p>
          <a:p>
            <a:pPr>
              <a:lnSpc>
                <a:spcPct val="200000"/>
              </a:lnSpc>
            </a:pPr>
            <a:endParaRPr lang="en-US" dirty="0"/>
          </a:p>
        </p:txBody>
      </p:sp>
    </p:spTree>
    <p:extLst>
      <p:ext uri="{BB962C8B-B14F-4D97-AF65-F5344CB8AC3E}">
        <p14:creationId xmlns:p14="http://schemas.microsoft.com/office/powerpoint/2010/main" val="148487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fade">
                                      <p:cBhvr>
                                        <p:cTn id="26" dur="500"/>
                                        <p:tgtEl>
                                          <p:spTgt spid="3">
                                            <p:txEl>
                                              <p:pRg st="6" end="6"/>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fade">
                                      <p:cBhvr>
                                        <p:cTn id="29" dur="500"/>
                                        <p:tgtEl>
                                          <p:spTgt spid="3">
                                            <p:txEl>
                                              <p:pRg st="7" end="7"/>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fade">
                                      <p:cBhvr>
                                        <p:cTn id="42" dur="500"/>
                                        <p:tgtEl>
                                          <p:spTgt spid="3">
                                            <p:txEl>
                                              <p:pRg st="12" end="12"/>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3" end="13"/>
                                            </p:txEl>
                                          </p:spTgt>
                                        </p:tgtEl>
                                        <p:attrNameLst>
                                          <p:attrName>style.visibility</p:attrName>
                                        </p:attrNameLst>
                                      </p:cBhvr>
                                      <p:to>
                                        <p:strVal val="visible"/>
                                      </p:to>
                                    </p:set>
                                    <p:animEffect transition="in" filter="fade">
                                      <p:cBhvr>
                                        <p:cTn id="45"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Fault model</a:t>
            </a:r>
            <a:endParaRPr lang="en-US" dirty="0"/>
          </a:p>
        </p:txBody>
      </p:sp>
      <p:sp>
        <p:nvSpPr>
          <p:cNvPr id="3" name="Content Placeholder 2"/>
          <p:cNvSpPr>
            <a:spLocks noGrp="1"/>
          </p:cNvSpPr>
          <p:nvPr>
            <p:ph idx="1"/>
          </p:nvPr>
        </p:nvSpPr>
        <p:spPr/>
        <p:txBody>
          <a:bodyPr>
            <a:normAutofit lnSpcReduction="10000"/>
          </a:bodyPr>
          <a:lstStyle/>
          <a:p>
            <a:r>
              <a:rPr lang="en-US" dirty="0" smtClean="0"/>
              <a:t> Error guessing</a:t>
            </a:r>
          </a:p>
          <a:p>
            <a:pPr lvl="1"/>
            <a:r>
              <a:rPr lang="en-US" dirty="0"/>
              <a:t> </a:t>
            </a:r>
            <a:r>
              <a:rPr lang="en-GB" dirty="0"/>
              <a:t> </a:t>
            </a:r>
            <a:r>
              <a:rPr lang="en-GB" dirty="0" smtClean="0"/>
              <a:t>Assess </a:t>
            </a:r>
            <a:r>
              <a:rPr lang="en-GB" dirty="0"/>
              <a:t>the situation and guess where and what kinds of faults might </a:t>
            </a:r>
            <a:r>
              <a:rPr lang="en-GB" dirty="0" smtClean="0"/>
              <a:t>exist</a:t>
            </a:r>
          </a:p>
          <a:p>
            <a:pPr lvl="1"/>
            <a:r>
              <a:rPr lang="en-GB" dirty="0"/>
              <a:t> </a:t>
            </a:r>
            <a:r>
              <a:rPr lang="en-GB" dirty="0" smtClean="0"/>
              <a:t>Design </a:t>
            </a:r>
            <a:r>
              <a:rPr lang="en-GB" dirty="0"/>
              <a:t>tests to speciﬁcally expose those kinds of faults</a:t>
            </a:r>
            <a:endParaRPr lang="en-US" dirty="0" smtClean="0"/>
          </a:p>
          <a:p>
            <a:endParaRPr lang="en-US" dirty="0"/>
          </a:p>
          <a:p>
            <a:r>
              <a:rPr lang="en-US" dirty="0" smtClean="0"/>
              <a:t> Fault seeding</a:t>
            </a:r>
          </a:p>
          <a:p>
            <a:pPr lvl="1"/>
            <a:r>
              <a:rPr lang="en-US" dirty="0" smtClean="0"/>
              <a:t> </a:t>
            </a:r>
            <a:r>
              <a:rPr lang="en-GB" dirty="0" smtClean="0"/>
              <a:t>Known </a:t>
            </a:r>
            <a:r>
              <a:rPr lang="en-GB" dirty="0"/>
              <a:t>faults are injected into a </a:t>
            </a:r>
            <a:r>
              <a:rPr lang="en-GB" dirty="0" smtClean="0"/>
              <a:t>program</a:t>
            </a:r>
          </a:p>
          <a:p>
            <a:pPr lvl="1"/>
            <a:r>
              <a:rPr lang="en-GB" dirty="0"/>
              <a:t> </a:t>
            </a:r>
            <a:r>
              <a:rPr lang="en-GB" dirty="0" smtClean="0"/>
              <a:t>Use of test suites</a:t>
            </a:r>
          </a:p>
          <a:p>
            <a:pPr lvl="1"/>
            <a:endParaRPr lang="en-US" dirty="0"/>
          </a:p>
          <a:p>
            <a:r>
              <a:rPr lang="en-US" dirty="0" smtClean="0"/>
              <a:t> Mutation Analysis</a:t>
            </a:r>
          </a:p>
          <a:p>
            <a:pPr lvl="1"/>
            <a:r>
              <a:rPr lang="en-US" dirty="0"/>
              <a:t> </a:t>
            </a:r>
            <a:r>
              <a:rPr lang="en-US" dirty="0" smtClean="0"/>
              <a:t>Similar </a:t>
            </a:r>
            <a:r>
              <a:rPr lang="en-US" dirty="0"/>
              <a:t>to fault </a:t>
            </a:r>
            <a:r>
              <a:rPr lang="en-US" dirty="0" smtClean="0"/>
              <a:t>seeding</a:t>
            </a:r>
          </a:p>
          <a:p>
            <a:pPr lvl="1"/>
            <a:r>
              <a:rPr lang="en-US" dirty="0"/>
              <a:t> </a:t>
            </a:r>
            <a:r>
              <a:rPr lang="en-US" dirty="0" smtClean="0"/>
              <a:t>Fault simulation</a:t>
            </a:r>
          </a:p>
          <a:p>
            <a:pPr lvl="1"/>
            <a:r>
              <a:rPr lang="en-US" dirty="0"/>
              <a:t> </a:t>
            </a:r>
            <a:r>
              <a:rPr lang="en-GB" dirty="0" smtClean="0"/>
              <a:t>Modify </a:t>
            </a:r>
            <a:r>
              <a:rPr lang="en-GB" dirty="0"/>
              <a:t>an incorrect program and turn it into a correct program</a:t>
            </a:r>
            <a:endParaRPr lang="en-US" dirty="0"/>
          </a:p>
        </p:txBody>
      </p:sp>
    </p:spTree>
    <p:extLst>
      <p:ext uri="{BB962C8B-B14F-4D97-AF65-F5344CB8AC3E}">
        <p14:creationId xmlns:p14="http://schemas.microsoft.com/office/powerpoint/2010/main" val="408493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White-box and Black-box testing</a:t>
            </a:r>
            <a:endParaRPr lang="en-US" dirty="0"/>
          </a:p>
        </p:txBody>
      </p:sp>
      <p:sp>
        <p:nvSpPr>
          <p:cNvPr id="3" name="Content Placeholder 2"/>
          <p:cNvSpPr>
            <a:spLocks noGrp="1"/>
          </p:cNvSpPr>
          <p:nvPr>
            <p:ph idx="1"/>
          </p:nvPr>
        </p:nvSpPr>
        <p:spPr>
          <a:xfrm>
            <a:off x="628650" y="1825625"/>
            <a:ext cx="8172450" cy="4351338"/>
          </a:xfrm>
        </p:spPr>
        <p:txBody>
          <a:bodyPr/>
          <a:lstStyle/>
          <a:p>
            <a:r>
              <a:rPr lang="en-US" dirty="0" smtClean="0"/>
              <a:t> </a:t>
            </a:r>
            <a:r>
              <a:rPr lang="en-GB" dirty="0" smtClean="0"/>
              <a:t>Based on the sources of information for test design</a:t>
            </a:r>
          </a:p>
          <a:p>
            <a:endParaRPr lang="en-GB" dirty="0" smtClean="0"/>
          </a:p>
          <a:p>
            <a:r>
              <a:rPr lang="en-GB" dirty="0" smtClean="0"/>
              <a:t>  White-box testing  </a:t>
            </a:r>
            <a:r>
              <a:rPr lang="en-GB" dirty="0" smtClean="0">
                <a:sym typeface="Wingdings" panose="05000000000000000000" pitchFamily="2" charset="2"/>
              </a:rPr>
              <a:t> </a:t>
            </a:r>
            <a:r>
              <a:rPr lang="en-GB" dirty="0" smtClean="0"/>
              <a:t>structural testing</a:t>
            </a:r>
          </a:p>
          <a:p>
            <a:pPr lvl="1"/>
            <a:r>
              <a:rPr lang="en-GB" dirty="0" smtClean="0"/>
              <a:t> Primarily examines source code </a:t>
            </a:r>
          </a:p>
          <a:p>
            <a:pPr lvl="1"/>
            <a:r>
              <a:rPr lang="en-GB" dirty="0" smtClean="0"/>
              <a:t> Focus on </a:t>
            </a:r>
            <a:r>
              <a:rPr lang="en-GB" b="1" dirty="0" smtClean="0">
                <a:solidFill>
                  <a:srgbClr val="FF0000"/>
                </a:solidFill>
              </a:rPr>
              <a:t>control ﬂow and data ﬂow</a:t>
            </a:r>
          </a:p>
          <a:p>
            <a:endParaRPr lang="en-GB" dirty="0" smtClean="0"/>
          </a:p>
          <a:p>
            <a:r>
              <a:rPr lang="en-GB" dirty="0" smtClean="0"/>
              <a:t>  Black-box testing </a:t>
            </a:r>
            <a:r>
              <a:rPr lang="en-GB" dirty="0" smtClean="0">
                <a:sym typeface="Wingdings" panose="05000000000000000000" pitchFamily="2" charset="2"/>
              </a:rPr>
              <a:t> Functional testing</a:t>
            </a:r>
          </a:p>
          <a:p>
            <a:pPr lvl="1"/>
            <a:r>
              <a:rPr lang="en-GB" dirty="0" smtClean="0">
                <a:sym typeface="Wingdings" panose="05000000000000000000" pitchFamily="2" charset="2"/>
              </a:rPr>
              <a:t>  Does not have access to the internal details </a:t>
            </a:r>
          </a:p>
          <a:p>
            <a:pPr lvl="1"/>
            <a:r>
              <a:rPr lang="en-GB" dirty="0" smtClean="0">
                <a:sym typeface="Wingdings" panose="05000000000000000000" pitchFamily="2" charset="2"/>
              </a:rPr>
              <a:t>  Test the part that is accessible outside the program</a:t>
            </a:r>
          </a:p>
          <a:p>
            <a:pPr lvl="1"/>
            <a:r>
              <a:rPr lang="en-GB" dirty="0" smtClean="0">
                <a:sym typeface="Wingdings" panose="05000000000000000000" pitchFamily="2" charset="2"/>
              </a:rPr>
              <a:t>  </a:t>
            </a:r>
            <a:r>
              <a:rPr lang="en-GB" dirty="0">
                <a:sym typeface="Wingdings" panose="05000000000000000000" pitchFamily="2" charset="2"/>
              </a:rPr>
              <a:t>F</a:t>
            </a:r>
            <a:r>
              <a:rPr lang="en-GB" dirty="0" smtClean="0">
                <a:sym typeface="Wingdings" panose="05000000000000000000" pitchFamily="2" charset="2"/>
              </a:rPr>
              <a:t>unctionality and the features found in the program’s speciﬁcation</a:t>
            </a:r>
            <a:endParaRPr lang="en-US" dirty="0"/>
          </a:p>
        </p:txBody>
      </p:sp>
    </p:spTree>
    <p:extLst>
      <p:ext uri="{BB962C8B-B14F-4D97-AF65-F5344CB8AC3E}">
        <p14:creationId xmlns:p14="http://schemas.microsoft.com/office/powerpoint/2010/main" val="504512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Testing</a:t>
            </a:r>
            <a:endParaRPr lang="en-US" dirty="0"/>
          </a:p>
        </p:txBody>
      </p:sp>
      <p:sp>
        <p:nvSpPr>
          <p:cNvPr id="3" name="Content Placeholder 2"/>
          <p:cNvSpPr>
            <a:spLocks noGrp="1"/>
          </p:cNvSpPr>
          <p:nvPr>
            <p:ph idx="1"/>
          </p:nvPr>
        </p:nvSpPr>
        <p:spPr/>
        <p:txBody>
          <a:bodyPr/>
          <a:lstStyle/>
          <a:p>
            <a:pPr>
              <a:lnSpc>
                <a:spcPct val="100000"/>
              </a:lnSpc>
            </a:pPr>
            <a:r>
              <a:rPr lang="en-GB" dirty="0"/>
              <a:t>Goal of testing: </a:t>
            </a:r>
            <a:endParaRPr lang="en-GB" dirty="0" smtClean="0"/>
          </a:p>
          <a:p>
            <a:pPr lvl="1">
              <a:lnSpc>
                <a:spcPct val="100000"/>
              </a:lnSpc>
            </a:pPr>
            <a:r>
              <a:rPr lang="en-GB" dirty="0"/>
              <a:t> </a:t>
            </a:r>
            <a:r>
              <a:rPr lang="en-GB" b="1" dirty="0">
                <a:solidFill>
                  <a:srgbClr val="FF3300"/>
                </a:solidFill>
              </a:rPr>
              <a:t>M</a:t>
            </a:r>
            <a:r>
              <a:rPr lang="en-GB" b="1" dirty="0" smtClean="0">
                <a:solidFill>
                  <a:srgbClr val="FF3300"/>
                </a:solidFill>
              </a:rPr>
              <a:t>aximize</a:t>
            </a:r>
            <a:r>
              <a:rPr lang="en-GB" dirty="0" smtClean="0"/>
              <a:t> </a:t>
            </a:r>
            <a:r>
              <a:rPr lang="en-GB" dirty="0"/>
              <a:t>the number and severity of defects found </a:t>
            </a:r>
            <a:endParaRPr lang="en-GB" dirty="0" smtClean="0"/>
          </a:p>
          <a:p>
            <a:pPr lvl="1">
              <a:lnSpc>
                <a:spcPct val="100000"/>
              </a:lnSpc>
            </a:pPr>
            <a:r>
              <a:rPr lang="en-GB" dirty="0"/>
              <a:t> </a:t>
            </a:r>
            <a:r>
              <a:rPr lang="en-GB" b="1" dirty="0" smtClean="0">
                <a:solidFill>
                  <a:srgbClr val="0000FF"/>
                </a:solidFill>
              </a:rPr>
              <a:t>Test </a:t>
            </a:r>
            <a:r>
              <a:rPr lang="en-GB" b="1" dirty="0">
                <a:solidFill>
                  <a:srgbClr val="0000FF"/>
                </a:solidFill>
              </a:rPr>
              <a:t>early  </a:t>
            </a:r>
            <a:endParaRPr lang="en-GB" b="1" dirty="0" smtClean="0">
              <a:solidFill>
                <a:srgbClr val="0000FF"/>
              </a:solidFill>
            </a:endParaRPr>
          </a:p>
          <a:p>
            <a:pPr lvl="1">
              <a:lnSpc>
                <a:spcPct val="100000"/>
              </a:lnSpc>
            </a:pPr>
            <a:endParaRPr lang="en-GB" dirty="0"/>
          </a:p>
          <a:p>
            <a:pPr>
              <a:lnSpc>
                <a:spcPct val="100000"/>
              </a:lnSpc>
            </a:pPr>
            <a:r>
              <a:rPr lang="en-GB" b="1" dirty="0">
                <a:solidFill>
                  <a:srgbClr val="C00000"/>
                </a:solidFill>
              </a:rPr>
              <a:t>Limits of testing: </a:t>
            </a:r>
            <a:endParaRPr lang="en-GB" b="1" dirty="0" smtClean="0">
              <a:solidFill>
                <a:srgbClr val="C00000"/>
              </a:solidFill>
            </a:endParaRPr>
          </a:p>
          <a:p>
            <a:pPr lvl="1">
              <a:lnSpc>
                <a:spcPct val="150000"/>
              </a:lnSpc>
            </a:pPr>
            <a:r>
              <a:rPr lang="en-GB" dirty="0"/>
              <a:t> </a:t>
            </a:r>
            <a:r>
              <a:rPr lang="en-GB" b="1" u="sng" dirty="0" smtClean="0"/>
              <a:t>Testing </a:t>
            </a:r>
            <a:r>
              <a:rPr lang="en-GB" b="1" u="sng" dirty="0"/>
              <a:t>can only determine the presence of </a:t>
            </a:r>
            <a:r>
              <a:rPr lang="en-GB" b="1" u="sng" dirty="0" smtClean="0"/>
              <a:t>defects</a:t>
            </a:r>
          </a:p>
          <a:p>
            <a:pPr lvl="1">
              <a:lnSpc>
                <a:spcPct val="150000"/>
              </a:lnSpc>
            </a:pPr>
            <a:r>
              <a:rPr lang="en-GB" b="1" u="sng" dirty="0"/>
              <a:t> </a:t>
            </a:r>
            <a:r>
              <a:rPr lang="en-GB" b="1" u="sng" dirty="0" smtClean="0"/>
              <a:t>Never </a:t>
            </a:r>
            <a:r>
              <a:rPr lang="en-GB" b="1" u="sng" dirty="0"/>
              <a:t>their absence</a:t>
            </a:r>
            <a:r>
              <a:rPr lang="en-GB" dirty="0"/>
              <a:t>	</a:t>
            </a:r>
            <a:endParaRPr lang="en-GB" dirty="0" smtClean="0"/>
          </a:p>
          <a:p>
            <a:pPr lvl="1">
              <a:lnSpc>
                <a:spcPct val="100000"/>
              </a:lnSpc>
            </a:pPr>
            <a:endParaRPr lang="en-GB" dirty="0"/>
          </a:p>
          <a:p>
            <a:pPr>
              <a:lnSpc>
                <a:spcPct val="100000"/>
              </a:lnSpc>
            </a:pPr>
            <a:r>
              <a:rPr lang="en-GB" dirty="0" smtClean="0"/>
              <a:t>Use </a:t>
            </a:r>
            <a:r>
              <a:rPr lang="en-GB" dirty="0"/>
              <a:t>proofs of correctness to establish “absence”</a:t>
            </a:r>
          </a:p>
          <a:p>
            <a:pPr marL="0" indent="0">
              <a:lnSpc>
                <a:spcPct val="100000"/>
              </a:lnSpc>
              <a:buNone/>
            </a:pPr>
            <a:endParaRPr lang="en-US" dirty="0"/>
          </a:p>
        </p:txBody>
      </p:sp>
    </p:spTree>
    <p:extLst>
      <p:ext uri="{BB962C8B-B14F-4D97-AF65-F5344CB8AC3E}">
        <p14:creationId xmlns:p14="http://schemas.microsoft.com/office/powerpoint/2010/main" val="7468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AutoShape 2"/>
          <p:cNvSpPr>
            <a:spLocks noChangeArrowheads="1"/>
          </p:cNvSpPr>
          <p:nvPr/>
        </p:nvSpPr>
        <p:spPr bwMode="auto">
          <a:xfrm flipV="1">
            <a:off x="1561073" y="4146176"/>
            <a:ext cx="5562600" cy="2514600"/>
          </a:xfrm>
          <a:custGeom>
            <a:avLst/>
            <a:gdLst>
              <a:gd name="G0" fmla="+- 5282 0 0"/>
              <a:gd name="G1" fmla="+- 21600 0 5282"/>
              <a:gd name="G2" fmla="*/ 5282 1 2"/>
              <a:gd name="G3" fmla="+- 21600 0 G2"/>
              <a:gd name="G4" fmla="+/ 5282 21600 2"/>
              <a:gd name="G5" fmla="+/ G1 0 2"/>
              <a:gd name="G6" fmla="*/ 21600 21600 5282"/>
              <a:gd name="G7" fmla="*/ G6 1 2"/>
              <a:gd name="G8" fmla="+- 21600 0 G7"/>
              <a:gd name="G9" fmla="*/ 21600 1 2"/>
              <a:gd name="G10" fmla="+- 5282 0 G9"/>
              <a:gd name="G11" fmla="?: G10 G8 0"/>
              <a:gd name="G12" fmla="?: G10 G7 21600"/>
              <a:gd name="T0" fmla="*/ 18959 w 21600"/>
              <a:gd name="T1" fmla="*/ 10800 h 21600"/>
              <a:gd name="T2" fmla="*/ 10800 w 21600"/>
              <a:gd name="T3" fmla="*/ 21600 h 21600"/>
              <a:gd name="T4" fmla="*/ 2641 w 21600"/>
              <a:gd name="T5" fmla="*/ 10800 h 21600"/>
              <a:gd name="T6" fmla="*/ 10800 w 21600"/>
              <a:gd name="T7" fmla="*/ 0 h 21600"/>
              <a:gd name="T8" fmla="*/ 4441 w 21600"/>
              <a:gd name="T9" fmla="*/ 4441 h 21600"/>
              <a:gd name="T10" fmla="*/ 17159 w 21600"/>
              <a:gd name="T11" fmla="*/ 17159 h 21600"/>
            </a:gdLst>
            <a:ahLst/>
            <a:cxnLst>
              <a:cxn ang="0">
                <a:pos x="T0" y="T1"/>
              </a:cxn>
              <a:cxn ang="0">
                <a:pos x="T2" y="T3"/>
              </a:cxn>
              <a:cxn ang="0">
                <a:pos x="T4" y="T5"/>
              </a:cxn>
              <a:cxn ang="0">
                <a:pos x="T6" y="T7"/>
              </a:cxn>
            </a:cxnLst>
            <a:rect l="T8" t="T9" r="T10" b="T11"/>
            <a:pathLst>
              <a:path w="21600" h="21600">
                <a:moveTo>
                  <a:pt x="0" y="0"/>
                </a:moveTo>
                <a:lnTo>
                  <a:pt x="5282" y="21600"/>
                </a:lnTo>
                <a:lnTo>
                  <a:pt x="16318" y="21600"/>
                </a:lnTo>
                <a:lnTo>
                  <a:pt x="21600" y="0"/>
                </a:lnTo>
                <a:close/>
              </a:path>
            </a:pathLst>
          </a:custGeom>
          <a:solidFill>
            <a:srgbClr val="FFFFE5"/>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endParaRPr lang="en-US" altLang="en-US" b="1">
              <a:solidFill>
                <a:prstClr val="black"/>
              </a:solidFill>
            </a:endParaRPr>
          </a:p>
        </p:txBody>
      </p:sp>
      <p:sp>
        <p:nvSpPr>
          <p:cNvPr id="673795" name="Rectangle 3"/>
          <p:cNvSpPr>
            <a:spLocks noGrp="1" noChangeArrowheads="1"/>
          </p:cNvSpPr>
          <p:nvPr>
            <p:ph type="title"/>
          </p:nvPr>
        </p:nvSpPr>
        <p:spPr/>
        <p:txBody>
          <a:bodyPr/>
          <a:lstStyle/>
          <a:p>
            <a:r>
              <a:rPr lang="en-US" altLang="en-US" sz="2800"/>
              <a:t>Testing: the Big Picture</a:t>
            </a:r>
          </a:p>
        </p:txBody>
      </p:sp>
      <p:sp>
        <p:nvSpPr>
          <p:cNvPr id="673796" name="Line 4"/>
          <p:cNvSpPr>
            <a:spLocks noChangeShapeType="1"/>
          </p:cNvSpPr>
          <p:nvPr/>
        </p:nvSpPr>
        <p:spPr bwMode="auto">
          <a:xfrm flipH="1">
            <a:off x="1591235" y="1479176"/>
            <a:ext cx="2743200" cy="5181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797" name="Line 5"/>
          <p:cNvSpPr>
            <a:spLocks noChangeShapeType="1"/>
          </p:cNvSpPr>
          <p:nvPr/>
        </p:nvSpPr>
        <p:spPr bwMode="auto">
          <a:xfrm>
            <a:off x="4334435" y="1479176"/>
            <a:ext cx="2819400" cy="5181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cxnSp>
        <p:nvCxnSpPr>
          <p:cNvPr id="673798" name="AutoShape 6"/>
          <p:cNvCxnSpPr>
            <a:cxnSpLocks noChangeShapeType="1"/>
            <a:stCxn id="673796" idx="1"/>
            <a:endCxn id="673797" idx="1"/>
          </p:cNvCxnSpPr>
          <p:nvPr/>
        </p:nvCxnSpPr>
        <p:spPr bwMode="auto">
          <a:xfrm>
            <a:off x="1591235" y="6670301"/>
            <a:ext cx="5562600" cy="1588"/>
          </a:xfrm>
          <a:prstGeom prst="straightConnector1">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3799" name="Line 7"/>
          <p:cNvSpPr>
            <a:spLocks noChangeShapeType="1"/>
          </p:cNvSpPr>
          <p:nvPr/>
        </p:nvSpPr>
        <p:spPr bwMode="auto">
          <a:xfrm flipH="1" flipV="1">
            <a:off x="2048435" y="5822576"/>
            <a:ext cx="4648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0" name="Line 8"/>
          <p:cNvSpPr>
            <a:spLocks noChangeShapeType="1"/>
          </p:cNvSpPr>
          <p:nvPr/>
        </p:nvSpPr>
        <p:spPr bwMode="auto">
          <a:xfrm flipH="1" flipV="1">
            <a:off x="2505635" y="4984376"/>
            <a:ext cx="3733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1" name="Line 9"/>
          <p:cNvSpPr>
            <a:spLocks noChangeShapeType="1"/>
          </p:cNvSpPr>
          <p:nvPr/>
        </p:nvSpPr>
        <p:spPr bwMode="auto">
          <a:xfrm flipH="1" flipV="1">
            <a:off x="2886635" y="4146176"/>
            <a:ext cx="2895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2" name="Line 10"/>
          <p:cNvSpPr>
            <a:spLocks noChangeShapeType="1"/>
          </p:cNvSpPr>
          <p:nvPr/>
        </p:nvSpPr>
        <p:spPr bwMode="auto">
          <a:xfrm flipH="1" flipV="1">
            <a:off x="3343835" y="3307976"/>
            <a:ext cx="1981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3" name="Text Box 11"/>
          <p:cNvSpPr txBox="1">
            <a:spLocks noChangeArrowheads="1"/>
          </p:cNvSpPr>
          <p:nvPr/>
        </p:nvSpPr>
        <p:spPr bwMode="auto">
          <a:xfrm>
            <a:off x="3591485" y="6051176"/>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b="1">
                <a:solidFill>
                  <a:prstClr val="black"/>
                </a:solidFill>
              </a:rPr>
              <a:t>Function  </a:t>
            </a:r>
          </a:p>
        </p:txBody>
      </p:sp>
      <p:sp>
        <p:nvSpPr>
          <p:cNvPr id="673804" name="Text Box 12"/>
          <p:cNvSpPr txBox="1">
            <a:spLocks noChangeArrowheads="1"/>
          </p:cNvSpPr>
          <p:nvPr/>
        </p:nvSpPr>
        <p:spPr bwMode="auto">
          <a:xfrm>
            <a:off x="3667685" y="5136776"/>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b="1">
                <a:solidFill>
                  <a:prstClr val="black"/>
                </a:solidFill>
              </a:rPr>
              <a:t>Module  </a:t>
            </a:r>
          </a:p>
        </p:txBody>
      </p:sp>
      <p:sp>
        <p:nvSpPr>
          <p:cNvPr id="673805" name="Text Box 13"/>
          <p:cNvSpPr txBox="1">
            <a:spLocks noChangeArrowheads="1"/>
          </p:cNvSpPr>
          <p:nvPr/>
        </p:nvSpPr>
        <p:spPr bwMode="auto">
          <a:xfrm>
            <a:off x="2897748" y="4298576"/>
            <a:ext cx="2884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n-US" altLang="en-US" b="1">
                <a:solidFill>
                  <a:prstClr val="black"/>
                </a:solidFill>
              </a:rPr>
              <a:t>Module combination</a:t>
            </a:r>
          </a:p>
        </p:txBody>
      </p:sp>
      <p:sp>
        <p:nvSpPr>
          <p:cNvPr id="673806" name="Line 14"/>
          <p:cNvSpPr>
            <a:spLocks noChangeShapeType="1"/>
          </p:cNvSpPr>
          <p:nvPr/>
        </p:nvSpPr>
        <p:spPr bwMode="auto">
          <a:xfrm flipV="1">
            <a:off x="1305485" y="4603376"/>
            <a:ext cx="1398588" cy="30130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7" name="Line 15"/>
          <p:cNvSpPr>
            <a:spLocks noChangeShapeType="1"/>
          </p:cNvSpPr>
          <p:nvPr/>
        </p:nvSpPr>
        <p:spPr bwMode="auto">
          <a:xfrm>
            <a:off x="1305485" y="5136776"/>
            <a:ext cx="941388" cy="152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8" name="Line 16"/>
          <p:cNvSpPr>
            <a:spLocks noChangeShapeType="1"/>
          </p:cNvSpPr>
          <p:nvPr/>
        </p:nvSpPr>
        <p:spPr bwMode="auto">
          <a:xfrm>
            <a:off x="1305485" y="5298701"/>
            <a:ext cx="560388" cy="828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9" name="Line 17"/>
          <p:cNvSpPr>
            <a:spLocks noChangeShapeType="1"/>
          </p:cNvSpPr>
          <p:nvPr/>
        </p:nvSpPr>
        <p:spPr bwMode="auto">
          <a:xfrm>
            <a:off x="1999129" y="3853787"/>
            <a:ext cx="96370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10" name="Line 18"/>
          <p:cNvSpPr>
            <a:spLocks noChangeShapeType="1"/>
          </p:cNvSpPr>
          <p:nvPr/>
        </p:nvSpPr>
        <p:spPr bwMode="auto">
          <a:xfrm flipV="1">
            <a:off x="1667435" y="2317376"/>
            <a:ext cx="22558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11" name="Text Box 19"/>
          <p:cNvSpPr txBox="1">
            <a:spLocks noChangeArrowheads="1"/>
          </p:cNvSpPr>
          <p:nvPr/>
        </p:nvSpPr>
        <p:spPr bwMode="auto">
          <a:xfrm>
            <a:off x="388742" y="3561400"/>
            <a:ext cx="1738236"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spcBef>
                <a:spcPct val="50000"/>
              </a:spcBef>
            </a:pPr>
            <a:r>
              <a:rPr lang="en-US" altLang="en-US" sz="2000" b="1" dirty="0">
                <a:solidFill>
                  <a:prstClr val="black"/>
                </a:solidFill>
              </a:rPr>
              <a:t>Integration tests</a:t>
            </a:r>
          </a:p>
        </p:txBody>
      </p:sp>
      <p:sp>
        <p:nvSpPr>
          <p:cNvPr id="673812" name="Text Box 20"/>
          <p:cNvSpPr txBox="1">
            <a:spLocks noChangeArrowheads="1"/>
          </p:cNvSpPr>
          <p:nvPr/>
        </p:nvSpPr>
        <p:spPr bwMode="auto">
          <a:xfrm>
            <a:off x="437691" y="2049762"/>
            <a:ext cx="1338488"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spcBef>
                <a:spcPct val="50000"/>
              </a:spcBef>
            </a:pPr>
            <a:r>
              <a:rPr lang="en-US" altLang="en-US" sz="2000" b="1" dirty="0">
                <a:solidFill>
                  <a:prstClr val="black"/>
                </a:solidFill>
              </a:rPr>
              <a:t>System tests</a:t>
            </a:r>
          </a:p>
        </p:txBody>
      </p:sp>
      <p:sp>
        <p:nvSpPr>
          <p:cNvPr id="673813" name="Rectangle 21"/>
          <p:cNvSpPr>
            <a:spLocks noChangeArrowheads="1"/>
          </p:cNvSpPr>
          <p:nvPr/>
        </p:nvSpPr>
        <p:spPr bwMode="auto">
          <a:xfrm>
            <a:off x="433722" y="4778851"/>
            <a:ext cx="1248226"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pPr>
            <a:r>
              <a:rPr lang="en-US" altLang="en-US" sz="2000" b="1" dirty="0">
                <a:solidFill>
                  <a:prstClr val="black"/>
                </a:solidFill>
              </a:rPr>
              <a:t>Unit tests</a:t>
            </a:r>
          </a:p>
        </p:txBody>
      </p:sp>
    </p:spTree>
    <p:extLst>
      <p:ext uri="{BB962C8B-B14F-4D97-AF65-F5344CB8AC3E}">
        <p14:creationId xmlns:p14="http://schemas.microsoft.com/office/powerpoint/2010/main" val="32952661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AutoShape 2"/>
          <p:cNvSpPr>
            <a:spLocks noChangeArrowheads="1"/>
          </p:cNvSpPr>
          <p:nvPr/>
        </p:nvSpPr>
        <p:spPr bwMode="auto">
          <a:xfrm flipV="1">
            <a:off x="1561073" y="4146176"/>
            <a:ext cx="5562600" cy="2514600"/>
          </a:xfrm>
          <a:custGeom>
            <a:avLst/>
            <a:gdLst>
              <a:gd name="G0" fmla="+- 5282 0 0"/>
              <a:gd name="G1" fmla="+- 21600 0 5282"/>
              <a:gd name="G2" fmla="*/ 5282 1 2"/>
              <a:gd name="G3" fmla="+- 21600 0 G2"/>
              <a:gd name="G4" fmla="+/ 5282 21600 2"/>
              <a:gd name="G5" fmla="+/ G1 0 2"/>
              <a:gd name="G6" fmla="*/ 21600 21600 5282"/>
              <a:gd name="G7" fmla="*/ G6 1 2"/>
              <a:gd name="G8" fmla="+- 21600 0 G7"/>
              <a:gd name="G9" fmla="*/ 21600 1 2"/>
              <a:gd name="G10" fmla="+- 5282 0 G9"/>
              <a:gd name="G11" fmla="?: G10 G8 0"/>
              <a:gd name="G12" fmla="?: G10 G7 21600"/>
              <a:gd name="T0" fmla="*/ 18959 w 21600"/>
              <a:gd name="T1" fmla="*/ 10800 h 21600"/>
              <a:gd name="T2" fmla="*/ 10800 w 21600"/>
              <a:gd name="T3" fmla="*/ 21600 h 21600"/>
              <a:gd name="T4" fmla="*/ 2641 w 21600"/>
              <a:gd name="T5" fmla="*/ 10800 h 21600"/>
              <a:gd name="T6" fmla="*/ 10800 w 21600"/>
              <a:gd name="T7" fmla="*/ 0 h 21600"/>
              <a:gd name="T8" fmla="*/ 4441 w 21600"/>
              <a:gd name="T9" fmla="*/ 4441 h 21600"/>
              <a:gd name="T10" fmla="*/ 17159 w 21600"/>
              <a:gd name="T11" fmla="*/ 17159 h 21600"/>
            </a:gdLst>
            <a:ahLst/>
            <a:cxnLst>
              <a:cxn ang="0">
                <a:pos x="T0" y="T1"/>
              </a:cxn>
              <a:cxn ang="0">
                <a:pos x="T2" y="T3"/>
              </a:cxn>
              <a:cxn ang="0">
                <a:pos x="T4" y="T5"/>
              </a:cxn>
              <a:cxn ang="0">
                <a:pos x="T6" y="T7"/>
              </a:cxn>
            </a:cxnLst>
            <a:rect l="T8" t="T9" r="T10" b="T11"/>
            <a:pathLst>
              <a:path w="21600" h="21600">
                <a:moveTo>
                  <a:pt x="0" y="0"/>
                </a:moveTo>
                <a:lnTo>
                  <a:pt x="5282" y="21600"/>
                </a:lnTo>
                <a:lnTo>
                  <a:pt x="16318" y="21600"/>
                </a:lnTo>
                <a:lnTo>
                  <a:pt x="21600" y="0"/>
                </a:lnTo>
                <a:close/>
              </a:path>
            </a:pathLst>
          </a:custGeom>
          <a:solidFill>
            <a:srgbClr val="FFFFE5"/>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p>
            <a:pPr algn="ctr" eaLnBrk="0" hangingPunct="0"/>
            <a:endParaRPr lang="en-US" altLang="en-US" b="1">
              <a:solidFill>
                <a:prstClr val="black"/>
              </a:solidFill>
            </a:endParaRPr>
          </a:p>
        </p:txBody>
      </p:sp>
      <p:sp>
        <p:nvSpPr>
          <p:cNvPr id="673795" name="Rectangle 3"/>
          <p:cNvSpPr>
            <a:spLocks noGrp="1" noChangeArrowheads="1"/>
          </p:cNvSpPr>
          <p:nvPr>
            <p:ph type="title"/>
          </p:nvPr>
        </p:nvSpPr>
        <p:spPr/>
        <p:txBody>
          <a:bodyPr/>
          <a:lstStyle/>
          <a:p>
            <a:r>
              <a:rPr lang="en-US" altLang="en-US" sz="2800"/>
              <a:t>Testing: the Big Picture</a:t>
            </a:r>
          </a:p>
        </p:txBody>
      </p:sp>
      <p:sp>
        <p:nvSpPr>
          <p:cNvPr id="673796" name="Line 4"/>
          <p:cNvSpPr>
            <a:spLocks noChangeShapeType="1"/>
          </p:cNvSpPr>
          <p:nvPr/>
        </p:nvSpPr>
        <p:spPr bwMode="auto">
          <a:xfrm flipH="1">
            <a:off x="1591235" y="1479176"/>
            <a:ext cx="2743200" cy="5181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797" name="Line 5"/>
          <p:cNvSpPr>
            <a:spLocks noChangeShapeType="1"/>
          </p:cNvSpPr>
          <p:nvPr/>
        </p:nvSpPr>
        <p:spPr bwMode="auto">
          <a:xfrm>
            <a:off x="4334435" y="1479176"/>
            <a:ext cx="2819400" cy="518160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cxnSp>
        <p:nvCxnSpPr>
          <p:cNvPr id="673798" name="AutoShape 6"/>
          <p:cNvCxnSpPr>
            <a:cxnSpLocks noChangeShapeType="1"/>
            <a:stCxn id="673796" idx="1"/>
            <a:endCxn id="673797" idx="1"/>
          </p:cNvCxnSpPr>
          <p:nvPr/>
        </p:nvCxnSpPr>
        <p:spPr bwMode="auto">
          <a:xfrm>
            <a:off x="1591235" y="6670301"/>
            <a:ext cx="5562600" cy="1588"/>
          </a:xfrm>
          <a:prstGeom prst="straightConnector1">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3799" name="Line 7"/>
          <p:cNvSpPr>
            <a:spLocks noChangeShapeType="1"/>
          </p:cNvSpPr>
          <p:nvPr/>
        </p:nvSpPr>
        <p:spPr bwMode="auto">
          <a:xfrm flipH="1" flipV="1">
            <a:off x="2048435" y="5822576"/>
            <a:ext cx="4648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0" name="Line 8"/>
          <p:cNvSpPr>
            <a:spLocks noChangeShapeType="1"/>
          </p:cNvSpPr>
          <p:nvPr/>
        </p:nvSpPr>
        <p:spPr bwMode="auto">
          <a:xfrm flipH="1" flipV="1">
            <a:off x="2505635" y="4984376"/>
            <a:ext cx="37338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1" name="Line 9"/>
          <p:cNvSpPr>
            <a:spLocks noChangeShapeType="1"/>
          </p:cNvSpPr>
          <p:nvPr/>
        </p:nvSpPr>
        <p:spPr bwMode="auto">
          <a:xfrm flipH="1" flipV="1">
            <a:off x="2886635" y="4146176"/>
            <a:ext cx="28956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2" name="Line 10"/>
          <p:cNvSpPr>
            <a:spLocks noChangeShapeType="1"/>
          </p:cNvSpPr>
          <p:nvPr/>
        </p:nvSpPr>
        <p:spPr bwMode="auto">
          <a:xfrm flipH="1" flipV="1">
            <a:off x="3343835" y="3307976"/>
            <a:ext cx="1981200" cy="0"/>
          </a:xfrm>
          <a:prstGeom prst="line">
            <a:avLst/>
          </a:prstGeom>
          <a:noFill/>
          <a:ln w="222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3" name="Text Box 11"/>
          <p:cNvSpPr txBox="1">
            <a:spLocks noChangeArrowheads="1"/>
          </p:cNvSpPr>
          <p:nvPr/>
        </p:nvSpPr>
        <p:spPr bwMode="auto">
          <a:xfrm>
            <a:off x="3591485" y="6051176"/>
            <a:ext cx="1504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b="1">
                <a:solidFill>
                  <a:prstClr val="black"/>
                </a:solidFill>
              </a:rPr>
              <a:t>Function  </a:t>
            </a:r>
          </a:p>
        </p:txBody>
      </p:sp>
      <p:sp>
        <p:nvSpPr>
          <p:cNvPr id="673804" name="Text Box 12"/>
          <p:cNvSpPr txBox="1">
            <a:spLocks noChangeArrowheads="1"/>
          </p:cNvSpPr>
          <p:nvPr/>
        </p:nvSpPr>
        <p:spPr bwMode="auto">
          <a:xfrm>
            <a:off x="3667685" y="5136776"/>
            <a:ext cx="1335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spcBef>
                <a:spcPct val="50000"/>
              </a:spcBef>
            </a:pPr>
            <a:r>
              <a:rPr lang="en-US" altLang="en-US" b="1">
                <a:solidFill>
                  <a:prstClr val="black"/>
                </a:solidFill>
              </a:rPr>
              <a:t>Module  </a:t>
            </a:r>
          </a:p>
        </p:txBody>
      </p:sp>
      <p:sp>
        <p:nvSpPr>
          <p:cNvPr id="673805" name="Text Box 13"/>
          <p:cNvSpPr txBox="1">
            <a:spLocks noChangeArrowheads="1"/>
          </p:cNvSpPr>
          <p:nvPr/>
        </p:nvSpPr>
        <p:spPr bwMode="auto">
          <a:xfrm>
            <a:off x="2897748" y="4298576"/>
            <a:ext cx="2884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spcBef>
                <a:spcPct val="50000"/>
              </a:spcBef>
            </a:pPr>
            <a:r>
              <a:rPr lang="en-US" altLang="en-US" b="1">
                <a:solidFill>
                  <a:prstClr val="black"/>
                </a:solidFill>
              </a:rPr>
              <a:t>Module combination</a:t>
            </a:r>
          </a:p>
        </p:txBody>
      </p:sp>
      <p:sp>
        <p:nvSpPr>
          <p:cNvPr id="673806" name="Line 14"/>
          <p:cNvSpPr>
            <a:spLocks noChangeShapeType="1"/>
          </p:cNvSpPr>
          <p:nvPr/>
        </p:nvSpPr>
        <p:spPr bwMode="auto">
          <a:xfrm flipV="1">
            <a:off x="1305485" y="4603376"/>
            <a:ext cx="1398588" cy="301302"/>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7" name="Line 15"/>
          <p:cNvSpPr>
            <a:spLocks noChangeShapeType="1"/>
          </p:cNvSpPr>
          <p:nvPr/>
        </p:nvSpPr>
        <p:spPr bwMode="auto">
          <a:xfrm>
            <a:off x="1305485" y="5136776"/>
            <a:ext cx="941388" cy="15240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8" name="Line 16"/>
          <p:cNvSpPr>
            <a:spLocks noChangeShapeType="1"/>
          </p:cNvSpPr>
          <p:nvPr/>
        </p:nvSpPr>
        <p:spPr bwMode="auto">
          <a:xfrm>
            <a:off x="1305485" y="5298701"/>
            <a:ext cx="560388" cy="828675"/>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09" name="Line 17"/>
          <p:cNvSpPr>
            <a:spLocks noChangeShapeType="1"/>
          </p:cNvSpPr>
          <p:nvPr/>
        </p:nvSpPr>
        <p:spPr bwMode="auto">
          <a:xfrm>
            <a:off x="1999129" y="3853787"/>
            <a:ext cx="963706"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10" name="Line 18"/>
          <p:cNvSpPr>
            <a:spLocks noChangeShapeType="1"/>
          </p:cNvSpPr>
          <p:nvPr/>
        </p:nvSpPr>
        <p:spPr bwMode="auto">
          <a:xfrm flipV="1">
            <a:off x="1667435" y="2317376"/>
            <a:ext cx="2255838" cy="0"/>
          </a:xfrm>
          <a:prstGeom prst="line">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673811" name="Text Box 19"/>
          <p:cNvSpPr txBox="1">
            <a:spLocks noChangeArrowheads="1"/>
          </p:cNvSpPr>
          <p:nvPr/>
        </p:nvSpPr>
        <p:spPr bwMode="auto">
          <a:xfrm>
            <a:off x="388742" y="3561400"/>
            <a:ext cx="1738236"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spcBef>
                <a:spcPct val="50000"/>
              </a:spcBef>
            </a:pPr>
            <a:r>
              <a:rPr lang="en-US" altLang="en-US" sz="2000" b="1" dirty="0">
                <a:solidFill>
                  <a:prstClr val="black"/>
                </a:solidFill>
              </a:rPr>
              <a:t>Integration tests</a:t>
            </a:r>
          </a:p>
        </p:txBody>
      </p:sp>
      <p:sp>
        <p:nvSpPr>
          <p:cNvPr id="673812" name="Text Box 20"/>
          <p:cNvSpPr txBox="1">
            <a:spLocks noChangeArrowheads="1"/>
          </p:cNvSpPr>
          <p:nvPr/>
        </p:nvSpPr>
        <p:spPr bwMode="auto">
          <a:xfrm>
            <a:off x="437691" y="2049762"/>
            <a:ext cx="1338488"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spcBef>
                <a:spcPct val="50000"/>
              </a:spcBef>
            </a:pPr>
            <a:r>
              <a:rPr lang="en-US" altLang="en-US" sz="2000" b="1" dirty="0">
                <a:solidFill>
                  <a:prstClr val="black"/>
                </a:solidFill>
              </a:rPr>
              <a:t>System tests</a:t>
            </a:r>
          </a:p>
        </p:txBody>
      </p:sp>
      <p:sp>
        <p:nvSpPr>
          <p:cNvPr id="673813" name="Rectangle 21"/>
          <p:cNvSpPr>
            <a:spLocks noChangeArrowheads="1"/>
          </p:cNvSpPr>
          <p:nvPr/>
        </p:nvSpPr>
        <p:spPr bwMode="auto">
          <a:xfrm>
            <a:off x="433722" y="4778851"/>
            <a:ext cx="1248226" cy="5847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lnSpc>
                <a:spcPct val="80000"/>
              </a:lnSpc>
            </a:pPr>
            <a:r>
              <a:rPr lang="en-US" altLang="en-US" sz="2000" b="1" dirty="0">
                <a:solidFill>
                  <a:prstClr val="black"/>
                </a:solidFill>
              </a:rPr>
              <a:t>Unit tests</a:t>
            </a:r>
          </a:p>
        </p:txBody>
      </p:sp>
      <p:sp>
        <p:nvSpPr>
          <p:cNvPr id="22" name="Rectangle 11"/>
          <p:cNvSpPr>
            <a:spLocks noChangeArrowheads="1"/>
          </p:cNvSpPr>
          <p:nvPr/>
        </p:nvSpPr>
        <p:spPr bwMode="auto">
          <a:xfrm>
            <a:off x="7781756" y="5711825"/>
            <a:ext cx="1133644" cy="31393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pPr>
            <a:r>
              <a:rPr lang="en-US" altLang="en-US" b="1" i="1">
                <a:solidFill>
                  <a:srgbClr val="0000FF"/>
                </a:solidFill>
              </a:rPr>
              <a:t>Methods</a:t>
            </a:r>
          </a:p>
        </p:txBody>
      </p:sp>
      <p:sp>
        <p:nvSpPr>
          <p:cNvPr id="23" name="Rectangle 12"/>
          <p:cNvSpPr>
            <a:spLocks noChangeArrowheads="1"/>
          </p:cNvSpPr>
          <p:nvPr/>
        </p:nvSpPr>
        <p:spPr bwMode="auto">
          <a:xfrm>
            <a:off x="6583363" y="4724400"/>
            <a:ext cx="2332037"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0" hangingPunct="0">
              <a:lnSpc>
                <a:spcPct val="80000"/>
              </a:lnSpc>
            </a:pPr>
            <a:r>
              <a:rPr lang="en-US" altLang="en-US" b="1" i="1" dirty="0">
                <a:solidFill>
                  <a:srgbClr val="0000FF"/>
                </a:solidFill>
              </a:rPr>
              <a:t>Combinations of methods in class </a:t>
            </a:r>
          </a:p>
        </p:txBody>
      </p:sp>
      <p:sp>
        <p:nvSpPr>
          <p:cNvPr id="24" name="Rectangle 13"/>
          <p:cNvSpPr>
            <a:spLocks noChangeArrowheads="1"/>
          </p:cNvSpPr>
          <p:nvPr/>
        </p:nvSpPr>
        <p:spPr bwMode="auto">
          <a:xfrm>
            <a:off x="7551644" y="3945939"/>
            <a:ext cx="1313180" cy="53553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pPr>
            <a:r>
              <a:rPr lang="en-US" altLang="en-US" b="1" i="1" dirty="0">
                <a:solidFill>
                  <a:srgbClr val="0000FF"/>
                </a:solidFill>
              </a:rPr>
              <a:t>Packages </a:t>
            </a:r>
          </a:p>
          <a:p>
            <a:pPr algn="r" eaLnBrk="0" hangingPunct="0">
              <a:lnSpc>
                <a:spcPct val="80000"/>
              </a:lnSpc>
            </a:pPr>
            <a:r>
              <a:rPr lang="en-US" altLang="en-US" b="1" i="1" dirty="0">
                <a:solidFill>
                  <a:srgbClr val="0000FF"/>
                </a:solidFill>
              </a:rPr>
              <a:t>of classes</a:t>
            </a:r>
          </a:p>
        </p:txBody>
      </p:sp>
      <p:sp>
        <p:nvSpPr>
          <p:cNvPr id="25" name="Rectangle 14"/>
          <p:cNvSpPr>
            <a:spLocks noChangeArrowheads="1"/>
          </p:cNvSpPr>
          <p:nvPr/>
        </p:nvSpPr>
        <p:spPr bwMode="auto">
          <a:xfrm>
            <a:off x="7838890" y="3364456"/>
            <a:ext cx="954108"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eaLnBrk="0" hangingPunct="0">
              <a:lnSpc>
                <a:spcPct val="80000"/>
              </a:lnSpc>
            </a:pPr>
            <a:r>
              <a:rPr lang="en-US" altLang="en-US" sz="2000" b="1" i="1" u="sng" dirty="0">
                <a:solidFill>
                  <a:srgbClr val="FF0000"/>
                </a:solidFill>
              </a:rPr>
              <a:t>OOAD</a:t>
            </a:r>
          </a:p>
        </p:txBody>
      </p:sp>
      <p:sp>
        <p:nvSpPr>
          <p:cNvPr id="26" name="Line 15"/>
          <p:cNvSpPr>
            <a:spLocks noChangeShapeType="1"/>
          </p:cNvSpPr>
          <p:nvPr/>
        </p:nvSpPr>
        <p:spPr bwMode="auto">
          <a:xfrm flipH="1">
            <a:off x="6060046" y="5867400"/>
            <a:ext cx="1559953" cy="349198"/>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7" name="Line 16"/>
          <p:cNvSpPr>
            <a:spLocks noChangeShapeType="1"/>
          </p:cNvSpPr>
          <p:nvPr/>
        </p:nvSpPr>
        <p:spPr bwMode="auto">
          <a:xfrm flipH="1">
            <a:off x="5782234" y="5029199"/>
            <a:ext cx="847165" cy="269501"/>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8" name="Line 17"/>
          <p:cNvSpPr>
            <a:spLocks noChangeShapeType="1"/>
          </p:cNvSpPr>
          <p:nvPr/>
        </p:nvSpPr>
        <p:spPr bwMode="auto">
          <a:xfrm flipH="1">
            <a:off x="5640948" y="4190999"/>
            <a:ext cx="1674252" cy="339675"/>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29" name="Rectangle 18"/>
          <p:cNvSpPr>
            <a:spLocks noChangeArrowheads="1"/>
          </p:cNvSpPr>
          <p:nvPr/>
        </p:nvSpPr>
        <p:spPr bwMode="auto">
          <a:xfrm>
            <a:off x="5981513" y="2291461"/>
            <a:ext cx="2802684" cy="3365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r" eaLnBrk="0" hangingPunct="0">
              <a:lnSpc>
                <a:spcPct val="80000"/>
              </a:lnSpc>
            </a:pPr>
            <a:r>
              <a:rPr lang="en-US" altLang="en-US" sz="2000" b="1" dirty="0">
                <a:solidFill>
                  <a:prstClr val="black"/>
                </a:solidFill>
              </a:rPr>
              <a:t>Include use-cases</a:t>
            </a:r>
          </a:p>
        </p:txBody>
      </p:sp>
      <p:sp>
        <p:nvSpPr>
          <p:cNvPr id="30" name="Line 19"/>
          <p:cNvSpPr>
            <a:spLocks noChangeShapeType="1"/>
          </p:cNvSpPr>
          <p:nvPr/>
        </p:nvSpPr>
        <p:spPr bwMode="auto">
          <a:xfrm flipH="1">
            <a:off x="4519379" y="2390080"/>
            <a:ext cx="1660572" cy="0"/>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
        <p:nvSpPr>
          <p:cNvPr id="31" name="Line 20"/>
          <p:cNvSpPr>
            <a:spLocks noChangeShapeType="1"/>
          </p:cNvSpPr>
          <p:nvPr/>
        </p:nvSpPr>
        <p:spPr bwMode="auto">
          <a:xfrm flipH="1">
            <a:off x="5096435" y="2608586"/>
            <a:ext cx="1219200" cy="1004191"/>
          </a:xfrm>
          <a:prstGeom prst="line">
            <a:avLst/>
          </a:prstGeom>
          <a:noFill/>
          <a:ln w="19050">
            <a:solidFill>
              <a:schemeClr val="tx1"/>
            </a:solidFill>
            <a:prstDash val="lg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prstClr val="black"/>
              </a:solidFill>
            </a:endParaRPr>
          </a:p>
        </p:txBody>
      </p:sp>
    </p:spTree>
    <p:extLst>
      <p:ext uri="{BB962C8B-B14F-4D97-AF65-F5344CB8AC3E}">
        <p14:creationId xmlns:p14="http://schemas.microsoft.com/office/powerpoint/2010/main" val="36141999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automation</a:t>
            </a:r>
            <a:endParaRPr lang="en-US" dirty="0"/>
          </a:p>
        </p:txBody>
      </p:sp>
      <p:sp>
        <p:nvSpPr>
          <p:cNvPr id="3" name="Content Placeholder 2"/>
          <p:cNvSpPr>
            <a:spLocks noGrp="1"/>
          </p:cNvSpPr>
          <p:nvPr>
            <p:ph idx="1"/>
          </p:nvPr>
        </p:nvSpPr>
        <p:spPr>
          <a:xfrm>
            <a:off x="628650" y="1690689"/>
            <a:ext cx="7886700" cy="4979052"/>
          </a:xfrm>
        </p:spPr>
        <p:txBody>
          <a:bodyPr>
            <a:normAutofit/>
          </a:bodyPr>
          <a:lstStyle/>
          <a:p>
            <a:pPr>
              <a:lnSpc>
                <a:spcPct val="150000"/>
              </a:lnSpc>
            </a:pPr>
            <a:r>
              <a:rPr lang="en-GB" b="1" dirty="0">
                <a:solidFill>
                  <a:srgbClr val="0000FF"/>
                </a:solidFill>
              </a:rPr>
              <a:t>T</a:t>
            </a:r>
            <a:r>
              <a:rPr lang="en-GB" b="1" dirty="0" smtClean="0">
                <a:solidFill>
                  <a:srgbClr val="0000FF"/>
                </a:solidFill>
              </a:rPr>
              <a:t>ests are written as executable components </a:t>
            </a:r>
            <a:r>
              <a:rPr lang="en-GB" dirty="0" smtClean="0"/>
              <a:t>before the task is implemented </a:t>
            </a:r>
          </a:p>
          <a:p>
            <a:pPr lvl="1">
              <a:lnSpc>
                <a:spcPct val="150000"/>
              </a:lnSpc>
            </a:pPr>
            <a:r>
              <a:rPr lang="en-GB" dirty="0"/>
              <a:t> </a:t>
            </a:r>
            <a:r>
              <a:rPr lang="en-GB" dirty="0" smtClean="0"/>
              <a:t>Testing components should be </a:t>
            </a:r>
            <a:r>
              <a:rPr lang="en-GB" b="1" dirty="0" smtClean="0">
                <a:solidFill>
                  <a:srgbClr val="FF3300"/>
                </a:solidFill>
              </a:rPr>
              <a:t>stand-alone</a:t>
            </a:r>
            <a:r>
              <a:rPr lang="en-GB" dirty="0" smtClean="0"/>
              <a:t>, </a:t>
            </a:r>
          </a:p>
          <a:p>
            <a:pPr lvl="1">
              <a:lnSpc>
                <a:spcPct val="150000"/>
              </a:lnSpc>
            </a:pPr>
            <a:r>
              <a:rPr lang="en-GB" dirty="0"/>
              <a:t> </a:t>
            </a:r>
            <a:r>
              <a:rPr lang="en-GB" dirty="0" smtClean="0"/>
              <a:t>Simulate the submission of input to be tested </a:t>
            </a:r>
          </a:p>
          <a:p>
            <a:pPr lvl="1">
              <a:lnSpc>
                <a:spcPct val="150000"/>
              </a:lnSpc>
            </a:pPr>
            <a:r>
              <a:rPr lang="en-GB" dirty="0"/>
              <a:t> C</a:t>
            </a:r>
            <a:r>
              <a:rPr lang="en-GB" dirty="0" smtClean="0"/>
              <a:t>heck that the result meets the output specification. </a:t>
            </a:r>
          </a:p>
          <a:p>
            <a:pPr lvl="1">
              <a:lnSpc>
                <a:spcPct val="150000"/>
              </a:lnSpc>
            </a:pPr>
            <a:r>
              <a:rPr lang="en-GB" dirty="0"/>
              <a:t> </a:t>
            </a:r>
            <a:r>
              <a:rPr lang="en-GB" dirty="0" smtClean="0"/>
              <a:t>An automated test framework is a system that </a:t>
            </a:r>
          </a:p>
          <a:p>
            <a:pPr lvl="2">
              <a:lnSpc>
                <a:spcPct val="150000"/>
              </a:lnSpc>
            </a:pPr>
            <a:r>
              <a:rPr lang="en-GB" dirty="0"/>
              <a:t> </a:t>
            </a:r>
            <a:r>
              <a:rPr lang="en-GB" dirty="0" smtClean="0"/>
              <a:t>Makes it easy to write executable tests and submit a set of tests for execution. </a:t>
            </a:r>
          </a:p>
          <a:p>
            <a:pPr>
              <a:lnSpc>
                <a:spcPct val="150000"/>
              </a:lnSpc>
            </a:pPr>
            <a:r>
              <a:rPr lang="en-GB" dirty="0" smtClean="0"/>
              <a:t>A set of tests that can be </a:t>
            </a:r>
            <a:r>
              <a:rPr lang="en-GB" b="1" dirty="0" smtClean="0">
                <a:solidFill>
                  <a:srgbClr val="0000FF"/>
                </a:solidFill>
              </a:rPr>
              <a:t>quickly and easily executed</a:t>
            </a:r>
          </a:p>
        </p:txBody>
      </p:sp>
    </p:spTree>
    <p:extLst>
      <p:ext uri="{BB962C8B-B14F-4D97-AF65-F5344CB8AC3E}">
        <p14:creationId xmlns:p14="http://schemas.microsoft.com/office/powerpoint/2010/main" val="97007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altLang="en-US"/>
              <a:t>Unit Testing</a:t>
            </a:r>
          </a:p>
        </p:txBody>
      </p:sp>
      <p:sp>
        <p:nvSpPr>
          <p:cNvPr id="86019" name="Rectangle 3"/>
          <p:cNvSpPr>
            <a:spLocks noGrp="1" noChangeArrowheads="1"/>
          </p:cNvSpPr>
          <p:nvPr>
            <p:ph type="body" idx="1"/>
          </p:nvPr>
        </p:nvSpPr>
        <p:spPr/>
        <p:txBody>
          <a:bodyPr>
            <a:normAutofit/>
          </a:bodyPr>
          <a:lstStyle/>
          <a:p>
            <a:pPr>
              <a:lnSpc>
                <a:spcPct val="160000"/>
              </a:lnSpc>
            </a:pPr>
            <a:r>
              <a:rPr lang="en-US" altLang="en-US" dirty="0" smtClean="0"/>
              <a:t>The </a:t>
            </a:r>
            <a:r>
              <a:rPr lang="en-US" altLang="en-US" dirty="0"/>
              <a:t>focus is the </a:t>
            </a:r>
            <a:r>
              <a:rPr lang="en-US" altLang="en-US" b="1" dirty="0">
                <a:solidFill>
                  <a:srgbClr val="0000FF"/>
                </a:solidFill>
              </a:rPr>
              <a:t>module a programmer has written</a:t>
            </a:r>
          </a:p>
          <a:p>
            <a:pPr>
              <a:lnSpc>
                <a:spcPct val="160000"/>
              </a:lnSpc>
            </a:pPr>
            <a:r>
              <a:rPr lang="en-US" altLang="en-US" dirty="0"/>
              <a:t>Most often UT is done by the </a:t>
            </a:r>
            <a:r>
              <a:rPr lang="en-US" altLang="en-US" b="1" dirty="0">
                <a:solidFill>
                  <a:srgbClr val="FF3300"/>
                </a:solidFill>
              </a:rPr>
              <a:t>programmer himself</a:t>
            </a:r>
          </a:p>
          <a:p>
            <a:pPr>
              <a:lnSpc>
                <a:spcPct val="160000"/>
              </a:lnSpc>
            </a:pPr>
            <a:r>
              <a:rPr lang="en-US" altLang="en-US" dirty="0"/>
              <a:t>UT will </a:t>
            </a:r>
            <a:r>
              <a:rPr lang="en-US" altLang="en-US" b="1" dirty="0">
                <a:solidFill>
                  <a:srgbClr val="0000FF"/>
                </a:solidFill>
              </a:rPr>
              <a:t>require test cases </a:t>
            </a:r>
            <a:r>
              <a:rPr lang="en-US" altLang="en-US" dirty="0"/>
              <a:t>for the </a:t>
            </a:r>
            <a:r>
              <a:rPr lang="en-US" altLang="en-US" dirty="0" smtClean="0"/>
              <a:t>module</a:t>
            </a:r>
            <a:endParaRPr lang="en-US" altLang="en-US" dirty="0"/>
          </a:p>
          <a:p>
            <a:pPr>
              <a:lnSpc>
                <a:spcPct val="160000"/>
              </a:lnSpc>
            </a:pPr>
            <a:r>
              <a:rPr lang="en-US" altLang="en-US" dirty="0"/>
              <a:t>UT also requires drivers to be written to actually execute the module with test cases</a:t>
            </a:r>
          </a:p>
          <a:p>
            <a:pPr>
              <a:lnSpc>
                <a:spcPct val="160000"/>
              </a:lnSpc>
            </a:pPr>
            <a:r>
              <a:rPr lang="en-US" altLang="en-US" dirty="0"/>
              <a:t>Besides the driver and test cases, tester </a:t>
            </a:r>
            <a:r>
              <a:rPr lang="en-US" altLang="en-US" b="1" dirty="0">
                <a:solidFill>
                  <a:srgbClr val="FF3300"/>
                </a:solidFill>
              </a:rPr>
              <a:t>needs to know the correct outcome as well</a:t>
            </a:r>
          </a:p>
        </p:txBody>
      </p:sp>
    </p:spTree>
    <p:extLst>
      <p:ext uri="{BB962C8B-B14F-4D97-AF65-F5344CB8AC3E}">
        <p14:creationId xmlns:p14="http://schemas.microsoft.com/office/powerpoint/2010/main" val="19624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6019">
                                            <p:txEl>
                                              <p:pRg st="1" end="1"/>
                                            </p:txEl>
                                          </p:spTgt>
                                        </p:tgtEl>
                                        <p:attrNameLst>
                                          <p:attrName>style.visibility</p:attrName>
                                        </p:attrNameLst>
                                      </p:cBhvr>
                                      <p:to>
                                        <p:strVal val="visible"/>
                                      </p:to>
                                    </p:set>
                                    <p:animEffect transition="in" filter="fade">
                                      <p:cBhvr>
                                        <p:cTn id="12" dur="500"/>
                                        <p:tgtEl>
                                          <p:spTgt spid="860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Effect transition="in" filter="fade">
                                      <p:cBhvr>
                                        <p:cTn id="17" dur="500"/>
                                        <p:tgtEl>
                                          <p:spTgt spid="860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6019">
                                            <p:txEl>
                                              <p:pRg st="3" end="3"/>
                                            </p:txEl>
                                          </p:spTgt>
                                        </p:tgtEl>
                                        <p:attrNameLst>
                                          <p:attrName>style.visibility</p:attrName>
                                        </p:attrNameLst>
                                      </p:cBhvr>
                                      <p:to>
                                        <p:strVal val="visible"/>
                                      </p:to>
                                    </p:set>
                                    <p:animEffect transition="in" filter="fade">
                                      <p:cBhvr>
                                        <p:cTn id="22" dur="500"/>
                                        <p:tgtEl>
                                          <p:spTgt spid="8601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6019">
                                            <p:txEl>
                                              <p:pRg st="4" end="4"/>
                                            </p:txEl>
                                          </p:spTgt>
                                        </p:tgtEl>
                                        <p:attrNameLst>
                                          <p:attrName>style.visibility</p:attrName>
                                        </p:attrNameLst>
                                      </p:cBhvr>
                                      <p:to>
                                        <p:strVal val="visible"/>
                                      </p:to>
                                    </p:set>
                                    <p:animEffect transition="in" filter="fade">
                                      <p:cBhvr>
                                        <p:cTn id="27" dur="500"/>
                                        <p:tgtEl>
                                          <p:spTgt spid="860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a:t>
            </a:r>
            <a:endParaRPr lang="en-US" dirty="0"/>
          </a:p>
        </p:txBody>
      </p:sp>
      <p:sp>
        <p:nvSpPr>
          <p:cNvPr id="3" name="Content Placeholder 2"/>
          <p:cNvSpPr>
            <a:spLocks noGrp="1"/>
          </p:cNvSpPr>
          <p:nvPr>
            <p:ph idx="1"/>
          </p:nvPr>
        </p:nvSpPr>
        <p:spPr/>
        <p:txBody>
          <a:bodyPr/>
          <a:lstStyle/>
          <a:p>
            <a:pPr>
              <a:lnSpc>
                <a:spcPct val="200000"/>
              </a:lnSpc>
            </a:pPr>
            <a:r>
              <a:rPr lang="en-US" dirty="0" smtClean="0"/>
              <a:t> </a:t>
            </a:r>
            <a:r>
              <a:rPr lang="en-GB" dirty="0"/>
              <a:t>Software testing consists of </a:t>
            </a:r>
            <a:r>
              <a:rPr lang="en-GB" dirty="0" smtClean="0"/>
              <a:t>the</a:t>
            </a:r>
          </a:p>
          <a:p>
            <a:pPr lvl="1">
              <a:lnSpc>
                <a:spcPct val="200000"/>
              </a:lnSpc>
            </a:pPr>
            <a:r>
              <a:rPr lang="en-GB" dirty="0"/>
              <a:t> </a:t>
            </a:r>
            <a:r>
              <a:rPr lang="en-GB" b="1" dirty="0" smtClean="0">
                <a:solidFill>
                  <a:srgbClr val="0000FF"/>
                </a:solidFill>
              </a:rPr>
              <a:t>dynamic</a:t>
            </a:r>
            <a:r>
              <a:rPr lang="en-GB" dirty="0" smtClean="0"/>
              <a:t> </a:t>
            </a:r>
            <a:r>
              <a:rPr lang="en-GB" dirty="0"/>
              <a:t>verification that a program </a:t>
            </a:r>
            <a:endParaRPr lang="en-GB" dirty="0" smtClean="0"/>
          </a:p>
          <a:p>
            <a:pPr lvl="1">
              <a:lnSpc>
                <a:spcPct val="200000"/>
              </a:lnSpc>
            </a:pPr>
            <a:r>
              <a:rPr lang="en-GB" dirty="0"/>
              <a:t> </a:t>
            </a:r>
            <a:r>
              <a:rPr lang="en-GB" dirty="0" smtClean="0"/>
              <a:t>provides </a:t>
            </a:r>
            <a:r>
              <a:rPr lang="en-GB" b="1" dirty="0">
                <a:solidFill>
                  <a:srgbClr val="0000FF"/>
                </a:solidFill>
              </a:rPr>
              <a:t>expected</a:t>
            </a:r>
            <a:r>
              <a:rPr lang="en-GB" dirty="0"/>
              <a:t> </a:t>
            </a:r>
            <a:r>
              <a:rPr lang="en-GB" dirty="0" smtClean="0"/>
              <a:t>behaviours </a:t>
            </a:r>
            <a:r>
              <a:rPr lang="en-GB" dirty="0"/>
              <a:t>on </a:t>
            </a:r>
          </a:p>
          <a:p>
            <a:pPr lvl="1">
              <a:lnSpc>
                <a:spcPct val="200000"/>
              </a:lnSpc>
            </a:pPr>
            <a:r>
              <a:rPr lang="en-GB" dirty="0" smtClean="0"/>
              <a:t> a </a:t>
            </a:r>
            <a:r>
              <a:rPr lang="en-GB" b="1" dirty="0">
                <a:solidFill>
                  <a:srgbClr val="0000FF"/>
                </a:solidFill>
              </a:rPr>
              <a:t>finite</a:t>
            </a:r>
            <a:r>
              <a:rPr lang="en-GB" dirty="0">
                <a:solidFill>
                  <a:srgbClr val="0000FF"/>
                </a:solidFill>
              </a:rPr>
              <a:t> </a:t>
            </a:r>
            <a:r>
              <a:rPr lang="en-GB" dirty="0"/>
              <a:t>set of test cases, </a:t>
            </a:r>
            <a:endParaRPr lang="en-GB" dirty="0" smtClean="0"/>
          </a:p>
          <a:p>
            <a:pPr lvl="1">
              <a:lnSpc>
                <a:spcPct val="200000"/>
              </a:lnSpc>
            </a:pPr>
            <a:r>
              <a:rPr lang="en-GB" dirty="0"/>
              <a:t> </a:t>
            </a:r>
            <a:r>
              <a:rPr lang="en-GB" dirty="0" smtClean="0"/>
              <a:t>suitably </a:t>
            </a:r>
            <a:r>
              <a:rPr lang="en-GB" b="1" dirty="0">
                <a:solidFill>
                  <a:srgbClr val="0000FF"/>
                </a:solidFill>
              </a:rPr>
              <a:t>selected</a:t>
            </a:r>
            <a:r>
              <a:rPr lang="en-GB" dirty="0">
                <a:solidFill>
                  <a:srgbClr val="0000FF"/>
                </a:solidFill>
              </a:rPr>
              <a:t> </a:t>
            </a:r>
            <a:r>
              <a:rPr lang="en-GB" dirty="0"/>
              <a:t>from the usually infinite execution domain</a:t>
            </a:r>
            <a:endParaRPr lang="en-US" dirty="0"/>
          </a:p>
        </p:txBody>
      </p:sp>
    </p:spTree>
    <p:extLst>
      <p:ext uri="{BB962C8B-B14F-4D97-AF65-F5344CB8AC3E}">
        <p14:creationId xmlns:p14="http://schemas.microsoft.com/office/powerpoint/2010/main" val="67771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Pattern</a:t>
            </a:r>
            <a:endParaRPr lang="en-US" dirty="0"/>
          </a:p>
        </p:txBody>
      </p:sp>
      <p:sp>
        <p:nvSpPr>
          <p:cNvPr id="3" name="Content Placeholder 2"/>
          <p:cNvSpPr>
            <a:spLocks noGrp="1"/>
          </p:cNvSpPr>
          <p:nvPr>
            <p:ph idx="1"/>
          </p:nvPr>
        </p:nvSpPr>
        <p:spPr/>
        <p:txBody>
          <a:bodyPr/>
          <a:lstStyle/>
          <a:p>
            <a:r>
              <a:rPr lang="en-US" dirty="0" smtClean="0"/>
              <a:t> </a:t>
            </a:r>
            <a:r>
              <a:rPr lang="en-GB" dirty="0" smtClean="0"/>
              <a:t>Good </a:t>
            </a:r>
            <a:r>
              <a:rPr lang="en-GB" dirty="0"/>
              <a:t>unit tests are difficult to </a:t>
            </a:r>
            <a:r>
              <a:rPr lang="en-GB" dirty="0" smtClean="0"/>
              <a:t>write</a:t>
            </a:r>
          </a:p>
          <a:p>
            <a:endParaRPr lang="en-GB" dirty="0"/>
          </a:p>
          <a:p>
            <a:r>
              <a:rPr lang="en-GB" dirty="0" smtClean="0"/>
              <a:t> </a:t>
            </a:r>
            <a:r>
              <a:rPr lang="en-GB" dirty="0"/>
              <a:t>"the code is good when it passes the unit </a:t>
            </a:r>
            <a:r>
              <a:rPr lang="en-GB" dirty="0" smtClean="0"/>
              <a:t>tests“</a:t>
            </a:r>
          </a:p>
          <a:p>
            <a:endParaRPr lang="en-GB" dirty="0"/>
          </a:p>
          <a:p>
            <a:r>
              <a:rPr lang="en-GB" dirty="0" smtClean="0"/>
              <a:t> Unit </a:t>
            </a:r>
            <a:r>
              <a:rPr lang="en-GB" dirty="0"/>
              <a:t>test should be written first, before the code that is to be </a:t>
            </a:r>
            <a:r>
              <a:rPr lang="en-GB" dirty="0" smtClean="0"/>
              <a:t>tested</a:t>
            </a:r>
          </a:p>
          <a:p>
            <a:endParaRPr lang="en-GB" dirty="0"/>
          </a:p>
          <a:p>
            <a:r>
              <a:rPr lang="en-GB" dirty="0" smtClean="0"/>
              <a:t>Challenges</a:t>
            </a:r>
          </a:p>
          <a:p>
            <a:endParaRPr lang="en-GB" dirty="0" smtClean="0"/>
          </a:p>
          <a:p>
            <a:pPr lvl="1"/>
            <a:r>
              <a:rPr lang="en-GB" dirty="0"/>
              <a:t> Unit testing must be </a:t>
            </a:r>
            <a:r>
              <a:rPr lang="en-GB" dirty="0" smtClean="0"/>
              <a:t>formalized</a:t>
            </a:r>
          </a:p>
          <a:p>
            <a:pPr lvl="1"/>
            <a:endParaRPr lang="en-GB" dirty="0"/>
          </a:p>
          <a:p>
            <a:pPr lvl="1"/>
            <a:r>
              <a:rPr lang="en-US" dirty="0" smtClean="0"/>
              <a:t> Design also must be formally performed</a:t>
            </a:r>
            <a:endParaRPr lang="en-US" dirty="0"/>
          </a:p>
        </p:txBody>
      </p:sp>
    </p:spTree>
    <p:extLst>
      <p:ext uri="{BB962C8B-B14F-4D97-AF65-F5344CB8AC3E}">
        <p14:creationId xmlns:p14="http://schemas.microsoft.com/office/powerpoint/2010/main" val="274504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 Patterns</a:t>
            </a:r>
            <a:endParaRPr lang="en-US" dirty="0"/>
          </a:p>
        </p:txBody>
      </p:sp>
      <p:sp>
        <p:nvSpPr>
          <p:cNvPr id="3" name="Content Placeholder 2"/>
          <p:cNvSpPr>
            <a:spLocks noGrp="1"/>
          </p:cNvSpPr>
          <p:nvPr>
            <p:ph idx="1"/>
          </p:nvPr>
        </p:nvSpPr>
        <p:spPr>
          <a:xfrm>
            <a:off x="628650" y="1825625"/>
            <a:ext cx="7886700" cy="4618038"/>
          </a:xfrm>
        </p:spPr>
        <p:txBody>
          <a:bodyPr>
            <a:normAutofit fontScale="92500" lnSpcReduction="10000"/>
          </a:bodyPr>
          <a:lstStyle/>
          <a:p>
            <a:pPr>
              <a:lnSpc>
                <a:spcPct val="150000"/>
              </a:lnSpc>
            </a:pPr>
            <a:r>
              <a:rPr lang="en-US" altLang="en-US" dirty="0" smtClean="0"/>
              <a:t>Pass/fail patterns </a:t>
            </a:r>
          </a:p>
          <a:p>
            <a:pPr>
              <a:lnSpc>
                <a:spcPct val="150000"/>
              </a:lnSpc>
            </a:pPr>
            <a:r>
              <a:rPr lang="en-US" altLang="en-US" dirty="0" smtClean="0"/>
              <a:t>Collection management patterns </a:t>
            </a:r>
          </a:p>
          <a:p>
            <a:pPr>
              <a:lnSpc>
                <a:spcPct val="150000"/>
              </a:lnSpc>
            </a:pPr>
            <a:r>
              <a:rPr lang="en-US" altLang="en-US" dirty="0" smtClean="0"/>
              <a:t>Data driven patterns </a:t>
            </a:r>
          </a:p>
          <a:p>
            <a:pPr>
              <a:lnSpc>
                <a:spcPct val="150000"/>
              </a:lnSpc>
            </a:pPr>
            <a:r>
              <a:rPr lang="en-US" altLang="en-US" dirty="0" smtClean="0"/>
              <a:t>Performance patterns </a:t>
            </a:r>
          </a:p>
          <a:p>
            <a:pPr>
              <a:lnSpc>
                <a:spcPct val="150000"/>
              </a:lnSpc>
            </a:pPr>
            <a:r>
              <a:rPr lang="en-US" altLang="en-US" dirty="0" smtClean="0"/>
              <a:t>Simulation patterns </a:t>
            </a:r>
          </a:p>
          <a:p>
            <a:pPr>
              <a:lnSpc>
                <a:spcPct val="150000"/>
              </a:lnSpc>
            </a:pPr>
            <a:r>
              <a:rPr lang="en-US" altLang="en-US" dirty="0" smtClean="0"/>
              <a:t>Multithreading patterns </a:t>
            </a:r>
          </a:p>
          <a:p>
            <a:pPr>
              <a:lnSpc>
                <a:spcPct val="150000"/>
              </a:lnSpc>
            </a:pPr>
            <a:r>
              <a:rPr lang="en-US" altLang="en-US" dirty="0" smtClean="0"/>
              <a:t>Stress test patterns </a:t>
            </a:r>
          </a:p>
          <a:p>
            <a:pPr>
              <a:lnSpc>
                <a:spcPct val="150000"/>
              </a:lnSpc>
            </a:pPr>
            <a:r>
              <a:rPr lang="en-US" altLang="en-US" dirty="0" smtClean="0"/>
              <a:t>Presentation layer patterns</a:t>
            </a:r>
          </a:p>
          <a:p>
            <a:pPr>
              <a:lnSpc>
                <a:spcPct val="150000"/>
              </a:lnSpc>
            </a:pPr>
            <a:r>
              <a:rPr lang="en-US" altLang="en-US" dirty="0" smtClean="0"/>
              <a:t>Process patterns</a:t>
            </a:r>
          </a:p>
          <a:p>
            <a:pPr>
              <a:lnSpc>
                <a:spcPct val="150000"/>
              </a:lnSpc>
            </a:pPr>
            <a:endParaRPr lang="en-US" dirty="0"/>
          </a:p>
        </p:txBody>
      </p:sp>
    </p:spTree>
    <p:extLst>
      <p:ext uri="{BB962C8B-B14F-4D97-AF65-F5344CB8AC3E}">
        <p14:creationId xmlns:p14="http://schemas.microsoft.com/office/powerpoint/2010/main" val="1968513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AutoShape 2"/>
          <p:cNvSpPr>
            <a:spLocks noGrp="1" noChangeArrowheads="1"/>
          </p:cNvSpPr>
          <p:nvPr>
            <p:ph type="title"/>
          </p:nvPr>
        </p:nvSpPr>
        <p:spPr/>
        <p:txBody>
          <a:bodyPr/>
          <a:lstStyle/>
          <a:p>
            <a:r>
              <a:rPr lang="en-US" altLang="en-US"/>
              <a:t>Pass/Fail Patterns</a:t>
            </a:r>
          </a:p>
        </p:txBody>
      </p:sp>
      <p:sp>
        <p:nvSpPr>
          <p:cNvPr id="59395" name="Rectangle 3"/>
          <p:cNvSpPr>
            <a:spLocks noGrp="1" noChangeArrowheads="1"/>
          </p:cNvSpPr>
          <p:nvPr>
            <p:ph type="body" idx="1"/>
          </p:nvPr>
        </p:nvSpPr>
        <p:spPr/>
        <p:txBody>
          <a:bodyPr/>
          <a:lstStyle/>
          <a:p>
            <a:pPr>
              <a:buFont typeface="Wingdings" panose="05000000000000000000" pitchFamily="2" charset="2"/>
              <a:buNone/>
            </a:pPr>
            <a:r>
              <a:rPr lang="en-US" altLang="en-US" dirty="0"/>
              <a:t>First line of defense to guarantee good code</a:t>
            </a:r>
          </a:p>
          <a:p>
            <a:endParaRPr lang="en-US" altLang="en-US" dirty="0"/>
          </a:p>
          <a:p>
            <a:pPr>
              <a:lnSpc>
                <a:spcPct val="200000"/>
              </a:lnSpc>
            </a:pPr>
            <a:r>
              <a:rPr lang="en-US" altLang="en-US" dirty="0"/>
              <a:t>Simple-Test Pattern</a:t>
            </a:r>
          </a:p>
          <a:p>
            <a:pPr>
              <a:lnSpc>
                <a:spcPct val="200000"/>
              </a:lnSpc>
            </a:pPr>
            <a:r>
              <a:rPr lang="en-US" altLang="en-US" dirty="0"/>
              <a:t>Code-Path Pattern</a:t>
            </a:r>
          </a:p>
          <a:p>
            <a:pPr>
              <a:lnSpc>
                <a:spcPct val="200000"/>
              </a:lnSpc>
            </a:pPr>
            <a:r>
              <a:rPr lang="en-US" altLang="en-US" dirty="0"/>
              <a:t>Parameter-Range Pattern</a:t>
            </a:r>
          </a:p>
          <a:p>
            <a:endParaRPr lang="en-US" altLang="en-US" dirty="0"/>
          </a:p>
        </p:txBody>
      </p:sp>
    </p:spTree>
    <p:extLst>
      <p:ext uri="{BB962C8B-B14F-4D97-AF65-F5344CB8AC3E}">
        <p14:creationId xmlns:p14="http://schemas.microsoft.com/office/powerpoint/2010/main" val="83862389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AutoShape 2"/>
          <p:cNvSpPr>
            <a:spLocks noGrp="1" noChangeArrowheads="1"/>
          </p:cNvSpPr>
          <p:nvPr>
            <p:ph type="title"/>
          </p:nvPr>
        </p:nvSpPr>
        <p:spPr/>
        <p:txBody>
          <a:bodyPr/>
          <a:lstStyle/>
          <a:p>
            <a:r>
              <a:rPr lang="en-US" altLang="en-US"/>
              <a:t>Simple Test-Pattern</a:t>
            </a:r>
          </a:p>
        </p:txBody>
      </p:sp>
      <p:sp>
        <p:nvSpPr>
          <p:cNvPr id="61443" name="AutoShape 3"/>
          <p:cNvSpPr>
            <a:spLocks noGrp="1" noChangeAspect="1" noChangeArrowheads="1"/>
          </p:cNvSpPr>
          <p:nvPr>
            <p:ph type="body" sz="half" idx="1"/>
          </p:nvPr>
        </p:nvSpPr>
        <p:spPr>
          <a:xfrm>
            <a:off x="582613" y="3482458"/>
            <a:ext cx="7877175" cy="2892425"/>
          </a:xfrm>
        </p:spPr>
        <p:txBody>
          <a:bodyPr>
            <a:normAutofit fontScale="92500" lnSpcReduction="10000"/>
          </a:bodyPr>
          <a:lstStyle/>
          <a:p>
            <a:pPr>
              <a:lnSpc>
                <a:spcPct val="150000"/>
              </a:lnSpc>
            </a:pPr>
            <a:r>
              <a:rPr lang="en-US" altLang="en-US" dirty="0"/>
              <a:t>Pass/Fail results tell us that </a:t>
            </a:r>
            <a:endParaRPr lang="en-US" altLang="en-US" dirty="0" smtClean="0"/>
          </a:p>
          <a:p>
            <a:pPr lvl="1">
              <a:lnSpc>
                <a:spcPct val="150000"/>
              </a:lnSpc>
            </a:pPr>
            <a:r>
              <a:rPr lang="en-US" altLang="en-US" dirty="0"/>
              <a:t> </a:t>
            </a:r>
            <a:r>
              <a:rPr lang="en-US" altLang="en-US" dirty="0" smtClean="0"/>
              <a:t>the </a:t>
            </a:r>
            <a:r>
              <a:rPr lang="en-US" altLang="en-US" dirty="0"/>
              <a:t>code under test will work/trap an error given the same input (condition) as in the unit </a:t>
            </a:r>
            <a:r>
              <a:rPr lang="en-US" altLang="en-US" dirty="0" smtClean="0"/>
              <a:t>test</a:t>
            </a:r>
          </a:p>
          <a:p>
            <a:pPr>
              <a:lnSpc>
                <a:spcPct val="150000"/>
              </a:lnSpc>
            </a:pPr>
            <a:endParaRPr lang="en-US" altLang="en-US" dirty="0"/>
          </a:p>
          <a:p>
            <a:pPr>
              <a:lnSpc>
                <a:spcPct val="150000"/>
              </a:lnSpc>
            </a:pPr>
            <a:r>
              <a:rPr lang="en-US" altLang="en-US" dirty="0"/>
              <a:t>No real confidence that the code will work correctly or trap errors with other set of conditions</a:t>
            </a:r>
          </a:p>
        </p:txBody>
      </p:sp>
      <p:sp>
        <p:nvSpPr>
          <p:cNvPr id="2" name="Rectangle 1"/>
          <p:cNvSpPr/>
          <p:nvPr/>
        </p:nvSpPr>
        <p:spPr>
          <a:xfrm>
            <a:off x="3630052" y="1525634"/>
            <a:ext cx="1734671" cy="15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rPr>
              <a:t>Code</a:t>
            </a:r>
          </a:p>
        </p:txBody>
      </p:sp>
      <p:sp>
        <p:nvSpPr>
          <p:cNvPr id="8" name="Rectangle 7"/>
          <p:cNvSpPr/>
          <p:nvPr/>
        </p:nvSpPr>
        <p:spPr>
          <a:xfrm>
            <a:off x="797624" y="1635942"/>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Condition A</a:t>
            </a:r>
          </a:p>
        </p:txBody>
      </p:sp>
      <p:sp>
        <p:nvSpPr>
          <p:cNvPr id="9" name="Rectangle 8"/>
          <p:cNvSpPr/>
          <p:nvPr/>
        </p:nvSpPr>
        <p:spPr>
          <a:xfrm>
            <a:off x="797624" y="2454625"/>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Condition B</a:t>
            </a:r>
          </a:p>
        </p:txBody>
      </p:sp>
      <p:sp>
        <p:nvSpPr>
          <p:cNvPr id="10" name="Rectangle 9"/>
          <p:cNvSpPr/>
          <p:nvPr/>
        </p:nvSpPr>
        <p:spPr>
          <a:xfrm>
            <a:off x="6462480" y="1525634"/>
            <a:ext cx="1734671" cy="628627"/>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Expected Result</a:t>
            </a:r>
          </a:p>
        </p:txBody>
      </p:sp>
      <p:sp>
        <p:nvSpPr>
          <p:cNvPr id="11" name="Rectangle 10"/>
          <p:cNvSpPr/>
          <p:nvPr/>
        </p:nvSpPr>
        <p:spPr>
          <a:xfrm>
            <a:off x="6462480" y="2410733"/>
            <a:ext cx="1734671" cy="60397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prstClr val="black"/>
                </a:solidFill>
              </a:rPr>
              <a:t>Expected Failure</a:t>
            </a:r>
          </a:p>
        </p:txBody>
      </p:sp>
      <p:cxnSp>
        <p:nvCxnSpPr>
          <p:cNvPr id="4" name="Straight Arrow Connector 3"/>
          <p:cNvCxnSpPr>
            <a:stCxn id="8" idx="3"/>
          </p:cNvCxnSpPr>
          <p:nvPr/>
        </p:nvCxnSpPr>
        <p:spPr>
          <a:xfrm flipV="1">
            <a:off x="2532295" y="189510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2532295" y="270792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337175" y="189510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5337175" y="270792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2770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fade">
                                      <p:cBhvr>
                                        <p:cTn id="7" dur="500"/>
                                        <p:tgtEl>
                                          <p:spTgt spid="614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43">
                                            <p:txEl>
                                              <p:pRg st="1" end="1"/>
                                            </p:txEl>
                                          </p:spTgt>
                                        </p:tgtEl>
                                        <p:attrNameLst>
                                          <p:attrName>style.visibility</p:attrName>
                                        </p:attrNameLst>
                                      </p:cBhvr>
                                      <p:to>
                                        <p:strVal val="visible"/>
                                      </p:to>
                                    </p:set>
                                    <p:animEffect transition="in" filter="fade">
                                      <p:cBhvr>
                                        <p:cTn id="10" dur="500"/>
                                        <p:tgtEl>
                                          <p:spTgt spid="614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443">
                                            <p:txEl>
                                              <p:pRg st="3" end="3"/>
                                            </p:txEl>
                                          </p:spTgt>
                                        </p:tgtEl>
                                        <p:attrNameLst>
                                          <p:attrName>style.visibility</p:attrName>
                                        </p:attrNameLst>
                                      </p:cBhvr>
                                      <p:to>
                                        <p:strVal val="visible"/>
                                      </p:to>
                                    </p:set>
                                    <p:animEffect transition="in" filter="fade">
                                      <p:cBhvr>
                                        <p:cTn id="15" dur="500"/>
                                        <p:tgtEl>
                                          <p:spTgt spid="61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AutoShape 2"/>
          <p:cNvSpPr>
            <a:spLocks noGrp="1" noChangeArrowheads="1"/>
          </p:cNvSpPr>
          <p:nvPr>
            <p:ph type="title"/>
          </p:nvPr>
        </p:nvSpPr>
        <p:spPr/>
        <p:txBody>
          <a:bodyPr/>
          <a:lstStyle/>
          <a:p>
            <a:r>
              <a:rPr lang="en-US" altLang="en-US"/>
              <a:t>Code-Path Pattern</a:t>
            </a:r>
          </a:p>
        </p:txBody>
      </p:sp>
      <p:sp>
        <p:nvSpPr>
          <p:cNvPr id="64515" name="Rectangle 3"/>
          <p:cNvSpPr>
            <a:spLocks noGrp="1" noChangeArrowheads="1"/>
          </p:cNvSpPr>
          <p:nvPr>
            <p:ph type="body" sz="half" idx="1"/>
          </p:nvPr>
        </p:nvSpPr>
        <p:spPr>
          <a:xfrm>
            <a:off x="797624" y="3716338"/>
            <a:ext cx="7903509" cy="2592387"/>
          </a:xfrm>
        </p:spPr>
        <p:txBody>
          <a:bodyPr>
            <a:normAutofit/>
          </a:bodyPr>
          <a:lstStyle/>
          <a:p>
            <a:pPr>
              <a:lnSpc>
                <a:spcPct val="90000"/>
              </a:lnSpc>
            </a:pPr>
            <a:r>
              <a:rPr lang="en-US" altLang="en-US" dirty="0"/>
              <a:t>Emphasizes on conditions that </a:t>
            </a:r>
            <a:endParaRPr lang="en-US" altLang="en-US" dirty="0" smtClean="0"/>
          </a:p>
          <a:p>
            <a:pPr lvl="1"/>
            <a:r>
              <a:rPr lang="en-US" altLang="en-US" dirty="0"/>
              <a:t> </a:t>
            </a:r>
            <a:r>
              <a:rPr lang="en-US" altLang="en-US" dirty="0" smtClean="0"/>
              <a:t>test </a:t>
            </a:r>
            <a:r>
              <a:rPr lang="en-US" altLang="en-US" dirty="0"/>
              <a:t>the code paths with in the unit rather than conditions that test for </a:t>
            </a:r>
            <a:r>
              <a:rPr lang="en-US" altLang="en-US" dirty="0" smtClean="0"/>
              <a:t>pass/fail</a:t>
            </a:r>
          </a:p>
          <a:p>
            <a:pPr lvl="1"/>
            <a:endParaRPr lang="en-US" altLang="en-US" dirty="0"/>
          </a:p>
          <a:p>
            <a:pPr>
              <a:lnSpc>
                <a:spcPct val="90000"/>
              </a:lnSpc>
            </a:pPr>
            <a:r>
              <a:rPr lang="en-US" altLang="en-US" dirty="0"/>
              <a:t>Results are compared to expected output of given code </a:t>
            </a:r>
            <a:r>
              <a:rPr lang="en-US" altLang="en-US" dirty="0" smtClean="0"/>
              <a:t>path</a:t>
            </a:r>
          </a:p>
          <a:p>
            <a:pPr>
              <a:lnSpc>
                <a:spcPct val="90000"/>
              </a:lnSpc>
            </a:pPr>
            <a:endParaRPr lang="en-US" altLang="en-US" dirty="0"/>
          </a:p>
          <a:p>
            <a:pPr>
              <a:lnSpc>
                <a:spcPct val="90000"/>
              </a:lnSpc>
            </a:pPr>
            <a:r>
              <a:rPr lang="en-US" altLang="en-US" dirty="0">
                <a:solidFill>
                  <a:srgbClr val="FF0000"/>
                </a:solidFill>
              </a:rPr>
              <a:t>Caveat: </a:t>
            </a:r>
            <a:r>
              <a:rPr lang="en-US" altLang="en-US" b="1" i="1" dirty="0">
                <a:solidFill>
                  <a:srgbClr val="FF0000"/>
                </a:solidFill>
              </a:rPr>
              <a:t>How do you test code-paths if tests are written first?</a:t>
            </a:r>
          </a:p>
        </p:txBody>
      </p:sp>
      <p:sp>
        <p:nvSpPr>
          <p:cNvPr id="8" name="Rectangle 7"/>
          <p:cNvSpPr/>
          <p:nvPr/>
        </p:nvSpPr>
        <p:spPr>
          <a:xfrm>
            <a:off x="3630052" y="1525634"/>
            <a:ext cx="1734671" cy="15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white"/>
                </a:solidFill>
              </a:rPr>
              <a:t>Code paths</a:t>
            </a:r>
          </a:p>
        </p:txBody>
      </p:sp>
      <p:sp>
        <p:nvSpPr>
          <p:cNvPr id="9" name="Rectangle 8"/>
          <p:cNvSpPr/>
          <p:nvPr/>
        </p:nvSpPr>
        <p:spPr>
          <a:xfrm>
            <a:off x="797624" y="1635942"/>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Code path A</a:t>
            </a:r>
          </a:p>
        </p:txBody>
      </p:sp>
      <p:sp>
        <p:nvSpPr>
          <p:cNvPr id="10" name="Rectangle 9"/>
          <p:cNvSpPr/>
          <p:nvPr/>
        </p:nvSpPr>
        <p:spPr>
          <a:xfrm>
            <a:off x="797624" y="2454625"/>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Code path B</a:t>
            </a:r>
          </a:p>
        </p:txBody>
      </p:sp>
      <p:sp>
        <p:nvSpPr>
          <p:cNvPr id="11" name="Rectangle 10"/>
          <p:cNvSpPr/>
          <p:nvPr/>
        </p:nvSpPr>
        <p:spPr>
          <a:xfrm>
            <a:off x="6462480" y="1635942"/>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Path result</a:t>
            </a:r>
          </a:p>
        </p:txBody>
      </p:sp>
      <p:sp>
        <p:nvSpPr>
          <p:cNvPr id="12" name="Rectangle 11"/>
          <p:cNvSpPr/>
          <p:nvPr/>
        </p:nvSpPr>
        <p:spPr>
          <a:xfrm>
            <a:off x="6462480" y="2454625"/>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Path result</a:t>
            </a:r>
          </a:p>
        </p:txBody>
      </p:sp>
      <p:cxnSp>
        <p:nvCxnSpPr>
          <p:cNvPr id="13" name="Straight Arrow Connector 12"/>
          <p:cNvCxnSpPr>
            <a:stCxn id="9" idx="3"/>
          </p:cNvCxnSpPr>
          <p:nvPr/>
        </p:nvCxnSpPr>
        <p:spPr>
          <a:xfrm flipV="1">
            <a:off x="2532295" y="189510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2532295" y="270792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5337175" y="189510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p:nvPr/>
        </p:nvCxnSpPr>
        <p:spPr>
          <a:xfrm flipV="1">
            <a:off x="5337175" y="270792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14838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AutoShape 2"/>
          <p:cNvSpPr>
            <a:spLocks noGrp="1" noChangeArrowheads="1"/>
          </p:cNvSpPr>
          <p:nvPr>
            <p:ph type="title"/>
          </p:nvPr>
        </p:nvSpPr>
        <p:spPr/>
        <p:txBody>
          <a:bodyPr/>
          <a:lstStyle/>
          <a:p>
            <a:r>
              <a:rPr lang="en-US" altLang="en-US"/>
              <a:t>Parameter-Range Pattern</a:t>
            </a:r>
          </a:p>
        </p:txBody>
      </p:sp>
      <p:sp>
        <p:nvSpPr>
          <p:cNvPr id="66563" name="Rectangle 3"/>
          <p:cNvSpPr>
            <a:spLocks noGrp="1" noChangeArrowheads="1"/>
          </p:cNvSpPr>
          <p:nvPr>
            <p:ph type="body" sz="half" idx="1"/>
          </p:nvPr>
        </p:nvSpPr>
        <p:spPr>
          <a:xfrm>
            <a:off x="690047" y="5099868"/>
            <a:ext cx="7189787" cy="720387"/>
          </a:xfrm>
        </p:spPr>
        <p:txBody>
          <a:bodyPr>
            <a:normAutofit/>
          </a:bodyPr>
          <a:lstStyle/>
          <a:p>
            <a:r>
              <a:rPr lang="en-US" altLang="en-US" dirty="0"/>
              <a:t>Code-Path pattern with  more than a single parameter test</a:t>
            </a:r>
          </a:p>
          <a:p>
            <a:endParaRPr lang="en-US" altLang="en-US" dirty="0"/>
          </a:p>
        </p:txBody>
      </p:sp>
      <p:sp>
        <p:nvSpPr>
          <p:cNvPr id="6" name="Rectangle 5"/>
          <p:cNvSpPr/>
          <p:nvPr/>
        </p:nvSpPr>
        <p:spPr>
          <a:xfrm>
            <a:off x="3522476" y="2324894"/>
            <a:ext cx="1734671" cy="15329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Code paths</a:t>
            </a:r>
          </a:p>
        </p:txBody>
      </p:sp>
      <p:sp>
        <p:nvSpPr>
          <p:cNvPr id="8" name="Rectangle 7"/>
          <p:cNvSpPr/>
          <p:nvPr/>
        </p:nvSpPr>
        <p:spPr>
          <a:xfrm>
            <a:off x="690048" y="2435202"/>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Code path A</a:t>
            </a:r>
          </a:p>
        </p:txBody>
      </p:sp>
      <p:sp>
        <p:nvSpPr>
          <p:cNvPr id="9" name="Rectangle 8"/>
          <p:cNvSpPr/>
          <p:nvPr/>
        </p:nvSpPr>
        <p:spPr>
          <a:xfrm>
            <a:off x="690048" y="3253885"/>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Code path B</a:t>
            </a:r>
          </a:p>
        </p:txBody>
      </p:sp>
      <p:sp>
        <p:nvSpPr>
          <p:cNvPr id="10" name="Rectangle 9"/>
          <p:cNvSpPr/>
          <p:nvPr/>
        </p:nvSpPr>
        <p:spPr>
          <a:xfrm>
            <a:off x="6354904" y="2435202"/>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Path result</a:t>
            </a:r>
          </a:p>
        </p:txBody>
      </p:sp>
      <p:sp>
        <p:nvSpPr>
          <p:cNvPr id="11" name="Rectangle 10"/>
          <p:cNvSpPr/>
          <p:nvPr/>
        </p:nvSpPr>
        <p:spPr>
          <a:xfrm>
            <a:off x="6354904" y="3253885"/>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Path result</a:t>
            </a:r>
          </a:p>
        </p:txBody>
      </p:sp>
      <p:cxnSp>
        <p:nvCxnSpPr>
          <p:cNvPr id="12" name="Straight Arrow Connector 11"/>
          <p:cNvCxnSpPr>
            <a:stCxn id="8" idx="3"/>
          </p:cNvCxnSpPr>
          <p:nvPr/>
        </p:nvCxnSpPr>
        <p:spPr>
          <a:xfrm flipV="1">
            <a:off x="2424719" y="269436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p:nvPr/>
        </p:nvCxnSpPr>
        <p:spPr>
          <a:xfrm flipV="1">
            <a:off x="2424719" y="350718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p:nvPr/>
        </p:nvCxnSpPr>
        <p:spPr>
          <a:xfrm flipV="1">
            <a:off x="5229599" y="2694361"/>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p:nvPr/>
        </p:nvCxnSpPr>
        <p:spPr>
          <a:xfrm flipV="1">
            <a:off x="5229599" y="3507183"/>
            <a:ext cx="11253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690047" y="1629160"/>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Success set</a:t>
            </a:r>
          </a:p>
        </p:txBody>
      </p:sp>
      <p:cxnSp>
        <p:nvCxnSpPr>
          <p:cNvPr id="17" name="Straight Arrow Connector 16"/>
          <p:cNvCxnSpPr>
            <a:stCxn id="16" idx="2"/>
            <a:endCxn id="8" idx="0"/>
          </p:cNvCxnSpPr>
          <p:nvPr/>
        </p:nvCxnSpPr>
        <p:spPr>
          <a:xfrm>
            <a:off x="1557383" y="2147479"/>
            <a:ext cx="1" cy="28772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Rectangle 20"/>
          <p:cNvSpPr/>
          <p:nvPr/>
        </p:nvSpPr>
        <p:spPr>
          <a:xfrm>
            <a:off x="690047" y="4195530"/>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Failure set</a:t>
            </a:r>
          </a:p>
        </p:txBody>
      </p:sp>
      <p:cxnSp>
        <p:nvCxnSpPr>
          <p:cNvPr id="22" name="Straight Arrow Connector 21"/>
          <p:cNvCxnSpPr>
            <a:stCxn id="21" idx="0"/>
            <a:endCxn id="9" idx="2"/>
          </p:cNvCxnSpPr>
          <p:nvPr/>
        </p:nvCxnSpPr>
        <p:spPr>
          <a:xfrm flipV="1">
            <a:off x="1557383" y="3772204"/>
            <a:ext cx="1" cy="4233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6702791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AutoShape 2"/>
          <p:cNvSpPr>
            <a:spLocks noGrp="1" noChangeArrowheads="1"/>
          </p:cNvSpPr>
          <p:nvPr>
            <p:ph type="title"/>
          </p:nvPr>
        </p:nvSpPr>
        <p:spPr/>
        <p:txBody>
          <a:bodyPr/>
          <a:lstStyle/>
          <a:p>
            <a:r>
              <a:rPr lang="en-US" altLang="en-US"/>
              <a:t>Data Driven Test Patterns</a:t>
            </a:r>
          </a:p>
        </p:txBody>
      </p:sp>
      <p:sp>
        <p:nvSpPr>
          <p:cNvPr id="68611" name="Rectangle 3"/>
          <p:cNvSpPr>
            <a:spLocks noGrp="1" noChangeArrowheads="1"/>
          </p:cNvSpPr>
          <p:nvPr>
            <p:ph type="body" idx="1"/>
          </p:nvPr>
        </p:nvSpPr>
        <p:spPr/>
        <p:txBody>
          <a:bodyPr/>
          <a:lstStyle/>
          <a:p>
            <a:pPr>
              <a:buFont typeface="Wingdings" panose="05000000000000000000" pitchFamily="2" charset="2"/>
              <a:buNone/>
            </a:pPr>
            <a:r>
              <a:rPr lang="en-US" altLang="en-US" dirty="0"/>
              <a:t>Patterns which enable testing units with </a:t>
            </a:r>
            <a:r>
              <a:rPr lang="en-US" altLang="en-US" dirty="0" smtClean="0"/>
              <a:t>a broad </a:t>
            </a:r>
            <a:r>
              <a:rPr lang="en-US" altLang="en-US" dirty="0"/>
              <a:t>range of </a:t>
            </a:r>
            <a:r>
              <a:rPr lang="en-US" altLang="en-US" dirty="0" smtClean="0"/>
              <a:t>input output </a:t>
            </a:r>
            <a:r>
              <a:rPr lang="en-US" altLang="en-US" dirty="0"/>
              <a:t>pairs</a:t>
            </a:r>
          </a:p>
          <a:p>
            <a:endParaRPr lang="en-US" altLang="en-US" dirty="0"/>
          </a:p>
          <a:p>
            <a:pPr marL="363538" indent="-363538"/>
            <a:r>
              <a:rPr lang="en-US" altLang="en-US" dirty="0"/>
              <a:t>Simple-Test-Data </a:t>
            </a:r>
            <a:r>
              <a:rPr lang="en-US" altLang="en-US" dirty="0" smtClean="0"/>
              <a:t>Pattern</a:t>
            </a:r>
          </a:p>
          <a:p>
            <a:pPr marL="363538" indent="-363538"/>
            <a:endParaRPr lang="en-US" altLang="en-US" dirty="0"/>
          </a:p>
          <a:p>
            <a:pPr marL="363538" indent="-363538"/>
            <a:r>
              <a:rPr lang="en-US" altLang="en-US" dirty="0"/>
              <a:t>Data-Transformation-Test Pattern</a:t>
            </a:r>
          </a:p>
          <a:p>
            <a:endParaRPr lang="en-US" altLang="en-US" dirty="0"/>
          </a:p>
        </p:txBody>
      </p:sp>
    </p:spTree>
    <p:extLst>
      <p:ext uri="{BB962C8B-B14F-4D97-AF65-F5344CB8AC3E}">
        <p14:creationId xmlns:p14="http://schemas.microsoft.com/office/powerpoint/2010/main" val="307608058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AutoShape 2"/>
          <p:cNvSpPr>
            <a:spLocks noGrp="1" noChangeArrowheads="1"/>
          </p:cNvSpPr>
          <p:nvPr>
            <p:ph type="title"/>
          </p:nvPr>
        </p:nvSpPr>
        <p:spPr/>
        <p:txBody>
          <a:bodyPr/>
          <a:lstStyle/>
          <a:p>
            <a:r>
              <a:rPr lang="en-US" altLang="en-US"/>
              <a:t>Simple-Test-Data Pattern</a:t>
            </a:r>
          </a:p>
        </p:txBody>
      </p:sp>
      <p:sp>
        <p:nvSpPr>
          <p:cNvPr id="69635" name="AutoShape 3"/>
          <p:cNvSpPr>
            <a:spLocks noGrp="1" noChangeAspect="1" noChangeArrowheads="1"/>
          </p:cNvSpPr>
          <p:nvPr>
            <p:ph type="body" sz="half" idx="1"/>
          </p:nvPr>
        </p:nvSpPr>
        <p:spPr>
          <a:xfrm>
            <a:off x="379551" y="3584575"/>
            <a:ext cx="8538883" cy="3213100"/>
          </a:xfrm>
        </p:spPr>
        <p:txBody>
          <a:bodyPr>
            <a:normAutofit/>
          </a:bodyPr>
          <a:lstStyle/>
          <a:p>
            <a:pPr>
              <a:lnSpc>
                <a:spcPct val="150000"/>
              </a:lnSpc>
            </a:pPr>
            <a:r>
              <a:rPr lang="en-US" altLang="en-US" dirty="0"/>
              <a:t>Reduces complexity of Parameter-Range unit by separating test data from the test.</a:t>
            </a:r>
          </a:p>
          <a:p>
            <a:pPr>
              <a:lnSpc>
                <a:spcPct val="150000"/>
              </a:lnSpc>
            </a:pPr>
            <a:r>
              <a:rPr lang="en-US" altLang="en-US" dirty="0"/>
              <a:t>Test data is generated and modified independent of the test</a:t>
            </a:r>
          </a:p>
          <a:p>
            <a:pPr>
              <a:lnSpc>
                <a:spcPct val="150000"/>
              </a:lnSpc>
            </a:pPr>
            <a:r>
              <a:rPr lang="en-US" altLang="en-US" dirty="0"/>
              <a:t>Results are supplied with the data set. </a:t>
            </a:r>
            <a:endParaRPr lang="en-US" altLang="en-US" dirty="0" smtClean="0"/>
          </a:p>
          <a:p>
            <a:pPr>
              <a:lnSpc>
                <a:spcPct val="150000"/>
              </a:lnSpc>
            </a:pPr>
            <a:r>
              <a:rPr lang="en-US" altLang="en-US" dirty="0" smtClean="0"/>
              <a:t>Candidates </a:t>
            </a:r>
            <a:r>
              <a:rPr lang="en-US" altLang="en-US" dirty="0"/>
              <a:t>for this pattern: Checksum Calculations, </a:t>
            </a:r>
            <a:r>
              <a:rPr lang="en-US" altLang="en-US" dirty="0" err="1" smtClean="0"/>
              <a:t>algorithims</a:t>
            </a:r>
            <a:r>
              <a:rPr lang="en-US" altLang="en-US" dirty="0"/>
              <a:t>, </a:t>
            </a:r>
            <a:r>
              <a:rPr lang="en-US" altLang="en-US" dirty="0" err="1"/>
              <a:t>etc</a:t>
            </a:r>
            <a:r>
              <a:rPr lang="en-US" altLang="en-US" dirty="0"/>
              <a:t>…</a:t>
            </a:r>
          </a:p>
          <a:p>
            <a:pPr>
              <a:lnSpc>
                <a:spcPct val="150000"/>
              </a:lnSpc>
            </a:pPr>
            <a:endParaRPr lang="en-US" altLang="en-US" dirty="0"/>
          </a:p>
        </p:txBody>
      </p:sp>
      <p:sp>
        <p:nvSpPr>
          <p:cNvPr id="6" name="Rectangle 5"/>
          <p:cNvSpPr/>
          <p:nvPr/>
        </p:nvSpPr>
        <p:spPr>
          <a:xfrm>
            <a:off x="838200" y="1571860"/>
            <a:ext cx="7621588" cy="75448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Data Set</a:t>
            </a:r>
          </a:p>
        </p:txBody>
      </p:sp>
      <p:sp>
        <p:nvSpPr>
          <p:cNvPr id="8" name="Rectangle 7"/>
          <p:cNvSpPr/>
          <p:nvPr/>
        </p:nvSpPr>
        <p:spPr>
          <a:xfrm>
            <a:off x="1268271" y="1689941"/>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Input</a:t>
            </a:r>
          </a:p>
        </p:txBody>
      </p:sp>
      <p:sp>
        <p:nvSpPr>
          <p:cNvPr id="9" name="Rectangle 8"/>
          <p:cNvSpPr/>
          <p:nvPr/>
        </p:nvSpPr>
        <p:spPr>
          <a:xfrm>
            <a:off x="6509217" y="1689940"/>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Output</a:t>
            </a:r>
          </a:p>
        </p:txBody>
      </p:sp>
      <p:sp>
        <p:nvSpPr>
          <p:cNvPr id="10" name="Rectangle 9"/>
          <p:cNvSpPr/>
          <p:nvPr/>
        </p:nvSpPr>
        <p:spPr>
          <a:xfrm>
            <a:off x="1268271" y="2726462"/>
            <a:ext cx="1734671" cy="5183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prstClr val="black"/>
                </a:solidFill>
              </a:rPr>
              <a:t>Unit Test</a:t>
            </a:r>
          </a:p>
        </p:txBody>
      </p:sp>
      <p:sp>
        <p:nvSpPr>
          <p:cNvPr id="11" name="Rectangle 10"/>
          <p:cNvSpPr/>
          <p:nvPr/>
        </p:nvSpPr>
        <p:spPr>
          <a:xfrm>
            <a:off x="6509217" y="2726461"/>
            <a:ext cx="1734671" cy="518319"/>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prstClr val="black"/>
                </a:solidFill>
              </a:rPr>
              <a:t>Verify Result</a:t>
            </a:r>
          </a:p>
        </p:txBody>
      </p:sp>
      <p:sp>
        <p:nvSpPr>
          <p:cNvPr id="12" name="Rectangle 11"/>
          <p:cNvSpPr/>
          <p:nvPr/>
        </p:nvSpPr>
        <p:spPr>
          <a:xfrm>
            <a:off x="3781658" y="2614181"/>
            <a:ext cx="1734671" cy="7428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black"/>
                </a:solidFill>
              </a:rPr>
              <a:t>Computation Code</a:t>
            </a:r>
          </a:p>
        </p:txBody>
      </p:sp>
      <p:cxnSp>
        <p:nvCxnSpPr>
          <p:cNvPr id="3" name="Straight Arrow Connector 2"/>
          <p:cNvCxnSpPr>
            <a:stCxn id="8" idx="2"/>
            <a:endCxn id="10" idx="0"/>
          </p:cNvCxnSpPr>
          <p:nvPr/>
        </p:nvCxnSpPr>
        <p:spPr>
          <a:xfrm>
            <a:off x="2135607" y="2208260"/>
            <a:ext cx="0" cy="518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10" idx="3"/>
            <a:endCxn id="12" idx="1"/>
          </p:cNvCxnSpPr>
          <p:nvPr/>
        </p:nvCxnSpPr>
        <p:spPr>
          <a:xfrm flipV="1">
            <a:off x="3002942" y="2985621"/>
            <a:ext cx="778716"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12" idx="3"/>
          </p:cNvCxnSpPr>
          <p:nvPr/>
        </p:nvCxnSpPr>
        <p:spPr>
          <a:xfrm flipV="1">
            <a:off x="5516329" y="2985620"/>
            <a:ext cx="11399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9" idx="2"/>
            <a:endCxn id="11" idx="0"/>
          </p:cNvCxnSpPr>
          <p:nvPr/>
        </p:nvCxnSpPr>
        <p:spPr>
          <a:xfrm>
            <a:off x="7376553" y="2208259"/>
            <a:ext cx="0" cy="51820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2224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500"/>
                                        <p:tgtEl>
                                          <p:spTgt spid="696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9635">
                                            <p:txEl>
                                              <p:pRg st="1" end="1"/>
                                            </p:txEl>
                                          </p:spTgt>
                                        </p:tgtEl>
                                        <p:attrNameLst>
                                          <p:attrName>style.visibility</p:attrName>
                                        </p:attrNameLst>
                                      </p:cBhvr>
                                      <p:to>
                                        <p:strVal val="visible"/>
                                      </p:to>
                                    </p:set>
                                    <p:animEffect transition="in" filter="fade">
                                      <p:cBhvr>
                                        <p:cTn id="12" dur="500"/>
                                        <p:tgtEl>
                                          <p:spTgt spid="696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9635">
                                            <p:txEl>
                                              <p:pRg st="2" end="2"/>
                                            </p:txEl>
                                          </p:spTgt>
                                        </p:tgtEl>
                                        <p:attrNameLst>
                                          <p:attrName>style.visibility</p:attrName>
                                        </p:attrNameLst>
                                      </p:cBhvr>
                                      <p:to>
                                        <p:strVal val="visible"/>
                                      </p:to>
                                    </p:set>
                                    <p:animEffect transition="in" filter="fade">
                                      <p:cBhvr>
                                        <p:cTn id="17" dur="500"/>
                                        <p:tgtEl>
                                          <p:spTgt spid="696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635">
                                            <p:txEl>
                                              <p:pRg st="3" end="3"/>
                                            </p:txEl>
                                          </p:spTgt>
                                        </p:tgtEl>
                                        <p:attrNameLst>
                                          <p:attrName>style.visibility</p:attrName>
                                        </p:attrNameLst>
                                      </p:cBhvr>
                                      <p:to>
                                        <p:strVal val="visible"/>
                                      </p:to>
                                    </p:set>
                                    <p:animEffect transition="in" filter="fade">
                                      <p:cBhvr>
                                        <p:cTn id="22" dur="500"/>
                                        <p:tgtEl>
                                          <p:spTgt spid="696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AutoShape 2"/>
          <p:cNvSpPr>
            <a:spLocks noGrp="1" noChangeArrowheads="1"/>
          </p:cNvSpPr>
          <p:nvPr>
            <p:ph type="title"/>
          </p:nvPr>
        </p:nvSpPr>
        <p:spPr/>
        <p:txBody>
          <a:bodyPr/>
          <a:lstStyle/>
          <a:p>
            <a:r>
              <a:rPr lang="en-US" altLang="en-US"/>
              <a:t>Data-Transformation-Test Pattern</a:t>
            </a:r>
          </a:p>
        </p:txBody>
      </p:sp>
      <p:sp>
        <p:nvSpPr>
          <p:cNvPr id="70659" name="AutoShape 3"/>
          <p:cNvSpPr>
            <a:spLocks noGrp="1" noChangeAspect="1" noChangeArrowheads="1"/>
          </p:cNvSpPr>
          <p:nvPr>
            <p:ph type="body" sz="half" idx="1"/>
          </p:nvPr>
        </p:nvSpPr>
        <p:spPr>
          <a:xfrm>
            <a:off x="770965" y="4100406"/>
            <a:ext cx="7405688" cy="1785143"/>
          </a:xfrm>
        </p:spPr>
        <p:txBody>
          <a:bodyPr>
            <a:normAutofit/>
          </a:bodyPr>
          <a:lstStyle/>
          <a:p>
            <a:r>
              <a:rPr lang="en-US" altLang="en-US" dirty="0"/>
              <a:t>Works with data in which a </a:t>
            </a:r>
            <a:r>
              <a:rPr lang="en-US" altLang="en-US" dirty="0" smtClean="0"/>
              <a:t>qualitative </a:t>
            </a:r>
            <a:r>
              <a:rPr lang="en-US" altLang="en-US" dirty="0"/>
              <a:t>measure of the result must be performed. </a:t>
            </a:r>
            <a:endParaRPr lang="en-US" altLang="en-US" dirty="0" smtClean="0"/>
          </a:p>
          <a:p>
            <a:endParaRPr lang="en-US" altLang="en-US" dirty="0"/>
          </a:p>
          <a:p>
            <a:r>
              <a:rPr lang="en-US" altLang="en-US" dirty="0"/>
              <a:t>Typically applied to transformation algorithms such as </a:t>
            </a:r>
            <a:r>
              <a:rPr lang="en-US" altLang="en-US" dirty="0" err="1"/>
              <a:t>lossy</a:t>
            </a:r>
            <a:r>
              <a:rPr lang="en-US" altLang="en-US" dirty="0"/>
              <a:t> </a:t>
            </a:r>
            <a:r>
              <a:rPr lang="en-US" altLang="en-US" dirty="0" smtClean="0"/>
              <a:t>compression</a:t>
            </a:r>
            <a:endParaRPr lang="en-US" altLang="en-US" dirty="0"/>
          </a:p>
        </p:txBody>
      </p:sp>
      <p:sp>
        <p:nvSpPr>
          <p:cNvPr id="6" name="Rectangle 5"/>
          <p:cNvSpPr/>
          <p:nvPr/>
        </p:nvSpPr>
        <p:spPr>
          <a:xfrm>
            <a:off x="3673842" y="2613165"/>
            <a:ext cx="1734671" cy="79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Transformation code</a:t>
            </a:r>
          </a:p>
        </p:txBody>
      </p:sp>
      <p:sp>
        <p:nvSpPr>
          <p:cNvPr id="8" name="Rectangle 7"/>
          <p:cNvSpPr/>
          <p:nvPr/>
        </p:nvSpPr>
        <p:spPr>
          <a:xfrm>
            <a:off x="972434" y="2750531"/>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Unit test</a:t>
            </a:r>
          </a:p>
        </p:txBody>
      </p:sp>
      <p:sp>
        <p:nvSpPr>
          <p:cNvPr id="9" name="Rectangle 8"/>
          <p:cNvSpPr/>
          <p:nvPr/>
        </p:nvSpPr>
        <p:spPr>
          <a:xfrm>
            <a:off x="6018727" y="2273737"/>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Validation</a:t>
            </a:r>
          </a:p>
        </p:txBody>
      </p:sp>
      <p:sp>
        <p:nvSpPr>
          <p:cNvPr id="10" name="Rectangle 9"/>
          <p:cNvSpPr/>
          <p:nvPr/>
        </p:nvSpPr>
        <p:spPr>
          <a:xfrm>
            <a:off x="6040241" y="3126581"/>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Measurement</a:t>
            </a:r>
          </a:p>
        </p:txBody>
      </p:sp>
      <p:sp>
        <p:nvSpPr>
          <p:cNvPr id="11" name="Rectangle 10"/>
          <p:cNvSpPr/>
          <p:nvPr/>
        </p:nvSpPr>
        <p:spPr>
          <a:xfrm>
            <a:off x="972435" y="1796944"/>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Input test data</a:t>
            </a:r>
          </a:p>
        </p:txBody>
      </p:sp>
      <p:cxnSp>
        <p:nvCxnSpPr>
          <p:cNvPr id="3" name="Straight Arrow Connector 2"/>
          <p:cNvCxnSpPr>
            <a:stCxn id="11" idx="2"/>
            <a:endCxn id="8" idx="0"/>
          </p:cNvCxnSpPr>
          <p:nvPr/>
        </p:nvCxnSpPr>
        <p:spPr>
          <a:xfrm flipH="1">
            <a:off x="1839770" y="2315263"/>
            <a:ext cx="1" cy="4352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p:cNvCxnSpPr>
            <a:stCxn id="8" idx="3"/>
            <a:endCxn id="6" idx="1"/>
          </p:cNvCxnSpPr>
          <p:nvPr/>
        </p:nvCxnSpPr>
        <p:spPr>
          <a:xfrm flipV="1">
            <a:off x="2707105" y="3009690"/>
            <a:ext cx="96673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6" idx="3"/>
            <a:endCxn id="9" idx="1"/>
          </p:cNvCxnSpPr>
          <p:nvPr/>
        </p:nvCxnSpPr>
        <p:spPr>
          <a:xfrm flipV="1">
            <a:off x="5408513" y="2532897"/>
            <a:ext cx="610214" cy="47679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1" name="Elbow Connector 20"/>
          <p:cNvCxnSpPr>
            <a:stCxn id="6" idx="3"/>
            <a:endCxn id="10" idx="1"/>
          </p:cNvCxnSpPr>
          <p:nvPr/>
        </p:nvCxnSpPr>
        <p:spPr>
          <a:xfrm>
            <a:off x="5408513" y="3009690"/>
            <a:ext cx="631728" cy="376051"/>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211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0659">
                                            <p:txEl>
                                              <p:pRg st="2" end="2"/>
                                            </p:txEl>
                                          </p:spTgt>
                                        </p:tgtEl>
                                        <p:attrNameLst>
                                          <p:attrName>style.visibility</p:attrName>
                                        </p:attrNameLst>
                                      </p:cBhvr>
                                      <p:to>
                                        <p:strVal val="visible"/>
                                      </p:to>
                                    </p:set>
                                    <p:animEffect transition="in" filter="fade">
                                      <p:cBhvr>
                                        <p:cTn id="12" dur="500"/>
                                        <p:tgtEl>
                                          <p:spTgt spid="706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AutoShape 2"/>
          <p:cNvSpPr>
            <a:spLocks noGrp="1" noChangeArrowheads="1"/>
          </p:cNvSpPr>
          <p:nvPr>
            <p:ph type="title"/>
          </p:nvPr>
        </p:nvSpPr>
        <p:spPr/>
        <p:txBody>
          <a:bodyPr/>
          <a:lstStyle/>
          <a:p>
            <a:r>
              <a:rPr lang="en-US" altLang="en-US"/>
              <a:t>Data Transaction Patterns</a:t>
            </a:r>
          </a:p>
        </p:txBody>
      </p:sp>
      <p:sp>
        <p:nvSpPr>
          <p:cNvPr id="71683" name="Rectangle 3"/>
          <p:cNvSpPr>
            <a:spLocks noGrp="1" noChangeArrowheads="1"/>
          </p:cNvSpPr>
          <p:nvPr>
            <p:ph type="body" idx="1"/>
          </p:nvPr>
        </p:nvSpPr>
        <p:spPr/>
        <p:txBody>
          <a:bodyPr/>
          <a:lstStyle/>
          <a:p>
            <a:pPr>
              <a:buFont typeface="Wingdings" panose="05000000000000000000" pitchFamily="2" charset="2"/>
              <a:buNone/>
            </a:pPr>
            <a:r>
              <a:rPr lang="en-US" altLang="en-US" dirty="0"/>
              <a:t>Patterns embracing issues of data </a:t>
            </a:r>
            <a:r>
              <a:rPr lang="en-US" altLang="en-US" dirty="0" smtClean="0"/>
              <a:t>persistence and </a:t>
            </a:r>
            <a:r>
              <a:rPr lang="en-US" altLang="en-US" dirty="0"/>
              <a:t>communication</a:t>
            </a:r>
          </a:p>
          <a:p>
            <a:pPr>
              <a:buFont typeface="Wingdings" panose="05000000000000000000" pitchFamily="2" charset="2"/>
              <a:buNone/>
            </a:pPr>
            <a:endParaRPr lang="en-US" altLang="en-US" dirty="0"/>
          </a:p>
          <a:p>
            <a:pPr>
              <a:lnSpc>
                <a:spcPct val="200000"/>
              </a:lnSpc>
            </a:pPr>
            <a:r>
              <a:rPr lang="en-US" altLang="en-US" dirty="0"/>
              <a:t>Simple-Data-I/O Pattern</a:t>
            </a:r>
          </a:p>
          <a:p>
            <a:pPr>
              <a:lnSpc>
                <a:spcPct val="200000"/>
              </a:lnSpc>
            </a:pPr>
            <a:r>
              <a:rPr lang="en-US" altLang="en-US" dirty="0"/>
              <a:t>Constraint Data Pattern</a:t>
            </a:r>
          </a:p>
          <a:p>
            <a:pPr>
              <a:lnSpc>
                <a:spcPct val="200000"/>
              </a:lnSpc>
            </a:pPr>
            <a:r>
              <a:rPr lang="en-US" altLang="en-US" dirty="0"/>
              <a:t>The Rollback Pattern</a:t>
            </a:r>
          </a:p>
          <a:p>
            <a:endParaRPr lang="en-US" altLang="en-US" dirty="0"/>
          </a:p>
        </p:txBody>
      </p:sp>
    </p:spTree>
    <p:extLst>
      <p:ext uri="{BB962C8B-B14F-4D97-AF65-F5344CB8AC3E}">
        <p14:creationId xmlns:p14="http://schemas.microsoft.com/office/powerpoint/2010/main" val="18446534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Dynamic</a:t>
            </a:r>
            <a:endParaRPr lang="en-US" dirty="0"/>
          </a:p>
        </p:txBody>
      </p:sp>
      <p:sp>
        <p:nvSpPr>
          <p:cNvPr id="3" name="Content Placeholder 2"/>
          <p:cNvSpPr>
            <a:spLocks noGrp="1"/>
          </p:cNvSpPr>
          <p:nvPr>
            <p:ph idx="1"/>
          </p:nvPr>
        </p:nvSpPr>
        <p:spPr/>
        <p:txBody>
          <a:bodyPr/>
          <a:lstStyle/>
          <a:p>
            <a:r>
              <a:rPr lang="en-US" dirty="0" smtClean="0"/>
              <a:t> </a:t>
            </a:r>
            <a:r>
              <a:rPr lang="en-GB" dirty="0" smtClean="0"/>
              <a:t>Testing </a:t>
            </a:r>
            <a:r>
              <a:rPr lang="en-GB" dirty="0"/>
              <a:t>always implies executing the program on selected </a:t>
            </a:r>
            <a:r>
              <a:rPr lang="en-GB" dirty="0" smtClean="0"/>
              <a:t>inputs</a:t>
            </a:r>
            <a:endParaRPr lang="en-US" dirty="0"/>
          </a:p>
          <a:p>
            <a:endParaRPr lang="en-US" dirty="0" smtClean="0"/>
          </a:p>
          <a:p>
            <a:r>
              <a:rPr lang="en-US" dirty="0"/>
              <a:t> </a:t>
            </a:r>
            <a:r>
              <a:rPr lang="en-GB" dirty="0" smtClean="0"/>
              <a:t>The </a:t>
            </a:r>
            <a:r>
              <a:rPr lang="en-GB" dirty="0"/>
              <a:t>input value alone is not always sufficient to specify a </a:t>
            </a:r>
            <a:r>
              <a:rPr lang="en-GB" dirty="0" smtClean="0"/>
              <a:t>test</a:t>
            </a:r>
          </a:p>
          <a:p>
            <a:endParaRPr lang="en-GB" dirty="0"/>
          </a:p>
          <a:p>
            <a:r>
              <a:rPr lang="en-GB" dirty="0"/>
              <a:t> </a:t>
            </a:r>
            <a:r>
              <a:rPr lang="en-GB" dirty="0" smtClean="0"/>
              <a:t>Depending </a:t>
            </a:r>
            <a:r>
              <a:rPr lang="en-GB" dirty="0"/>
              <a:t>on the system state</a:t>
            </a:r>
            <a:endParaRPr lang="en-US" dirty="0"/>
          </a:p>
        </p:txBody>
      </p:sp>
    </p:spTree>
    <p:extLst>
      <p:ext uri="{BB962C8B-B14F-4D97-AF65-F5344CB8AC3E}">
        <p14:creationId xmlns:p14="http://schemas.microsoft.com/office/powerpoint/2010/main" val="115272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AutoShape 2"/>
          <p:cNvSpPr>
            <a:spLocks noGrp="1" noChangeArrowheads="1"/>
          </p:cNvSpPr>
          <p:nvPr>
            <p:ph type="title"/>
          </p:nvPr>
        </p:nvSpPr>
        <p:spPr/>
        <p:txBody>
          <a:bodyPr/>
          <a:lstStyle/>
          <a:p>
            <a:r>
              <a:rPr lang="en-US" altLang="en-US"/>
              <a:t>Simple-Data-I/O Pattern</a:t>
            </a:r>
          </a:p>
        </p:txBody>
      </p:sp>
      <p:sp>
        <p:nvSpPr>
          <p:cNvPr id="72707" name="AutoShape 3"/>
          <p:cNvSpPr>
            <a:spLocks noGrp="1" noChangeAspect="1" noChangeArrowheads="1"/>
          </p:cNvSpPr>
          <p:nvPr>
            <p:ph type="body" sz="half" idx="1"/>
          </p:nvPr>
        </p:nvSpPr>
        <p:spPr>
          <a:xfrm>
            <a:off x="838200" y="3644900"/>
            <a:ext cx="7405688" cy="3213100"/>
          </a:xfrm>
        </p:spPr>
        <p:txBody>
          <a:bodyPr>
            <a:normAutofit/>
          </a:bodyPr>
          <a:lstStyle/>
          <a:p>
            <a:r>
              <a:rPr lang="en-US" altLang="en-US" dirty="0"/>
              <a:t>Verifies the read/write functions of the service</a:t>
            </a:r>
          </a:p>
        </p:txBody>
      </p:sp>
      <p:sp>
        <p:nvSpPr>
          <p:cNvPr id="6" name="Rectangle 5"/>
          <p:cNvSpPr/>
          <p:nvPr/>
        </p:nvSpPr>
        <p:spPr>
          <a:xfrm>
            <a:off x="3539474" y="2096644"/>
            <a:ext cx="1734671" cy="79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Service</a:t>
            </a:r>
          </a:p>
        </p:txBody>
      </p:sp>
      <p:sp>
        <p:nvSpPr>
          <p:cNvPr id="8" name="Rectangle 7"/>
          <p:cNvSpPr/>
          <p:nvPr/>
        </p:nvSpPr>
        <p:spPr>
          <a:xfrm>
            <a:off x="838200" y="2234010"/>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sp>
        <p:nvSpPr>
          <p:cNvPr id="9" name="Rectangle 8"/>
          <p:cNvSpPr/>
          <p:nvPr/>
        </p:nvSpPr>
        <p:spPr>
          <a:xfrm>
            <a:off x="6145436" y="2234010"/>
            <a:ext cx="1734671" cy="518319"/>
          </a:xfrm>
          <a:prstGeom prst="rect">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solidFill>
                  <a:prstClr val="black"/>
                </a:solidFill>
              </a:rPr>
              <a:t>Read Test</a:t>
            </a:r>
          </a:p>
        </p:txBody>
      </p:sp>
      <p:cxnSp>
        <p:nvCxnSpPr>
          <p:cNvPr id="4" name="Straight Arrow Connector 3"/>
          <p:cNvCxnSpPr>
            <a:stCxn id="8" idx="3"/>
            <a:endCxn id="6" idx="1"/>
          </p:cNvCxnSpPr>
          <p:nvPr/>
        </p:nvCxnSpPr>
        <p:spPr>
          <a:xfrm flipV="1">
            <a:off x="2572871" y="2493169"/>
            <a:ext cx="96660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a:endCxn id="9" idx="1"/>
          </p:cNvCxnSpPr>
          <p:nvPr/>
        </p:nvCxnSpPr>
        <p:spPr>
          <a:xfrm>
            <a:off x="5274145" y="2493169"/>
            <a:ext cx="87129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48384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3341" y="1446013"/>
            <a:ext cx="2164976" cy="302418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prstClr val="black"/>
              </a:solidFill>
            </a:endParaRPr>
          </a:p>
        </p:txBody>
      </p:sp>
      <p:sp>
        <p:nvSpPr>
          <p:cNvPr id="75778" name="AutoShape 2"/>
          <p:cNvSpPr>
            <a:spLocks noGrp="1" noChangeArrowheads="1"/>
          </p:cNvSpPr>
          <p:nvPr>
            <p:ph type="title"/>
          </p:nvPr>
        </p:nvSpPr>
        <p:spPr/>
        <p:txBody>
          <a:bodyPr/>
          <a:lstStyle/>
          <a:p>
            <a:r>
              <a:rPr lang="en-US" altLang="en-US"/>
              <a:t>Constraint Data Pattern</a:t>
            </a:r>
          </a:p>
        </p:txBody>
      </p:sp>
      <p:sp>
        <p:nvSpPr>
          <p:cNvPr id="75779" name="AutoShape 3"/>
          <p:cNvSpPr>
            <a:spLocks noGrp="1" noChangeAspect="1" noChangeArrowheads="1"/>
          </p:cNvSpPr>
          <p:nvPr>
            <p:ph type="body" sz="half" idx="1"/>
          </p:nvPr>
        </p:nvSpPr>
        <p:spPr>
          <a:xfrm>
            <a:off x="794544" y="4574776"/>
            <a:ext cx="7405688" cy="2087563"/>
          </a:xfrm>
        </p:spPr>
        <p:txBody>
          <a:bodyPr>
            <a:normAutofit/>
          </a:bodyPr>
          <a:lstStyle/>
          <a:p>
            <a:r>
              <a:rPr lang="en-US" altLang="en-US" dirty="0"/>
              <a:t>Adds robustness to Simple-Data-I/O pattern by </a:t>
            </a:r>
            <a:endParaRPr lang="en-US" altLang="en-US" dirty="0" smtClean="0"/>
          </a:p>
          <a:p>
            <a:pPr lvl="1"/>
            <a:r>
              <a:rPr lang="en-US" altLang="en-US" dirty="0"/>
              <a:t> </a:t>
            </a:r>
            <a:r>
              <a:rPr lang="en-US" altLang="en-US" dirty="0" smtClean="0"/>
              <a:t>Testing </a:t>
            </a:r>
            <a:r>
              <a:rPr lang="en-US" altLang="en-US" dirty="0"/>
              <a:t>more aspects </a:t>
            </a:r>
            <a:r>
              <a:rPr lang="en-US" altLang="en-US" dirty="0" smtClean="0"/>
              <a:t>of </a:t>
            </a:r>
            <a:r>
              <a:rPr lang="en-US" altLang="en-US" dirty="0"/>
              <a:t>the service </a:t>
            </a:r>
          </a:p>
          <a:p>
            <a:pPr lvl="1"/>
            <a:r>
              <a:rPr lang="en-US" altLang="en-US" dirty="0" smtClean="0"/>
              <a:t> Any </a:t>
            </a:r>
            <a:r>
              <a:rPr lang="en-US" altLang="en-US" dirty="0"/>
              <a:t>rules that the service may incorporate</a:t>
            </a:r>
          </a:p>
          <a:p>
            <a:r>
              <a:rPr lang="en-US" altLang="en-US" dirty="0"/>
              <a:t>Unit test verifies the service implementation </a:t>
            </a:r>
            <a:r>
              <a:rPr lang="en-US" altLang="en-US" dirty="0" smtClean="0"/>
              <a:t>itself</a:t>
            </a:r>
          </a:p>
          <a:p>
            <a:r>
              <a:rPr lang="en-US" altLang="en-US" dirty="0" smtClean="0"/>
              <a:t>For example, DB </a:t>
            </a:r>
            <a:r>
              <a:rPr lang="en-US" altLang="en-US" dirty="0"/>
              <a:t>schema, web service, </a:t>
            </a:r>
            <a:r>
              <a:rPr lang="en-US" altLang="en-US" dirty="0" err="1"/>
              <a:t>etc</a:t>
            </a:r>
            <a:r>
              <a:rPr lang="en-US" altLang="en-US" dirty="0"/>
              <a:t>…</a:t>
            </a:r>
          </a:p>
        </p:txBody>
      </p:sp>
      <p:graphicFrame>
        <p:nvGraphicFramePr>
          <p:cNvPr id="2" name="Table 1"/>
          <p:cNvGraphicFramePr>
            <a:graphicFrameLocks noGrp="1"/>
          </p:cNvGraphicFramePr>
          <p:nvPr/>
        </p:nvGraphicFramePr>
        <p:xfrm>
          <a:off x="1402976" y="1704616"/>
          <a:ext cx="1757082" cy="2225040"/>
        </p:xfrm>
        <a:graphic>
          <a:graphicData uri="http://schemas.openxmlformats.org/drawingml/2006/table">
            <a:tbl>
              <a:tblPr firstRow="1" bandRow="1">
                <a:tableStyleId>{5940675A-B579-460E-94D1-54222C63F5DA}</a:tableStyleId>
              </a:tblPr>
              <a:tblGrid>
                <a:gridCol w="1757082"/>
              </a:tblGrid>
              <a:tr h="370840">
                <a:tc>
                  <a:txBody>
                    <a:bodyPr/>
                    <a:lstStyle/>
                    <a:p>
                      <a:r>
                        <a:rPr lang="en-US" dirty="0" err="1" smtClean="0"/>
                        <a:t>Nullable</a:t>
                      </a:r>
                      <a:endParaRPr lang="en-US" dirty="0"/>
                    </a:p>
                  </a:txBody>
                  <a:tcPr/>
                </a:tc>
              </a:tr>
              <a:tr h="370840">
                <a:tc>
                  <a:txBody>
                    <a:bodyPr/>
                    <a:lstStyle/>
                    <a:p>
                      <a:r>
                        <a:rPr lang="en-US" dirty="0" smtClean="0"/>
                        <a:t>Unique</a:t>
                      </a:r>
                      <a:endParaRPr lang="en-US" dirty="0"/>
                    </a:p>
                  </a:txBody>
                  <a:tcPr/>
                </a:tc>
              </a:tr>
              <a:tr h="370840">
                <a:tc>
                  <a:txBody>
                    <a:bodyPr/>
                    <a:lstStyle/>
                    <a:p>
                      <a:r>
                        <a:rPr lang="en-US" dirty="0" smtClean="0"/>
                        <a:t>Default value</a:t>
                      </a:r>
                      <a:endParaRPr lang="en-US" dirty="0"/>
                    </a:p>
                  </a:txBody>
                  <a:tcPr/>
                </a:tc>
              </a:tr>
              <a:tr h="370840">
                <a:tc>
                  <a:txBody>
                    <a:bodyPr/>
                    <a:lstStyle/>
                    <a:p>
                      <a:r>
                        <a:rPr lang="en-US" dirty="0" smtClean="0"/>
                        <a:t>Foreign key</a:t>
                      </a:r>
                      <a:endParaRPr lang="en-US" dirty="0"/>
                    </a:p>
                  </a:txBody>
                  <a:tcPr/>
                </a:tc>
              </a:tr>
              <a:tr h="370840">
                <a:tc>
                  <a:txBody>
                    <a:bodyPr/>
                    <a:lstStyle/>
                    <a:p>
                      <a:r>
                        <a:rPr lang="en-US" dirty="0" smtClean="0"/>
                        <a:t>Cascading update</a:t>
                      </a:r>
                      <a:endParaRPr lang="en-US" dirty="0"/>
                    </a:p>
                  </a:txBody>
                  <a:tcPr/>
                </a:tc>
              </a:tr>
              <a:tr h="370840">
                <a:tc>
                  <a:txBody>
                    <a:bodyPr/>
                    <a:lstStyle/>
                    <a:p>
                      <a:r>
                        <a:rPr lang="en-US" dirty="0" smtClean="0"/>
                        <a:t>Cascading delete</a:t>
                      </a:r>
                      <a:endParaRPr lang="en-US" dirty="0"/>
                    </a:p>
                  </a:txBody>
                  <a:tcPr/>
                </a:tc>
              </a:tr>
            </a:tbl>
          </a:graphicData>
        </a:graphic>
      </p:graphicFrame>
      <p:sp>
        <p:nvSpPr>
          <p:cNvPr id="4" name="TextBox 3"/>
          <p:cNvSpPr txBox="1"/>
          <p:nvPr/>
        </p:nvSpPr>
        <p:spPr>
          <a:xfrm>
            <a:off x="1547983" y="4015262"/>
            <a:ext cx="1467068" cy="369332"/>
          </a:xfrm>
          <a:prstGeom prst="rect">
            <a:avLst/>
          </a:prstGeom>
          <a:noFill/>
        </p:spPr>
        <p:txBody>
          <a:bodyPr wrap="none" rtlCol="0">
            <a:spAutoFit/>
          </a:bodyPr>
          <a:lstStyle/>
          <a:p>
            <a:r>
              <a:rPr lang="en-US" b="1" dirty="0">
                <a:solidFill>
                  <a:prstClr val="black"/>
                </a:solidFill>
              </a:rPr>
              <a:t>Constraints</a:t>
            </a:r>
          </a:p>
        </p:txBody>
      </p:sp>
      <p:sp>
        <p:nvSpPr>
          <p:cNvPr id="9" name="Rectangle 8"/>
          <p:cNvSpPr/>
          <p:nvPr/>
        </p:nvSpPr>
        <p:spPr>
          <a:xfrm>
            <a:off x="4216586" y="2698946"/>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sp>
        <p:nvSpPr>
          <p:cNvPr id="10" name="Rectangle 9"/>
          <p:cNvSpPr/>
          <p:nvPr/>
        </p:nvSpPr>
        <p:spPr>
          <a:xfrm>
            <a:off x="6819526" y="2561580"/>
            <a:ext cx="1734671" cy="79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Service</a:t>
            </a:r>
          </a:p>
        </p:txBody>
      </p:sp>
      <p:cxnSp>
        <p:nvCxnSpPr>
          <p:cNvPr id="6" name="Straight Arrow Connector 5"/>
          <p:cNvCxnSpPr>
            <a:stCxn id="3" idx="3"/>
            <a:endCxn id="9" idx="1"/>
          </p:cNvCxnSpPr>
          <p:nvPr/>
        </p:nvCxnSpPr>
        <p:spPr>
          <a:xfrm flipV="1">
            <a:off x="3348317" y="2958106"/>
            <a:ext cx="8682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9" idx="3"/>
            <a:endCxn id="10" idx="1"/>
          </p:cNvCxnSpPr>
          <p:nvPr/>
        </p:nvCxnSpPr>
        <p:spPr>
          <a:xfrm flipV="1">
            <a:off x="5951257" y="2958105"/>
            <a:ext cx="86826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9926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AutoShape 2"/>
          <p:cNvSpPr>
            <a:spLocks noGrp="1" noChangeArrowheads="1"/>
          </p:cNvSpPr>
          <p:nvPr>
            <p:ph type="title"/>
          </p:nvPr>
        </p:nvSpPr>
        <p:spPr/>
        <p:txBody>
          <a:bodyPr/>
          <a:lstStyle/>
          <a:p>
            <a:r>
              <a:rPr lang="en-US" altLang="en-US"/>
              <a:t>Rollback Pattern</a:t>
            </a:r>
          </a:p>
        </p:txBody>
      </p:sp>
      <p:sp>
        <p:nvSpPr>
          <p:cNvPr id="76803" name="AutoShape 3"/>
          <p:cNvSpPr>
            <a:spLocks noGrp="1" noChangeAspect="1" noChangeArrowheads="1"/>
          </p:cNvSpPr>
          <p:nvPr>
            <p:ph type="body" sz="half" idx="1"/>
          </p:nvPr>
        </p:nvSpPr>
        <p:spPr>
          <a:xfrm>
            <a:off x="611188" y="3848100"/>
            <a:ext cx="8223530" cy="2324100"/>
          </a:xfrm>
        </p:spPr>
        <p:txBody>
          <a:bodyPr>
            <a:normAutofit/>
          </a:bodyPr>
          <a:lstStyle/>
          <a:p>
            <a:pPr marL="457200" indent="-457200"/>
            <a:r>
              <a:rPr lang="en-US" altLang="en-US" dirty="0"/>
              <a:t>Verifies rollback </a:t>
            </a:r>
            <a:r>
              <a:rPr lang="en-US" altLang="en-US" dirty="0" smtClean="0"/>
              <a:t>correctness</a:t>
            </a:r>
          </a:p>
          <a:p>
            <a:pPr marL="457200" indent="-457200"/>
            <a:endParaRPr lang="en-US" altLang="en-US" dirty="0"/>
          </a:p>
          <a:p>
            <a:pPr marL="457200" indent="-457200"/>
            <a:r>
              <a:rPr lang="en-US" altLang="en-US" dirty="0"/>
              <a:t>Most transactional unit tests should incorporate ability to rollback dataset to known </a:t>
            </a:r>
            <a:r>
              <a:rPr lang="en-US" altLang="en-US" dirty="0" smtClean="0"/>
              <a:t>state</a:t>
            </a:r>
            <a:endParaRPr lang="en-US" altLang="en-US" dirty="0"/>
          </a:p>
          <a:p>
            <a:pPr marL="457200" indent="-457200"/>
            <a:endParaRPr lang="en-US" altLang="en-US" dirty="0" smtClean="0"/>
          </a:p>
          <a:p>
            <a:pPr marL="457200" indent="-457200"/>
            <a:r>
              <a:rPr lang="en-US" altLang="en-US" dirty="0" smtClean="0"/>
              <a:t>In </a:t>
            </a:r>
            <a:r>
              <a:rPr lang="en-US" altLang="en-US" dirty="0"/>
              <a:t>order to undo test side effects</a:t>
            </a:r>
          </a:p>
        </p:txBody>
      </p:sp>
      <p:sp>
        <p:nvSpPr>
          <p:cNvPr id="6" name="Rectangle 5"/>
          <p:cNvSpPr/>
          <p:nvPr/>
        </p:nvSpPr>
        <p:spPr>
          <a:xfrm>
            <a:off x="1974289" y="2112216"/>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sp>
        <p:nvSpPr>
          <p:cNvPr id="8" name="Rectangle 7"/>
          <p:cNvSpPr/>
          <p:nvPr/>
        </p:nvSpPr>
        <p:spPr>
          <a:xfrm>
            <a:off x="4577227" y="1974850"/>
            <a:ext cx="1734671" cy="793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Service</a:t>
            </a:r>
          </a:p>
        </p:txBody>
      </p:sp>
      <p:sp>
        <p:nvSpPr>
          <p:cNvPr id="9" name="Rectangle 8"/>
          <p:cNvSpPr/>
          <p:nvPr/>
        </p:nvSpPr>
        <p:spPr>
          <a:xfrm>
            <a:off x="4577227" y="3164425"/>
            <a:ext cx="173467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cxnSp>
        <p:nvCxnSpPr>
          <p:cNvPr id="3" name="Straight Arrow Connector 2"/>
          <p:cNvCxnSpPr>
            <a:stCxn id="6" idx="3"/>
            <a:endCxn id="8" idx="1"/>
          </p:cNvCxnSpPr>
          <p:nvPr/>
        </p:nvCxnSpPr>
        <p:spPr>
          <a:xfrm flipV="1">
            <a:off x="3708960" y="2371375"/>
            <a:ext cx="86826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9" idx="0"/>
            <a:endCxn id="8" idx="2"/>
          </p:cNvCxnSpPr>
          <p:nvPr/>
        </p:nvCxnSpPr>
        <p:spPr>
          <a:xfrm flipV="1">
            <a:off x="5444563" y="2767900"/>
            <a:ext cx="0" cy="3965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Elbow Connector 12"/>
          <p:cNvCxnSpPr>
            <a:stCxn id="6" idx="3"/>
            <a:endCxn id="6" idx="0"/>
          </p:cNvCxnSpPr>
          <p:nvPr/>
        </p:nvCxnSpPr>
        <p:spPr>
          <a:xfrm flipH="1" flipV="1">
            <a:off x="2841625" y="2112216"/>
            <a:ext cx="867335" cy="259160"/>
          </a:xfrm>
          <a:prstGeom prst="bentConnector4">
            <a:avLst>
              <a:gd name="adj1" fmla="val -26357"/>
              <a:gd name="adj2" fmla="val 234907"/>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2841625" y="1399776"/>
            <a:ext cx="1069524" cy="369332"/>
          </a:xfrm>
          <a:prstGeom prst="rect">
            <a:avLst/>
          </a:prstGeom>
          <a:noFill/>
        </p:spPr>
        <p:txBody>
          <a:bodyPr wrap="none" rtlCol="0">
            <a:spAutoFit/>
          </a:bodyPr>
          <a:lstStyle/>
          <a:p>
            <a:r>
              <a:rPr lang="en-US" dirty="0">
                <a:solidFill>
                  <a:prstClr val="black"/>
                </a:solidFill>
              </a:rPr>
              <a:t>Rollback</a:t>
            </a:r>
          </a:p>
        </p:txBody>
      </p:sp>
    </p:spTree>
    <p:extLst>
      <p:ext uri="{BB962C8B-B14F-4D97-AF65-F5344CB8AC3E}">
        <p14:creationId xmlns:p14="http://schemas.microsoft.com/office/powerpoint/2010/main" val="10599874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AutoShape 2"/>
          <p:cNvSpPr>
            <a:spLocks noGrp="1" noChangeArrowheads="1"/>
          </p:cNvSpPr>
          <p:nvPr>
            <p:ph type="title"/>
          </p:nvPr>
        </p:nvSpPr>
        <p:spPr/>
        <p:txBody>
          <a:bodyPr/>
          <a:lstStyle/>
          <a:p>
            <a:r>
              <a:rPr lang="arn-CL" altLang="en-US"/>
              <a:t>Collection Management Patterns</a:t>
            </a:r>
          </a:p>
        </p:txBody>
      </p:sp>
      <p:sp>
        <p:nvSpPr>
          <p:cNvPr id="74755" name="Rectangle 3"/>
          <p:cNvSpPr>
            <a:spLocks noGrp="1" noChangeArrowheads="1"/>
          </p:cNvSpPr>
          <p:nvPr>
            <p:ph type="body" idx="1"/>
          </p:nvPr>
        </p:nvSpPr>
        <p:spPr/>
        <p:txBody>
          <a:bodyPr/>
          <a:lstStyle/>
          <a:p>
            <a:pPr>
              <a:buFont typeface="Wingdings" panose="05000000000000000000" pitchFamily="2" charset="2"/>
              <a:buNone/>
            </a:pPr>
            <a:r>
              <a:rPr lang="en-US" altLang="en-US" dirty="0"/>
              <a:t>Used to verify that the code is using the </a:t>
            </a:r>
            <a:r>
              <a:rPr lang="en-US" altLang="en-US" dirty="0" smtClean="0"/>
              <a:t>correct collection</a:t>
            </a:r>
            <a:endParaRPr lang="en-US" altLang="en-US" dirty="0"/>
          </a:p>
          <a:p>
            <a:endParaRPr lang="en-US" altLang="en-US" dirty="0"/>
          </a:p>
          <a:p>
            <a:pPr marL="363538" indent="-363538">
              <a:lnSpc>
                <a:spcPct val="150000"/>
              </a:lnSpc>
            </a:pPr>
            <a:r>
              <a:rPr lang="en-US" altLang="en-US" dirty="0"/>
              <a:t>Collection-Order Pattern</a:t>
            </a:r>
          </a:p>
          <a:p>
            <a:pPr marL="363538" indent="-363538">
              <a:lnSpc>
                <a:spcPct val="150000"/>
              </a:lnSpc>
            </a:pPr>
            <a:r>
              <a:rPr lang="en-US" altLang="en-US" dirty="0"/>
              <a:t>Enumeration Pattern</a:t>
            </a:r>
          </a:p>
          <a:p>
            <a:pPr marL="363538" indent="-363538">
              <a:lnSpc>
                <a:spcPct val="150000"/>
              </a:lnSpc>
            </a:pPr>
            <a:r>
              <a:rPr lang="en-US" altLang="en-US" dirty="0"/>
              <a:t>Collection-Constraint Pattern</a:t>
            </a:r>
          </a:p>
          <a:p>
            <a:pPr marL="363538" indent="-363538">
              <a:lnSpc>
                <a:spcPct val="150000"/>
              </a:lnSpc>
            </a:pPr>
            <a:r>
              <a:rPr lang="en-US" altLang="en-US" dirty="0"/>
              <a:t>Collection-Indexing Pattern</a:t>
            </a:r>
          </a:p>
        </p:txBody>
      </p:sp>
    </p:spTree>
    <p:extLst>
      <p:ext uri="{BB962C8B-B14F-4D97-AF65-F5344CB8AC3E}">
        <p14:creationId xmlns:p14="http://schemas.microsoft.com/office/powerpoint/2010/main" val="183101004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2"/>
          <p:cNvSpPr>
            <a:spLocks noGrp="1" noChangeArrowheads="1"/>
          </p:cNvSpPr>
          <p:nvPr>
            <p:ph type="title"/>
          </p:nvPr>
        </p:nvSpPr>
        <p:spPr/>
        <p:txBody>
          <a:bodyPr/>
          <a:lstStyle/>
          <a:p>
            <a:r>
              <a:rPr lang="arn-CL" altLang="en-US"/>
              <a:t>Collection-Order Pattern</a:t>
            </a:r>
          </a:p>
        </p:txBody>
      </p:sp>
      <p:sp>
        <p:nvSpPr>
          <p:cNvPr id="20" name="Content Placeholder 19"/>
          <p:cNvSpPr>
            <a:spLocks noGrp="1"/>
          </p:cNvSpPr>
          <p:nvPr>
            <p:ph idx="1"/>
          </p:nvPr>
        </p:nvSpPr>
        <p:spPr>
          <a:xfrm>
            <a:off x="628650" y="3690597"/>
            <a:ext cx="7886700" cy="2638236"/>
          </a:xfrm>
        </p:spPr>
        <p:txBody>
          <a:bodyPr/>
          <a:lstStyle/>
          <a:p>
            <a:pPr>
              <a:lnSpc>
                <a:spcPct val="150000"/>
              </a:lnSpc>
            </a:pPr>
            <a:r>
              <a:rPr lang="en-US" altLang="en-US" dirty="0"/>
              <a:t>Verifies expected results when given an unordered list</a:t>
            </a:r>
          </a:p>
          <a:p>
            <a:pPr>
              <a:lnSpc>
                <a:spcPct val="150000"/>
              </a:lnSpc>
            </a:pPr>
            <a:r>
              <a:rPr lang="en-US" altLang="en-US" dirty="0"/>
              <a:t>The test validates that the result is as </a:t>
            </a:r>
            <a:r>
              <a:rPr lang="en-US" altLang="en-US" dirty="0" smtClean="0"/>
              <a:t>expected</a:t>
            </a:r>
          </a:p>
          <a:p>
            <a:pPr lvl="1">
              <a:lnSpc>
                <a:spcPct val="150000"/>
              </a:lnSpc>
            </a:pPr>
            <a:r>
              <a:rPr lang="en-US" altLang="en-US" dirty="0"/>
              <a:t> </a:t>
            </a:r>
            <a:r>
              <a:rPr lang="en-US" altLang="en-US" dirty="0" smtClean="0"/>
              <a:t>Unordered</a:t>
            </a:r>
            <a:r>
              <a:rPr lang="en-US" altLang="en-US" dirty="0"/>
              <a:t>, ordered or same sequence as input</a:t>
            </a:r>
          </a:p>
          <a:p>
            <a:pPr>
              <a:lnSpc>
                <a:spcPct val="150000"/>
              </a:lnSpc>
            </a:pPr>
            <a:r>
              <a:rPr lang="en-US" altLang="en-US" dirty="0"/>
              <a:t>Provides implementer with information on how the container manages the </a:t>
            </a:r>
            <a:r>
              <a:rPr lang="en-US" altLang="en-US" dirty="0" smtClean="0"/>
              <a:t>collections</a:t>
            </a:r>
            <a:endParaRPr lang="en-US" altLang="en-US" dirty="0"/>
          </a:p>
        </p:txBody>
      </p:sp>
      <p:sp>
        <p:nvSpPr>
          <p:cNvPr id="78856" name="AutoShape 8"/>
          <p:cNvSpPr>
            <a:spLocks noChangeAspect="1" noChangeArrowheads="1"/>
          </p:cNvSpPr>
          <p:nvPr/>
        </p:nvSpPr>
        <p:spPr bwMode="auto">
          <a:xfrm>
            <a:off x="719982" y="3636501"/>
            <a:ext cx="7405687"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57200" indent="-457200" algn="l" rtl="0">
              <a:spcBef>
                <a:spcPct val="20000"/>
              </a:spcBef>
              <a:buClr>
                <a:schemeClr val="tx1"/>
              </a:buClr>
              <a:buSzPct val="75000"/>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838200" indent="-381000" algn="l" rtl="0">
              <a:spcBef>
                <a:spcPct val="20000"/>
              </a:spcBef>
              <a:buClr>
                <a:schemeClr val="tx1"/>
              </a:buClr>
              <a:buSzPct val="75000"/>
              <a:buChar char="–"/>
              <a:defRPr sz="2000">
                <a:solidFill>
                  <a:schemeClr val="tx1"/>
                </a:solidFill>
                <a:latin typeface="Arial" panose="020B0604020202020204" pitchFamily="34" charset="0"/>
                <a:cs typeface="Arial" panose="020B0604020202020204" pitchFamily="34" charset="0"/>
              </a:defRPr>
            </a:lvl2pPr>
            <a:lvl3pPr marL="1257300" indent="-342900" algn="l" rtl="0">
              <a:spcBef>
                <a:spcPct val="20000"/>
              </a:spcBef>
              <a:buClr>
                <a:schemeClr val="tx1"/>
              </a:buClr>
              <a:buSzPct val="75000"/>
              <a:buFont typeface="Wingdings" panose="05000000000000000000" pitchFamily="2" charset="2"/>
              <a:buChar char="l"/>
              <a:defRPr>
                <a:solidFill>
                  <a:schemeClr val="tx1"/>
                </a:solidFill>
                <a:latin typeface="Arial" panose="020B0604020202020204" pitchFamily="34" charset="0"/>
                <a:cs typeface="Arial" panose="020B0604020202020204" pitchFamily="34" charset="0"/>
              </a:defRPr>
            </a:lvl3pPr>
            <a:lvl4pPr marL="1676400" indent="-304800" algn="l" rtl="0">
              <a:spcBef>
                <a:spcPct val="20000"/>
              </a:spcBef>
              <a:buClr>
                <a:schemeClr val="tx1"/>
              </a:buClr>
              <a:buSzPct val="80000"/>
              <a:buChar char="–"/>
              <a:defRPr sz="1600">
                <a:solidFill>
                  <a:schemeClr val="tx1"/>
                </a:solidFill>
                <a:latin typeface="Arial" panose="020B0604020202020204" pitchFamily="34" charset="0"/>
                <a:cs typeface="Arial" panose="020B0604020202020204" pitchFamily="34" charset="0"/>
              </a:defRPr>
            </a:lvl4pPr>
            <a:lvl5pPr marL="2133600" indent="-304800" algn="l" rtl="0">
              <a:spcBef>
                <a:spcPct val="20000"/>
              </a:spcBef>
              <a:buClr>
                <a:schemeClr val="tx1"/>
              </a:buClr>
              <a:buSzPct val="65000"/>
              <a:buFont typeface="Wingdings" panose="05000000000000000000" pitchFamily="2" charset="2"/>
              <a:buChar char="l"/>
              <a:defRPr sz="1600">
                <a:solidFill>
                  <a:schemeClr val="tx1"/>
                </a:solidFill>
                <a:latin typeface="Arial" panose="020B0604020202020204" pitchFamily="34" charset="0"/>
                <a:cs typeface="Arial" panose="020B0604020202020204" pitchFamily="34" charset="0"/>
              </a:defRPr>
            </a:lvl5pPr>
            <a:lvl6pPr marL="2590800" indent="-3048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cs typeface="Arial" panose="020B0604020202020204" pitchFamily="34" charset="0"/>
              </a:defRPr>
            </a:lvl6pPr>
            <a:lvl7pPr marL="3048000" indent="-3048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cs typeface="Arial" panose="020B0604020202020204" pitchFamily="34" charset="0"/>
              </a:defRPr>
            </a:lvl7pPr>
            <a:lvl8pPr marL="3505200" indent="-3048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cs typeface="Arial" panose="020B0604020202020204" pitchFamily="34" charset="0"/>
              </a:defRPr>
            </a:lvl8pPr>
            <a:lvl9pPr marL="3962400" indent="-304800" fontAlgn="base">
              <a:spcBef>
                <a:spcPct val="20000"/>
              </a:spcBef>
              <a:spcAft>
                <a:spcPct val="0"/>
              </a:spcAft>
              <a:buClr>
                <a:schemeClr val="tx1"/>
              </a:buClr>
              <a:buSzPct val="65000"/>
              <a:buFont typeface="Wingdings" panose="05000000000000000000" pitchFamily="2" charset="2"/>
              <a:buChar char="l"/>
              <a:defRPr sz="1600">
                <a:solidFill>
                  <a:schemeClr val="tx1"/>
                </a:solidFill>
                <a:latin typeface="Arial" panose="020B0604020202020204" pitchFamily="34" charset="0"/>
                <a:cs typeface="Arial" panose="020B0604020202020204" pitchFamily="34" charset="0"/>
              </a:defRPr>
            </a:lvl9pPr>
          </a:lstStyle>
          <a:p>
            <a:pPr>
              <a:lnSpc>
                <a:spcPct val="150000"/>
              </a:lnSpc>
              <a:buClr>
                <a:prstClr val="black"/>
              </a:buClr>
              <a:buFont typeface="Arial" panose="020B0604020202020204" pitchFamily="34" charset="0"/>
              <a:buChar char="•"/>
            </a:pPr>
            <a:endParaRPr lang="en-US" altLang="en-US" sz="2000" dirty="0">
              <a:solidFill>
                <a:prstClr val="black"/>
              </a:solidFill>
            </a:endParaRPr>
          </a:p>
        </p:txBody>
      </p:sp>
      <p:sp>
        <p:nvSpPr>
          <p:cNvPr id="6" name="Rectangle 5"/>
          <p:cNvSpPr/>
          <p:nvPr/>
        </p:nvSpPr>
        <p:spPr>
          <a:xfrm>
            <a:off x="719982" y="2260667"/>
            <a:ext cx="2149101"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Unordered data</a:t>
            </a:r>
          </a:p>
        </p:txBody>
      </p:sp>
      <p:sp>
        <p:nvSpPr>
          <p:cNvPr id="8" name="Rectangle 7"/>
          <p:cNvSpPr/>
          <p:nvPr/>
        </p:nvSpPr>
        <p:spPr>
          <a:xfrm>
            <a:off x="3753927" y="1972194"/>
            <a:ext cx="1734671" cy="109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Code Containing Collection</a:t>
            </a:r>
          </a:p>
        </p:txBody>
      </p:sp>
      <p:sp>
        <p:nvSpPr>
          <p:cNvPr id="2" name="TextBox 1"/>
          <p:cNvSpPr txBox="1"/>
          <p:nvPr/>
        </p:nvSpPr>
        <p:spPr>
          <a:xfrm>
            <a:off x="6457950" y="1622227"/>
            <a:ext cx="1274708" cy="369332"/>
          </a:xfrm>
          <a:prstGeom prst="rect">
            <a:avLst/>
          </a:prstGeom>
          <a:noFill/>
        </p:spPr>
        <p:txBody>
          <a:bodyPr wrap="none" rtlCol="0">
            <a:spAutoFit/>
          </a:bodyPr>
          <a:lstStyle/>
          <a:p>
            <a:r>
              <a:rPr lang="en-US" dirty="0">
                <a:solidFill>
                  <a:prstClr val="black"/>
                </a:solidFill>
              </a:rPr>
              <a:t>Unordered</a:t>
            </a:r>
          </a:p>
        </p:txBody>
      </p:sp>
      <p:sp>
        <p:nvSpPr>
          <p:cNvPr id="9" name="TextBox 8"/>
          <p:cNvSpPr txBox="1"/>
          <p:nvPr/>
        </p:nvSpPr>
        <p:spPr>
          <a:xfrm>
            <a:off x="6486631" y="2333382"/>
            <a:ext cx="1351652" cy="369332"/>
          </a:xfrm>
          <a:prstGeom prst="rect">
            <a:avLst/>
          </a:prstGeom>
          <a:noFill/>
        </p:spPr>
        <p:txBody>
          <a:bodyPr wrap="none" rtlCol="0">
            <a:spAutoFit/>
          </a:bodyPr>
          <a:lstStyle/>
          <a:p>
            <a:r>
              <a:rPr lang="en-US" dirty="0">
                <a:solidFill>
                  <a:prstClr val="black"/>
                </a:solidFill>
              </a:rPr>
              <a:t>Sequenced</a:t>
            </a:r>
          </a:p>
        </p:txBody>
      </p:sp>
      <p:sp>
        <p:nvSpPr>
          <p:cNvPr id="10" name="TextBox 9"/>
          <p:cNvSpPr txBox="1"/>
          <p:nvPr/>
        </p:nvSpPr>
        <p:spPr>
          <a:xfrm>
            <a:off x="6457950" y="2853757"/>
            <a:ext cx="1031051" cy="369332"/>
          </a:xfrm>
          <a:prstGeom prst="rect">
            <a:avLst/>
          </a:prstGeom>
          <a:noFill/>
        </p:spPr>
        <p:txBody>
          <a:bodyPr wrap="none" rtlCol="0">
            <a:spAutoFit/>
          </a:bodyPr>
          <a:lstStyle/>
          <a:p>
            <a:r>
              <a:rPr lang="en-US" dirty="0">
                <a:solidFill>
                  <a:prstClr val="black"/>
                </a:solidFill>
              </a:rPr>
              <a:t>Ordered</a:t>
            </a:r>
          </a:p>
        </p:txBody>
      </p:sp>
      <p:cxnSp>
        <p:nvCxnSpPr>
          <p:cNvPr id="4" name="Straight Arrow Connector 3"/>
          <p:cNvCxnSpPr>
            <a:stCxn id="6" idx="3"/>
            <a:endCxn id="8" idx="1"/>
          </p:cNvCxnSpPr>
          <p:nvPr/>
        </p:nvCxnSpPr>
        <p:spPr>
          <a:xfrm flipV="1">
            <a:off x="2869083" y="2518049"/>
            <a:ext cx="884844" cy="17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Elbow Connector 10"/>
          <p:cNvCxnSpPr>
            <a:stCxn id="8" idx="3"/>
            <a:endCxn id="2" idx="1"/>
          </p:cNvCxnSpPr>
          <p:nvPr/>
        </p:nvCxnSpPr>
        <p:spPr>
          <a:xfrm flipV="1">
            <a:off x="5488598" y="1806893"/>
            <a:ext cx="969352" cy="711156"/>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3"/>
            <a:endCxn id="9" idx="1"/>
          </p:cNvCxnSpPr>
          <p:nvPr/>
        </p:nvCxnSpPr>
        <p:spPr>
          <a:xfrm flipV="1">
            <a:off x="5488598" y="2518048"/>
            <a:ext cx="99803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Elbow Connector 16"/>
          <p:cNvCxnSpPr>
            <a:stCxn id="8" idx="3"/>
            <a:endCxn id="10" idx="1"/>
          </p:cNvCxnSpPr>
          <p:nvPr/>
        </p:nvCxnSpPr>
        <p:spPr>
          <a:xfrm>
            <a:off x="5488598" y="2518049"/>
            <a:ext cx="969352" cy="52037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49360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nodePh="1">
                                  <p:stCondLst>
                                    <p:cond delay="0"/>
                                  </p:stCondLst>
                                  <p:endCondLst>
                                    <p:cond evt="begin" delay="0">
                                      <p:tn val="5"/>
                                    </p:cond>
                                  </p:endCondLst>
                                  <p:childTnLst>
                                    <p:set>
                                      <p:cBhvr>
                                        <p:cTn id="6" dur="1" fill="hold">
                                          <p:stCondLst>
                                            <p:cond delay="0"/>
                                          </p:stCondLst>
                                        </p:cTn>
                                        <p:tgtEl>
                                          <p:spTgt spid="78856">
                                            <p:txEl>
                                              <p:pRg st="0" end="0"/>
                                            </p:txEl>
                                          </p:spTgt>
                                        </p:tgtEl>
                                        <p:attrNameLst>
                                          <p:attrName>style.visibility</p:attrName>
                                        </p:attrNameLst>
                                      </p:cBhvr>
                                      <p:to>
                                        <p:strVal val="visible"/>
                                      </p:to>
                                    </p:set>
                                    <p:animEffect transition="in" filter="fade">
                                      <p:cBhvr>
                                        <p:cTn id="7" dur="500"/>
                                        <p:tgtEl>
                                          <p:spTgt spid="7885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AutoShape 2"/>
          <p:cNvSpPr>
            <a:spLocks noGrp="1" noChangeArrowheads="1"/>
          </p:cNvSpPr>
          <p:nvPr>
            <p:ph type="title"/>
          </p:nvPr>
        </p:nvSpPr>
        <p:spPr/>
        <p:txBody>
          <a:bodyPr/>
          <a:lstStyle/>
          <a:p>
            <a:r>
              <a:rPr lang="arn-CL" altLang="en-US"/>
              <a:t>Enumeration Pattern</a:t>
            </a:r>
          </a:p>
        </p:txBody>
      </p:sp>
      <p:sp>
        <p:nvSpPr>
          <p:cNvPr id="17" name="Content Placeholder 16"/>
          <p:cNvSpPr>
            <a:spLocks noGrp="1"/>
          </p:cNvSpPr>
          <p:nvPr>
            <p:ph idx="1"/>
          </p:nvPr>
        </p:nvSpPr>
        <p:spPr>
          <a:xfrm>
            <a:off x="827088" y="4552381"/>
            <a:ext cx="7886700" cy="1953219"/>
          </a:xfrm>
        </p:spPr>
        <p:txBody>
          <a:bodyPr/>
          <a:lstStyle/>
          <a:p>
            <a:r>
              <a:rPr lang="en-US" dirty="0" smtClean="0"/>
              <a:t> </a:t>
            </a:r>
            <a:r>
              <a:rPr lang="en-US" altLang="en-US" dirty="0"/>
              <a:t>Verifies issues of enumeration or collection traversal</a:t>
            </a:r>
          </a:p>
          <a:p>
            <a:r>
              <a:rPr lang="en-US" altLang="en-US" dirty="0"/>
              <a:t>Important test when connections are non-linear. </a:t>
            </a:r>
            <a:endParaRPr lang="en-US" altLang="en-US" dirty="0" smtClean="0"/>
          </a:p>
          <a:p>
            <a:pPr lvl="1"/>
            <a:r>
              <a:rPr lang="en-US" altLang="en-US" dirty="0"/>
              <a:t> </a:t>
            </a:r>
            <a:r>
              <a:rPr lang="en-US" altLang="en-US" dirty="0" smtClean="0"/>
              <a:t>E.g</a:t>
            </a:r>
            <a:r>
              <a:rPr lang="en-US" altLang="en-US" dirty="0"/>
              <a:t>. collection tree nodes</a:t>
            </a:r>
          </a:p>
          <a:p>
            <a:r>
              <a:rPr lang="en-US" altLang="en-US" dirty="0"/>
              <a:t>Edge conditions (past first or last item) are also important to test</a:t>
            </a:r>
          </a:p>
          <a:p>
            <a:pPr marL="0" indent="0">
              <a:buNone/>
            </a:pPr>
            <a:endParaRPr lang="en-US" dirty="0"/>
          </a:p>
        </p:txBody>
      </p:sp>
      <p:sp>
        <p:nvSpPr>
          <p:cNvPr id="6" name="Rectangle 5"/>
          <p:cNvSpPr/>
          <p:nvPr/>
        </p:nvSpPr>
        <p:spPr>
          <a:xfrm>
            <a:off x="827088" y="1854830"/>
            <a:ext cx="1848878"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Edge test</a:t>
            </a:r>
          </a:p>
        </p:txBody>
      </p:sp>
      <p:sp>
        <p:nvSpPr>
          <p:cNvPr id="8" name="Rectangle 7"/>
          <p:cNvSpPr/>
          <p:nvPr/>
        </p:nvSpPr>
        <p:spPr>
          <a:xfrm>
            <a:off x="3753927" y="1972194"/>
            <a:ext cx="1734671" cy="10917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Code Containing Collection</a:t>
            </a:r>
          </a:p>
        </p:txBody>
      </p:sp>
      <p:sp>
        <p:nvSpPr>
          <p:cNvPr id="9" name="Rectangle 8"/>
          <p:cNvSpPr/>
          <p:nvPr/>
        </p:nvSpPr>
        <p:spPr>
          <a:xfrm>
            <a:off x="827088" y="2721386"/>
            <a:ext cx="1848878"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Enumerator (FWD, REV)</a:t>
            </a:r>
          </a:p>
        </p:txBody>
      </p:sp>
      <p:sp>
        <p:nvSpPr>
          <p:cNvPr id="10" name="Rectangle 9"/>
          <p:cNvSpPr/>
          <p:nvPr/>
        </p:nvSpPr>
        <p:spPr>
          <a:xfrm>
            <a:off x="6562211" y="2258888"/>
            <a:ext cx="1848878" cy="5183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solidFill>
                  <a:prstClr val="black"/>
                </a:solidFill>
              </a:rPr>
              <a:t>Expected datum</a:t>
            </a:r>
          </a:p>
        </p:txBody>
      </p:sp>
      <p:sp>
        <p:nvSpPr>
          <p:cNvPr id="11" name="Rectangle 10"/>
          <p:cNvSpPr/>
          <p:nvPr/>
        </p:nvSpPr>
        <p:spPr>
          <a:xfrm>
            <a:off x="3696823" y="3627039"/>
            <a:ext cx="1848878" cy="51831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solidFill>
                  <a:prstClr val="black"/>
                </a:solidFill>
              </a:rPr>
              <a:t>Collection</a:t>
            </a:r>
          </a:p>
        </p:txBody>
      </p:sp>
      <p:cxnSp>
        <p:nvCxnSpPr>
          <p:cNvPr id="3" name="Elbow Connector 2"/>
          <p:cNvCxnSpPr>
            <a:stCxn id="6" idx="3"/>
            <a:endCxn id="8" idx="1"/>
          </p:cNvCxnSpPr>
          <p:nvPr/>
        </p:nvCxnSpPr>
        <p:spPr>
          <a:xfrm>
            <a:off x="2675966" y="2113990"/>
            <a:ext cx="1077961" cy="404059"/>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5" name="Elbow Connector 4"/>
          <p:cNvCxnSpPr>
            <a:stCxn id="9" idx="3"/>
            <a:endCxn id="8" idx="1"/>
          </p:cNvCxnSpPr>
          <p:nvPr/>
        </p:nvCxnSpPr>
        <p:spPr>
          <a:xfrm flipV="1">
            <a:off x="2675966" y="2518049"/>
            <a:ext cx="1077961" cy="462497"/>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11" idx="0"/>
            <a:endCxn id="8" idx="2"/>
          </p:cNvCxnSpPr>
          <p:nvPr/>
        </p:nvCxnSpPr>
        <p:spPr>
          <a:xfrm flipV="1">
            <a:off x="4621262" y="3063903"/>
            <a:ext cx="1" cy="5631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8" idx="3"/>
            <a:endCxn id="10" idx="1"/>
          </p:cNvCxnSpPr>
          <p:nvPr/>
        </p:nvCxnSpPr>
        <p:spPr>
          <a:xfrm flipV="1">
            <a:off x="5488598" y="2518048"/>
            <a:ext cx="1073613"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021559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AutoShape 2"/>
          <p:cNvSpPr>
            <a:spLocks noGrp="1" noChangeArrowheads="1"/>
          </p:cNvSpPr>
          <p:nvPr>
            <p:ph type="title"/>
          </p:nvPr>
        </p:nvSpPr>
        <p:spPr/>
        <p:txBody>
          <a:bodyPr/>
          <a:lstStyle/>
          <a:p>
            <a:r>
              <a:rPr lang="en-US" altLang="en-US"/>
              <a:t>Collection-Constraint Pattern</a:t>
            </a:r>
          </a:p>
        </p:txBody>
      </p:sp>
      <p:sp>
        <p:nvSpPr>
          <p:cNvPr id="20" name="Content Placeholder 19"/>
          <p:cNvSpPr>
            <a:spLocks noGrp="1"/>
          </p:cNvSpPr>
          <p:nvPr>
            <p:ph idx="1"/>
          </p:nvPr>
        </p:nvSpPr>
        <p:spPr>
          <a:xfrm>
            <a:off x="628650" y="4622613"/>
            <a:ext cx="7886700" cy="1583254"/>
          </a:xfrm>
        </p:spPr>
        <p:txBody>
          <a:bodyPr/>
          <a:lstStyle/>
          <a:p>
            <a:r>
              <a:rPr lang="en-US" altLang="en-US" dirty="0"/>
              <a:t>Verifies that the container handles constraint </a:t>
            </a:r>
            <a:r>
              <a:rPr lang="en-US" altLang="en-US" dirty="0" smtClean="0"/>
              <a:t>violations</a:t>
            </a:r>
          </a:p>
          <a:p>
            <a:pPr lvl="1"/>
            <a:r>
              <a:rPr lang="en-US" altLang="en-US" dirty="0" smtClean="0"/>
              <a:t> Null </a:t>
            </a:r>
            <a:r>
              <a:rPr lang="en-US" altLang="en-US" dirty="0"/>
              <a:t>values and duplicate keys</a:t>
            </a:r>
          </a:p>
          <a:p>
            <a:endParaRPr lang="en-US" altLang="en-US" dirty="0"/>
          </a:p>
          <a:p>
            <a:r>
              <a:rPr lang="en-US" altLang="en-US" dirty="0"/>
              <a:t>Typically applies to key-value pair </a:t>
            </a:r>
            <a:r>
              <a:rPr lang="en-US" altLang="en-US" dirty="0" smtClean="0"/>
              <a:t>collections</a:t>
            </a:r>
            <a:endParaRPr lang="en-US" altLang="en-US" dirty="0"/>
          </a:p>
        </p:txBody>
      </p:sp>
      <p:sp>
        <p:nvSpPr>
          <p:cNvPr id="6" name="Rectangle 5"/>
          <p:cNvSpPr/>
          <p:nvPr/>
        </p:nvSpPr>
        <p:spPr>
          <a:xfrm>
            <a:off x="2464905" y="1623905"/>
            <a:ext cx="1794618"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sp>
        <p:nvSpPr>
          <p:cNvPr id="8" name="Rectangle 7"/>
          <p:cNvSpPr/>
          <p:nvPr/>
        </p:nvSpPr>
        <p:spPr>
          <a:xfrm>
            <a:off x="4908504" y="1631781"/>
            <a:ext cx="2448409" cy="50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Collection container</a:t>
            </a:r>
          </a:p>
        </p:txBody>
      </p:sp>
      <p:sp>
        <p:nvSpPr>
          <p:cNvPr id="9" name="Rectangle 8"/>
          <p:cNvSpPr/>
          <p:nvPr/>
        </p:nvSpPr>
        <p:spPr>
          <a:xfrm>
            <a:off x="2270857" y="2703620"/>
            <a:ext cx="2164976" cy="15120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prstClr val="black"/>
              </a:solidFill>
            </a:endParaRPr>
          </a:p>
        </p:txBody>
      </p:sp>
      <p:graphicFrame>
        <p:nvGraphicFramePr>
          <p:cNvPr id="10" name="Table 9"/>
          <p:cNvGraphicFramePr>
            <a:graphicFrameLocks noGrp="1"/>
          </p:cNvGraphicFramePr>
          <p:nvPr/>
        </p:nvGraphicFramePr>
        <p:xfrm>
          <a:off x="2490492" y="2962222"/>
          <a:ext cx="1757082" cy="741680"/>
        </p:xfrm>
        <a:graphic>
          <a:graphicData uri="http://schemas.openxmlformats.org/drawingml/2006/table">
            <a:tbl>
              <a:tblPr firstRow="1" bandRow="1">
                <a:tableStyleId>{5940675A-B579-460E-94D1-54222C63F5DA}</a:tableStyleId>
              </a:tblPr>
              <a:tblGrid>
                <a:gridCol w="1757082"/>
              </a:tblGrid>
              <a:tr h="370840">
                <a:tc>
                  <a:txBody>
                    <a:bodyPr/>
                    <a:lstStyle/>
                    <a:p>
                      <a:r>
                        <a:rPr lang="en-US" dirty="0" err="1" smtClean="0"/>
                        <a:t>Nullable</a:t>
                      </a:r>
                      <a:endParaRPr lang="en-US" dirty="0"/>
                    </a:p>
                  </a:txBody>
                  <a:tcPr/>
                </a:tc>
              </a:tr>
              <a:tr h="370840">
                <a:tc>
                  <a:txBody>
                    <a:bodyPr/>
                    <a:lstStyle/>
                    <a:p>
                      <a:r>
                        <a:rPr lang="en-US" dirty="0" smtClean="0"/>
                        <a:t>Unique</a:t>
                      </a:r>
                      <a:endParaRPr lang="en-US" dirty="0"/>
                    </a:p>
                  </a:txBody>
                  <a:tcPr/>
                </a:tc>
              </a:tr>
            </a:tbl>
          </a:graphicData>
        </a:graphic>
      </p:graphicFrame>
      <p:sp>
        <p:nvSpPr>
          <p:cNvPr id="11" name="TextBox 10"/>
          <p:cNvSpPr txBox="1"/>
          <p:nvPr/>
        </p:nvSpPr>
        <p:spPr>
          <a:xfrm>
            <a:off x="2635499" y="3809738"/>
            <a:ext cx="1467068" cy="369332"/>
          </a:xfrm>
          <a:prstGeom prst="rect">
            <a:avLst/>
          </a:prstGeom>
          <a:noFill/>
        </p:spPr>
        <p:txBody>
          <a:bodyPr wrap="none" rtlCol="0">
            <a:spAutoFit/>
          </a:bodyPr>
          <a:lstStyle/>
          <a:p>
            <a:r>
              <a:rPr lang="en-US" b="1" dirty="0">
                <a:solidFill>
                  <a:prstClr val="black"/>
                </a:solidFill>
              </a:rPr>
              <a:t>Constraints</a:t>
            </a:r>
          </a:p>
        </p:txBody>
      </p:sp>
      <p:cxnSp>
        <p:nvCxnSpPr>
          <p:cNvPr id="3" name="Straight Arrow Connector 2"/>
          <p:cNvCxnSpPr>
            <a:endCxn id="6" idx="2"/>
          </p:cNvCxnSpPr>
          <p:nvPr/>
        </p:nvCxnSpPr>
        <p:spPr>
          <a:xfrm flipV="1">
            <a:off x="3361765" y="2142224"/>
            <a:ext cx="449" cy="561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6" idx="3"/>
            <a:endCxn id="8" idx="1"/>
          </p:cNvCxnSpPr>
          <p:nvPr/>
        </p:nvCxnSpPr>
        <p:spPr>
          <a:xfrm flipV="1">
            <a:off x="4259523" y="1883064"/>
            <a:ext cx="6489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858353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AutoShape 2"/>
          <p:cNvSpPr>
            <a:spLocks noGrp="1" noChangeArrowheads="1"/>
          </p:cNvSpPr>
          <p:nvPr>
            <p:ph type="title"/>
          </p:nvPr>
        </p:nvSpPr>
        <p:spPr/>
        <p:txBody>
          <a:bodyPr/>
          <a:lstStyle/>
          <a:p>
            <a:r>
              <a:rPr lang="en-US" altLang="en-US"/>
              <a:t>Collection-Indexing Pattern</a:t>
            </a:r>
          </a:p>
        </p:txBody>
      </p:sp>
      <p:sp>
        <p:nvSpPr>
          <p:cNvPr id="4" name="Content Placeholder 3"/>
          <p:cNvSpPr>
            <a:spLocks noGrp="1"/>
          </p:cNvSpPr>
          <p:nvPr>
            <p:ph idx="1"/>
          </p:nvPr>
        </p:nvSpPr>
        <p:spPr>
          <a:xfrm>
            <a:off x="628650" y="4988052"/>
            <a:ext cx="7886700" cy="1778187"/>
          </a:xfrm>
        </p:spPr>
        <p:txBody>
          <a:bodyPr/>
          <a:lstStyle/>
          <a:p>
            <a:r>
              <a:rPr lang="en-US" altLang="en-US" dirty="0"/>
              <a:t>Verifies and documents indexing methods that the collection must support – </a:t>
            </a:r>
            <a:r>
              <a:rPr lang="en-US" altLang="en-US" b="1" dirty="0"/>
              <a:t>by index and/or by key</a:t>
            </a:r>
          </a:p>
          <a:p>
            <a:r>
              <a:rPr lang="en-US" altLang="en-US" dirty="0"/>
              <a:t>Verifies that update and delete transactions that </a:t>
            </a:r>
            <a:r>
              <a:rPr lang="en-US" altLang="en-US" dirty="0" smtClean="0"/>
              <a:t>utilize </a:t>
            </a:r>
            <a:r>
              <a:rPr lang="en-US" altLang="en-US" dirty="0"/>
              <a:t>indexing are working properly and are </a:t>
            </a:r>
            <a:r>
              <a:rPr lang="en-US" altLang="en-US" b="1" dirty="0">
                <a:solidFill>
                  <a:srgbClr val="0000FF"/>
                </a:solidFill>
              </a:rPr>
              <a:t>protected against missing indexes</a:t>
            </a:r>
          </a:p>
          <a:p>
            <a:pPr marL="0" indent="0">
              <a:buNone/>
            </a:pPr>
            <a:endParaRPr lang="en-US" dirty="0"/>
          </a:p>
        </p:txBody>
      </p:sp>
      <p:sp>
        <p:nvSpPr>
          <p:cNvPr id="8" name="Rectangle 7"/>
          <p:cNvSpPr/>
          <p:nvPr/>
        </p:nvSpPr>
        <p:spPr>
          <a:xfrm>
            <a:off x="2464905" y="1623905"/>
            <a:ext cx="1794618" cy="51831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solidFill>
                  <a:prstClr val="black"/>
                </a:solidFill>
              </a:rPr>
              <a:t>Write test</a:t>
            </a:r>
          </a:p>
        </p:txBody>
      </p:sp>
      <p:sp>
        <p:nvSpPr>
          <p:cNvPr id="9" name="Rectangle 8"/>
          <p:cNvSpPr/>
          <p:nvPr/>
        </p:nvSpPr>
        <p:spPr>
          <a:xfrm>
            <a:off x="4908504" y="1631781"/>
            <a:ext cx="2448409" cy="5025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prstClr val="white"/>
                </a:solidFill>
              </a:rPr>
              <a:t>Collection container</a:t>
            </a:r>
          </a:p>
        </p:txBody>
      </p:sp>
      <p:sp>
        <p:nvSpPr>
          <p:cNvPr id="10" name="Rectangle 9"/>
          <p:cNvSpPr/>
          <p:nvPr/>
        </p:nvSpPr>
        <p:spPr>
          <a:xfrm>
            <a:off x="2270857" y="2703619"/>
            <a:ext cx="2164976" cy="2025831"/>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solidFill>
                <a:prstClr val="black"/>
              </a:solidFill>
            </a:endParaRPr>
          </a:p>
        </p:txBody>
      </p:sp>
      <p:graphicFrame>
        <p:nvGraphicFramePr>
          <p:cNvPr id="11" name="Table 10"/>
          <p:cNvGraphicFramePr>
            <a:graphicFrameLocks noGrp="1"/>
          </p:cNvGraphicFramePr>
          <p:nvPr/>
        </p:nvGraphicFramePr>
        <p:xfrm>
          <a:off x="2490492" y="2962222"/>
          <a:ext cx="1757082" cy="1112520"/>
        </p:xfrm>
        <a:graphic>
          <a:graphicData uri="http://schemas.openxmlformats.org/drawingml/2006/table">
            <a:tbl>
              <a:tblPr firstRow="1" bandRow="1">
                <a:tableStyleId>{5940675A-B579-460E-94D1-54222C63F5DA}</a:tableStyleId>
              </a:tblPr>
              <a:tblGrid>
                <a:gridCol w="1757082"/>
              </a:tblGrid>
              <a:tr h="370840">
                <a:tc>
                  <a:txBody>
                    <a:bodyPr/>
                    <a:lstStyle/>
                    <a:p>
                      <a:r>
                        <a:rPr lang="en-US" dirty="0" smtClean="0"/>
                        <a:t>Index Key</a:t>
                      </a:r>
                      <a:endParaRPr lang="en-US" dirty="0"/>
                    </a:p>
                  </a:txBody>
                  <a:tcPr/>
                </a:tc>
              </a:tr>
              <a:tr h="370840">
                <a:tc>
                  <a:txBody>
                    <a:bodyPr/>
                    <a:lstStyle/>
                    <a:p>
                      <a:r>
                        <a:rPr lang="en-US" dirty="0" smtClean="0"/>
                        <a:t>Out of bound index</a:t>
                      </a:r>
                      <a:endParaRPr lang="en-US" dirty="0"/>
                    </a:p>
                  </a:txBody>
                  <a:tcPr/>
                </a:tc>
              </a:tr>
              <a:tr h="370840">
                <a:tc>
                  <a:txBody>
                    <a:bodyPr/>
                    <a:lstStyle/>
                    <a:p>
                      <a:r>
                        <a:rPr lang="en-US" dirty="0" smtClean="0"/>
                        <a:t>Update/ Delete Index</a:t>
                      </a:r>
                      <a:endParaRPr lang="en-US" dirty="0"/>
                    </a:p>
                  </a:txBody>
                  <a:tcPr/>
                </a:tc>
              </a:tr>
            </a:tbl>
          </a:graphicData>
        </a:graphic>
      </p:graphicFrame>
      <p:sp>
        <p:nvSpPr>
          <p:cNvPr id="12" name="TextBox 11"/>
          <p:cNvSpPr txBox="1"/>
          <p:nvPr/>
        </p:nvSpPr>
        <p:spPr>
          <a:xfrm>
            <a:off x="2684295" y="4246743"/>
            <a:ext cx="1261884" cy="369332"/>
          </a:xfrm>
          <a:prstGeom prst="rect">
            <a:avLst/>
          </a:prstGeom>
          <a:noFill/>
        </p:spPr>
        <p:txBody>
          <a:bodyPr wrap="none" rtlCol="0">
            <a:spAutoFit/>
          </a:bodyPr>
          <a:lstStyle/>
          <a:p>
            <a:r>
              <a:rPr lang="en-US" b="1" dirty="0">
                <a:solidFill>
                  <a:prstClr val="black"/>
                </a:solidFill>
              </a:rPr>
              <a:t>Index test</a:t>
            </a:r>
          </a:p>
        </p:txBody>
      </p:sp>
      <p:cxnSp>
        <p:nvCxnSpPr>
          <p:cNvPr id="13" name="Straight Arrow Connector 12"/>
          <p:cNvCxnSpPr>
            <a:endCxn id="8" idx="2"/>
          </p:cNvCxnSpPr>
          <p:nvPr/>
        </p:nvCxnSpPr>
        <p:spPr>
          <a:xfrm flipV="1">
            <a:off x="3361765" y="2142224"/>
            <a:ext cx="449" cy="5613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p:cNvCxnSpPr>
            <a:stCxn id="8" idx="3"/>
            <a:endCxn id="9" idx="1"/>
          </p:cNvCxnSpPr>
          <p:nvPr/>
        </p:nvCxnSpPr>
        <p:spPr>
          <a:xfrm flipV="1">
            <a:off x="4259523" y="1883064"/>
            <a:ext cx="648981"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6223890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p:cNvSpPr>
            <a:spLocks noGrp="1" noChangeArrowheads="1"/>
          </p:cNvSpPr>
          <p:nvPr>
            <p:ph type="title"/>
          </p:nvPr>
        </p:nvSpPr>
        <p:spPr/>
        <p:txBody>
          <a:bodyPr/>
          <a:lstStyle/>
          <a:p>
            <a:r>
              <a:rPr lang="arn-CL" altLang="en-US"/>
              <a:t>Performance Patterns</a:t>
            </a:r>
          </a:p>
        </p:txBody>
      </p:sp>
      <p:sp>
        <p:nvSpPr>
          <p:cNvPr id="86019" name="Rectangle 3"/>
          <p:cNvSpPr>
            <a:spLocks noGrp="1" noChangeArrowheads="1"/>
          </p:cNvSpPr>
          <p:nvPr>
            <p:ph type="body" idx="1"/>
          </p:nvPr>
        </p:nvSpPr>
        <p:spPr/>
        <p:txBody>
          <a:bodyPr/>
          <a:lstStyle/>
          <a:p>
            <a:pPr>
              <a:buFont typeface="Wingdings" panose="05000000000000000000" pitchFamily="2" charset="2"/>
              <a:buNone/>
            </a:pPr>
            <a:r>
              <a:rPr lang="en-US" altLang="en-US" dirty="0"/>
              <a:t>Used to test non functional requirements as </a:t>
            </a:r>
            <a:endParaRPr lang="en-US" altLang="en-US" dirty="0" smtClean="0"/>
          </a:p>
          <a:p>
            <a:r>
              <a:rPr lang="en-US" altLang="en-US" dirty="0" smtClean="0"/>
              <a:t>performance </a:t>
            </a:r>
            <a:r>
              <a:rPr lang="en-US" altLang="en-US" dirty="0"/>
              <a:t>and resource usage </a:t>
            </a:r>
          </a:p>
          <a:p>
            <a:endParaRPr lang="en-US" altLang="en-US" dirty="0"/>
          </a:p>
          <a:p>
            <a:r>
              <a:rPr lang="en-US" altLang="en-US" dirty="0"/>
              <a:t>Performance-Test Pattern</a:t>
            </a:r>
          </a:p>
        </p:txBody>
      </p:sp>
    </p:spTree>
    <p:extLst>
      <p:ext uri="{BB962C8B-B14F-4D97-AF65-F5344CB8AC3E}">
        <p14:creationId xmlns:p14="http://schemas.microsoft.com/office/powerpoint/2010/main" val="395210274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AutoShape 2"/>
          <p:cNvSpPr>
            <a:spLocks noGrp="1" noChangeArrowheads="1"/>
          </p:cNvSpPr>
          <p:nvPr>
            <p:ph type="title"/>
          </p:nvPr>
        </p:nvSpPr>
        <p:spPr/>
        <p:txBody>
          <a:bodyPr/>
          <a:lstStyle/>
          <a:p>
            <a:r>
              <a:rPr lang="en-US" altLang="en-US"/>
              <a:t>Performance-Test Pattern</a:t>
            </a:r>
          </a:p>
        </p:txBody>
      </p:sp>
      <p:sp>
        <p:nvSpPr>
          <p:cNvPr id="27" name="Content Placeholder 26"/>
          <p:cNvSpPr>
            <a:spLocks noGrp="1"/>
          </p:cNvSpPr>
          <p:nvPr>
            <p:ph idx="1"/>
          </p:nvPr>
        </p:nvSpPr>
        <p:spPr>
          <a:xfrm>
            <a:off x="721913" y="3738618"/>
            <a:ext cx="7886700" cy="2800245"/>
          </a:xfrm>
        </p:spPr>
        <p:txBody>
          <a:bodyPr>
            <a:normAutofit/>
          </a:bodyPr>
          <a:lstStyle/>
          <a:p>
            <a:pPr>
              <a:lnSpc>
                <a:spcPct val="150000"/>
              </a:lnSpc>
              <a:buClr>
                <a:prstClr val="black"/>
              </a:buClr>
            </a:pPr>
            <a:r>
              <a:rPr lang="en-US" altLang="en-US" dirty="0"/>
              <a:t>Types of performance that can be </a:t>
            </a:r>
            <a:r>
              <a:rPr lang="en-US" altLang="en-US" dirty="0" smtClean="0"/>
              <a:t>measured:</a:t>
            </a:r>
          </a:p>
          <a:p>
            <a:pPr lvl="1">
              <a:lnSpc>
                <a:spcPct val="150000"/>
              </a:lnSpc>
              <a:buClr>
                <a:prstClr val="black"/>
              </a:buClr>
            </a:pPr>
            <a:r>
              <a:rPr lang="en-US" altLang="en-US" dirty="0"/>
              <a:t> </a:t>
            </a:r>
            <a:r>
              <a:rPr lang="en-US" altLang="en-US" dirty="0" smtClean="0"/>
              <a:t>Memory </a:t>
            </a:r>
            <a:r>
              <a:rPr lang="en-US" altLang="en-US" dirty="0"/>
              <a:t>usage (physical, cache, virtual)</a:t>
            </a:r>
          </a:p>
          <a:p>
            <a:pPr>
              <a:lnSpc>
                <a:spcPct val="150000"/>
              </a:lnSpc>
              <a:buClr>
                <a:prstClr val="black"/>
              </a:buClr>
            </a:pPr>
            <a:r>
              <a:rPr lang="en-US" altLang="en-US" dirty="0" smtClean="0"/>
              <a:t>Resource </a:t>
            </a:r>
            <a:r>
              <a:rPr lang="en-US" altLang="en-US" dirty="0"/>
              <a:t>(handle) utilization</a:t>
            </a:r>
          </a:p>
          <a:p>
            <a:pPr>
              <a:lnSpc>
                <a:spcPct val="150000"/>
              </a:lnSpc>
              <a:buClr>
                <a:prstClr val="black"/>
              </a:buClr>
            </a:pPr>
            <a:r>
              <a:rPr lang="en-US" altLang="en-US" dirty="0" smtClean="0"/>
              <a:t>Disk </a:t>
            </a:r>
            <a:r>
              <a:rPr lang="en-US" altLang="en-US" dirty="0"/>
              <a:t>utilization (physical, cache)</a:t>
            </a:r>
          </a:p>
          <a:p>
            <a:pPr>
              <a:lnSpc>
                <a:spcPct val="150000"/>
              </a:lnSpc>
              <a:buClr>
                <a:prstClr val="black"/>
              </a:buClr>
            </a:pPr>
            <a:r>
              <a:rPr lang="en-US" altLang="en-US" dirty="0" smtClean="0"/>
              <a:t>Algorithm </a:t>
            </a:r>
            <a:r>
              <a:rPr lang="en-US" altLang="en-US" dirty="0"/>
              <a:t>Performance (insertion, retrieval</a:t>
            </a:r>
            <a:r>
              <a:rPr lang="en-US" altLang="en-US" dirty="0" smtClean="0"/>
              <a:t>)</a:t>
            </a:r>
            <a:endParaRPr lang="en-US" altLang="en-US" dirty="0"/>
          </a:p>
        </p:txBody>
      </p:sp>
      <p:sp>
        <p:nvSpPr>
          <p:cNvPr id="5" name="Rectangle 4"/>
          <p:cNvSpPr/>
          <p:nvPr/>
        </p:nvSpPr>
        <p:spPr>
          <a:xfrm>
            <a:off x="721913" y="2190035"/>
            <a:ext cx="1219589" cy="8226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black"/>
                </a:solidFill>
              </a:rPr>
              <a:t>Metric at Start</a:t>
            </a:r>
            <a:endParaRPr lang="en-US" dirty="0">
              <a:solidFill>
                <a:prstClr val="black"/>
              </a:solidFill>
            </a:endParaRPr>
          </a:p>
        </p:txBody>
      </p:sp>
      <p:sp>
        <p:nvSpPr>
          <p:cNvPr id="6" name="Rectangle 5"/>
          <p:cNvSpPr/>
          <p:nvPr/>
        </p:nvSpPr>
        <p:spPr>
          <a:xfrm>
            <a:off x="2743199" y="2265797"/>
            <a:ext cx="1734671" cy="6710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prstClr val="white"/>
                </a:solidFill>
              </a:rPr>
              <a:t>Code</a:t>
            </a:r>
            <a:endParaRPr lang="en-US" dirty="0">
              <a:solidFill>
                <a:prstClr val="white"/>
              </a:solidFill>
            </a:endParaRPr>
          </a:p>
        </p:txBody>
      </p:sp>
      <p:sp>
        <p:nvSpPr>
          <p:cNvPr id="7" name="Rectangle 6"/>
          <p:cNvSpPr/>
          <p:nvPr/>
        </p:nvSpPr>
        <p:spPr>
          <a:xfrm>
            <a:off x="5279566" y="2195829"/>
            <a:ext cx="1112914" cy="82260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smtClean="0">
                <a:solidFill>
                  <a:prstClr val="black"/>
                </a:solidFill>
              </a:rPr>
              <a:t>Metric at End</a:t>
            </a:r>
            <a:endParaRPr lang="en-US" dirty="0">
              <a:solidFill>
                <a:prstClr val="black"/>
              </a:solidFill>
            </a:endParaRPr>
          </a:p>
        </p:txBody>
      </p:sp>
      <p:sp>
        <p:nvSpPr>
          <p:cNvPr id="2" name="TextBox 1"/>
          <p:cNvSpPr txBox="1"/>
          <p:nvPr/>
        </p:nvSpPr>
        <p:spPr>
          <a:xfrm>
            <a:off x="6851556" y="2416670"/>
            <a:ext cx="1454244" cy="369332"/>
          </a:xfrm>
          <a:prstGeom prst="rect">
            <a:avLst/>
          </a:prstGeom>
          <a:noFill/>
        </p:spPr>
        <p:txBody>
          <a:bodyPr wrap="none" rtlCol="0">
            <a:spAutoFit/>
          </a:bodyPr>
          <a:lstStyle/>
          <a:p>
            <a:r>
              <a:rPr lang="en-US" dirty="0" smtClean="0"/>
              <a:t>Pass criteria</a:t>
            </a:r>
            <a:endParaRPr lang="en-US" dirty="0"/>
          </a:p>
        </p:txBody>
      </p:sp>
      <p:sp>
        <p:nvSpPr>
          <p:cNvPr id="9" name="TextBox 8"/>
          <p:cNvSpPr txBox="1"/>
          <p:nvPr/>
        </p:nvSpPr>
        <p:spPr>
          <a:xfrm>
            <a:off x="8068064" y="1527947"/>
            <a:ext cx="697627" cy="369332"/>
          </a:xfrm>
          <a:prstGeom prst="rect">
            <a:avLst/>
          </a:prstGeom>
          <a:noFill/>
        </p:spPr>
        <p:txBody>
          <a:bodyPr wrap="none" rtlCol="0">
            <a:spAutoFit/>
          </a:bodyPr>
          <a:lstStyle/>
          <a:p>
            <a:r>
              <a:rPr lang="en-US" dirty="0" smtClean="0"/>
              <a:t>Pass</a:t>
            </a:r>
            <a:endParaRPr lang="en-US" dirty="0"/>
          </a:p>
        </p:txBody>
      </p:sp>
      <p:sp>
        <p:nvSpPr>
          <p:cNvPr id="10" name="TextBox 9"/>
          <p:cNvSpPr txBox="1"/>
          <p:nvPr/>
        </p:nvSpPr>
        <p:spPr>
          <a:xfrm>
            <a:off x="8138595" y="3166052"/>
            <a:ext cx="556563" cy="369332"/>
          </a:xfrm>
          <a:prstGeom prst="rect">
            <a:avLst/>
          </a:prstGeom>
          <a:noFill/>
        </p:spPr>
        <p:txBody>
          <a:bodyPr wrap="none" rtlCol="0">
            <a:spAutoFit/>
          </a:bodyPr>
          <a:lstStyle/>
          <a:p>
            <a:r>
              <a:rPr lang="en-US" dirty="0" smtClean="0"/>
              <a:t>Fail</a:t>
            </a:r>
            <a:endParaRPr lang="en-US" dirty="0"/>
          </a:p>
        </p:txBody>
      </p:sp>
      <p:cxnSp>
        <p:nvCxnSpPr>
          <p:cNvPr id="4" name="Straight Arrow Connector 3"/>
          <p:cNvCxnSpPr>
            <a:stCxn id="5" idx="3"/>
            <a:endCxn id="6" idx="1"/>
          </p:cNvCxnSpPr>
          <p:nvPr/>
        </p:nvCxnSpPr>
        <p:spPr>
          <a:xfrm>
            <a:off x="1941502" y="2601336"/>
            <a:ext cx="80169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6" idx="3"/>
            <a:endCxn id="7" idx="1"/>
          </p:cNvCxnSpPr>
          <p:nvPr/>
        </p:nvCxnSpPr>
        <p:spPr>
          <a:xfrm>
            <a:off x="4477870" y="2601337"/>
            <a:ext cx="801696" cy="57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Elbow Connector 14"/>
          <p:cNvCxnSpPr>
            <a:stCxn id="7" idx="0"/>
            <a:endCxn id="5" idx="0"/>
          </p:cNvCxnSpPr>
          <p:nvPr/>
        </p:nvCxnSpPr>
        <p:spPr>
          <a:xfrm rot="16200000" flipV="1">
            <a:off x="3580969" y="-59226"/>
            <a:ext cx="5794" cy="4504315"/>
          </a:xfrm>
          <a:prstGeom prst="bentConnector3">
            <a:avLst>
              <a:gd name="adj1" fmla="val 4045461"/>
            </a:avLst>
          </a:prstGeom>
        </p:spPr>
        <p:style>
          <a:lnRef idx="1">
            <a:schemeClr val="dk1"/>
          </a:lnRef>
          <a:fillRef idx="0">
            <a:schemeClr val="dk1"/>
          </a:fillRef>
          <a:effectRef idx="0">
            <a:schemeClr val="dk1"/>
          </a:effectRef>
          <a:fontRef idx="minor">
            <a:schemeClr val="tx1"/>
          </a:fontRef>
        </p:style>
      </p:cxnSp>
      <p:cxnSp>
        <p:nvCxnSpPr>
          <p:cNvPr id="17" name="Straight Arrow Connector 16"/>
          <p:cNvCxnSpPr>
            <a:stCxn id="7" idx="3"/>
            <a:endCxn id="2" idx="1"/>
          </p:cNvCxnSpPr>
          <p:nvPr/>
        </p:nvCxnSpPr>
        <p:spPr>
          <a:xfrm flipV="1">
            <a:off x="6392480" y="2601336"/>
            <a:ext cx="459076" cy="57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Elbow Connector 19"/>
          <p:cNvCxnSpPr>
            <a:stCxn id="2" idx="0"/>
            <a:endCxn id="9" idx="1"/>
          </p:cNvCxnSpPr>
          <p:nvPr/>
        </p:nvCxnSpPr>
        <p:spPr>
          <a:xfrm rot="5400000" flipH="1" flipV="1">
            <a:off x="7471343" y="1819949"/>
            <a:ext cx="704057" cy="489386"/>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2" name="Elbow Connector 21"/>
          <p:cNvCxnSpPr>
            <a:stCxn id="2" idx="2"/>
            <a:endCxn id="10" idx="1"/>
          </p:cNvCxnSpPr>
          <p:nvPr/>
        </p:nvCxnSpPr>
        <p:spPr>
          <a:xfrm rot="16200000" flipH="1">
            <a:off x="7576278" y="2788401"/>
            <a:ext cx="564716" cy="55991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86356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Expected</a:t>
            </a:r>
            <a:endParaRPr lang="en-US" dirty="0"/>
          </a:p>
        </p:txBody>
      </p:sp>
      <p:sp>
        <p:nvSpPr>
          <p:cNvPr id="3" name="Content Placeholder 2"/>
          <p:cNvSpPr>
            <a:spLocks noGrp="1"/>
          </p:cNvSpPr>
          <p:nvPr>
            <p:ph idx="1"/>
          </p:nvPr>
        </p:nvSpPr>
        <p:spPr>
          <a:xfrm>
            <a:off x="628649" y="1825624"/>
            <a:ext cx="8215313" cy="4818063"/>
          </a:xfrm>
        </p:spPr>
        <p:txBody>
          <a:bodyPr>
            <a:normAutofit/>
          </a:bodyPr>
          <a:lstStyle/>
          <a:p>
            <a:pPr>
              <a:lnSpc>
                <a:spcPct val="150000"/>
              </a:lnSpc>
            </a:pPr>
            <a:r>
              <a:rPr lang="en-US" dirty="0" smtClean="0"/>
              <a:t> </a:t>
            </a:r>
            <a:r>
              <a:rPr lang="en-GB" dirty="0"/>
              <a:t>It must be </a:t>
            </a:r>
            <a:r>
              <a:rPr lang="en-GB" dirty="0" smtClean="0"/>
              <a:t>possible (although </a:t>
            </a:r>
            <a:r>
              <a:rPr lang="en-GB" dirty="0"/>
              <a:t>not always </a:t>
            </a:r>
            <a:r>
              <a:rPr lang="en-GB" dirty="0" smtClean="0"/>
              <a:t>easy), </a:t>
            </a:r>
            <a:r>
              <a:rPr lang="en-GB" dirty="0"/>
              <a:t>to </a:t>
            </a:r>
            <a:endParaRPr lang="en-GB" dirty="0" smtClean="0"/>
          </a:p>
          <a:p>
            <a:pPr lvl="1">
              <a:lnSpc>
                <a:spcPct val="150000"/>
              </a:lnSpc>
            </a:pPr>
            <a:r>
              <a:rPr lang="en-GB" dirty="0"/>
              <a:t> T</a:t>
            </a:r>
            <a:r>
              <a:rPr lang="en-GB" dirty="0" smtClean="0"/>
              <a:t>he </a:t>
            </a:r>
            <a:r>
              <a:rPr lang="en-GB" dirty="0"/>
              <a:t>observed outcomes of program testing are acceptable or </a:t>
            </a:r>
            <a:r>
              <a:rPr lang="en-GB" dirty="0" smtClean="0"/>
              <a:t>not</a:t>
            </a:r>
          </a:p>
          <a:p>
            <a:pPr lvl="2">
              <a:lnSpc>
                <a:spcPct val="150000"/>
              </a:lnSpc>
            </a:pPr>
            <a:r>
              <a:rPr lang="en-GB" dirty="0"/>
              <a:t> T</a:t>
            </a:r>
            <a:r>
              <a:rPr lang="en-GB" dirty="0" smtClean="0"/>
              <a:t>he </a:t>
            </a:r>
            <a:r>
              <a:rPr lang="en-GB" dirty="0"/>
              <a:t>testing effort is useless. </a:t>
            </a:r>
            <a:endParaRPr lang="en-GB" dirty="0" smtClean="0"/>
          </a:p>
          <a:p>
            <a:pPr lvl="2">
              <a:lnSpc>
                <a:spcPct val="150000"/>
              </a:lnSpc>
            </a:pPr>
            <a:endParaRPr lang="en-GB" dirty="0"/>
          </a:p>
          <a:p>
            <a:pPr lvl="1">
              <a:lnSpc>
                <a:spcPct val="150000"/>
              </a:lnSpc>
            </a:pPr>
            <a:r>
              <a:rPr lang="en-GB" dirty="0" smtClean="0"/>
              <a:t> The </a:t>
            </a:r>
            <a:r>
              <a:rPr lang="en-GB" dirty="0"/>
              <a:t>observed </a:t>
            </a:r>
            <a:r>
              <a:rPr lang="en-GB" dirty="0" smtClean="0"/>
              <a:t>behaviour </a:t>
            </a:r>
            <a:r>
              <a:rPr lang="en-GB" dirty="0"/>
              <a:t>may be checked against </a:t>
            </a:r>
            <a:endParaRPr lang="en-GB" dirty="0" smtClean="0"/>
          </a:p>
          <a:p>
            <a:pPr lvl="2">
              <a:lnSpc>
                <a:spcPct val="150000"/>
              </a:lnSpc>
            </a:pPr>
            <a:r>
              <a:rPr lang="en-GB" dirty="0"/>
              <a:t> U</a:t>
            </a:r>
            <a:r>
              <a:rPr lang="en-GB" dirty="0" smtClean="0"/>
              <a:t>ser </a:t>
            </a:r>
            <a:r>
              <a:rPr lang="en-GB" dirty="0"/>
              <a:t>needs (commonly referred to as testing for validation</a:t>
            </a:r>
            <a:r>
              <a:rPr lang="en-GB" dirty="0" smtClean="0"/>
              <a:t>),</a:t>
            </a:r>
          </a:p>
          <a:p>
            <a:pPr lvl="2">
              <a:lnSpc>
                <a:spcPct val="150000"/>
              </a:lnSpc>
            </a:pPr>
            <a:r>
              <a:rPr lang="en-GB" dirty="0"/>
              <a:t> </a:t>
            </a:r>
            <a:r>
              <a:rPr lang="en-GB" dirty="0" smtClean="0"/>
              <a:t>Against </a:t>
            </a:r>
            <a:r>
              <a:rPr lang="en-GB" dirty="0"/>
              <a:t>a specification (testing for verification), </a:t>
            </a:r>
            <a:endParaRPr lang="en-GB" dirty="0" smtClean="0"/>
          </a:p>
          <a:p>
            <a:pPr lvl="2">
              <a:lnSpc>
                <a:spcPct val="150000"/>
              </a:lnSpc>
            </a:pPr>
            <a:r>
              <a:rPr lang="en-GB" dirty="0" smtClean="0"/>
              <a:t> Against </a:t>
            </a:r>
            <a:r>
              <a:rPr lang="en-GB" dirty="0"/>
              <a:t>the anticipated </a:t>
            </a:r>
            <a:r>
              <a:rPr lang="en-GB" dirty="0" err="1"/>
              <a:t>behavior</a:t>
            </a:r>
            <a:r>
              <a:rPr lang="en-GB" dirty="0"/>
              <a:t> from implicit requirements or expectations </a:t>
            </a:r>
            <a:endParaRPr lang="en-US" dirty="0"/>
          </a:p>
        </p:txBody>
      </p:sp>
    </p:spTree>
    <p:extLst>
      <p:ext uri="{BB962C8B-B14F-4D97-AF65-F5344CB8AC3E}">
        <p14:creationId xmlns:p14="http://schemas.microsoft.com/office/powerpoint/2010/main" val="135720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AutoShape 2"/>
          <p:cNvSpPr>
            <a:spLocks noGrp="1" noChangeArrowheads="1"/>
          </p:cNvSpPr>
          <p:nvPr>
            <p:ph type="title"/>
          </p:nvPr>
        </p:nvSpPr>
        <p:spPr/>
        <p:txBody>
          <a:bodyPr/>
          <a:lstStyle/>
          <a:p>
            <a:r>
              <a:rPr lang="en-US" altLang="en-US"/>
              <a:t>Pattern Summary</a:t>
            </a:r>
          </a:p>
        </p:txBody>
      </p:sp>
      <p:sp>
        <p:nvSpPr>
          <p:cNvPr id="122883" name="Rectangle 3"/>
          <p:cNvSpPr>
            <a:spLocks noGrp="1" noChangeArrowheads="1"/>
          </p:cNvSpPr>
          <p:nvPr>
            <p:ph type="body" idx="1"/>
          </p:nvPr>
        </p:nvSpPr>
        <p:spPr/>
        <p:txBody>
          <a:bodyPr>
            <a:normAutofit/>
          </a:bodyPr>
          <a:lstStyle/>
          <a:p>
            <a:pPr>
              <a:lnSpc>
                <a:spcPct val="90000"/>
              </a:lnSpc>
            </a:pPr>
            <a:r>
              <a:rPr lang="en-US" altLang="en-US" dirty="0"/>
              <a:t>Unit Test patterns cover broad aspects of development; not just </a:t>
            </a:r>
            <a:r>
              <a:rPr lang="en-US" altLang="en-US" dirty="0" smtClean="0"/>
              <a:t>functional</a:t>
            </a:r>
          </a:p>
          <a:p>
            <a:pPr>
              <a:lnSpc>
                <a:spcPct val="90000"/>
              </a:lnSpc>
            </a:pPr>
            <a:endParaRPr lang="en-US" altLang="en-US" dirty="0"/>
          </a:p>
          <a:p>
            <a:pPr>
              <a:lnSpc>
                <a:spcPct val="90000"/>
              </a:lnSpc>
            </a:pPr>
            <a:r>
              <a:rPr lang="en-US" altLang="en-US" dirty="0"/>
              <a:t>May promote unit testing to become a more formal engineering </a:t>
            </a:r>
            <a:r>
              <a:rPr lang="en-US" altLang="en-US" dirty="0" smtClean="0"/>
              <a:t>discipline</a:t>
            </a:r>
          </a:p>
          <a:p>
            <a:pPr>
              <a:lnSpc>
                <a:spcPct val="90000"/>
              </a:lnSpc>
            </a:pPr>
            <a:endParaRPr lang="en-US" altLang="en-US" dirty="0"/>
          </a:p>
          <a:p>
            <a:pPr>
              <a:lnSpc>
                <a:spcPct val="90000"/>
              </a:lnSpc>
            </a:pPr>
            <a:r>
              <a:rPr lang="en-US" altLang="en-US" dirty="0"/>
              <a:t>Helps identify the kind of unit tests to write, and its usefulness</a:t>
            </a:r>
            <a:r>
              <a:rPr lang="en-US" altLang="en-US" dirty="0" smtClean="0"/>
              <a:t>.</a:t>
            </a:r>
          </a:p>
          <a:p>
            <a:pPr>
              <a:lnSpc>
                <a:spcPct val="90000"/>
              </a:lnSpc>
            </a:pPr>
            <a:endParaRPr lang="en-US" altLang="en-US" dirty="0"/>
          </a:p>
          <a:p>
            <a:pPr>
              <a:lnSpc>
                <a:spcPct val="90000"/>
              </a:lnSpc>
            </a:pPr>
            <a:r>
              <a:rPr lang="en-US" altLang="en-US" dirty="0"/>
              <a:t>Allows developer to choose how detailed the unit tests need to be</a:t>
            </a:r>
          </a:p>
        </p:txBody>
      </p:sp>
    </p:spTree>
    <p:extLst>
      <p:ext uri="{BB962C8B-B14F-4D97-AF65-F5344CB8AC3E}">
        <p14:creationId xmlns:p14="http://schemas.microsoft.com/office/powerpoint/2010/main" val="346429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2883">
                                            <p:txEl>
                                              <p:pRg st="0" end="0"/>
                                            </p:txEl>
                                          </p:spTgt>
                                        </p:tgtEl>
                                        <p:attrNameLst>
                                          <p:attrName>style.visibility</p:attrName>
                                        </p:attrNameLst>
                                      </p:cBhvr>
                                      <p:to>
                                        <p:strVal val="visible"/>
                                      </p:to>
                                    </p:set>
                                    <p:animEffect transition="in" filter="fade">
                                      <p:cBhvr>
                                        <p:cTn id="7" dur="500"/>
                                        <p:tgtEl>
                                          <p:spTgt spid="1228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2883">
                                            <p:txEl>
                                              <p:pRg st="2" end="2"/>
                                            </p:txEl>
                                          </p:spTgt>
                                        </p:tgtEl>
                                        <p:attrNameLst>
                                          <p:attrName>style.visibility</p:attrName>
                                        </p:attrNameLst>
                                      </p:cBhvr>
                                      <p:to>
                                        <p:strVal val="visible"/>
                                      </p:to>
                                    </p:set>
                                    <p:animEffect transition="in" filter="fade">
                                      <p:cBhvr>
                                        <p:cTn id="12" dur="500"/>
                                        <p:tgtEl>
                                          <p:spTgt spid="1228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2883">
                                            <p:txEl>
                                              <p:pRg st="4" end="4"/>
                                            </p:txEl>
                                          </p:spTgt>
                                        </p:tgtEl>
                                        <p:attrNameLst>
                                          <p:attrName>style.visibility</p:attrName>
                                        </p:attrNameLst>
                                      </p:cBhvr>
                                      <p:to>
                                        <p:strVal val="visible"/>
                                      </p:to>
                                    </p:set>
                                    <p:animEffect transition="in" filter="fade">
                                      <p:cBhvr>
                                        <p:cTn id="17" dur="500"/>
                                        <p:tgtEl>
                                          <p:spTgt spid="12288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22883">
                                            <p:txEl>
                                              <p:pRg st="6" end="6"/>
                                            </p:txEl>
                                          </p:spTgt>
                                        </p:tgtEl>
                                        <p:attrNameLst>
                                          <p:attrName>style.visibility</p:attrName>
                                        </p:attrNameLst>
                                      </p:cBhvr>
                                      <p:to>
                                        <p:strVal val="visible"/>
                                      </p:to>
                                    </p:set>
                                    <p:animEffect transition="in" filter="fade">
                                      <p:cBhvr>
                                        <p:cTn id="22" dur="500"/>
                                        <p:tgtEl>
                                          <p:spTgt spid="1228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Need for metrics </a:t>
            </a:r>
          </a:p>
        </p:txBody>
      </p:sp>
      <p:sp>
        <p:nvSpPr>
          <p:cNvPr id="3" name="Content Placeholder 2"/>
          <p:cNvSpPr>
            <a:spLocks noGrp="1"/>
          </p:cNvSpPr>
          <p:nvPr>
            <p:ph idx="1"/>
          </p:nvPr>
        </p:nvSpPr>
        <p:spPr/>
        <p:txBody>
          <a:bodyPr/>
          <a:lstStyle/>
          <a:p>
            <a:pPr>
              <a:lnSpc>
                <a:spcPct val="150000"/>
              </a:lnSpc>
            </a:pPr>
            <a:r>
              <a:rPr lang="en-GB" dirty="0" smtClean="0"/>
              <a:t>To </a:t>
            </a:r>
            <a:r>
              <a:rPr lang="en-GB" dirty="0"/>
              <a:t>determine the quality and progress of </a:t>
            </a:r>
            <a:r>
              <a:rPr lang="en-GB" dirty="0" smtClean="0"/>
              <a:t>testing.</a:t>
            </a:r>
          </a:p>
          <a:p>
            <a:pPr>
              <a:lnSpc>
                <a:spcPct val="150000"/>
              </a:lnSpc>
            </a:pPr>
            <a:r>
              <a:rPr lang="en-GB" dirty="0" smtClean="0"/>
              <a:t>To </a:t>
            </a:r>
            <a:r>
              <a:rPr lang="en-GB" dirty="0"/>
              <a:t>calculate how much more time is required for the </a:t>
            </a:r>
            <a:r>
              <a:rPr lang="en-GB" dirty="0" smtClean="0"/>
              <a:t>release</a:t>
            </a:r>
          </a:p>
          <a:p>
            <a:pPr>
              <a:lnSpc>
                <a:spcPct val="150000"/>
              </a:lnSpc>
            </a:pPr>
            <a:r>
              <a:rPr lang="en-GB" dirty="0" smtClean="0"/>
              <a:t>To </a:t>
            </a:r>
            <a:r>
              <a:rPr lang="en-GB" dirty="0"/>
              <a:t>estimate the time needed to fix </a:t>
            </a:r>
            <a:r>
              <a:rPr lang="en-GB" dirty="0" smtClean="0"/>
              <a:t>defects.</a:t>
            </a:r>
          </a:p>
          <a:p>
            <a:pPr>
              <a:lnSpc>
                <a:spcPct val="150000"/>
              </a:lnSpc>
            </a:pPr>
            <a:r>
              <a:rPr lang="en-GB" dirty="0" smtClean="0"/>
              <a:t>To </a:t>
            </a:r>
            <a:r>
              <a:rPr lang="en-GB" dirty="0"/>
              <a:t>help in deciding the scope of </a:t>
            </a:r>
            <a:r>
              <a:rPr lang="en-GB" dirty="0" smtClean="0"/>
              <a:t>the to be released product </a:t>
            </a:r>
          </a:p>
          <a:p>
            <a:pPr lvl="1">
              <a:lnSpc>
                <a:spcPct val="150000"/>
              </a:lnSpc>
            </a:pPr>
            <a:r>
              <a:rPr lang="en-GB" dirty="0"/>
              <a:t> </a:t>
            </a:r>
            <a:r>
              <a:rPr lang="en-GB" dirty="0" smtClean="0"/>
              <a:t>The </a:t>
            </a:r>
            <a:r>
              <a:rPr lang="en-GB" dirty="0"/>
              <a:t>defect density across modules, </a:t>
            </a:r>
            <a:endParaRPr lang="en-GB" dirty="0" smtClean="0"/>
          </a:p>
          <a:p>
            <a:pPr lvl="1">
              <a:lnSpc>
                <a:spcPct val="150000"/>
              </a:lnSpc>
            </a:pPr>
            <a:r>
              <a:rPr lang="en-GB" dirty="0"/>
              <a:t> </a:t>
            </a:r>
            <a:r>
              <a:rPr lang="en-GB" dirty="0" smtClean="0"/>
              <a:t>Their </a:t>
            </a:r>
            <a:r>
              <a:rPr lang="en-GB" dirty="0"/>
              <a:t>importance to customers and </a:t>
            </a:r>
            <a:endParaRPr lang="en-GB" dirty="0" smtClean="0"/>
          </a:p>
          <a:p>
            <a:pPr lvl="1">
              <a:lnSpc>
                <a:spcPct val="150000"/>
              </a:lnSpc>
            </a:pPr>
            <a:r>
              <a:rPr lang="en-GB" dirty="0"/>
              <a:t> </a:t>
            </a:r>
            <a:r>
              <a:rPr lang="en-GB" dirty="0" smtClean="0"/>
              <a:t>Impact </a:t>
            </a:r>
            <a:r>
              <a:rPr lang="en-GB" dirty="0"/>
              <a:t>analysis of those defects</a:t>
            </a:r>
            <a:endParaRPr lang="en-US" dirty="0"/>
          </a:p>
        </p:txBody>
      </p:sp>
    </p:spTree>
    <p:extLst>
      <p:ext uri="{BB962C8B-B14F-4D97-AF65-F5344CB8AC3E}">
        <p14:creationId xmlns:p14="http://schemas.microsoft.com/office/powerpoint/2010/main" val="1821837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US" altLang="en-US"/>
              <a:t>Verification</a:t>
            </a:r>
          </a:p>
        </p:txBody>
      </p:sp>
      <p:sp>
        <p:nvSpPr>
          <p:cNvPr id="82950" name="Rectangle 6"/>
          <p:cNvSpPr>
            <a:spLocks noGrp="1" noChangeArrowheads="1"/>
          </p:cNvSpPr>
          <p:nvPr>
            <p:ph idx="1"/>
          </p:nvPr>
        </p:nvSpPr>
        <p:spPr/>
        <p:txBody>
          <a:bodyPr>
            <a:normAutofit/>
          </a:bodyPr>
          <a:lstStyle/>
          <a:p>
            <a:pPr>
              <a:lnSpc>
                <a:spcPct val="200000"/>
              </a:lnSpc>
            </a:pPr>
            <a:r>
              <a:rPr lang="en-US" altLang="en-US" dirty="0"/>
              <a:t>Code has to be </a:t>
            </a:r>
            <a:r>
              <a:rPr lang="en-US" altLang="en-US" b="1" dirty="0">
                <a:solidFill>
                  <a:srgbClr val="0000FF"/>
                </a:solidFill>
              </a:rPr>
              <a:t>verified before it can be used by others</a:t>
            </a:r>
          </a:p>
          <a:p>
            <a:pPr>
              <a:lnSpc>
                <a:spcPct val="200000"/>
              </a:lnSpc>
            </a:pPr>
            <a:r>
              <a:rPr lang="en-US" altLang="en-US" dirty="0" smtClean="0"/>
              <a:t>Verification </a:t>
            </a:r>
            <a:r>
              <a:rPr lang="en-US" altLang="en-US" dirty="0"/>
              <a:t>of code written by a </a:t>
            </a:r>
            <a:r>
              <a:rPr lang="en-US" altLang="en-US" dirty="0" smtClean="0"/>
              <a:t>programmer</a:t>
            </a:r>
            <a:endParaRPr lang="en-US" altLang="en-US" dirty="0"/>
          </a:p>
          <a:p>
            <a:pPr>
              <a:lnSpc>
                <a:spcPct val="200000"/>
              </a:lnSpc>
            </a:pPr>
            <a:r>
              <a:rPr lang="en-US" altLang="en-US" dirty="0"/>
              <a:t>There are many different </a:t>
            </a:r>
            <a:r>
              <a:rPr lang="en-US" altLang="en-US" dirty="0" smtClean="0"/>
              <a:t>techniques</a:t>
            </a:r>
          </a:p>
          <a:p>
            <a:pPr lvl="1">
              <a:lnSpc>
                <a:spcPct val="200000"/>
              </a:lnSpc>
            </a:pPr>
            <a:r>
              <a:rPr lang="en-US" altLang="en-US" dirty="0"/>
              <a:t> </a:t>
            </a:r>
            <a:r>
              <a:rPr lang="en-US" altLang="en-US" dirty="0" smtClean="0"/>
              <a:t>unit </a:t>
            </a:r>
            <a:r>
              <a:rPr lang="en-US" altLang="en-US" dirty="0"/>
              <a:t>testing, inspection, and program checking</a:t>
            </a:r>
          </a:p>
          <a:p>
            <a:pPr>
              <a:lnSpc>
                <a:spcPct val="200000"/>
              </a:lnSpc>
            </a:pPr>
            <a:r>
              <a:rPr lang="en-US" altLang="en-US" dirty="0"/>
              <a:t>Program checking can also be used at the system level</a:t>
            </a:r>
          </a:p>
        </p:txBody>
      </p:sp>
    </p:spTree>
    <p:extLst>
      <p:ext uri="{BB962C8B-B14F-4D97-AF65-F5344CB8AC3E}">
        <p14:creationId xmlns:p14="http://schemas.microsoft.com/office/powerpoint/2010/main" val="428669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2950">
                                            <p:txEl>
                                              <p:pRg st="0" end="0"/>
                                            </p:txEl>
                                          </p:spTgt>
                                        </p:tgtEl>
                                        <p:attrNameLst>
                                          <p:attrName>style.visibility</p:attrName>
                                        </p:attrNameLst>
                                      </p:cBhvr>
                                      <p:to>
                                        <p:strVal val="visible"/>
                                      </p:to>
                                    </p:set>
                                    <p:animEffect transition="in" filter="fade">
                                      <p:cBhvr>
                                        <p:cTn id="7" dur="500"/>
                                        <p:tgtEl>
                                          <p:spTgt spid="8295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2950">
                                            <p:txEl>
                                              <p:pRg st="1" end="1"/>
                                            </p:txEl>
                                          </p:spTgt>
                                        </p:tgtEl>
                                        <p:attrNameLst>
                                          <p:attrName>style.visibility</p:attrName>
                                        </p:attrNameLst>
                                      </p:cBhvr>
                                      <p:to>
                                        <p:strVal val="visible"/>
                                      </p:to>
                                    </p:set>
                                    <p:animEffect transition="in" filter="fade">
                                      <p:cBhvr>
                                        <p:cTn id="12" dur="500"/>
                                        <p:tgtEl>
                                          <p:spTgt spid="8295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2950">
                                            <p:txEl>
                                              <p:pRg st="2" end="2"/>
                                            </p:txEl>
                                          </p:spTgt>
                                        </p:tgtEl>
                                        <p:attrNameLst>
                                          <p:attrName>style.visibility</p:attrName>
                                        </p:attrNameLst>
                                      </p:cBhvr>
                                      <p:to>
                                        <p:strVal val="visible"/>
                                      </p:to>
                                    </p:set>
                                    <p:animEffect transition="in" filter="fade">
                                      <p:cBhvr>
                                        <p:cTn id="17" dur="500"/>
                                        <p:tgtEl>
                                          <p:spTgt spid="82950">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2950">
                                            <p:txEl>
                                              <p:pRg st="3" end="3"/>
                                            </p:txEl>
                                          </p:spTgt>
                                        </p:tgtEl>
                                        <p:attrNameLst>
                                          <p:attrName>style.visibility</p:attrName>
                                        </p:attrNameLst>
                                      </p:cBhvr>
                                      <p:to>
                                        <p:strVal val="visible"/>
                                      </p:to>
                                    </p:set>
                                    <p:animEffect transition="in" filter="fade">
                                      <p:cBhvr>
                                        <p:cTn id="20" dur="500"/>
                                        <p:tgtEl>
                                          <p:spTgt spid="82950">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82950">
                                            <p:txEl>
                                              <p:pRg st="4" end="4"/>
                                            </p:txEl>
                                          </p:spTgt>
                                        </p:tgtEl>
                                        <p:attrNameLst>
                                          <p:attrName>style.visibility</p:attrName>
                                        </p:attrNameLst>
                                      </p:cBhvr>
                                      <p:to>
                                        <p:strVal val="visible"/>
                                      </p:to>
                                    </p:set>
                                    <p:animEffect transition="in" filter="fade">
                                      <p:cBhvr>
                                        <p:cTn id="25" dur="500"/>
                                        <p:tgtEl>
                                          <p:spTgt spid="829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0"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US" altLang="en-US"/>
              <a:t>Code Inspections</a:t>
            </a:r>
          </a:p>
        </p:txBody>
      </p:sp>
      <p:sp>
        <p:nvSpPr>
          <p:cNvPr id="84995" name="Rectangle 3"/>
          <p:cNvSpPr>
            <a:spLocks noGrp="1" noChangeArrowheads="1"/>
          </p:cNvSpPr>
          <p:nvPr>
            <p:ph type="body" idx="1"/>
          </p:nvPr>
        </p:nvSpPr>
        <p:spPr/>
        <p:txBody>
          <a:bodyPr>
            <a:normAutofit/>
          </a:bodyPr>
          <a:lstStyle/>
          <a:p>
            <a:pPr>
              <a:lnSpc>
                <a:spcPct val="150000"/>
              </a:lnSpc>
            </a:pPr>
            <a:r>
              <a:rPr lang="en-US" altLang="en-US" dirty="0"/>
              <a:t>The inspection process can be applied to code with great effectiveness</a:t>
            </a:r>
          </a:p>
          <a:p>
            <a:pPr>
              <a:lnSpc>
                <a:spcPct val="150000"/>
              </a:lnSpc>
            </a:pPr>
            <a:r>
              <a:rPr lang="en-US" altLang="en-US" b="1" i="1" dirty="0"/>
              <a:t>Inspections held when code has compiled and a few tests passed</a:t>
            </a:r>
          </a:p>
          <a:p>
            <a:pPr>
              <a:lnSpc>
                <a:spcPct val="150000"/>
              </a:lnSpc>
            </a:pPr>
            <a:r>
              <a:rPr lang="en-US" altLang="en-US" dirty="0"/>
              <a:t>Usually </a:t>
            </a:r>
            <a:r>
              <a:rPr lang="en-US" altLang="en-US" b="1" dirty="0">
                <a:solidFill>
                  <a:srgbClr val="FF3300"/>
                </a:solidFill>
              </a:rPr>
              <a:t>static tools</a:t>
            </a:r>
            <a:r>
              <a:rPr lang="en-US" altLang="en-US" dirty="0"/>
              <a:t> are also applied before inspections</a:t>
            </a:r>
          </a:p>
          <a:p>
            <a:pPr>
              <a:lnSpc>
                <a:spcPct val="150000"/>
              </a:lnSpc>
            </a:pPr>
            <a:r>
              <a:rPr lang="en-US" altLang="en-US" dirty="0"/>
              <a:t>Inspection team focuses on </a:t>
            </a:r>
            <a:r>
              <a:rPr lang="en-US" altLang="en-US" b="1" dirty="0">
                <a:solidFill>
                  <a:srgbClr val="0000FF"/>
                </a:solidFill>
              </a:rPr>
              <a:t>finding defects and bugs in code</a:t>
            </a:r>
          </a:p>
          <a:p>
            <a:pPr>
              <a:lnSpc>
                <a:spcPct val="150000"/>
              </a:lnSpc>
            </a:pPr>
            <a:r>
              <a:rPr lang="en-US" altLang="en-US" b="1" dirty="0">
                <a:solidFill>
                  <a:srgbClr val="FF3300"/>
                </a:solidFill>
              </a:rPr>
              <a:t>Checklists</a:t>
            </a:r>
            <a:r>
              <a:rPr lang="en-US" altLang="en-US" dirty="0"/>
              <a:t> are generally used to focus the attention on defects</a:t>
            </a:r>
          </a:p>
        </p:txBody>
      </p:sp>
    </p:spTree>
    <p:extLst>
      <p:ext uri="{BB962C8B-B14F-4D97-AF65-F5344CB8AC3E}">
        <p14:creationId xmlns:p14="http://schemas.microsoft.com/office/powerpoint/2010/main" val="2546689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5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5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5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5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fade">
                                      <p:cBhvr>
                                        <p:cTn id="27"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en-US"/>
              <a:t>Code Inspections…</a:t>
            </a:r>
          </a:p>
        </p:txBody>
      </p:sp>
      <p:sp>
        <p:nvSpPr>
          <p:cNvPr id="89091" name="Rectangle 3"/>
          <p:cNvSpPr>
            <a:spLocks noGrp="1" noChangeArrowheads="1"/>
          </p:cNvSpPr>
          <p:nvPr>
            <p:ph type="body" idx="1"/>
          </p:nvPr>
        </p:nvSpPr>
        <p:spPr/>
        <p:txBody>
          <a:bodyPr/>
          <a:lstStyle/>
          <a:p>
            <a:pPr>
              <a:lnSpc>
                <a:spcPct val="150000"/>
              </a:lnSpc>
            </a:pPr>
            <a:r>
              <a:rPr lang="en-US" altLang="en-US" dirty="0"/>
              <a:t>Some items in a checklist</a:t>
            </a:r>
          </a:p>
          <a:p>
            <a:pPr marL="712788" lvl="1" indent="-349250">
              <a:lnSpc>
                <a:spcPct val="150000"/>
              </a:lnSpc>
            </a:pPr>
            <a:r>
              <a:rPr lang="en-US" altLang="en-US" dirty="0"/>
              <a:t>Do all pointers point to something</a:t>
            </a:r>
          </a:p>
          <a:p>
            <a:pPr marL="712788" lvl="1" indent="-349250">
              <a:lnSpc>
                <a:spcPct val="150000"/>
              </a:lnSpc>
            </a:pPr>
            <a:r>
              <a:rPr lang="en-US" altLang="en-US" dirty="0"/>
              <a:t>Are all </a:t>
            </a:r>
            <a:r>
              <a:rPr lang="en-US" altLang="en-US" dirty="0" smtClean="0"/>
              <a:t>variables </a:t>
            </a:r>
            <a:r>
              <a:rPr lang="en-US" altLang="en-US" dirty="0"/>
              <a:t>and pointers initialized</a:t>
            </a:r>
          </a:p>
          <a:p>
            <a:pPr marL="712788" lvl="1" indent="-349250">
              <a:lnSpc>
                <a:spcPct val="150000"/>
              </a:lnSpc>
            </a:pPr>
            <a:r>
              <a:rPr lang="en-US" altLang="en-US" dirty="0"/>
              <a:t>Are all array indexes within bounds</a:t>
            </a:r>
          </a:p>
          <a:p>
            <a:pPr marL="712788" lvl="1" indent="-349250">
              <a:lnSpc>
                <a:spcPct val="150000"/>
              </a:lnSpc>
            </a:pPr>
            <a:r>
              <a:rPr lang="en-US" altLang="en-US" dirty="0"/>
              <a:t>Will all loops always terminate</a:t>
            </a:r>
          </a:p>
          <a:p>
            <a:pPr marL="712788" lvl="1" indent="-349250">
              <a:lnSpc>
                <a:spcPct val="150000"/>
              </a:lnSpc>
            </a:pPr>
            <a:r>
              <a:rPr lang="en-US" altLang="en-US" dirty="0"/>
              <a:t>Any security flaws</a:t>
            </a:r>
          </a:p>
          <a:p>
            <a:pPr marL="712788" lvl="1" indent="-349250">
              <a:lnSpc>
                <a:spcPct val="150000"/>
              </a:lnSpc>
            </a:pPr>
            <a:r>
              <a:rPr lang="en-US" altLang="en-US" dirty="0"/>
              <a:t>Is input data being checked</a:t>
            </a:r>
          </a:p>
          <a:p>
            <a:pPr marL="712788" lvl="1" indent="-349250">
              <a:lnSpc>
                <a:spcPct val="150000"/>
              </a:lnSpc>
            </a:pPr>
            <a:r>
              <a:rPr lang="en-US" altLang="en-US" dirty="0"/>
              <a:t>Obvious inefficiencies</a:t>
            </a:r>
          </a:p>
        </p:txBody>
      </p:sp>
    </p:spTree>
    <p:extLst>
      <p:ext uri="{BB962C8B-B14F-4D97-AF65-F5344CB8AC3E}">
        <p14:creationId xmlns:p14="http://schemas.microsoft.com/office/powerpoint/2010/main" val="1305990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091">
                                            <p:txEl>
                                              <p:pRg st="1" end="1"/>
                                            </p:txEl>
                                          </p:spTgt>
                                        </p:tgtEl>
                                        <p:attrNameLst>
                                          <p:attrName>style.visibility</p:attrName>
                                        </p:attrNameLst>
                                      </p:cBhvr>
                                      <p:to>
                                        <p:strVal val="visible"/>
                                      </p:to>
                                    </p:set>
                                    <p:animEffect transition="in" filter="fade">
                                      <p:cBhvr>
                                        <p:cTn id="7" dur="500"/>
                                        <p:tgtEl>
                                          <p:spTgt spid="8909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9091">
                                            <p:txEl>
                                              <p:pRg st="2" end="2"/>
                                            </p:txEl>
                                          </p:spTgt>
                                        </p:tgtEl>
                                        <p:attrNameLst>
                                          <p:attrName>style.visibility</p:attrName>
                                        </p:attrNameLst>
                                      </p:cBhvr>
                                      <p:to>
                                        <p:strVal val="visible"/>
                                      </p:to>
                                    </p:set>
                                    <p:animEffect transition="in" filter="fade">
                                      <p:cBhvr>
                                        <p:cTn id="12" dur="500"/>
                                        <p:tgtEl>
                                          <p:spTgt spid="8909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9091">
                                            <p:txEl>
                                              <p:pRg st="3" end="3"/>
                                            </p:txEl>
                                          </p:spTgt>
                                        </p:tgtEl>
                                        <p:attrNameLst>
                                          <p:attrName>style.visibility</p:attrName>
                                        </p:attrNameLst>
                                      </p:cBhvr>
                                      <p:to>
                                        <p:strVal val="visible"/>
                                      </p:to>
                                    </p:set>
                                    <p:animEffect transition="in" filter="fade">
                                      <p:cBhvr>
                                        <p:cTn id="17" dur="500"/>
                                        <p:tgtEl>
                                          <p:spTgt spid="8909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9091">
                                            <p:txEl>
                                              <p:pRg st="4" end="4"/>
                                            </p:txEl>
                                          </p:spTgt>
                                        </p:tgtEl>
                                        <p:attrNameLst>
                                          <p:attrName>style.visibility</p:attrName>
                                        </p:attrNameLst>
                                      </p:cBhvr>
                                      <p:to>
                                        <p:strVal val="visible"/>
                                      </p:to>
                                    </p:set>
                                    <p:animEffect transition="in" filter="fade">
                                      <p:cBhvr>
                                        <p:cTn id="22" dur="500"/>
                                        <p:tgtEl>
                                          <p:spTgt spid="8909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9091">
                                            <p:txEl>
                                              <p:pRg st="5" end="5"/>
                                            </p:txEl>
                                          </p:spTgt>
                                        </p:tgtEl>
                                        <p:attrNameLst>
                                          <p:attrName>style.visibility</p:attrName>
                                        </p:attrNameLst>
                                      </p:cBhvr>
                                      <p:to>
                                        <p:strVal val="visible"/>
                                      </p:to>
                                    </p:set>
                                    <p:animEffect transition="in" filter="fade">
                                      <p:cBhvr>
                                        <p:cTn id="27" dur="500"/>
                                        <p:tgtEl>
                                          <p:spTgt spid="8909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89091">
                                            <p:txEl>
                                              <p:pRg st="6" end="6"/>
                                            </p:txEl>
                                          </p:spTgt>
                                        </p:tgtEl>
                                        <p:attrNameLst>
                                          <p:attrName>style.visibility</p:attrName>
                                        </p:attrNameLst>
                                      </p:cBhvr>
                                      <p:to>
                                        <p:strVal val="visible"/>
                                      </p:to>
                                    </p:set>
                                    <p:animEffect transition="in" filter="fade">
                                      <p:cBhvr>
                                        <p:cTn id="32" dur="500"/>
                                        <p:tgtEl>
                                          <p:spTgt spid="89091">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89091">
                                            <p:txEl>
                                              <p:pRg st="7" end="7"/>
                                            </p:txEl>
                                          </p:spTgt>
                                        </p:tgtEl>
                                        <p:attrNameLst>
                                          <p:attrName>style.visibility</p:attrName>
                                        </p:attrNameLst>
                                      </p:cBhvr>
                                      <p:to>
                                        <p:strVal val="visible"/>
                                      </p:to>
                                    </p:set>
                                    <p:animEffect transition="in" filter="fade">
                                      <p:cBhvr>
                                        <p:cTn id="37" dur="500"/>
                                        <p:tgtEl>
                                          <p:spTgt spid="89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Code inspections…</a:t>
            </a:r>
          </a:p>
        </p:txBody>
      </p:sp>
      <p:sp>
        <p:nvSpPr>
          <p:cNvPr id="134147" name="Rectangle 3"/>
          <p:cNvSpPr>
            <a:spLocks noGrp="1" noChangeArrowheads="1"/>
          </p:cNvSpPr>
          <p:nvPr>
            <p:ph type="body" idx="1"/>
          </p:nvPr>
        </p:nvSpPr>
        <p:spPr/>
        <p:txBody>
          <a:bodyPr>
            <a:normAutofit/>
          </a:bodyPr>
          <a:lstStyle/>
          <a:p>
            <a:pPr>
              <a:lnSpc>
                <a:spcPct val="150000"/>
              </a:lnSpc>
            </a:pPr>
            <a:r>
              <a:rPr lang="en-US" altLang="en-US" dirty="0"/>
              <a:t>Are very effective and are </a:t>
            </a:r>
            <a:r>
              <a:rPr lang="en-US" altLang="en-US" b="1" dirty="0">
                <a:solidFill>
                  <a:srgbClr val="FF3300"/>
                </a:solidFill>
              </a:rPr>
              <a:t>widely used in industry </a:t>
            </a:r>
            <a:r>
              <a:rPr lang="en-US" altLang="en-US" dirty="0"/>
              <a:t>(many require all critical code segments to be inspected)</a:t>
            </a:r>
          </a:p>
          <a:p>
            <a:pPr>
              <a:lnSpc>
                <a:spcPct val="150000"/>
              </a:lnSpc>
            </a:pPr>
            <a:r>
              <a:rPr lang="en-US" altLang="en-US" dirty="0"/>
              <a:t>Is also </a:t>
            </a:r>
            <a:r>
              <a:rPr lang="en-US" altLang="en-US" b="1" dirty="0">
                <a:solidFill>
                  <a:srgbClr val="0000FF"/>
                </a:solidFill>
              </a:rPr>
              <a:t>expensive</a:t>
            </a:r>
            <a:r>
              <a:rPr lang="en-US" altLang="en-US" dirty="0"/>
              <a:t>; for non critical code one person inspection may be used</a:t>
            </a:r>
          </a:p>
          <a:p>
            <a:pPr>
              <a:lnSpc>
                <a:spcPct val="150000"/>
              </a:lnSpc>
            </a:pPr>
            <a:r>
              <a:rPr lang="en-US" altLang="en-US" dirty="0"/>
              <a:t>Code reading is self inspection</a:t>
            </a:r>
          </a:p>
          <a:p>
            <a:pPr marL="712788" lvl="1" indent="-369888">
              <a:lnSpc>
                <a:spcPct val="150000"/>
              </a:lnSpc>
            </a:pPr>
            <a:r>
              <a:rPr lang="en-US" altLang="en-US" dirty="0"/>
              <a:t>A structured approach where code is read inside-out</a:t>
            </a:r>
          </a:p>
          <a:p>
            <a:pPr marL="712788" lvl="1" indent="-369888">
              <a:lnSpc>
                <a:spcPct val="150000"/>
              </a:lnSpc>
            </a:pPr>
            <a:r>
              <a:rPr lang="en-US" altLang="en-US" dirty="0"/>
              <a:t>Is also very effective</a:t>
            </a:r>
          </a:p>
        </p:txBody>
      </p:sp>
    </p:spTree>
    <p:extLst>
      <p:ext uri="{BB962C8B-B14F-4D97-AF65-F5344CB8AC3E}">
        <p14:creationId xmlns:p14="http://schemas.microsoft.com/office/powerpoint/2010/main" val="977470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4147">
                                            <p:txEl>
                                              <p:pRg st="0" end="0"/>
                                            </p:txEl>
                                          </p:spTgt>
                                        </p:tgtEl>
                                        <p:attrNameLst>
                                          <p:attrName>style.visibility</p:attrName>
                                        </p:attrNameLst>
                                      </p:cBhvr>
                                      <p:to>
                                        <p:strVal val="visible"/>
                                      </p:to>
                                    </p:set>
                                    <p:animEffect transition="in" filter="fade">
                                      <p:cBhvr>
                                        <p:cTn id="7" dur="500"/>
                                        <p:tgtEl>
                                          <p:spTgt spid="134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4147">
                                            <p:txEl>
                                              <p:pRg st="1" end="1"/>
                                            </p:txEl>
                                          </p:spTgt>
                                        </p:tgtEl>
                                        <p:attrNameLst>
                                          <p:attrName>style.visibility</p:attrName>
                                        </p:attrNameLst>
                                      </p:cBhvr>
                                      <p:to>
                                        <p:strVal val="visible"/>
                                      </p:to>
                                    </p:set>
                                    <p:animEffect transition="in" filter="fade">
                                      <p:cBhvr>
                                        <p:cTn id="12" dur="500"/>
                                        <p:tgtEl>
                                          <p:spTgt spid="134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4147">
                                            <p:txEl>
                                              <p:pRg st="2" end="2"/>
                                            </p:txEl>
                                          </p:spTgt>
                                        </p:tgtEl>
                                        <p:attrNameLst>
                                          <p:attrName>style.visibility</p:attrName>
                                        </p:attrNameLst>
                                      </p:cBhvr>
                                      <p:to>
                                        <p:strVal val="visible"/>
                                      </p:to>
                                    </p:set>
                                    <p:animEffect transition="in" filter="fade">
                                      <p:cBhvr>
                                        <p:cTn id="17" dur="500"/>
                                        <p:tgtEl>
                                          <p:spTgt spid="13414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34147">
                                            <p:txEl>
                                              <p:pRg st="3" end="3"/>
                                            </p:txEl>
                                          </p:spTgt>
                                        </p:tgtEl>
                                        <p:attrNameLst>
                                          <p:attrName>style.visibility</p:attrName>
                                        </p:attrNameLst>
                                      </p:cBhvr>
                                      <p:to>
                                        <p:strVal val="visible"/>
                                      </p:to>
                                    </p:set>
                                    <p:animEffect transition="in" filter="fade">
                                      <p:cBhvr>
                                        <p:cTn id="20" dur="500"/>
                                        <p:tgtEl>
                                          <p:spTgt spid="1341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34147">
                                            <p:txEl>
                                              <p:pRg st="4" end="4"/>
                                            </p:txEl>
                                          </p:spTgt>
                                        </p:tgtEl>
                                        <p:attrNameLst>
                                          <p:attrName>style.visibility</p:attrName>
                                        </p:attrNameLst>
                                      </p:cBhvr>
                                      <p:to>
                                        <p:strVal val="visible"/>
                                      </p:to>
                                    </p:set>
                                    <p:animEffect transition="in" filter="fade">
                                      <p:cBhvr>
                                        <p:cTn id="23" dur="500"/>
                                        <p:tgtEl>
                                          <p:spTgt spid="134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Best practice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4548" y="2100077"/>
            <a:ext cx="5934903" cy="2657846"/>
          </a:xfrm>
          <a:prstGeom prst="rect">
            <a:avLst/>
          </a:prstGeom>
        </p:spPr>
      </p:pic>
      <p:pic>
        <p:nvPicPr>
          <p:cNvPr id="5" name="Picture 4" descr="Screen Clippi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0627" y="1690689"/>
            <a:ext cx="6342743" cy="4451807"/>
          </a:xfrm>
          <a:prstGeom prst="rect">
            <a:avLst/>
          </a:prstGeom>
        </p:spPr>
      </p:pic>
    </p:spTree>
    <p:extLst>
      <p:ext uri="{BB962C8B-B14F-4D97-AF65-F5344CB8AC3E}">
        <p14:creationId xmlns:p14="http://schemas.microsoft.com/office/powerpoint/2010/main" val="40233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US" altLang="en-US"/>
              <a:t>Static Analysis</a:t>
            </a:r>
          </a:p>
        </p:txBody>
      </p:sp>
      <p:sp>
        <p:nvSpPr>
          <p:cNvPr id="87043" name="Rectangle 3"/>
          <p:cNvSpPr>
            <a:spLocks noGrp="1" noChangeArrowheads="1"/>
          </p:cNvSpPr>
          <p:nvPr>
            <p:ph type="body" idx="1"/>
          </p:nvPr>
        </p:nvSpPr>
        <p:spPr/>
        <p:txBody>
          <a:bodyPr>
            <a:normAutofit/>
          </a:bodyPr>
          <a:lstStyle/>
          <a:p>
            <a:pPr>
              <a:lnSpc>
                <a:spcPct val="150000"/>
              </a:lnSpc>
            </a:pPr>
            <a:r>
              <a:rPr lang="en-US" altLang="en-US" dirty="0"/>
              <a:t>These are tools </a:t>
            </a:r>
            <a:r>
              <a:rPr lang="en-US" altLang="en-US" b="1" dirty="0"/>
              <a:t>to analyze program sources </a:t>
            </a:r>
            <a:r>
              <a:rPr lang="en-US" altLang="en-US" dirty="0"/>
              <a:t>and check for problems</a:t>
            </a:r>
          </a:p>
          <a:p>
            <a:pPr>
              <a:lnSpc>
                <a:spcPct val="150000"/>
              </a:lnSpc>
            </a:pPr>
            <a:r>
              <a:rPr lang="en-US" altLang="en-US" dirty="0" smtClean="0"/>
              <a:t>It </a:t>
            </a:r>
            <a:r>
              <a:rPr lang="en-US" altLang="en-US" b="1" dirty="0" smtClean="0">
                <a:solidFill>
                  <a:srgbClr val="FF3300"/>
                </a:solidFill>
              </a:rPr>
              <a:t>cannot </a:t>
            </a:r>
            <a:r>
              <a:rPr lang="en-US" altLang="en-US" b="1" dirty="0">
                <a:solidFill>
                  <a:srgbClr val="FF3300"/>
                </a:solidFill>
              </a:rPr>
              <a:t>find all bugs </a:t>
            </a:r>
            <a:r>
              <a:rPr lang="en-US" altLang="en-US" dirty="0"/>
              <a:t>and often </a:t>
            </a:r>
            <a:r>
              <a:rPr lang="en-US" altLang="en-US" b="1" dirty="0">
                <a:solidFill>
                  <a:srgbClr val="0000FF"/>
                </a:solidFill>
              </a:rPr>
              <a:t>cannot be sure of the bugs </a:t>
            </a:r>
            <a:r>
              <a:rPr lang="en-US" altLang="en-US" dirty="0"/>
              <a:t>it finds as it is not executing the code</a:t>
            </a:r>
          </a:p>
          <a:p>
            <a:pPr>
              <a:lnSpc>
                <a:spcPct val="150000"/>
              </a:lnSpc>
            </a:pPr>
            <a:r>
              <a:rPr lang="en-US" altLang="en-US" dirty="0"/>
              <a:t>So there is </a:t>
            </a:r>
            <a:r>
              <a:rPr lang="en-US" altLang="en-US" b="1" dirty="0">
                <a:solidFill>
                  <a:srgbClr val="C00000"/>
                </a:solidFill>
              </a:rPr>
              <a:t>noise in their output</a:t>
            </a:r>
          </a:p>
          <a:p>
            <a:pPr>
              <a:lnSpc>
                <a:spcPct val="150000"/>
              </a:lnSpc>
            </a:pPr>
            <a:r>
              <a:rPr lang="en-US" altLang="en-US" dirty="0"/>
              <a:t>Many different tools available that use different techniques</a:t>
            </a:r>
          </a:p>
          <a:p>
            <a:pPr>
              <a:lnSpc>
                <a:spcPct val="150000"/>
              </a:lnSpc>
            </a:pPr>
            <a:r>
              <a:rPr lang="en-US" altLang="en-US" dirty="0"/>
              <a:t>They are effective in finding bugs like </a:t>
            </a:r>
            <a:r>
              <a:rPr lang="en-US" altLang="en-US" b="1" dirty="0">
                <a:solidFill>
                  <a:srgbClr val="0000FF"/>
                </a:solidFill>
              </a:rPr>
              <a:t>memory leak, dead code, dangling pointers,..</a:t>
            </a:r>
            <a:r>
              <a:rPr lang="en-US" altLang="en-US" dirty="0"/>
              <a:t> </a:t>
            </a:r>
          </a:p>
        </p:txBody>
      </p:sp>
    </p:spTree>
    <p:extLst>
      <p:ext uri="{BB962C8B-B14F-4D97-AF65-F5344CB8AC3E}">
        <p14:creationId xmlns:p14="http://schemas.microsoft.com/office/powerpoint/2010/main" val="2122076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fade">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fade">
                                      <p:cBhvr>
                                        <p:cTn id="12" dur="500"/>
                                        <p:tgtEl>
                                          <p:spTgt spid="870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7043">
                                            <p:txEl>
                                              <p:pRg st="2" end="2"/>
                                            </p:txEl>
                                          </p:spTgt>
                                        </p:tgtEl>
                                        <p:attrNameLst>
                                          <p:attrName>style.visibility</p:attrName>
                                        </p:attrNameLst>
                                      </p:cBhvr>
                                      <p:to>
                                        <p:strVal val="visible"/>
                                      </p:to>
                                    </p:set>
                                    <p:animEffect transition="in" filter="fade">
                                      <p:cBhvr>
                                        <p:cTn id="17" dur="500"/>
                                        <p:tgtEl>
                                          <p:spTgt spid="870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7043">
                                            <p:txEl>
                                              <p:pRg st="3" end="3"/>
                                            </p:txEl>
                                          </p:spTgt>
                                        </p:tgtEl>
                                        <p:attrNameLst>
                                          <p:attrName>style.visibility</p:attrName>
                                        </p:attrNameLst>
                                      </p:cBhvr>
                                      <p:to>
                                        <p:strVal val="visible"/>
                                      </p:to>
                                    </p:set>
                                    <p:animEffect transition="in" filter="fade">
                                      <p:cBhvr>
                                        <p:cTn id="22" dur="500"/>
                                        <p:tgtEl>
                                          <p:spTgt spid="8704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7043">
                                            <p:txEl>
                                              <p:pRg st="4" end="4"/>
                                            </p:txEl>
                                          </p:spTgt>
                                        </p:tgtEl>
                                        <p:attrNameLst>
                                          <p:attrName>style.visibility</p:attrName>
                                        </p:attrNameLst>
                                      </p:cBhvr>
                                      <p:to>
                                        <p:strVal val="visible"/>
                                      </p:to>
                                    </p:set>
                                    <p:animEffect transition="in" filter="fade">
                                      <p:cBhvr>
                                        <p:cTn id="27" dur="500"/>
                                        <p:tgtEl>
                                          <p:spTgt spid="870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p:txBody>
          <a:bodyPr/>
          <a:lstStyle/>
          <a:p>
            <a:r>
              <a:rPr lang="en-US" altLang="en-US"/>
              <a:t>Formal Verification</a:t>
            </a:r>
          </a:p>
        </p:txBody>
      </p:sp>
      <p:sp>
        <p:nvSpPr>
          <p:cNvPr id="257027" name="Rectangle 3"/>
          <p:cNvSpPr>
            <a:spLocks noGrp="1" noChangeArrowheads="1"/>
          </p:cNvSpPr>
          <p:nvPr>
            <p:ph type="body" idx="1"/>
          </p:nvPr>
        </p:nvSpPr>
        <p:spPr/>
        <p:txBody>
          <a:bodyPr>
            <a:normAutofit/>
          </a:bodyPr>
          <a:lstStyle/>
          <a:p>
            <a:pPr>
              <a:lnSpc>
                <a:spcPct val="150000"/>
              </a:lnSpc>
            </a:pPr>
            <a:r>
              <a:rPr lang="en-US" altLang="en-US" dirty="0"/>
              <a:t>These approaches aim to prove the </a:t>
            </a:r>
            <a:r>
              <a:rPr lang="en-US" altLang="en-US" b="1" dirty="0">
                <a:solidFill>
                  <a:srgbClr val="0000FF"/>
                </a:solidFill>
              </a:rPr>
              <a:t>correctness of the program</a:t>
            </a:r>
          </a:p>
          <a:p>
            <a:pPr>
              <a:lnSpc>
                <a:spcPct val="150000"/>
              </a:lnSpc>
            </a:pPr>
            <a:r>
              <a:rPr lang="en-US" altLang="en-US" dirty="0"/>
              <a:t>I.e. the </a:t>
            </a:r>
            <a:r>
              <a:rPr lang="en-US" altLang="en-US" b="1" dirty="0">
                <a:solidFill>
                  <a:srgbClr val="FF3300"/>
                </a:solidFill>
              </a:rPr>
              <a:t>program implements its specifications</a:t>
            </a:r>
          </a:p>
          <a:p>
            <a:pPr>
              <a:lnSpc>
                <a:spcPct val="150000"/>
              </a:lnSpc>
            </a:pPr>
            <a:r>
              <a:rPr lang="en-US" altLang="en-US" dirty="0"/>
              <a:t>Require formal specifications for the program, as well as rules to interpret the program</a:t>
            </a:r>
          </a:p>
          <a:p>
            <a:pPr>
              <a:lnSpc>
                <a:spcPct val="150000"/>
              </a:lnSpc>
            </a:pPr>
            <a:r>
              <a:rPr lang="en-US" altLang="en-US" b="1" i="1" dirty="0"/>
              <a:t>Was an active area of </a:t>
            </a:r>
            <a:r>
              <a:rPr lang="en-US" altLang="en-US" b="1" i="1" dirty="0" smtClean="0"/>
              <a:t>research</a:t>
            </a:r>
          </a:p>
          <a:p>
            <a:pPr>
              <a:lnSpc>
                <a:spcPct val="150000"/>
              </a:lnSpc>
            </a:pPr>
            <a:r>
              <a:rPr lang="en-US" altLang="en-US" dirty="0"/>
              <a:t> </a:t>
            </a:r>
            <a:r>
              <a:rPr lang="en-US" altLang="en-US" dirty="0" smtClean="0"/>
              <a:t>Scalability </a:t>
            </a:r>
            <a:r>
              <a:rPr lang="en-US" altLang="en-US" dirty="0"/>
              <a:t>issues became the bottleneck</a:t>
            </a:r>
          </a:p>
          <a:p>
            <a:pPr>
              <a:lnSpc>
                <a:spcPct val="150000"/>
              </a:lnSpc>
            </a:pPr>
            <a:r>
              <a:rPr lang="en-US" altLang="en-US" dirty="0"/>
              <a:t>Used mostly in very critical situations, as an additional approach</a:t>
            </a:r>
          </a:p>
        </p:txBody>
      </p:sp>
    </p:spTree>
    <p:extLst>
      <p:ext uri="{BB962C8B-B14F-4D97-AF65-F5344CB8AC3E}">
        <p14:creationId xmlns:p14="http://schemas.microsoft.com/office/powerpoint/2010/main" val="15472141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en-US" altLang="en-US"/>
              <a:t>Metrics for Size</a:t>
            </a:r>
          </a:p>
        </p:txBody>
      </p:sp>
      <p:sp>
        <p:nvSpPr>
          <p:cNvPr id="93187" name="Rectangle 3"/>
          <p:cNvSpPr>
            <a:spLocks noGrp="1" noChangeArrowheads="1"/>
          </p:cNvSpPr>
          <p:nvPr>
            <p:ph type="body" idx="1"/>
          </p:nvPr>
        </p:nvSpPr>
        <p:spPr/>
        <p:txBody>
          <a:bodyPr/>
          <a:lstStyle/>
          <a:p>
            <a:pPr>
              <a:lnSpc>
                <a:spcPct val="200000"/>
              </a:lnSpc>
            </a:pPr>
            <a:r>
              <a:rPr lang="en-US" altLang="en-US" dirty="0"/>
              <a:t>LOC or KLOC</a:t>
            </a:r>
          </a:p>
          <a:p>
            <a:pPr marL="712788" lvl="1" indent="-369888">
              <a:lnSpc>
                <a:spcPct val="200000"/>
              </a:lnSpc>
            </a:pPr>
            <a:r>
              <a:rPr lang="en-US" altLang="en-US" b="1" i="1" u="sng" dirty="0" smtClean="0"/>
              <a:t>Non-commented, non blank lines is a standard definition</a:t>
            </a:r>
          </a:p>
          <a:p>
            <a:pPr marL="712788" lvl="1" indent="-369888">
              <a:lnSpc>
                <a:spcPct val="200000"/>
              </a:lnSpc>
            </a:pPr>
            <a:r>
              <a:rPr lang="en-US" altLang="en-US" dirty="0" smtClean="0"/>
              <a:t>Generally only new or modified lines are counted</a:t>
            </a:r>
          </a:p>
          <a:p>
            <a:pPr marL="712788" lvl="1" indent="-369888">
              <a:lnSpc>
                <a:spcPct val="200000"/>
              </a:lnSpc>
            </a:pPr>
            <a:r>
              <a:rPr lang="en-US" altLang="en-US" dirty="0" smtClean="0"/>
              <a:t>Used heavily, though has </a:t>
            </a:r>
            <a:r>
              <a:rPr lang="en-US" altLang="en-US" b="1" dirty="0" smtClean="0">
                <a:solidFill>
                  <a:srgbClr val="FF3300"/>
                </a:solidFill>
              </a:rPr>
              <a:t>shortcomings</a:t>
            </a:r>
          </a:p>
          <a:p>
            <a:pPr marL="1055688" lvl="2" indent="-369888">
              <a:lnSpc>
                <a:spcPct val="200000"/>
              </a:lnSpc>
            </a:pPr>
            <a:r>
              <a:rPr lang="en-US" altLang="en-US" b="1" dirty="0">
                <a:solidFill>
                  <a:srgbClr val="FF3300"/>
                </a:solidFill>
              </a:rPr>
              <a:t> </a:t>
            </a:r>
            <a:r>
              <a:rPr lang="en-GB" altLang="en-US" b="1" dirty="0">
                <a:solidFill>
                  <a:srgbClr val="FF3300"/>
                </a:solidFill>
              </a:rPr>
              <a:t> </a:t>
            </a:r>
            <a:r>
              <a:rPr lang="en-GB" altLang="en-US" b="1" dirty="0" smtClean="0">
                <a:solidFill>
                  <a:srgbClr val="FF3300"/>
                </a:solidFill>
              </a:rPr>
              <a:t>Depends </a:t>
            </a:r>
            <a:r>
              <a:rPr lang="en-GB" altLang="en-US" b="1" dirty="0">
                <a:solidFill>
                  <a:srgbClr val="FF3300"/>
                </a:solidFill>
              </a:rPr>
              <a:t>heavily on the language </a:t>
            </a:r>
            <a:r>
              <a:rPr lang="en-GB" altLang="en-US" b="1" dirty="0" smtClean="0">
                <a:solidFill>
                  <a:srgbClr val="FF3300"/>
                </a:solidFill>
              </a:rPr>
              <a:t>used</a:t>
            </a:r>
          </a:p>
          <a:p>
            <a:pPr marL="1055688" lvl="2" indent="-369888">
              <a:lnSpc>
                <a:spcPct val="200000"/>
              </a:lnSpc>
            </a:pPr>
            <a:r>
              <a:rPr lang="en-GB" altLang="en-US" b="1" dirty="0">
                <a:solidFill>
                  <a:srgbClr val="FF3300"/>
                </a:solidFill>
              </a:rPr>
              <a:t>  </a:t>
            </a:r>
            <a:r>
              <a:rPr lang="en-GB" altLang="en-US" b="1" dirty="0" smtClean="0">
                <a:solidFill>
                  <a:srgbClr val="FF3300"/>
                </a:solidFill>
              </a:rPr>
              <a:t>Depends on </a:t>
            </a:r>
            <a:r>
              <a:rPr lang="en-GB" altLang="en-US" b="1" dirty="0">
                <a:solidFill>
                  <a:srgbClr val="FF3300"/>
                </a:solidFill>
              </a:rPr>
              <a:t>how lines are counted.</a:t>
            </a:r>
            <a:endParaRPr lang="en-US" altLang="en-US" b="1" dirty="0">
              <a:solidFill>
                <a:srgbClr val="FF3300"/>
              </a:solidFill>
            </a:endParaRPr>
          </a:p>
        </p:txBody>
      </p:sp>
    </p:spTree>
    <p:extLst>
      <p:ext uri="{BB962C8B-B14F-4D97-AF65-F5344CB8AC3E}">
        <p14:creationId xmlns:p14="http://schemas.microsoft.com/office/powerpoint/2010/main" val="10020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3187">
                                            <p:txEl>
                                              <p:pRg st="1" end="1"/>
                                            </p:txEl>
                                          </p:spTgt>
                                        </p:tgtEl>
                                        <p:attrNameLst>
                                          <p:attrName>style.visibility</p:attrName>
                                        </p:attrNameLst>
                                      </p:cBhvr>
                                      <p:to>
                                        <p:strVal val="visible"/>
                                      </p:to>
                                    </p:set>
                                    <p:animEffect transition="in" filter="fade">
                                      <p:cBhvr>
                                        <p:cTn id="10" dur="500"/>
                                        <p:tgtEl>
                                          <p:spTgt spid="9318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3187">
                                            <p:txEl>
                                              <p:pRg st="2" end="2"/>
                                            </p:txEl>
                                          </p:spTgt>
                                        </p:tgtEl>
                                        <p:attrNameLst>
                                          <p:attrName>style.visibility</p:attrName>
                                        </p:attrNameLst>
                                      </p:cBhvr>
                                      <p:to>
                                        <p:strVal val="visible"/>
                                      </p:to>
                                    </p:set>
                                    <p:animEffect transition="in" filter="fade">
                                      <p:cBhvr>
                                        <p:cTn id="13" dur="500"/>
                                        <p:tgtEl>
                                          <p:spTgt spid="9318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3187">
                                            <p:txEl>
                                              <p:pRg st="3" end="3"/>
                                            </p:txEl>
                                          </p:spTgt>
                                        </p:tgtEl>
                                        <p:attrNameLst>
                                          <p:attrName>style.visibility</p:attrName>
                                        </p:attrNameLst>
                                      </p:cBhvr>
                                      <p:to>
                                        <p:strVal val="visible"/>
                                      </p:to>
                                    </p:set>
                                    <p:animEffect transition="in" filter="fade">
                                      <p:cBhvr>
                                        <p:cTn id="16" dur="500"/>
                                        <p:tgtEl>
                                          <p:spTgt spid="9318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93187">
                                            <p:txEl>
                                              <p:pRg st="4" end="4"/>
                                            </p:txEl>
                                          </p:spTgt>
                                        </p:tgtEl>
                                        <p:attrNameLst>
                                          <p:attrName>style.visibility</p:attrName>
                                        </p:attrNameLst>
                                      </p:cBhvr>
                                      <p:to>
                                        <p:strVal val="visible"/>
                                      </p:to>
                                    </p:set>
                                    <p:animEffect transition="in" filter="fade">
                                      <p:cBhvr>
                                        <p:cTn id="21" dur="500"/>
                                        <p:tgtEl>
                                          <p:spTgt spid="9318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93187">
                                            <p:txEl>
                                              <p:pRg st="5" end="5"/>
                                            </p:txEl>
                                          </p:spTgt>
                                        </p:tgtEl>
                                        <p:attrNameLst>
                                          <p:attrName>style.visibility</p:attrName>
                                        </p:attrNameLst>
                                      </p:cBhvr>
                                      <p:to>
                                        <p:strVal val="visible"/>
                                      </p:to>
                                    </p:set>
                                    <p:animEffect transition="in" filter="fade">
                                      <p:cBhvr>
                                        <p:cTn id="26" dur="500"/>
                                        <p:tgtEl>
                                          <p:spTgt spid="931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Finite</a:t>
            </a:r>
            <a:endParaRPr lang="en-US" dirty="0"/>
          </a:p>
        </p:txBody>
      </p:sp>
      <p:sp>
        <p:nvSpPr>
          <p:cNvPr id="3" name="Content Placeholder 2"/>
          <p:cNvSpPr>
            <a:spLocks noGrp="1"/>
          </p:cNvSpPr>
          <p:nvPr>
            <p:ph idx="1"/>
          </p:nvPr>
        </p:nvSpPr>
        <p:spPr>
          <a:xfrm>
            <a:off x="628649" y="1825624"/>
            <a:ext cx="8215313" cy="4818063"/>
          </a:xfrm>
        </p:spPr>
        <p:txBody>
          <a:bodyPr>
            <a:normAutofit/>
          </a:bodyPr>
          <a:lstStyle/>
          <a:p>
            <a:pPr>
              <a:lnSpc>
                <a:spcPct val="150000"/>
              </a:lnSpc>
            </a:pPr>
            <a:r>
              <a:rPr lang="en-US" dirty="0" smtClean="0"/>
              <a:t> </a:t>
            </a:r>
            <a:r>
              <a:rPr lang="en-GB" dirty="0" smtClean="0"/>
              <a:t>A complete test for all possible values may take a lot of time</a:t>
            </a:r>
          </a:p>
          <a:p>
            <a:pPr lvl="1">
              <a:lnSpc>
                <a:spcPct val="150000"/>
              </a:lnSpc>
            </a:pPr>
            <a:r>
              <a:rPr lang="en-GB" dirty="0"/>
              <a:t> </a:t>
            </a:r>
            <a:r>
              <a:rPr lang="en-GB" dirty="0" smtClean="0"/>
              <a:t>A </a:t>
            </a:r>
            <a:r>
              <a:rPr lang="en-GB" dirty="0"/>
              <a:t>complete set of tests can generally be considered </a:t>
            </a:r>
            <a:r>
              <a:rPr lang="en-GB" dirty="0" smtClean="0"/>
              <a:t>infinite</a:t>
            </a:r>
          </a:p>
          <a:p>
            <a:pPr lvl="1">
              <a:lnSpc>
                <a:spcPct val="150000"/>
              </a:lnSpc>
            </a:pPr>
            <a:endParaRPr lang="en-GB" dirty="0" smtClean="0"/>
          </a:p>
          <a:p>
            <a:pPr>
              <a:lnSpc>
                <a:spcPct val="150000"/>
              </a:lnSpc>
            </a:pPr>
            <a:r>
              <a:rPr lang="en-GB" dirty="0"/>
              <a:t> </a:t>
            </a:r>
            <a:r>
              <a:rPr lang="en-GB" dirty="0" smtClean="0"/>
              <a:t>Testing </a:t>
            </a:r>
            <a:r>
              <a:rPr lang="en-GB" dirty="0"/>
              <a:t>is conducted on a subset of all possible </a:t>
            </a:r>
            <a:r>
              <a:rPr lang="en-GB" dirty="0" smtClean="0"/>
              <a:t>tests</a:t>
            </a:r>
          </a:p>
          <a:p>
            <a:pPr lvl="1">
              <a:lnSpc>
                <a:spcPct val="150000"/>
              </a:lnSpc>
            </a:pPr>
            <a:r>
              <a:rPr lang="en-GB" dirty="0"/>
              <a:t> </a:t>
            </a:r>
            <a:r>
              <a:rPr lang="en-GB" dirty="0" smtClean="0"/>
              <a:t>Determined </a:t>
            </a:r>
            <a:r>
              <a:rPr lang="en-GB" dirty="0"/>
              <a:t>by risk and prioritization criteria</a:t>
            </a:r>
            <a:r>
              <a:rPr lang="en-GB" dirty="0" smtClean="0"/>
              <a:t>.</a:t>
            </a:r>
          </a:p>
          <a:p>
            <a:pPr lvl="1">
              <a:lnSpc>
                <a:spcPct val="150000"/>
              </a:lnSpc>
            </a:pPr>
            <a:endParaRPr lang="en-GB" dirty="0"/>
          </a:p>
          <a:p>
            <a:pPr>
              <a:lnSpc>
                <a:spcPct val="150000"/>
              </a:lnSpc>
            </a:pPr>
            <a:r>
              <a:rPr lang="en-GB" dirty="0"/>
              <a:t>  </a:t>
            </a:r>
            <a:r>
              <a:rPr lang="en-GB" dirty="0" smtClean="0"/>
              <a:t>A trade-off </a:t>
            </a:r>
            <a:r>
              <a:rPr lang="en-GB" dirty="0"/>
              <a:t>between </a:t>
            </a:r>
            <a:endParaRPr lang="en-GB" dirty="0" smtClean="0"/>
          </a:p>
          <a:p>
            <a:pPr lvl="1">
              <a:lnSpc>
                <a:spcPct val="150000"/>
              </a:lnSpc>
            </a:pPr>
            <a:r>
              <a:rPr lang="en-GB" dirty="0"/>
              <a:t> </a:t>
            </a:r>
            <a:r>
              <a:rPr lang="en-GB" dirty="0" smtClean="0"/>
              <a:t>Limited </a:t>
            </a:r>
            <a:r>
              <a:rPr lang="en-GB" dirty="0"/>
              <a:t>resources and s</a:t>
            </a:r>
            <a:r>
              <a:rPr lang="en-GB" dirty="0" smtClean="0"/>
              <a:t>chedules </a:t>
            </a:r>
          </a:p>
          <a:p>
            <a:pPr lvl="1">
              <a:lnSpc>
                <a:spcPct val="150000"/>
              </a:lnSpc>
            </a:pPr>
            <a:r>
              <a:rPr lang="en-GB" dirty="0"/>
              <a:t> </a:t>
            </a:r>
            <a:r>
              <a:rPr lang="en-GB" dirty="0" smtClean="0"/>
              <a:t>Inherently </a:t>
            </a:r>
            <a:r>
              <a:rPr lang="en-GB" dirty="0"/>
              <a:t>unlimited test </a:t>
            </a:r>
            <a:r>
              <a:rPr lang="en-GB" dirty="0" smtClean="0"/>
              <a:t>requirements</a:t>
            </a:r>
          </a:p>
        </p:txBody>
      </p:sp>
    </p:spTree>
    <p:extLst>
      <p:ext uri="{BB962C8B-B14F-4D97-AF65-F5344CB8AC3E}">
        <p14:creationId xmlns:p14="http://schemas.microsoft.com/office/powerpoint/2010/main" val="301293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p:txBody>
          <a:bodyPr/>
          <a:lstStyle/>
          <a:p>
            <a:r>
              <a:rPr lang="en-US" altLang="en-US"/>
              <a:t>Metrics for Size…</a:t>
            </a:r>
          </a:p>
        </p:txBody>
      </p:sp>
      <p:sp>
        <p:nvSpPr>
          <p:cNvPr id="138243" name="Rectangle 3"/>
          <p:cNvSpPr>
            <a:spLocks noGrp="1" noChangeArrowheads="1"/>
          </p:cNvSpPr>
          <p:nvPr>
            <p:ph type="body" idx="1"/>
          </p:nvPr>
        </p:nvSpPr>
        <p:spPr/>
        <p:txBody>
          <a:bodyPr/>
          <a:lstStyle/>
          <a:p>
            <a:pPr>
              <a:lnSpc>
                <a:spcPct val="90000"/>
              </a:lnSpc>
            </a:pPr>
            <a:r>
              <a:rPr lang="en-US" altLang="en-US" dirty="0"/>
              <a:t>Halstead’s Volume</a:t>
            </a:r>
          </a:p>
          <a:p>
            <a:pPr marL="712788" lvl="1" indent="-349250">
              <a:lnSpc>
                <a:spcPct val="150000"/>
              </a:lnSpc>
            </a:pPr>
            <a:r>
              <a:rPr lang="en-US" altLang="en-US" dirty="0"/>
              <a:t>n1: no of distinct operators</a:t>
            </a:r>
          </a:p>
          <a:p>
            <a:pPr marL="712788" lvl="1" indent="-349250">
              <a:lnSpc>
                <a:spcPct val="150000"/>
              </a:lnSpc>
            </a:pPr>
            <a:r>
              <a:rPr lang="en-US" altLang="en-US" dirty="0"/>
              <a:t>n2: no of distinct operands</a:t>
            </a:r>
          </a:p>
          <a:p>
            <a:pPr marL="712788" lvl="1" indent="-349250">
              <a:lnSpc>
                <a:spcPct val="150000"/>
              </a:lnSpc>
            </a:pPr>
            <a:r>
              <a:rPr lang="en-US" altLang="en-US" dirty="0"/>
              <a:t>N1: total occurrences of operators</a:t>
            </a:r>
          </a:p>
          <a:p>
            <a:pPr marL="712788" lvl="1" indent="-349250">
              <a:lnSpc>
                <a:spcPct val="150000"/>
              </a:lnSpc>
            </a:pPr>
            <a:r>
              <a:rPr lang="en-US" altLang="en-US" dirty="0"/>
              <a:t>N2: Total occurrences of operands</a:t>
            </a:r>
          </a:p>
          <a:p>
            <a:pPr marL="712788" lvl="1" indent="-349250">
              <a:lnSpc>
                <a:spcPct val="150000"/>
              </a:lnSpc>
            </a:pPr>
            <a:r>
              <a:rPr lang="en-US" altLang="en-US" dirty="0"/>
              <a:t>Vocabulary, n = n1 + n2</a:t>
            </a:r>
          </a:p>
          <a:p>
            <a:pPr marL="712788" lvl="1" indent="-349250">
              <a:lnSpc>
                <a:spcPct val="150000"/>
              </a:lnSpc>
            </a:pPr>
            <a:r>
              <a:rPr lang="en-US" altLang="en-US" dirty="0"/>
              <a:t>Length, N = N1 + N2</a:t>
            </a:r>
          </a:p>
          <a:p>
            <a:pPr marL="712788" lvl="1" indent="-349250">
              <a:lnSpc>
                <a:spcPct val="150000"/>
              </a:lnSpc>
            </a:pPr>
            <a:r>
              <a:rPr lang="en-US" altLang="en-US" dirty="0"/>
              <a:t>Volume, V = N log</a:t>
            </a:r>
            <a:r>
              <a:rPr lang="en-US" altLang="en-US" baseline="-25000" dirty="0"/>
              <a:t>2</a:t>
            </a:r>
            <a:r>
              <a:rPr lang="en-US" altLang="en-US" dirty="0"/>
              <a:t>(n)</a:t>
            </a:r>
          </a:p>
          <a:p>
            <a:pPr lvl="1">
              <a:lnSpc>
                <a:spcPct val="90000"/>
              </a:lnSpc>
            </a:pPr>
            <a:endParaRPr lang="en-US" altLang="en-US" dirty="0"/>
          </a:p>
        </p:txBody>
      </p:sp>
      <p:sp>
        <p:nvSpPr>
          <p:cNvPr id="2" name="Rectangle 1"/>
          <p:cNvSpPr/>
          <p:nvPr/>
        </p:nvSpPr>
        <p:spPr>
          <a:xfrm>
            <a:off x="0" y="5976908"/>
            <a:ext cx="8730503" cy="400110"/>
          </a:xfrm>
          <a:prstGeom prst="rect">
            <a:avLst/>
          </a:prstGeom>
        </p:spPr>
        <p:txBody>
          <a:bodyPr wrap="square">
            <a:spAutoFit/>
          </a:bodyPr>
          <a:lstStyle/>
          <a:p>
            <a:pPr algn="ctr"/>
            <a:r>
              <a:rPr lang="en-US" sz="2000" b="1" i="1" dirty="0" smtClean="0"/>
              <a:t> The minimum number of bits necessary to represent the program.</a:t>
            </a:r>
            <a:endParaRPr lang="en-US" sz="2000" b="1" i="1" dirty="0"/>
          </a:p>
        </p:txBody>
      </p:sp>
    </p:spTree>
    <p:extLst>
      <p:ext uri="{BB962C8B-B14F-4D97-AF65-F5344CB8AC3E}">
        <p14:creationId xmlns:p14="http://schemas.microsoft.com/office/powerpoint/2010/main" val="1445333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8243">
                                            <p:txEl>
                                              <p:pRg st="1" end="1"/>
                                            </p:txEl>
                                          </p:spTgt>
                                        </p:tgtEl>
                                        <p:attrNameLst>
                                          <p:attrName>style.visibility</p:attrName>
                                        </p:attrNameLst>
                                      </p:cBhvr>
                                      <p:to>
                                        <p:strVal val="visible"/>
                                      </p:to>
                                    </p:set>
                                    <p:animEffect transition="in" filter="fade">
                                      <p:cBhvr>
                                        <p:cTn id="7" dur="500"/>
                                        <p:tgtEl>
                                          <p:spTgt spid="13824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8243">
                                            <p:txEl>
                                              <p:pRg st="2" end="2"/>
                                            </p:txEl>
                                          </p:spTgt>
                                        </p:tgtEl>
                                        <p:attrNameLst>
                                          <p:attrName>style.visibility</p:attrName>
                                        </p:attrNameLst>
                                      </p:cBhvr>
                                      <p:to>
                                        <p:strVal val="visible"/>
                                      </p:to>
                                    </p:set>
                                    <p:animEffect transition="in" filter="fade">
                                      <p:cBhvr>
                                        <p:cTn id="12" dur="500"/>
                                        <p:tgtEl>
                                          <p:spTgt spid="13824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8243">
                                            <p:txEl>
                                              <p:pRg st="3" end="3"/>
                                            </p:txEl>
                                          </p:spTgt>
                                        </p:tgtEl>
                                        <p:attrNameLst>
                                          <p:attrName>style.visibility</p:attrName>
                                        </p:attrNameLst>
                                      </p:cBhvr>
                                      <p:to>
                                        <p:strVal val="visible"/>
                                      </p:to>
                                    </p:set>
                                    <p:animEffect transition="in" filter="fade">
                                      <p:cBhvr>
                                        <p:cTn id="17" dur="500"/>
                                        <p:tgtEl>
                                          <p:spTgt spid="13824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8243">
                                            <p:txEl>
                                              <p:pRg st="4" end="4"/>
                                            </p:txEl>
                                          </p:spTgt>
                                        </p:tgtEl>
                                        <p:attrNameLst>
                                          <p:attrName>style.visibility</p:attrName>
                                        </p:attrNameLst>
                                      </p:cBhvr>
                                      <p:to>
                                        <p:strVal val="visible"/>
                                      </p:to>
                                    </p:set>
                                    <p:animEffect transition="in" filter="fade">
                                      <p:cBhvr>
                                        <p:cTn id="22" dur="500"/>
                                        <p:tgtEl>
                                          <p:spTgt spid="13824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8243">
                                            <p:txEl>
                                              <p:pRg st="5" end="5"/>
                                            </p:txEl>
                                          </p:spTgt>
                                        </p:tgtEl>
                                        <p:attrNameLst>
                                          <p:attrName>style.visibility</p:attrName>
                                        </p:attrNameLst>
                                      </p:cBhvr>
                                      <p:to>
                                        <p:strVal val="visible"/>
                                      </p:to>
                                    </p:set>
                                    <p:animEffect transition="in" filter="fade">
                                      <p:cBhvr>
                                        <p:cTn id="27" dur="500"/>
                                        <p:tgtEl>
                                          <p:spTgt spid="13824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8243">
                                            <p:txEl>
                                              <p:pRg st="6" end="6"/>
                                            </p:txEl>
                                          </p:spTgt>
                                        </p:tgtEl>
                                        <p:attrNameLst>
                                          <p:attrName>style.visibility</p:attrName>
                                        </p:attrNameLst>
                                      </p:cBhvr>
                                      <p:to>
                                        <p:strVal val="visible"/>
                                      </p:to>
                                    </p:set>
                                    <p:animEffect transition="in" filter="fade">
                                      <p:cBhvr>
                                        <p:cTn id="32" dur="500"/>
                                        <p:tgtEl>
                                          <p:spTgt spid="13824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38243">
                                            <p:txEl>
                                              <p:pRg st="7" end="7"/>
                                            </p:txEl>
                                          </p:spTgt>
                                        </p:tgtEl>
                                        <p:attrNameLst>
                                          <p:attrName>style.visibility</p:attrName>
                                        </p:attrNameLst>
                                      </p:cBhvr>
                                      <p:to>
                                        <p:strVal val="visible"/>
                                      </p:to>
                                    </p:set>
                                    <p:animEffect transition="in" filter="fade">
                                      <p:cBhvr>
                                        <p:cTn id="37" dur="500"/>
                                        <p:tgtEl>
                                          <p:spTgt spid="13824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fade">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ltLang="en-US" dirty="0"/>
              <a:t>Metrics for Complexity</a:t>
            </a:r>
          </a:p>
        </p:txBody>
      </p:sp>
      <p:sp>
        <p:nvSpPr>
          <p:cNvPr id="94211" name="Rectangle 3"/>
          <p:cNvSpPr>
            <a:spLocks noGrp="1" noChangeArrowheads="1"/>
          </p:cNvSpPr>
          <p:nvPr>
            <p:ph type="body" idx="1"/>
          </p:nvPr>
        </p:nvSpPr>
        <p:spPr/>
        <p:txBody>
          <a:bodyPr/>
          <a:lstStyle/>
          <a:p>
            <a:pPr>
              <a:lnSpc>
                <a:spcPct val="150000"/>
              </a:lnSpc>
            </a:pPr>
            <a:r>
              <a:rPr lang="en-US" altLang="en-US" dirty="0" err="1"/>
              <a:t>Cyclomatic</a:t>
            </a:r>
            <a:r>
              <a:rPr lang="en-US" altLang="en-US" dirty="0"/>
              <a:t> Complexity is perhaps the most widely used measure</a:t>
            </a:r>
          </a:p>
          <a:p>
            <a:pPr>
              <a:lnSpc>
                <a:spcPct val="150000"/>
              </a:lnSpc>
            </a:pPr>
            <a:r>
              <a:rPr lang="en-US" altLang="en-US" dirty="0" smtClean="0"/>
              <a:t>Represents the program by its </a:t>
            </a:r>
            <a:r>
              <a:rPr lang="en-US" altLang="en-US" b="1" dirty="0" smtClean="0">
                <a:solidFill>
                  <a:srgbClr val="FF3300"/>
                </a:solidFill>
              </a:rPr>
              <a:t>control flow graph </a:t>
            </a:r>
            <a:r>
              <a:rPr lang="en-US" altLang="en-US" dirty="0" smtClean="0"/>
              <a:t>with e edges, n nodes, and p parts</a:t>
            </a:r>
          </a:p>
          <a:p>
            <a:pPr>
              <a:lnSpc>
                <a:spcPct val="150000"/>
              </a:lnSpc>
            </a:pPr>
            <a:r>
              <a:rPr lang="en-US" altLang="en-US" dirty="0" err="1" smtClean="0"/>
              <a:t>Cyclomatic</a:t>
            </a:r>
            <a:r>
              <a:rPr lang="en-US" altLang="en-US" dirty="0" smtClean="0"/>
              <a:t> </a:t>
            </a:r>
            <a:r>
              <a:rPr lang="en-US" altLang="en-US" dirty="0"/>
              <a:t>complexity is defined as </a:t>
            </a:r>
            <a:r>
              <a:rPr lang="en-US" altLang="en-US" b="1" dirty="0" smtClean="0">
                <a:solidFill>
                  <a:srgbClr val="0000FF"/>
                </a:solidFill>
              </a:rPr>
              <a:t>V(G) = </a:t>
            </a:r>
            <a:r>
              <a:rPr lang="en-US" altLang="en-US" b="1" dirty="0" err="1" smtClean="0">
                <a:solidFill>
                  <a:srgbClr val="0000FF"/>
                </a:solidFill>
              </a:rPr>
              <a:t>e-n+p</a:t>
            </a:r>
            <a:endParaRPr lang="en-US" altLang="en-US" b="1" dirty="0" smtClean="0">
              <a:solidFill>
                <a:srgbClr val="0000FF"/>
              </a:solidFill>
            </a:endParaRPr>
          </a:p>
          <a:p>
            <a:pPr>
              <a:lnSpc>
                <a:spcPct val="150000"/>
              </a:lnSpc>
            </a:pPr>
            <a:r>
              <a:rPr lang="en-US" altLang="en-US" dirty="0" smtClean="0"/>
              <a:t>This is same as the number of </a:t>
            </a:r>
            <a:r>
              <a:rPr lang="en-US" altLang="en-US" b="1" dirty="0" smtClean="0">
                <a:solidFill>
                  <a:srgbClr val="FF3300"/>
                </a:solidFill>
              </a:rPr>
              <a:t>linearly independent cycles </a:t>
            </a:r>
            <a:r>
              <a:rPr lang="en-US" altLang="en-US" dirty="0" smtClean="0"/>
              <a:t>in the graph</a:t>
            </a:r>
          </a:p>
          <a:p>
            <a:pPr>
              <a:lnSpc>
                <a:spcPct val="150000"/>
              </a:lnSpc>
            </a:pPr>
            <a:r>
              <a:rPr lang="en-US" altLang="en-US" dirty="0"/>
              <a:t>N</a:t>
            </a:r>
            <a:r>
              <a:rPr lang="en-US" altLang="en-US" dirty="0" smtClean="0"/>
              <a:t>umber </a:t>
            </a:r>
            <a:r>
              <a:rPr lang="en-US" altLang="en-US" dirty="0"/>
              <a:t>of decisions (conditionals) in the program plus one</a:t>
            </a:r>
          </a:p>
          <a:p>
            <a:pPr lvl="1">
              <a:lnSpc>
                <a:spcPct val="80000"/>
              </a:lnSpc>
            </a:pPr>
            <a:endParaRPr lang="en-US" altLang="en-US" sz="2400" dirty="0"/>
          </a:p>
        </p:txBody>
      </p:sp>
    </p:spTree>
    <p:extLst>
      <p:ext uri="{BB962C8B-B14F-4D97-AF65-F5344CB8AC3E}">
        <p14:creationId xmlns:p14="http://schemas.microsoft.com/office/powerpoint/2010/main" val="1665760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Effect transition="in" filter="fade">
                                      <p:cBhvr>
                                        <p:cTn id="17" dur="500"/>
                                        <p:tgtEl>
                                          <p:spTgt spid="942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4211">
                                            <p:txEl>
                                              <p:pRg st="3" end="3"/>
                                            </p:txEl>
                                          </p:spTgt>
                                        </p:tgtEl>
                                        <p:attrNameLst>
                                          <p:attrName>style.visibility</p:attrName>
                                        </p:attrNameLst>
                                      </p:cBhvr>
                                      <p:to>
                                        <p:strVal val="visible"/>
                                      </p:to>
                                    </p:set>
                                    <p:animEffect transition="in" filter="fade">
                                      <p:cBhvr>
                                        <p:cTn id="22" dur="500"/>
                                        <p:tgtEl>
                                          <p:spTgt spid="942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4211">
                                            <p:txEl>
                                              <p:pRg st="4" end="4"/>
                                            </p:txEl>
                                          </p:spTgt>
                                        </p:tgtEl>
                                        <p:attrNameLst>
                                          <p:attrName>style.visibility</p:attrName>
                                        </p:attrNameLst>
                                      </p:cBhvr>
                                      <p:to>
                                        <p:strVal val="visible"/>
                                      </p:to>
                                    </p:set>
                                    <p:animEffect transition="in" filter="fade">
                                      <p:cBhvr>
                                        <p:cTn id="2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graph of a program</a:t>
            </a:r>
            <a:endParaRPr lang="en-US" dirty="0"/>
          </a:p>
        </p:txBody>
      </p:sp>
      <p:pic>
        <p:nvPicPr>
          <p:cNvPr id="6" name="Picture 5"/>
          <p:cNvPicPr>
            <a:picLocks noChangeAspect="1"/>
          </p:cNvPicPr>
          <p:nvPr/>
        </p:nvPicPr>
        <p:blipFill>
          <a:blip r:embed="rId2"/>
          <a:stretch>
            <a:fillRect/>
          </a:stretch>
        </p:blipFill>
        <p:spPr>
          <a:xfrm>
            <a:off x="2861924" y="1300724"/>
            <a:ext cx="3420152" cy="1926503"/>
          </a:xfrm>
          <a:prstGeom prst="rect">
            <a:avLst/>
          </a:prstGeom>
        </p:spPr>
      </p:pic>
      <p:pic>
        <p:nvPicPr>
          <p:cNvPr id="12" name="Picture 11"/>
          <p:cNvPicPr>
            <a:picLocks noChangeAspect="1"/>
          </p:cNvPicPr>
          <p:nvPr/>
        </p:nvPicPr>
        <p:blipFill>
          <a:blip r:embed="rId3"/>
          <a:stretch>
            <a:fillRect/>
          </a:stretch>
        </p:blipFill>
        <p:spPr>
          <a:xfrm>
            <a:off x="1419367" y="3333863"/>
            <a:ext cx="5944115" cy="3365284"/>
          </a:xfrm>
          <a:prstGeom prst="rect">
            <a:avLst/>
          </a:prstGeom>
        </p:spPr>
      </p:pic>
    </p:spTree>
    <p:extLst>
      <p:ext uri="{BB962C8B-B14F-4D97-AF65-F5344CB8AC3E}">
        <p14:creationId xmlns:p14="http://schemas.microsoft.com/office/powerpoint/2010/main" val="327974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a:t>
            </a:r>
            <a:endParaRPr lang="en-US" dirty="0"/>
          </a:p>
        </p:txBody>
      </p:sp>
      <p:pic>
        <p:nvPicPr>
          <p:cNvPr id="2050" name="Picture 2" descr="https://upload.wikimedia.org/wikipedia/commons/thumb/8/85/Pseudoforest.svg/540px-Pseudoforest.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1900517"/>
            <a:ext cx="5143500" cy="4457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28454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normAutofit/>
          </a:bodyPr>
          <a:lstStyle/>
          <a:p>
            <a:r>
              <a:rPr lang="en-US" altLang="en-US" dirty="0" err="1"/>
              <a:t>Cyclomatic</a:t>
            </a:r>
            <a:r>
              <a:rPr lang="en-US" altLang="en-US" dirty="0"/>
              <a:t> complexity example…</a:t>
            </a:r>
          </a:p>
        </p:txBody>
      </p:sp>
      <p:sp>
        <p:nvSpPr>
          <p:cNvPr id="139267" name="Rectangle 3"/>
          <p:cNvSpPr>
            <a:spLocks noGrp="1" noChangeArrowheads="1"/>
          </p:cNvSpPr>
          <p:nvPr>
            <p:ph type="body" idx="1"/>
          </p:nvPr>
        </p:nvSpPr>
        <p:spPr/>
        <p:txBody>
          <a:bodyPr/>
          <a:lstStyle/>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a:t>
            </a:r>
            <a:r>
              <a:rPr lang="en-US" altLang="en-US" sz="2400" b="1" dirty="0" err="1" smtClean="0">
                <a:latin typeface="Courier New" panose="02070309020205020404" pitchFamily="49" charset="0"/>
                <a:cs typeface="Courier New" panose="02070309020205020404" pitchFamily="49" charset="0"/>
              </a:rPr>
              <a:t>i</a:t>
            </a:r>
            <a:r>
              <a:rPr lang="en-US" altLang="en-US" sz="2400" b="1" dirty="0" smtClean="0">
                <a:latin typeface="Courier New" panose="02070309020205020404" pitchFamily="49" charset="0"/>
                <a:cs typeface="Courier New" panose="02070309020205020404" pitchFamily="49" charset="0"/>
              </a:rPr>
              <a:t>=1</a:t>
            </a:r>
            <a:r>
              <a:rPr lang="en-US" altLang="en-US" sz="2400" b="1" dirty="0">
                <a:latin typeface="Courier New" panose="02070309020205020404" pitchFamily="49" charset="0"/>
                <a:cs typeface="Courier New" panose="02070309020205020404" pitchFamily="49" charset="0"/>
              </a:rPr>
              <a:t>;</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a:t>
            </a:r>
            <a:r>
              <a:rPr lang="en-US" altLang="en-US" sz="2400" b="1" dirty="0" smtClean="0">
                <a:latin typeface="Courier New" panose="02070309020205020404" pitchFamily="49" charset="0"/>
                <a:cs typeface="Courier New" panose="02070309020205020404" pitchFamily="49" charset="0"/>
              </a:rPr>
              <a:t>while </a:t>
            </a:r>
            <a:r>
              <a:rPr lang="en-US" altLang="en-US" sz="2400" b="1" dirty="0">
                <a:latin typeface="Courier New" panose="02070309020205020404" pitchFamily="49" charset="0"/>
                <a:cs typeface="Courier New" panose="02070309020205020404" pitchFamily="49" charset="0"/>
              </a:rPr>
              <a:t>(</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&lt;=n) {</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J=1;</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while(j &lt;=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If (A[</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]&lt;A[j])</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Swap(A[</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A[j]);</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J=j+1;}</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   </a:t>
            </a:r>
            <a:r>
              <a:rPr lang="en-US" altLang="en-US" sz="2400" b="1" dirty="0" err="1">
                <a:latin typeface="Courier New" panose="02070309020205020404" pitchFamily="49" charset="0"/>
                <a:cs typeface="Courier New" panose="02070309020205020404" pitchFamily="49" charset="0"/>
              </a:rPr>
              <a:t>i</a:t>
            </a:r>
            <a:r>
              <a:rPr lang="en-US" altLang="en-US" sz="2400" b="1" dirty="0">
                <a:latin typeface="Courier New" panose="02070309020205020404" pitchFamily="49" charset="0"/>
                <a:cs typeface="Courier New" panose="02070309020205020404" pitchFamily="49" charset="0"/>
              </a:rPr>
              <a:t> = i+1;}</a:t>
            </a:r>
          </a:p>
          <a:p>
            <a:pPr marL="609600" indent="-609600">
              <a:lnSpc>
                <a:spcPct val="90000"/>
              </a:lnSpc>
              <a:buFont typeface="Wingdings" panose="05000000000000000000" pitchFamily="2" charset="2"/>
              <a:buAutoNum type="arabicPeriod"/>
            </a:pPr>
            <a:r>
              <a:rPr lang="en-US" alt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9852433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ltLang="en-US" dirty="0"/>
              <a:t>Example…</a:t>
            </a:r>
          </a:p>
        </p:txBody>
      </p:sp>
      <p:pic>
        <p:nvPicPr>
          <p:cNvPr id="140293" name="Picture 5" descr="Fig8-9"/>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203325" y="1690689"/>
            <a:ext cx="6737350" cy="4648200"/>
          </a:xfr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3351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r>
              <a:rPr lang="en-US" altLang="en-US"/>
              <a:t>Example…</a:t>
            </a:r>
          </a:p>
        </p:txBody>
      </p:sp>
      <p:sp>
        <p:nvSpPr>
          <p:cNvPr id="142339" name="Rectangle 3"/>
          <p:cNvSpPr>
            <a:spLocks noGrp="1" noChangeArrowheads="1"/>
          </p:cNvSpPr>
          <p:nvPr>
            <p:ph type="body" idx="1"/>
          </p:nvPr>
        </p:nvSpPr>
        <p:spPr/>
        <p:txBody>
          <a:bodyPr/>
          <a:lstStyle/>
          <a:p>
            <a:pPr marL="609600" indent="-609600">
              <a:lnSpc>
                <a:spcPct val="150000"/>
              </a:lnSpc>
            </a:pPr>
            <a:r>
              <a:rPr lang="en-US" altLang="en-US" dirty="0"/>
              <a:t>V(G) = 10-7+1 = 4</a:t>
            </a:r>
          </a:p>
          <a:p>
            <a:pPr marL="609600" indent="-609600">
              <a:lnSpc>
                <a:spcPct val="150000"/>
              </a:lnSpc>
            </a:pPr>
            <a:r>
              <a:rPr lang="en-US" altLang="en-US" dirty="0"/>
              <a:t>Independent circuits</a:t>
            </a:r>
          </a:p>
          <a:p>
            <a:pPr marL="990600" lvl="1" indent="-533400">
              <a:lnSpc>
                <a:spcPct val="150000"/>
              </a:lnSpc>
              <a:buFont typeface="Wingdings" panose="05000000000000000000" pitchFamily="2" charset="2"/>
              <a:buAutoNum type="arabicPeriod"/>
            </a:pPr>
            <a:r>
              <a:rPr lang="en-US" altLang="en-US" dirty="0"/>
              <a:t>b c e b</a:t>
            </a:r>
          </a:p>
          <a:p>
            <a:pPr marL="990600" lvl="1" indent="-533400">
              <a:lnSpc>
                <a:spcPct val="150000"/>
              </a:lnSpc>
              <a:buFont typeface="Wingdings" panose="05000000000000000000" pitchFamily="2" charset="2"/>
              <a:buAutoNum type="arabicPeriod"/>
            </a:pPr>
            <a:r>
              <a:rPr lang="en-US" altLang="en-US" dirty="0"/>
              <a:t>b c d e b</a:t>
            </a:r>
          </a:p>
          <a:p>
            <a:pPr marL="990600" lvl="1" indent="-533400">
              <a:lnSpc>
                <a:spcPct val="150000"/>
              </a:lnSpc>
              <a:buFont typeface="Wingdings" panose="05000000000000000000" pitchFamily="2" charset="2"/>
              <a:buAutoNum type="arabicPeriod"/>
            </a:pPr>
            <a:r>
              <a:rPr lang="en-US" altLang="en-US" dirty="0"/>
              <a:t>a b f a</a:t>
            </a:r>
          </a:p>
          <a:p>
            <a:pPr marL="990600" lvl="1" indent="-533400">
              <a:lnSpc>
                <a:spcPct val="150000"/>
              </a:lnSpc>
              <a:buFont typeface="Wingdings" panose="05000000000000000000" pitchFamily="2" charset="2"/>
              <a:buAutoNum type="arabicPeriod"/>
            </a:pPr>
            <a:r>
              <a:rPr lang="en-US" altLang="en-US" dirty="0"/>
              <a:t>a g a</a:t>
            </a:r>
          </a:p>
          <a:p>
            <a:pPr marL="609600" indent="-609600">
              <a:lnSpc>
                <a:spcPct val="150000"/>
              </a:lnSpc>
            </a:pPr>
            <a:r>
              <a:rPr lang="en-US" altLang="en-US" dirty="0"/>
              <a:t>No of decisions is 3 (while, while, if); complexity is 3+1 = 4</a:t>
            </a:r>
          </a:p>
        </p:txBody>
      </p:sp>
    </p:spTree>
    <p:extLst>
      <p:ext uri="{BB962C8B-B14F-4D97-AF65-F5344CB8AC3E}">
        <p14:creationId xmlns:p14="http://schemas.microsoft.com/office/powerpoint/2010/main" val="2907367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2339">
                                            <p:txEl>
                                              <p:pRg st="0" end="0"/>
                                            </p:txEl>
                                          </p:spTgt>
                                        </p:tgtEl>
                                        <p:attrNameLst>
                                          <p:attrName>style.visibility</p:attrName>
                                        </p:attrNameLst>
                                      </p:cBhvr>
                                      <p:to>
                                        <p:strVal val="visible"/>
                                      </p:to>
                                    </p:set>
                                    <p:animEffect transition="in" filter="fade">
                                      <p:cBhvr>
                                        <p:cTn id="7" dur="500"/>
                                        <p:tgtEl>
                                          <p:spTgt spid="14233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2339">
                                            <p:txEl>
                                              <p:pRg st="1" end="1"/>
                                            </p:txEl>
                                          </p:spTgt>
                                        </p:tgtEl>
                                        <p:attrNameLst>
                                          <p:attrName>style.visibility</p:attrName>
                                        </p:attrNameLst>
                                      </p:cBhvr>
                                      <p:to>
                                        <p:strVal val="visible"/>
                                      </p:to>
                                    </p:set>
                                    <p:animEffect transition="in" filter="fade">
                                      <p:cBhvr>
                                        <p:cTn id="12" dur="500"/>
                                        <p:tgtEl>
                                          <p:spTgt spid="14233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42339">
                                            <p:txEl>
                                              <p:pRg st="2" end="2"/>
                                            </p:txEl>
                                          </p:spTgt>
                                        </p:tgtEl>
                                        <p:attrNameLst>
                                          <p:attrName>style.visibility</p:attrName>
                                        </p:attrNameLst>
                                      </p:cBhvr>
                                      <p:to>
                                        <p:strVal val="visible"/>
                                      </p:to>
                                    </p:set>
                                    <p:animEffect transition="in" filter="fade">
                                      <p:cBhvr>
                                        <p:cTn id="15" dur="500"/>
                                        <p:tgtEl>
                                          <p:spTgt spid="14233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42339">
                                            <p:txEl>
                                              <p:pRg st="3" end="3"/>
                                            </p:txEl>
                                          </p:spTgt>
                                        </p:tgtEl>
                                        <p:attrNameLst>
                                          <p:attrName>style.visibility</p:attrName>
                                        </p:attrNameLst>
                                      </p:cBhvr>
                                      <p:to>
                                        <p:strVal val="visible"/>
                                      </p:to>
                                    </p:set>
                                    <p:animEffect transition="in" filter="fade">
                                      <p:cBhvr>
                                        <p:cTn id="18" dur="500"/>
                                        <p:tgtEl>
                                          <p:spTgt spid="14233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42339">
                                            <p:txEl>
                                              <p:pRg st="4" end="4"/>
                                            </p:txEl>
                                          </p:spTgt>
                                        </p:tgtEl>
                                        <p:attrNameLst>
                                          <p:attrName>style.visibility</p:attrName>
                                        </p:attrNameLst>
                                      </p:cBhvr>
                                      <p:to>
                                        <p:strVal val="visible"/>
                                      </p:to>
                                    </p:set>
                                    <p:animEffect transition="in" filter="fade">
                                      <p:cBhvr>
                                        <p:cTn id="21" dur="500"/>
                                        <p:tgtEl>
                                          <p:spTgt spid="14233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2339">
                                            <p:txEl>
                                              <p:pRg st="5" end="5"/>
                                            </p:txEl>
                                          </p:spTgt>
                                        </p:tgtEl>
                                        <p:attrNameLst>
                                          <p:attrName>style.visibility</p:attrName>
                                        </p:attrNameLst>
                                      </p:cBhvr>
                                      <p:to>
                                        <p:strVal val="visible"/>
                                      </p:to>
                                    </p:set>
                                    <p:animEffect transition="in" filter="fade">
                                      <p:cBhvr>
                                        <p:cTn id="24" dur="500"/>
                                        <p:tgtEl>
                                          <p:spTgt spid="142339">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42339">
                                            <p:txEl>
                                              <p:pRg st="6" end="6"/>
                                            </p:txEl>
                                          </p:spTgt>
                                        </p:tgtEl>
                                        <p:attrNameLst>
                                          <p:attrName>style.visibility</p:attrName>
                                        </p:attrNameLst>
                                      </p:cBhvr>
                                      <p:to>
                                        <p:strVal val="visible"/>
                                      </p:to>
                                    </p:set>
                                    <p:animEffect transition="in" filter="fade">
                                      <p:cBhvr>
                                        <p:cTn id="29" dur="500"/>
                                        <p:tgtEl>
                                          <p:spTgt spid="14233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Outline of control flow testing</a:t>
            </a:r>
            <a:endParaRPr lang="en-US" dirty="0"/>
          </a:p>
        </p:txBody>
      </p:sp>
      <p:sp>
        <p:nvSpPr>
          <p:cNvPr id="3" name="Content Placeholder 2"/>
          <p:cNvSpPr>
            <a:spLocks noGrp="1"/>
          </p:cNvSpPr>
          <p:nvPr>
            <p:ph idx="1"/>
          </p:nvPr>
        </p:nvSpPr>
        <p:spPr/>
        <p:txBody>
          <a:bodyPr/>
          <a:lstStyle/>
          <a:p>
            <a:r>
              <a:rPr lang="en-US" dirty="0" smtClean="0"/>
              <a:t> Inputs</a:t>
            </a:r>
          </a:p>
          <a:p>
            <a:pPr lvl="1"/>
            <a:r>
              <a:rPr lang="en-US" dirty="0"/>
              <a:t> </a:t>
            </a:r>
            <a:r>
              <a:rPr lang="en-US" dirty="0" smtClean="0"/>
              <a:t>T</a:t>
            </a:r>
            <a:r>
              <a:rPr lang="en-GB" i="1" dirty="0" smtClean="0"/>
              <a:t>he source </a:t>
            </a:r>
            <a:r>
              <a:rPr lang="en-GB" i="1" dirty="0"/>
              <a:t>code of a program </a:t>
            </a:r>
            <a:r>
              <a:rPr lang="en-GB" i="1" dirty="0" smtClean="0"/>
              <a:t>unit</a:t>
            </a:r>
          </a:p>
          <a:p>
            <a:pPr lvl="1"/>
            <a:r>
              <a:rPr lang="en-GB" i="1" dirty="0"/>
              <a:t> </a:t>
            </a:r>
            <a:r>
              <a:rPr lang="en-GB" i="1" dirty="0" smtClean="0"/>
              <a:t>A </a:t>
            </a:r>
            <a:r>
              <a:rPr lang="en-GB" i="1" dirty="0"/>
              <a:t>set of path selection </a:t>
            </a:r>
            <a:r>
              <a:rPr lang="en-GB" i="1" dirty="0" smtClean="0"/>
              <a:t>criteria</a:t>
            </a:r>
          </a:p>
          <a:p>
            <a:pPr lvl="1"/>
            <a:endParaRPr lang="en-GB" i="1" dirty="0"/>
          </a:p>
          <a:p>
            <a:r>
              <a:rPr lang="en-GB" i="1" dirty="0" smtClean="0"/>
              <a:t> Examples of path selection criteria</a:t>
            </a:r>
          </a:p>
          <a:p>
            <a:pPr lvl="1"/>
            <a:r>
              <a:rPr lang="en-GB" i="1" dirty="0"/>
              <a:t> </a:t>
            </a:r>
            <a:r>
              <a:rPr lang="en-GB" dirty="0"/>
              <a:t>Select paths such that every statement is executed at least </a:t>
            </a:r>
            <a:r>
              <a:rPr lang="en-GB" dirty="0" smtClean="0"/>
              <a:t>once</a:t>
            </a:r>
          </a:p>
          <a:p>
            <a:pPr lvl="1"/>
            <a:endParaRPr lang="en-GB" i="1" dirty="0"/>
          </a:p>
          <a:p>
            <a:pPr lvl="1"/>
            <a:r>
              <a:rPr lang="en-GB" i="1" dirty="0" smtClean="0"/>
              <a:t> </a:t>
            </a:r>
            <a:r>
              <a:rPr lang="en-GB" dirty="0"/>
              <a:t>Select paths such that every conditional statement evaluates to true and false at least once </a:t>
            </a:r>
            <a:r>
              <a:rPr lang="en-GB" dirty="0" smtClean="0"/>
              <a:t>on different </a:t>
            </a:r>
            <a:r>
              <a:rPr lang="en-GB" dirty="0"/>
              <a:t>occasions</a:t>
            </a:r>
            <a:endParaRPr lang="en-GB" i="1" dirty="0" smtClean="0"/>
          </a:p>
          <a:p>
            <a:pPr lvl="1"/>
            <a:endParaRPr lang="en-US" dirty="0"/>
          </a:p>
        </p:txBody>
      </p:sp>
    </p:spTree>
    <p:extLst>
      <p:ext uri="{BB962C8B-B14F-4D97-AF65-F5344CB8AC3E}">
        <p14:creationId xmlns:p14="http://schemas.microsoft.com/office/powerpoint/2010/main" val="2486090767"/>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5988" y="18647"/>
            <a:ext cx="6992799" cy="6839353"/>
          </a:xfrm>
          <a:prstGeom prst="rect">
            <a:avLst/>
          </a:prstGeom>
        </p:spPr>
      </p:pic>
      <p:sp>
        <p:nvSpPr>
          <p:cNvPr id="2" name="Title 1"/>
          <p:cNvSpPr>
            <a:spLocks noGrp="1"/>
          </p:cNvSpPr>
          <p:nvPr>
            <p:ph type="title"/>
          </p:nvPr>
        </p:nvSpPr>
        <p:spPr>
          <a:xfrm>
            <a:off x="428625" y="3265489"/>
            <a:ext cx="1871663" cy="1325563"/>
          </a:xfrm>
        </p:spPr>
        <p:txBody>
          <a:bodyPr>
            <a:normAutofit fontScale="90000"/>
          </a:bodyPr>
          <a:lstStyle/>
          <a:p>
            <a:r>
              <a:rPr lang="en-US" dirty="0" smtClean="0"/>
              <a:t>Control flow graph</a:t>
            </a:r>
            <a:endParaRPr lang="en-US" dirty="0"/>
          </a:p>
        </p:txBody>
      </p:sp>
    </p:spTree>
    <p:extLst>
      <p:ext uri="{BB962C8B-B14F-4D97-AF65-F5344CB8AC3E}">
        <p14:creationId xmlns:p14="http://schemas.microsoft.com/office/powerpoint/2010/main" val="249687019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Control Flow Graph (CFG)</a:t>
            </a:r>
            <a:endParaRPr lang="en-US" dirty="0"/>
          </a:p>
        </p:txBody>
      </p:sp>
      <p:sp>
        <p:nvSpPr>
          <p:cNvPr id="4" name="Rectangle 3"/>
          <p:cNvSpPr/>
          <p:nvPr/>
        </p:nvSpPr>
        <p:spPr>
          <a:xfrm>
            <a:off x="114299" y="1492240"/>
            <a:ext cx="8715376" cy="5078313"/>
          </a:xfrm>
          <a:prstGeom prst="rect">
            <a:avLst/>
          </a:prstGeom>
        </p:spPr>
        <p:txBody>
          <a:bodyPr wrap="square">
            <a:spAutoFit/>
          </a:bodyPr>
          <a:lstStyle/>
          <a:p>
            <a:r>
              <a:rPr lang="en-US" dirty="0">
                <a:latin typeface="Courier New" panose="02070309020205020404" pitchFamily="49" charset="0"/>
                <a:cs typeface="Courier New" panose="02070309020205020404" pitchFamily="49" charset="0"/>
              </a:rPr>
              <a:t>FILE *fptr1, *fptr2, *fptr3; </a:t>
            </a:r>
            <a:r>
              <a:rPr lang="en-US" b="1" dirty="0">
                <a:solidFill>
                  <a:srgbClr val="0000FF"/>
                </a:solidFill>
                <a:latin typeface="Courier New" panose="02070309020205020404" pitchFamily="49" charset="0"/>
                <a:cs typeface="Courier New" panose="02070309020205020404" pitchFamily="49" charset="0"/>
              </a:rPr>
              <a:t>/* These are global variables</a:t>
            </a:r>
            <a:r>
              <a:rPr lang="en-US" b="1" dirty="0" smtClean="0">
                <a:solidFill>
                  <a:srgbClr val="0000FF"/>
                </a:solidFill>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a:p>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openfiles</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b="1" dirty="0" smtClean="0">
                <a:solidFill>
                  <a:srgbClr val="0000FF"/>
                </a:solidFill>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This function tries to open files "file1", "file2", and "file3" for read access, and returns the number of files successfully opened. The file pointers of the opened files are put in the global variables. */ </a:t>
            </a:r>
            <a:endParaRPr lang="en-US" b="1" dirty="0" smtClean="0">
              <a:solidFill>
                <a:srgbClr val="0000FF"/>
              </a:solidFill>
              <a:latin typeface="Courier New" panose="02070309020205020404" pitchFamily="49" charset="0"/>
              <a:cs typeface="Courier New" panose="02070309020205020404" pitchFamily="49" charset="0"/>
            </a:endParaRPr>
          </a:p>
          <a:p>
            <a:endParaRPr lang="en-US" dirty="0">
              <a:latin typeface="Courier New" panose="02070309020205020404" pitchFamily="49" charset="0"/>
              <a:cs typeface="Courier New" panose="02070309020205020404" pitchFamily="49" charset="0"/>
            </a:endParaRPr>
          </a:p>
          <a:p>
            <a:r>
              <a:rPr lang="en-US" dirty="0" err="1" smtClean="0">
                <a:latin typeface="Courier New" panose="02070309020205020404" pitchFamily="49" charset="0"/>
                <a:cs typeface="Courier New" panose="02070309020205020404" pitchFamily="49" charset="0"/>
              </a:rPr>
              <a:t>int</a:t>
            </a:r>
            <a:r>
              <a:rPr lang="en-US" dirty="0" smtClean="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0;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if</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fptr1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("file1", "r")) != NULL) </a:t>
            </a:r>
            <a:r>
              <a:rPr lang="en-US" dirty="0" smtClean="0">
                <a:latin typeface="Courier New" panose="02070309020205020404" pitchFamily="49" charset="0"/>
                <a:cs typeface="Courier New" panose="02070309020205020404" pitchFamily="49" charset="0"/>
              </a:rPr>
              <a:t>&amp;&amp;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&amp;&amp;</a:t>
            </a: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fptr2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("file2",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&amp;&amp;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0)) || </a:t>
            </a:r>
            <a:endParaRPr lang="en-US" dirty="0" smtClean="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	</a:t>
            </a:r>
            <a:r>
              <a:rPr lang="en-US" dirty="0" smtClean="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fptr3 = </a:t>
            </a:r>
            <a:r>
              <a:rPr lang="en-US" dirty="0" err="1">
                <a:latin typeface="Courier New" panose="02070309020205020404" pitchFamily="49" charset="0"/>
                <a:cs typeface="Courier New" panose="02070309020205020404" pitchFamily="49" charset="0"/>
              </a:rPr>
              <a:t>fopen</a:t>
            </a:r>
            <a:r>
              <a:rPr lang="en-US" dirty="0">
                <a:latin typeface="Courier New" panose="02070309020205020404" pitchFamily="49" charset="0"/>
                <a:cs typeface="Courier New" panose="02070309020205020404" pitchFamily="49" charset="0"/>
              </a:rPr>
              <a:t>("file3", "r")) != NULL) &amp;&amp;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  ); </a:t>
            </a:r>
          </a:p>
          <a:p>
            <a:r>
              <a:rPr lang="en-US" dirty="0" smtClean="0">
                <a:latin typeface="Courier New" panose="02070309020205020404" pitchFamily="49" charset="0"/>
                <a:cs typeface="Courier New" panose="02070309020205020404" pitchFamily="49" charset="0"/>
              </a:rPr>
              <a:t>  return(</a:t>
            </a:r>
            <a:r>
              <a:rPr lang="en-US" dirty="0" err="1" smtClean="0">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a:t>
            </a:r>
            <a:endParaRPr lang="en-US" dirty="0" smtClean="0">
              <a:latin typeface="Courier New" panose="02070309020205020404" pitchFamily="49" charset="0"/>
              <a:cs typeface="Courier New" panose="02070309020205020404" pitchFamily="49" charset="0"/>
            </a:endParaRPr>
          </a:p>
          <a:p>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255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Selected</a:t>
            </a:r>
            <a:endParaRPr lang="en-US" dirty="0"/>
          </a:p>
        </p:txBody>
      </p:sp>
      <p:sp>
        <p:nvSpPr>
          <p:cNvPr id="3" name="Content Placeholder 2"/>
          <p:cNvSpPr>
            <a:spLocks noGrp="1"/>
          </p:cNvSpPr>
          <p:nvPr>
            <p:ph idx="1"/>
          </p:nvPr>
        </p:nvSpPr>
        <p:spPr/>
        <p:txBody>
          <a:bodyPr>
            <a:normAutofit/>
          </a:bodyPr>
          <a:lstStyle/>
          <a:p>
            <a:pPr>
              <a:lnSpc>
                <a:spcPct val="200000"/>
              </a:lnSpc>
            </a:pPr>
            <a:r>
              <a:rPr lang="en-GB" dirty="0" smtClean="0"/>
              <a:t> </a:t>
            </a:r>
            <a:r>
              <a:rPr lang="en-GB" dirty="0"/>
              <a:t>T</a:t>
            </a:r>
            <a:r>
              <a:rPr lang="en-GB" dirty="0" smtClean="0"/>
              <a:t>est </a:t>
            </a:r>
            <a:r>
              <a:rPr lang="en-GB" dirty="0"/>
              <a:t>techniques differ essentially in </a:t>
            </a:r>
            <a:r>
              <a:rPr lang="en-GB" i="1" dirty="0">
                <a:solidFill>
                  <a:srgbClr val="FF0066"/>
                </a:solidFill>
              </a:rPr>
              <a:t>how the test set is </a:t>
            </a:r>
            <a:r>
              <a:rPr lang="en-GB" i="1" dirty="0" smtClean="0">
                <a:solidFill>
                  <a:srgbClr val="FF0066"/>
                </a:solidFill>
              </a:rPr>
              <a:t>selected</a:t>
            </a:r>
          </a:p>
          <a:p>
            <a:pPr>
              <a:lnSpc>
                <a:spcPct val="200000"/>
              </a:lnSpc>
            </a:pPr>
            <a:r>
              <a:rPr lang="en-GB" dirty="0"/>
              <a:t> </a:t>
            </a:r>
            <a:r>
              <a:rPr lang="en-GB" b="1" dirty="0" smtClean="0">
                <a:solidFill>
                  <a:srgbClr val="FF0066"/>
                </a:solidFill>
              </a:rPr>
              <a:t>Selection </a:t>
            </a:r>
            <a:r>
              <a:rPr lang="en-GB" b="1" dirty="0">
                <a:solidFill>
                  <a:srgbClr val="FF0066"/>
                </a:solidFill>
              </a:rPr>
              <a:t>criteria </a:t>
            </a:r>
            <a:r>
              <a:rPr lang="en-GB" dirty="0" smtClean="0">
                <a:sym typeface="Wingdings" panose="05000000000000000000" pitchFamily="2" charset="2"/>
              </a:rPr>
              <a:t> </a:t>
            </a:r>
            <a:r>
              <a:rPr lang="en-GB" dirty="0" smtClean="0"/>
              <a:t>different </a:t>
            </a:r>
            <a:r>
              <a:rPr lang="en-GB" dirty="0"/>
              <a:t>degrees of effectiveness. </a:t>
            </a:r>
            <a:endParaRPr lang="en-GB" dirty="0" smtClean="0"/>
          </a:p>
          <a:p>
            <a:pPr>
              <a:lnSpc>
                <a:spcPct val="200000"/>
              </a:lnSpc>
            </a:pPr>
            <a:r>
              <a:rPr lang="en-GB" dirty="0"/>
              <a:t> </a:t>
            </a:r>
            <a:r>
              <a:rPr lang="en-GB" dirty="0" smtClean="0"/>
              <a:t>How </a:t>
            </a:r>
            <a:r>
              <a:rPr lang="en-GB" dirty="0"/>
              <a:t>to identify the most suitable selection criterion </a:t>
            </a:r>
            <a:r>
              <a:rPr lang="en-GB" dirty="0" smtClean="0"/>
              <a:t>?</a:t>
            </a:r>
          </a:p>
          <a:p>
            <a:pPr>
              <a:lnSpc>
                <a:spcPct val="200000"/>
              </a:lnSpc>
            </a:pPr>
            <a:r>
              <a:rPr lang="en-GB" dirty="0"/>
              <a:t> </a:t>
            </a:r>
            <a:r>
              <a:rPr lang="en-GB" i="1" dirty="0" smtClean="0">
                <a:solidFill>
                  <a:srgbClr val="0070C0"/>
                </a:solidFill>
              </a:rPr>
              <a:t>Risk </a:t>
            </a:r>
            <a:r>
              <a:rPr lang="en-GB" i="1" dirty="0">
                <a:solidFill>
                  <a:srgbClr val="0070C0"/>
                </a:solidFill>
              </a:rPr>
              <a:t>analysis techniques and software engineering </a:t>
            </a:r>
            <a:r>
              <a:rPr lang="en-GB" i="1" dirty="0" smtClean="0">
                <a:solidFill>
                  <a:srgbClr val="0070C0"/>
                </a:solidFill>
              </a:rPr>
              <a:t>expertise.</a:t>
            </a:r>
            <a:endParaRPr lang="en-GB" i="1" dirty="0">
              <a:solidFill>
                <a:srgbClr val="0070C0"/>
              </a:solidFill>
            </a:endParaRPr>
          </a:p>
        </p:txBody>
      </p:sp>
    </p:spTree>
    <p:extLst>
      <p:ext uri="{BB962C8B-B14F-4D97-AF65-F5344CB8AC3E}">
        <p14:creationId xmlns:p14="http://schemas.microsoft.com/office/powerpoint/2010/main" val="2961681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a:t>
            </a:r>
            <a:endParaRPr lang="en-US" dirty="0"/>
          </a:p>
        </p:txBody>
      </p:sp>
      <p:pic>
        <p:nvPicPr>
          <p:cNvPr id="3" name="Picture 2"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10" y="45985"/>
            <a:ext cx="5658189" cy="6812015"/>
          </a:xfrm>
          <a:prstGeom prst="rect">
            <a:avLst/>
          </a:prstGeom>
        </p:spPr>
      </p:pic>
    </p:spTree>
    <p:extLst>
      <p:ext uri="{BB962C8B-B14F-4D97-AF65-F5344CB8AC3E}">
        <p14:creationId xmlns:p14="http://schemas.microsoft.com/office/powerpoint/2010/main" val="1551223093"/>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r>
              <a:rPr lang="en-US" altLang="en-US"/>
              <a:t>Complexity metrics…</a:t>
            </a:r>
          </a:p>
        </p:txBody>
      </p:sp>
      <p:sp>
        <p:nvSpPr>
          <p:cNvPr id="145411" name="Rectangle 3"/>
          <p:cNvSpPr>
            <a:spLocks noGrp="1" noChangeArrowheads="1"/>
          </p:cNvSpPr>
          <p:nvPr>
            <p:ph type="body" idx="1"/>
          </p:nvPr>
        </p:nvSpPr>
        <p:spPr/>
        <p:txBody>
          <a:bodyPr/>
          <a:lstStyle/>
          <a:p>
            <a:pPr>
              <a:lnSpc>
                <a:spcPct val="200000"/>
              </a:lnSpc>
            </a:pPr>
            <a:r>
              <a:rPr lang="en-US" altLang="en-US" dirty="0"/>
              <a:t>The basic use of these is to reduce the complexity of modules</a:t>
            </a:r>
          </a:p>
          <a:p>
            <a:pPr>
              <a:lnSpc>
                <a:spcPct val="200000"/>
              </a:lnSpc>
            </a:pPr>
            <a:r>
              <a:rPr lang="en-US" altLang="en-US" dirty="0" err="1" smtClean="0"/>
              <a:t>Cyclomatic</a:t>
            </a:r>
            <a:r>
              <a:rPr lang="en-US" altLang="en-US" dirty="0" smtClean="0"/>
              <a:t> </a:t>
            </a:r>
            <a:r>
              <a:rPr lang="en-US" altLang="en-US" dirty="0"/>
              <a:t>complexity should be less than 10</a:t>
            </a:r>
          </a:p>
          <a:p>
            <a:pPr>
              <a:lnSpc>
                <a:spcPct val="200000"/>
              </a:lnSpc>
            </a:pPr>
            <a:r>
              <a:rPr lang="en-US" altLang="en-US" dirty="0"/>
              <a:t>Another use is to identify high complexity modules and then see if their logic can be simplified</a:t>
            </a:r>
          </a:p>
        </p:txBody>
      </p:sp>
    </p:spTree>
    <p:extLst>
      <p:ext uri="{BB962C8B-B14F-4D97-AF65-F5344CB8AC3E}">
        <p14:creationId xmlns:p14="http://schemas.microsoft.com/office/powerpoint/2010/main" val="16635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5411">
                                            <p:txEl>
                                              <p:pRg st="0" end="0"/>
                                            </p:txEl>
                                          </p:spTgt>
                                        </p:tgtEl>
                                        <p:attrNameLst>
                                          <p:attrName>style.visibility</p:attrName>
                                        </p:attrNameLst>
                                      </p:cBhvr>
                                      <p:to>
                                        <p:strVal val="visible"/>
                                      </p:to>
                                    </p:set>
                                    <p:animEffect transition="in" filter="fade">
                                      <p:cBhvr>
                                        <p:cTn id="7" dur="500"/>
                                        <p:tgtEl>
                                          <p:spTgt spid="1454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411">
                                            <p:txEl>
                                              <p:pRg st="1" end="1"/>
                                            </p:txEl>
                                          </p:spTgt>
                                        </p:tgtEl>
                                        <p:attrNameLst>
                                          <p:attrName>style.visibility</p:attrName>
                                        </p:attrNameLst>
                                      </p:cBhvr>
                                      <p:to>
                                        <p:strVal val="visible"/>
                                      </p:to>
                                    </p:set>
                                    <p:animEffect transition="in" filter="fade">
                                      <p:cBhvr>
                                        <p:cTn id="12" dur="500"/>
                                        <p:tgtEl>
                                          <p:spTgt spid="1454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5411">
                                            <p:txEl>
                                              <p:pRg st="2" end="2"/>
                                            </p:txEl>
                                          </p:spTgt>
                                        </p:tgtEl>
                                        <p:attrNameLst>
                                          <p:attrName>style.visibility</p:attrName>
                                        </p:attrNameLst>
                                      </p:cBhvr>
                                      <p:to>
                                        <p:strVal val="visible"/>
                                      </p:to>
                                    </p:set>
                                    <p:animEffect transition="in" filter="fade">
                                      <p:cBhvr>
                                        <p:cTn id="17" dur="500"/>
                                        <p:tgtEl>
                                          <p:spTgt spid="1454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of </a:t>
            </a:r>
            <a:r>
              <a:rPr lang="en-US" dirty="0" err="1" smtClean="0"/>
              <a:t>Cyclomatic</a:t>
            </a:r>
            <a:r>
              <a:rPr lang="en-US" dirty="0" smtClean="0"/>
              <a:t> Complexity</a:t>
            </a:r>
            <a:endParaRPr lang="en-US" dirty="0"/>
          </a:p>
        </p:txBody>
      </p:sp>
      <p:graphicFrame>
        <p:nvGraphicFramePr>
          <p:cNvPr id="4" name="Content Placeholder 3"/>
          <p:cNvGraphicFramePr>
            <a:graphicFrameLocks noGrp="1"/>
          </p:cNvGraphicFramePr>
          <p:nvPr>
            <p:ph idx="1"/>
            <p:extLst/>
          </p:nvPr>
        </p:nvGraphicFramePr>
        <p:xfrm>
          <a:off x="628650" y="1690689"/>
          <a:ext cx="7886700" cy="4738333"/>
        </p:xfrm>
        <a:graphic>
          <a:graphicData uri="http://schemas.openxmlformats.org/drawingml/2006/table">
            <a:tbl>
              <a:tblPr firstRow="1" bandRow="1">
                <a:tableStyleId>{5940675A-B579-460E-94D1-54222C63F5DA}</a:tableStyleId>
              </a:tblPr>
              <a:tblGrid>
                <a:gridCol w="2249021"/>
                <a:gridCol w="5637679"/>
              </a:tblGrid>
              <a:tr h="370840">
                <a:tc>
                  <a:txBody>
                    <a:bodyPr/>
                    <a:lstStyle/>
                    <a:p>
                      <a:r>
                        <a:rPr lang="en-US" sz="2000" b="1" dirty="0" smtClean="0"/>
                        <a:t>Value</a:t>
                      </a:r>
                      <a:endParaRPr lang="en-US" sz="2000" b="1" dirty="0"/>
                    </a:p>
                  </a:txBody>
                  <a:tcPr>
                    <a:solidFill>
                      <a:srgbClr val="00B0F0"/>
                    </a:solidFill>
                  </a:tcPr>
                </a:tc>
                <a:tc>
                  <a:txBody>
                    <a:bodyPr/>
                    <a:lstStyle/>
                    <a:p>
                      <a:r>
                        <a:rPr lang="en-US" sz="2000" b="1" dirty="0" smtClean="0"/>
                        <a:t>Meaning</a:t>
                      </a:r>
                      <a:endParaRPr lang="en-US" sz="2000" b="1" dirty="0"/>
                    </a:p>
                  </a:txBody>
                  <a:tcPr>
                    <a:solidFill>
                      <a:srgbClr val="00B0F0"/>
                    </a:solidFill>
                  </a:tcPr>
                </a:tc>
              </a:tr>
              <a:tr h="1260923">
                <a:tc>
                  <a:txBody>
                    <a:bodyPr/>
                    <a:lstStyle/>
                    <a:p>
                      <a:r>
                        <a:rPr lang="en-US" sz="2000" dirty="0" smtClean="0"/>
                        <a:t>1-10</a:t>
                      </a:r>
                      <a:endParaRPr lang="en-US" sz="2000" dirty="0"/>
                    </a:p>
                  </a:txBody>
                  <a:tcPr/>
                </a:tc>
                <a:tc>
                  <a:txBody>
                    <a:bodyPr/>
                    <a:lstStyle/>
                    <a:p>
                      <a:pPr marL="342900" indent="-342900">
                        <a:buFont typeface="Arial" panose="020B0604020202020204" pitchFamily="34" charset="0"/>
                        <a:buChar char="•"/>
                      </a:pPr>
                      <a:r>
                        <a:rPr lang="en-GB" sz="2000" kern="1200" dirty="0" smtClean="0">
                          <a:effectLst/>
                        </a:rPr>
                        <a:t>Structured and well written code</a:t>
                      </a:r>
                    </a:p>
                    <a:p>
                      <a:pPr marL="342900" indent="-342900">
                        <a:buFont typeface="Arial" panose="020B0604020202020204" pitchFamily="34" charset="0"/>
                        <a:buChar char="•"/>
                      </a:pPr>
                      <a:r>
                        <a:rPr lang="en-GB" sz="2000" kern="1200" dirty="0" smtClean="0">
                          <a:effectLst/>
                        </a:rPr>
                        <a:t>High Testability</a:t>
                      </a:r>
                    </a:p>
                    <a:p>
                      <a:pPr marL="342900" indent="-342900">
                        <a:buFont typeface="Arial" panose="020B0604020202020204" pitchFamily="34" charset="0"/>
                        <a:buChar char="•"/>
                      </a:pPr>
                      <a:r>
                        <a:rPr lang="en-GB" sz="2000" kern="1200" dirty="0" smtClean="0">
                          <a:effectLst/>
                        </a:rPr>
                        <a:t>Cost and Effort is less</a:t>
                      </a:r>
                      <a:endParaRPr lang="en-GB" sz="2000" b="0" i="0" kern="1200" dirty="0" smtClean="0">
                        <a:solidFill>
                          <a:schemeClr val="dk1"/>
                        </a:solidFill>
                        <a:effectLst/>
                        <a:latin typeface="+mn-lt"/>
                        <a:ea typeface="+mn-ea"/>
                        <a:cs typeface="+mn-cs"/>
                      </a:endParaRPr>
                    </a:p>
                  </a:txBody>
                  <a:tcPr/>
                </a:tc>
              </a:tr>
              <a:tr h="1210236">
                <a:tc>
                  <a:txBody>
                    <a:bodyPr/>
                    <a:lstStyle/>
                    <a:p>
                      <a:r>
                        <a:rPr lang="en-US" sz="2000" dirty="0" smtClean="0"/>
                        <a:t>10-20</a:t>
                      </a:r>
                      <a:endParaRPr lang="en-US" sz="2000" dirty="0"/>
                    </a:p>
                  </a:txBody>
                  <a:tcPr/>
                </a:tc>
                <a:tc>
                  <a:txBody>
                    <a:bodyPr/>
                    <a:lstStyle/>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Complex Code</a:t>
                      </a:r>
                    </a:p>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Medium Testability</a:t>
                      </a:r>
                    </a:p>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Cost and effort is Medium</a:t>
                      </a:r>
                    </a:p>
                  </a:txBody>
                  <a:tcPr/>
                </a:tc>
              </a:tr>
              <a:tr h="1169894">
                <a:tc>
                  <a:txBody>
                    <a:bodyPr/>
                    <a:lstStyle/>
                    <a:p>
                      <a:r>
                        <a:rPr lang="en-US" sz="2000" dirty="0" smtClean="0"/>
                        <a:t>20-40</a:t>
                      </a:r>
                      <a:endParaRPr lang="en-US" sz="2000" dirty="0"/>
                    </a:p>
                  </a:txBody>
                  <a:tcPr/>
                </a:tc>
                <a:tc>
                  <a:txBody>
                    <a:bodyPr/>
                    <a:lstStyle/>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Very complex Code</a:t>
                      </a:r>
                    </a:p>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Low Testability</a:t>
                      </a:r>
                    </a:p>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Cost and Effort are high</a:t>
                      </a:r>
                    </a:p>
                  </a:txBody>
                  <a:tcPr/>
                </a:tc>
              </a:tr>
              <a:tr h="370840">
                <a:tc>
                  <a:txBody>
                    <a:bodyPr/>
                    <a:lstStyle/>
                    <a:p>
                      <a:r>
                        <a:rPr lang="en-US" sz="2000" dirty="0" smtClean="0"/>
                        <a:t>&gt;40</a:t>
                      </a:r>
                      <a:endParaRPr lang="en-US" sz="2000" dirty="0"/>
                    </a:p>
                  </a:txBody>
                  <a:tcPr/>
                </a:tc>
                <a:tc>
                  <a:txBody>
                    <a:bodyPr/>
                    <a:lstStyle/>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Not at all testable</a:t>
                      </a:r>
                    </a:p>
                    <a:p>
                      <a:pPr marL="342900" indent="-342900" algn="l" defTabSz="685800" rtl="0" eaLnBrk="1" latinLnBrk="0" hangingPunct="1">
                        <a:buFont typeface="Arial" panose="020B0604020202020204" pitchFamily="34" charset="0"/>
                        <a:buChar char="•"/>
                      </a:pPr>
                      <a:r>
                        <a:rPr lang="en-GB" sz="2000" kern="1200" dirty="0" smtClean="0">
                          <a:solidFill>
                            <a:schemeClr val="tx1"/>
                          </a:solidFill>
                          <a:effectLst/>
                          <a:latin typeface="+mn-lt"/>
                          <a:ea typeface="+mn-ea"/>
                          <a:cs typeface="+mn-cs"/>
                        </a:rPr>
                        <a:t>Very high Cost and Effort</a:t>
                      </a:r>
                    </a:p>
                  </a:txBody>
                  <a:tcPr/>
                </a:tc>
              </a:tr>
            </a:tbl>
          </a:graphicData>
        </a:graphic>
      </p:graphicFrame>
    </p:spTree>
    <p:extLst>
      <p:ext uri="{BB962C8B-B14F-4D97-AF65-F5344CB8AC3E}">
        <p14:creationId xmlns:p14="http://schemas.microsoft.com/office/powerpoint/2010/main" val="38230736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a:t>
            </a:r>
            <a:endParaRPr lang="en-US" dirty="0"/>
          </a:p>
        </p:txBody>
      </p:sp>
      <p:graphicFrame>
        <p:nvGraphicFramePr>
          <p:cNvPr id="4" name="Content Placeholder 3"/>
          <p:cNvGraphicFramePr>
            <a:graphicFrameLocks noGrp="1"/>
          </p:cNvGraphicFramePr>
          <p:nvPr>
            <p:ph idx="1"/>
            <p:extLst/>
          </p:nvPr>
        </p:nvGraphicFramePr>
        <p:xfrm>
          <a:off x="628650" y="1825625"/>
          <a:ext cx="8259856" cy="3749040"/>
        </p:xfrm>
        <a:graphic>
          <a:graphicData uri="http://schemas.openxmlformats.org/drawingml/2006/table">
            <a:tbl>
              <a:tblPr firstRow="1" bandRow="1">
                <a:tableStyleId>{5940675A-B579-460E-94D1-54222C63F5DA}</a:tableStyleId>
              </a:tblPr>
              <a:tblGrid>
                <a:gridCol w="1684244"/>
                <a:gridCol w="2447365"/>
                <a:gridCol w="4128247"/>
              </a:tblGrid>
              <a:tr h="370840">
                <a:tc>
                  <a:txBody>
                    <a:bodyPr/>
                    <a:lstStyle/>
                    <a:p>
                      <a:pPr>
                        <a:lnSpc>
                          <a:spcPct val="150000"/>
                        </a:lnSpc>
                      </a:pPr>
                      <a:r>
                        <a:rPr lang="en-US" sz="2000" b="1" dirty="0" smtClean="0"/>
                        <a:t>Name</a:t>
                      </a:r>
                      <a:endParaRPr lang="en-US" sz="2000" b="1" dirty="0"/>
                    </a:p>
                  </a:txBody>
                  <a:tcPr anchor="ctr">
                    <a:solidFill>
                      <a:srgbClr val="00B0F0"/>
                    </a:solidFill>
                  </a:tcPr>
                </a:tc>
                <a:tc>
                  <a:txBody>
                    <a:bodyPr/>
                    <a:lstStyle/>
                    <a:p>
                      <a:pPr>
                        <a:lnSpc>
                          <a:spcPct val="150000"/>
                        </a:lnSpc>
                      </a:pPr>
                      <a:r>
                        <a:rPr lang="en-US" sz="2000" b="1" dirty="0" smtClean="0"/>
                        <a:t>Language support</a:t>
                      </a:r>
                      <a:endParaRPr lang="en-US" sz="2000" b="1" dirty="0"/>
                    </a:p>
                  </a:txBody>
                  <a:tcPr anchor="ctr">
                    <a:solidFill>
                      <a:srgbClr val="00B0F0"/>
                    </a:solidFill>
                  </a:tcPr>
                </a:tc>
                <a:tc>
                  <a:txBody>
                    <a:bodyPr/>
                    <a:lstStyle/>
                    <a:p>
                      <a:pPr>
                        <a:lnSpc>
                          <a:spcPct val="150000"/>
                        </a:lnSpc>
                      </a:pPr>
                      <a:r>
                        <a:rPr lang="en-US" sz="2000" b="1" dirty="0" smtClean="0"/>
                        <a:t>Description</a:t>
                      </a:r>
                      <a:endParaRPr lang="en-US" sz="2000" b="1" dirty="0"/>
                    </a:p>
                  </a:txBody>
                  <a:tcPr anchor="ctr">
                    <a:solidFill>
                      <a:srgbClr val="00B0F0"/>
                    </a:solidFill>
                  </a:tcPr>
                </a:tc>
              </a:tr>
              <a:tr h="370840">
                <a:tc>
                  <a:txBody>
                    <a:bodyPr/>
                    <a:lstStyle/>
                    <a:p>
                      <a:pPr>
                        <a:lnSpc>
                          <a:spcPct val="150000"/>
                        </a:lnSpc>
                      </a:pPr>
                      <a:r>
                        <a:rPr lang="en-US" sz="2000" kern="1200" dirty="0" err="1" smtClean="0">
                          <a:effectLst/>
                        </a:rPr>
                        <a:t>OCLint</a:t>
                      </a:r>
                      <a:endParaRPr lang="en-US" sz="2000" dirty="0"/>
                    </a:p>
                  </a:txBody>
                  <a:tcPr anchor="ctr"/>
                </a:tc>
                <a:tc>
                  <a:txBody>
                    <a:bodyPr/>
                    <a:lstStyle/>
                    <a:p>
                      <a:pPr>
                        <a:lnSpc>
                          <a:spcPct val="150000"/>
                        </a:lnSpc>
                      </a:pPr>
                      <a:r>
                        <a:rPr lang="en-US" sz="2000" dirty="0" smtClean="0"/>
                        <a:t>C, C++</a:t>
                      </a:r>
                      <a:endParaRPr lang="en-US" sz="2000" dirty="0"/>
                    </a:p>
                  </a:txBody>
                  <a:tcPr anchor="ctr"/>
                </a:tc>
                <a:tc>
                  <a:txBody>
                    <a:bodyPr/>
                    <a:lstStyle/>
                    <a:p>
                      <a:pPr>
                        <a:lnSpc>
                          <a:spcPct val="150000"/>
                        </a:lnSpc>
                      </a:pPr>
                      <a:r>
                        <a:rPr lang="en-US" sz="2000" dirty="0" smtClean="0"/>
                        <a:t>Static code analysis</a:t>
                      </a:r>
                      <a:endParaRPr lang="en-US" sz="2000" dirty="0"/>
                    </a:p>
                  </a:txBody>
                  <a:tcPr anchor="ctr"/>
                </a:tc>
              </a:tr>
              <a:tr h="370840">
                <a:tc>
                  <a:txBody>
                    <a:bodyPr/>
                    <a:lstStyle/>
                    <a:p>
                      <a:pPr>
                        <a:lnSpc>
                          <a:spcPct val="150000"/>
                        </a:lnSpc>
                      </a:pPr>
                      <a:r>
                        <a:rPr lang="en-US" sz="2000" kern="1200" dirty="0" err="1" smtClean="0">
                          <a:effectLst/>
                        </a:rPr>
                        <a:t>devMetrics</a:t>
                      </a:r>
                      <a:endParaRPr lang="en-US" sz="2000" dirty="0"/>
                    </a:p>
                  </a:txBody>
                  <a:tcPr anchor="ctr"/>
                </a:tc>
                <a:tc>
                  <a:txBody>
                    <a:bodyPr/>
                    <a:lstStyle/>
                    <a:p>
                      <a:pPr>
                        <a:lnSpc>
                          <a:spcPct val="150000"/>
                        </a:lnSpc>
                      </a:pPr>
                      <a:r>
                        <a:rPr lang="en-US" sz="2000" dirty="0" smtClean="0"/>
                        <a:t>C#</a:t>
                      </a:r>
                      <a:endParaRPr lang="en-US" sz="2000" dirty="0"/>
                    </a:p>
                  </a:txBody>
                  <a:tcPr anchor="ctr"/>
                </a:tc>
                <a:tc>
                  <a:txBody>
                    <a:bodyPr/>
                    <a:lstStyle/>
                    <a:p>
                      <a:pPr>
                        <a:lnSpc>
                          <a:spcPct val="150000"/>
                        </a:lnSpc>
                      </a:pPr>
                      <a:r>
                        <a:rPr lang="en-US" sz="2000" kern="1200" dirty="0" smtClean="0">
                          <a:effectLst/>
                        </a:rPr>
                        <a:t> Analyzing metrics</a:t>
                      </a:r>
                      <a:endParaRPr lang="en-US" sz="2000" dirty="0"/>
                    </a:p>
                  </a:txBody>
                  <a:tcPr anchor="ctr"/>
                </a:tc>
              </a:tr>
              <a:tr h="370840">
                <a:tc>
                  <a:txBody>
                    <a:bodyPr/>
                    <a:lstStyle/>
                    <a:p>
                      <a:pPr>
                        <a:lnSpc>
                          <a:spcPct val="150000"/>
                        </a:lnSpc>
                      </a:pPr>
                      <a:r>
                        <a:rPr lang="en-US" sz="2000" kern="1200" dirty="0" smtClean="0">
                          <a:effectLst/>
                        </a:rPr>
                        <a:t>Reflector </a:t>
                      </a:r>
                      <a:endParaRPr lang="en-US" sz="2000" dirty="0"/>
                    </a:p>
                  </a:txBody>
                  <a:tcPr anchor="ctr"/>
                </a:tc>
                <a:tc>
                  <a:txBody>
                    <a:bodyPr/>
                    <a:lstStyle/>
                    <a:p>
                      <a:pPr>
                        <a:lnSpc>
                          <a:spcPct val="150000"/>
                        </a:lnSpc>
                      </a:pPr>
                      <a:r>
                        <a:rPr lang="en-US" sz="2000" dirty="0" smtClean="0"/>
                        <a:t>.NET</a:t>
                      </a:r>
                      <a:endParaRPr lang="en-US" sz="2000" dirty="0"/>
                    </a:p>
                  </a:txBody>
                  <a:tcPr anchor="ctr"/>
                </a:tc>
                <a:tc>
                  <a:txBody>
                    <a:bodyPr/>
                    <a:lstStyle/>
                    <a:p>
                      <a:pPr>
                        <a:lnSpc>
                          <a:spcPct val="150000"/>
                        </a:lnSpc>
                      </a:pPr>
                      <a:r>
                        <a:rPr lang="en-US" sz="2000" kern="1200" dirty="0" smtClean="0">
                          <a:effectLst/>
                        </a:rPr>
                        <a:t>Code metrics </a:t>
                      </a:r>
                      <a:endParaRPr lang="en-US" sz="2000" dirty="0"/>
                    </a:p>
                  </a:txBody>
                  <a:tcPr anchor="ctr"/>
                </a:tc>
              </a:tr>
              <a:tr h="370840">
                <a:tc>
                  <a:txBody>
                    <a:bodyPr/>
                    <a:lstStyle/>
                    <a:p>
                      <a:pPr>
                        <a:lnSpc>
                          <a:spcPct val="150000"/>
                        </a:lnSpc>
                      </a:pPr>
                      <a:r>
                        <a:rPr lang="en-US" sz="2000" kern="1200" dirty="0" err="1" smtClean="0">
                          <a:effectLst/>
                        </a:rPr>
                        <a:t>GMetrics</a:t>
                      </a:r>
                      <a:r>
                        <a:rPr lang="en-US" sz="2000" kern="1200" dirty="0" smtClean="0">
                          <a:effectLst/>
                        </a:rPr>
                        <a:t> </a:t>
                      </a:r>
                      <a:endParaRPr lang="en-US" sz="2000" dirty="0"/>
                    </a:p>
                  </a:txBody>
                  <a:tcPr anchor="ctr"/>
                </a:tc>
                <a:tc>
                  <a:txBody>
                    <a:bodyPr/>
                    <a:lstStyle/>
                    <a:p>
                      <a:pPr>
                        <a:lnSpc>
                          <a:spcPct val="150000"/>
                        </a:lnSpc>
                      </a:pPr>
                      <a:r>
                        <a:rPr lang="en-US" sz="2000" dirty="0" smtClean="0"/>
                        <a:t>Java</a:t>
                      </a:r>
                      <a:endParaRPr lang="en-US" sz="2000" dirty="0"/>
                    </a:p>
                  </a:txBody>
                  <a:tcPr anchor="ctr"/>
                </a:tc>
                <a:tc>
                  <a:txBody>
                    <a:bodyPr/>
                    <a:lstStyle/>
                    <a:p>
                      <a:pPr>
                        <a:lnSpc>
                          <a:spcPct val="150000"/>
                        </a:lnSpc>
                      </a:pPr>
                      <a:r>
                        <a:rPr lang="en-GB" sz="2000" kern="1200" dirty="0" smtClean="0">
                          <a:effectLst/>
                        </a:rPr>
                        <a:t>Find metrics in Java related applications</a:t>
                      </a:r>
                      <a:endParaRPr lang="en-US" sz="2000" dirty="0"/>
                    </a:p>
                  </a:txBody>
                  <a:tcPr anchor="ctr"/>
                </a:tc>
              </a:tr>
              <a:tr h="370840">
                <a:tc>
                  <a:txBody>
                    <a:bodyPr/>
                    <a:lstStyle/>
                    <a:p>
                      <a:pPr>
                        <a:lnSpc>
                          <a:spcPct val="150000"/>
                        </a:lnSpc>
                      </a:pPr>
                      <a:r>
                        <a:rPr lang="en-US" sz="2000" kern="1200" dirty="0" err="1" smtClean="0">
                          <a:effectLst/>
                        </a:rPr>
                        <a:t>NDepends</a:t>
                      </a:r>
                      <a:r>
                        <a:rPr lang="en-US" sz="2000" kern="1200" dirty="0" smtClean="0">
                          <a:effectLst/>
                        </a:rPr>
                        <a:t> </a:t>
                      </a:r>
                      <a:endParaRPr lang="en-US" sz="2000" dirty="0"/>
                    </a:p>
                  </a:txBody>
                  <a:tcPr anchor="ctr"/>
                </a:tc>
                <a:tc>
                  <a:txBody>
                    <a:bodyPr/>
                    <a:lstStyle/>
                    <a:p>
                      <a:pPr>
                        <a:lnSpc>
                          <a:spcPct val="150000"/>
                        </a:lnSpc>
                      </a:pPr>
                      <a:r>
                        <a:rPr lang="en-US" sz="2000" dirty="0" smtClean="0"/>
                        <a:t>Java</a:t>
                      </a:r>
                      <a:endParaRPr lang="en-US" sz="2000" dirty="0"/>
                    </a:p>
                  </a:txBody>
                  <a:tcPr anchor="ctr"/>
                </a:tc>
                <a:tc>
                  <a:txBody>
                    <a:bodyPr/>
                    <a:lstStyle/>
                    <a:p>
                      <a:pPr>
                        <a:lnSpc>
                          <a:spcPct val="150000"/>
                        </a:lnSpc>
                      </a:pPr>
                      <a:r>
                        <a:rPr lang="en-US" sz="2000" kern="1200" dirty="0" smtClean="0">
                          <a:effectLst/>
                        </a:rPr>
                        <a:t>Metrics in Java applications</a:t>
                      </a:r>
                      <a:endParaRPr lang="en-US" sz="2000" dirty="0"/>
                    </a:p>
                  </a:txBody>
                  <a:tcPr anchor="ctr"/>
                </a:tc>
              </a:tr>
            </a:tbl>
          </a:graphicData>
        </a:graphic>
      </p:graphicFrame>
    </p:spTree>
    <p:extLst>
      <p:ext uri="{BB962C8B-B14F-4D97-AF65-F5344CB8AC3E}">
        <p14:creationId xmlns:p14="http://schemas.microsoft.com/office/powerpoint/2010/main" val="13060452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of </a:t>
            </a:r>
            <a:r>
              <a:rPr lang="en-US" dirty="0" err="1" smtClean="0"/>
              <a:t>Cyclomatic</a:t>
            </a:r>
            <a:r>
              <a:rPr lang="en-US" dirty="0" smtClean="0"/>
              <a:t> Complexity</a:t>
            </a:r>
            <a:endParaRPr lang="en-US" dirty="0"/>
          </a:p>
        </p:txBody>
      </p:sp>
      <p:sp>
        <p:nvSpPr>
          <p:cNvPr id="3" name="Content Placeholder 2"/>
          <p:cNvSpPr>
            <a:spLocks noGrp="1"/>
          </p:cNvSpPr>
          <p:nvPr>
            <p:ph idx="1"/>
          </p:nvPr>
        </p:nvSpPr>
        <p:spPr>
          <a:xfrm>
            <a:off x="628650" y="1825625"/>
            <a:ext cx="8273304" cy="4351338"/>
          </a:xfrm>
        </p:spPr>
        <p:txBody>
          <a:bodyPr>
            <a:normAutofit/>
          </a:bodyPr>
          <a:lstStyle/>
          <a:p>
            <a:r>
              <a:rPr lang="en-US" dirty="0" smtClean="0"/>
              <a:t> </a:t>
            </a:r>
            <a:r>
              <a:rPr lang="en-GB" dirty="0"/>
              <a:t>Helps developers and testers to determine independent path executions</a:t>
            </a:r>
          </a:p>
          <a:p>
            <a:endParaRPr lang="en-US" dirty="0" smtClean="0"/>
          </a:p>
          <a:p>
            <a:r>
              <a:rPr lang="en-US" dirty="0"/>
              <a:t> </a:t>
            </a:r>
            <a:r>
              <a:rPr lang="en-GB" dirty="0"/>
              <a:t>Developers can assure that all the paths have been tested </a:t>
            </a:r>
            <a:r>
              <a:rPr lang="en-GB" dirty="0" smtClean="0"/>
              <a:t>at least once</a:t>
            </a:r>
          </a:p>
          <a:p>
            <a:endParaRPr lang="en-GB" dirty="0"/>
          </a:p>
          <a:p>
            <a:r>
              <a:rPr lang="en-GB" dirty="0" smtClean="0"/>
              <a:t> Helps </a:t>
            </a:r>
            <a:r>
              <a:rPr lang="en-GB" dirty="0"/>
              <a:t>us to focus more on the uncovered </a:t>
            </a:r>
            <a:r>
              <a:rPr lang="en-GB" dirty="0" smtClean="0"/>
              <a:t>paths</a:t>
            </a:r>
          </a:p>
          <a:p>
            <a:endParaRPr lang="en-GB" dirty="0"/>
          </a:p>
          <a:p>
            <a:r>
              <a:rPr lang="en-GB" dirty="0" smtClean="0"/>
              <a:t> Improve </a:t>
            </a:r>
            <a:r>
              <a:rPr lang="en-GB" dirty="0"/>
              <a:t>code </a:t>
            </a:r>
            <a:r>
              <a:rPr lang="en-GB" dirty="0" smtClean="0"/>
              <a:t>coverage</a:t>
            </a:r>
          </a:p>
          <a:p>
            <a:endParaRPr lang="en-GB" dirty="0"/>
          </a:p>
          <a:p>
            <a:r>
              <a:rPr lang="en-GB" dirty="0" smtClean="0"/>
              <a:t> Evaluate </a:t>
            </a:r>
            <a:r>
              <a:rPr lang="en-GB" dirty="0"/>
              <a:t>the risk associated with the application or </a:t>
            </a:r>
            <a:r>
              <a:rPr lang="en-GB" dirty="0" smtClean="0"/>
              <a:t>program</a:t>
            </a:r>
          </a:p>
          <a:p>
            <a:endParaRPr lang="en-GB" dirty="0"/>
          </a:p>
          <a:p>
            <a:r>
              <a:rPr lang="en-GB" dirty="0" smtClean="0"/>
              <a:t> Using </a:t>
            </a:r>
            <a:r>
              <a:rPr lang="en-GB" dirty="0"/>
              <a:t>these metrics early in the cycle reduces more risk of the program</a:t>
            </a:r>
          </a:p>
          <a:p>
            <a:endParaRPr lang="en-US" dirty="0"/>
          </a:p>
        </p:txBody>
      </p:sp>
    </p:spTree>
    <p:extLst>
      <p:ext uri="{BB962C8B-B14F-4D97-AF65-F5344CB8AC3E}">
        <p14:creationId xmlns:p14="http://schemas.microsoft.com/office/powerpoint/2010/main" val="1653265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10" end="10"/>
                                            </p:txEl>
                                          </p:spTgt>
                                        </p:tgtEl>
                                        <p:attrNameLst>
                                          <p:attrName>style.visibility</p:attrName>
                                        </p:attrNameLst>
                                      </p:cBhvr>
                                      <p:to>
                                        <p:strVal val="visible"/>
                                      </p:to>
                                    </p:set>
                                    <p:animEffect transition="in" filter="fade">
                                      <p:cBhvr>
                                        <p:cTn id="32"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Metrics</a:t>
            </a:r>
            <a:endParaRPr lang="en-US" dirty="0"/>
          </a:p>
        </p:txBody>
      </p:sp>
      <p:sp>
        <p:nvSpPr>
          <p:cNvPr id="3" name="Content Placeholder 2"/>
          <p:cNvSpPr>
            <a:spLocks noGrp="1"/>
          </p:cNvSpPr>
          <p:nvPr>
            <p:ph idx="1"/>
          </p:nvPr>
        </p:nvSpPr>
        <p:spPr/>
        <p:txBody>
          <a:bodyPr>
            <a:normAutofit/>
          </a:bodyPr>
          <a:lstStyle/>
          <a:p>
            <a:pPr>
              <a:lnSpc>
                <a:spcPct val="110000"/>
              </a:lnSpc>
            </a:pPr>
            <a:r>
              <a:rPr lang="en-US" dirty="0"/>
              <a:t>Halstead’s Measure </a:t>
            </a:r>
            <a:endParaRPr lang="en-US" dirty="0" smtClean="0"/>
          </a:p>
          <a:p>
            <a:pPr>
              <a:lnSpc>
                <a:spcPct val="110000"/>
              </a:lnSpc>
            </a:pPr>
            <a:endParaRPr lang="en-US" dirty="0"/>
          </a:p>
          <a:p>
            <a:pPr>
              <a:lnSpc>
                <a:spcPct val="110000"/>
              </a:lnSpc>
            </a:pPr>
            <a:r>
              <a:rPr lang="en-US" dirty="0"/>
              <a:t>Live Variables </a:t>
            </a:r>
            <a:r>
              <a:rPr lang="en-US" dirty="0" smtClean="0"/>
              <a:t>and span</a:t>
            </a:r>
          </a:p>
          <a:p>
            <a:pPr>
              <a:lnSpc>
                <a:spcPct val="110000"/>
              </a:lnSpc>
            </a:pPr>
            <a:endParaRPr lang="en-US" dirty="0"/>
          </a:p>
          <a:p>
            <a:pPr>
              <a:lnSpc>
                <a:spcPct val="110000"/>
              </a:lnSpc>
            </a:pPr>
            <a:r>
              <a:rPr lang="en-US" dirty="0" err="1" smtClean="0"/>
              <a:t>Maintainablity</a:t>
            </a:r>
            <a:r>
              <a:rPr lang="en-US" dirty="0" smtClean="0"/>
              <a:t> Index</a:t>
            </a:r>
          </a:p>
          <a:p>
            <a:pPr>
              <a:lnSpc>
                <a:spcPct val="110000"/>
              </a:lnSpc>
            </a:pPr>
            <a:endParaRPr lang="en-US" dirty="0"/>
          </a:p>
          <a:p>
            <a:pPr>
              <a:lnSpc>
                <a:spcPct val="110000"/>
              </a:lnSpc>
            </a:pPr>
            <a:r>
              <a:rPr lang="en-US" dirty="0" smtClean="0"/>
              <a:t>Depth </a:t>
            </a:r>
            <a:r>
              <a:rPr lang="en-US" dirty="0"/>
              <a:t>of </a:t>
            </a:r>
            <a:r>
              <a:rPr lang="en-US" dirty="0" smtClean="0"/>
              <a:t>Inheritance  (Depth </a:t>
            </a:r>
            <a:r>
              <a:rPr lang="en-US" dirty="0"/>
              <a:t>in Inheritance </a:t>
            </a:r>
            <a:r>
              <a:rPr lang="en-US" dirty="0" smtClean="0"/>
              <a:t>Tree</a:t>
            </a:r>
            <a:r>
              <a:rPr lang="en-US" dirty="0"/>
              <a:t> </a:t>
            </a:r>
            <a:r>
              <a:rPr lang="en-US" dirty="0" smtClean="0"/>
              <a:t>(DIT))</a:t>
            </a:r>
          </a:p>
          <a:p>
            <a:pPr>
              <a:lnSpc>
                <a:spcPct val="110000"/>
              </a:lnSpc>
            </a:pPr>
            <a:endParaRPr lang="en-US" dirty="0"/>
          </a:p>
          <a:p>
            <a:pPr>
              <a:lnSpc>
                <a:spcPct val="110000"/>
              </a:lnSpc>
            </a:pPr>
            <a:r>
              <a:rPr lang="en-US" dirty="0" smtClean="0"/>
              <a:t>Number of Children (NOC)</a:t>
            </a:r>
          </a:p>
        </p:txBody>
      </p:sp>
    </p:spTree>
    <p:extLst>
      <p:ext uri="{BB962C8B-B14F-4D97-AF65-F5344CB8AC3E}">
        <p14:creationId xmlns:p14="http://schemas.microsoft.com/office/powerpoint/2010/main" val="171950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Depth in Inheritance Tree (DIT)</a:t>
            </a:r>
          </a:p>
        </p:txBody>
      </p:sp>
      <p:sp>
        <p:nvSpPr>
          <p:cNvPr id="3" name="Content Placeholder 2"/>
          <p:cNvSpPr>
            <a:spLocks noGrp="1"/>
          </p:cNvSpPr>
          <p:nvPr>
            <p:ph idx="1"/>
          </p:nvPr>
        </p:nvSpPr>
        <p:spPr>
          <a:xfrm>
            <a:off x="628650" y="1825624"/>
            <a:ext cx="7886700" cy="4682751"/>
          </a:xfrm>
        </p:spPr>
        <p:txBody>
          <a:bodyPr>
            <a:normAutofit/>
          </a:bodyPr>
          <a:lstStyle/>
          <a:p>
            <a:r>
              <a:rPr lang="en-GB" dirty="0" smtClean="0"/>
              <a:t>The DIT </a:t>
            </a:r>
            <a:r>
              <a:rPr lang="en-GB" dirty="0"/>
              <a:t>is the depth of inheritance of the class </a:t>
            </a:r>
            <a:endParaRPr lang="en-GB" dirty="0" smtClean="0"/>
          </a:p>
          <a:p>
            <a:pPr lvl="1"/>
            <a:r>
              <a:rPr lang="en-GB" dirty="0"/>
              <a:t> </a:t>
            </a:r>
            <a:r>
              <a:rPr lang="en-GB" dirty="0" smtClean="0"/>
              <a:t>i.e</a:t>
            </a:r>
            <a:r>
              <a:rPr lang="en-GB" dirty="0"/>
              <a:t>. number of ancestors in direct </a:t>
            </a:r>
            <a:r>
              <a:rPr lang="en-GB" dirty="0" smtClean="0"/>
              <a:t>lineage </a:t>
            </a:r>
            <a:r>
              <a:rPr lang="en-GB" dirty="0"/>
              <a:t>in the object-oriented paradigm</a:t>
            </a:r>
            <a:r>
              <a:rPr lang="en-GB" dirty="0" smtClean="0"/>
              <a:t>.</a:t>
            </a:r>
          </a:p>
          <a:p>
            <a:pPr lvl="1"/>
            <a:endParaRPr lang="en-GB" dirty="0"/>
          </a:p>
          <a:p>
            <a:r>
              <a:rPr lang="en-GB" dirty="0" smtClean="0"/>
              <a:t> </a:t>
            </a:r>
            <a:r>
              <a:rPr lang="en-GB" dirty="0"/>
              <a:t>DIT is a measure of how many ancestor classes can potentially affect this class</a:t>
            </a:r>
            <a:r>
              <a:rPr lang="en-GB" dirty="0" smtClean="0"/>
              <a:t>.</a:t>
            </a:r>
          </a:p>
          <a:p>
            <a:endParaRPr lang="en-GB" dirty="0"/>
          </a:p>
          <a:p>
            <a:r>
              <a:rPr lang="en-GB" dirty="0" smtClean="0"/>
              <a:t> </a:t>
            </a:r>
            <a:r>
              <a:rPr lang="en-GB" dirty="0"/>
              <a:t>The deeper a class is in the hierarchy, </a:t>
            </a:r>
            <a:endParaRPr lang="en-GB" dirty="0" smtClean="0"/>
          </a:p>
          <a:p>
            <a:pPr lvl="1"/>
            <a:r>
              <a:rPr lang="en-GB" dirty="0"/>
              <a:t> </a:t>
            </a:r>
            <a:r>
              <a:rPr lang="en-GB" dirty="0" smtClean="0"/>
              <a:t>The </a:t>
            </a:r>
            <a:r>
              <a:rPr lang="en-GB" dirty="0"/>
              <a:t>greater the number of methods it is likely to inherit, </a:t>
            </a:r>
          </a:p>
          <a:p>
            <a:pPr lvl="2"/>
            <a:r>
              <a:rPr lang="en-GB" dirty="0" smtClean="0"/>
              <a:t> Makes </a:t>
            </a:r>
            <a:r>
              <a:rPr lang="en-GB" dirty="0"/>
              <a:t>it more complex to predict its behavior.</a:t>
            </a:r>
          </a:p>
          <a:p>
            <a:r>
              <a:rPr lang="en-GB" dirty="0"/>
              <a:t>Deeper trees constitute </a:t>
            </a:r>
            <a:endParaRPr lang="en-GB" dirty="0" smtClean="0"/>
          </a:p>
          <a:p>
            <a:pPr lvl="1"/>
            <a:r>
              <a:rPr lang="en-GB" dirty="0"/>
              <a:t> </a:t>
            </a:r>
            <a:r>
              <a:rPr lang="en-GB" dirty="0" smtClean="0"/>
              <a:t>Greater </a:t>
            </a:r>
            <a:r>
              <a:rPr lang="en-GB" dirty="0"/>
              <a:t>design </a:t>
            </a:r>
            <a:r>
              <a:rPr lang="en-GB" dirty="0" smtClean="0"/>
              <a:t>complexity</a:t>
            </a:r>
          </a:p>
          <a:p>
            <a:pPr lvl="1"/>
            <a:r>
              <a:rPr lang="en-GB" dirty="0" smtClean="0"/>
              <a:t> Greater </a:t>
            </a:r>
            <a:r>
              <a:rPr lang="en-GB" dirty="0"/>
              <a:t>the potential reuse of inherited methods.</a:t>
            </a:r>
          </a:p>
          <a:p>
            <a:endParaRPr lang="en-US" dirty="0"/>
          </a:p>
        </p:txBody>
      </p:sp>
    </p:spTree>
    <p:extLst>
      <p:ext uri="{BB962C8B-B14F-4D97-AF65-F5344CB8AC3E}">
        <p14:creationId xmlns:p14="http://schemas.microsoft.com/office/powerpoint/2010/main" val="4232791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Effect transition="in" filter="fade">
                                      <p:cBhvr>
                                        <p:cTn id="26" dur="500"/>
                                        <p:tgtEl>
                                          <p:spTgt spid="3">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fade">
                                      <p:cBhvr>
                                        <p:cTn id="34" dur="500"/>
                                        <p:tgtEl>
                                          <p:spTgt spid="3">
                                            <p:txEl>
                                              <p:pRg st="9" end="9"/>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fade">
                                      <p:cBhvr>
                                        <p:cTn id="37"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DIT</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6300" y="1690689"/>
            <a:ext cx="2298412" cy="3298170"/>
          </a:xfrm>
          <a:prstGeom prst="rect">
            <a:avLst/>
          </a:prstGeom>
        </p:spPr>
      </p:pic>
    </p:spTree>
    <p:extLst>
      <p:ext uri="{BB962C8B-B14F-4D97-AF65-F5344CB8AC3E}">
        <p14:creationId xmlns:p14="http://schemas.microsoft.com/office/powerpoint/2010/main" val="114336749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Number Of Children (NOC)</a:t>
            </a:r>
            <a:endParaRPr lang="en-US" dirty="0"/>
          </a:p>
        </p:txBody>
      </p:sp>
      <p:sp>
        <p:nvSpPr>
          <p:cNvPr id="3" name="Content Placeholder 2"/>
          <p:cNvSpPr>
            <a:spLocks noGrp="1"/>
          </p:cNvSpPr>
          <p:nvPr>
            <p:ph idx="1"/>
          </p:nvPr>
        </p:nvSpPr>
        <p:spPr>
          <a:xfrm>
            <a:off x="628650" y="1825625"/>
            <a:ext cx="7886700" cy="4669304"/>
          </a:xfrm>
        </p:spPr>
        <p:txBody>
          <a:bodyPr>
            <a:normAutofit/>
          </a:bodyPr>
          <a:lstStyle/>
          <a:p>
            <a:pPr>
              <a:lnSpc>
                <a:spcPct val="150000"/>
              </a:lnSpc>
            </a:pPr>
            <a:r>
              <a:rPr lang="en-US" dirty="0" smtClean="0"/>
              <a:t> It is the number of immediate subclasses to a class in the class hierarchy</a:t>
            </a:r>
          </a:p>
          <a:p>
            <a:pPr>
              <a:lnSpc>
                <a:spcPct val="150000"/>
              </a:lnSpc>
            </a:pPr>
            <a:r>
              <a:rPr lang="en-US" dirty="0" smtClean="0"/>
              <a:t> How many subclass is going to inherit a method of the base class</a:t>
            </a:r>
          </a:p>
          <a:p>
            <a:pPr>
              <a:lnSpc>
                <a:spcPct val="150000"/>
              </a:lnSpc>
            </a:pPr>
            <a:r>
              <a:rPr lang="en-US" dirty="0" smtClean="0"/>
              <a:t> Greater the number of children</a:t>
            </a:r>
          </a:p>
          <a:p>
            <a:pPr lvl="1">
              <a:lnSpc>
                <a:spcPct val="150000"/>
              </a:lnSpc>
            </a:pPr>
            <a:r>
              <a:rPr lang="en-US" dirty="0"/>
              <a:t> </a:t>
            </a:r>
            <a:r>
              <a:rPr lang="en-US" dirty="0" smtClean="0"/>
              <a:t>Greater the potential reuse</a:t>
            </a:r>
          </a:p>
          <a:p>
            <a:pPr lvl="1">
              <a:lnSpc>
                <a:spcPct val="150000"/>
              </a:lnSpc>
            </a:pPr>
            <a:r>
              <a:rPr lang="en-US" dirty="0"/>
              <a:t> </a:t>
            </a:r>
            <a:r>
              <a:rPr lang="en-US" dirty="0" smtClean="0"/>
              <a:t>Greater the chance of improper abstraction of the base class</a:t>
            </a:r>
          </a:p>
          <a:p>
            <a:pPr lvl="1">
              <a:lnSpc>
                <a:spcPct val="150000"/>
              </a:lnSpc>
            </a:pPr>
            <a:r>
              <a:rPr lang="en-US" dirty="0"/>
              <a:t> </a:t>
            </a:r>
            <a:r>
              <a:rPr lang="en-US" dirty="0" smtClean="0"/>
              <a:t>Greater the potential influence</a:t>
            </a:r>
            <a:endParaRPr lang="en-US" dirty="0"/>
          </a:p>
        </p:txBody>
      </p:sp>
    </p:spTree>
    <p:extLst>
      <p:ext uri="{BB962C8B-B14F-4D97-AF65-F5344CB8AC3E}">
        <p14:creationId xmlns:p14="http://schemas.microsoft.com/office/powerpoint/2010/main" val="3363331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NOC Example</a:t>
            </a:r>
            <a:endParaRPr lang="en-US" dirty="0"/>
          </a:p>
        </p:txBody>
      </p:sp>
      <p:pic>
        <p:nvPicPr>
          <p:cNvPr id="4" name="Picture 3" descr="Screen Clippi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7393" y="1842866"/>
            <a:ext cx="2429214" cy="3172268"/>
          </a:xfrm>
          <a:prstGeom prst="rect">
            <a:avLst/>
          </a:prstGeom>
        </p:spPr>
      </p:pic>
    </p:spTree>
    <p:extLst>
      <p:ext uri="{BB962C8B-B14F-4D97-AF65-F5344CB8AC3E}">
        <p14:creationId xmlns:p14="http://schemas.microsoft.com/office/powerpoint/2010/main" val="8945625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312648928"/>
              </p:ext>
            </p:extLst>
          </p:nvPr>
        </p:nvGraphicFramePr>
        <p:xfrm>
          <a:off x="209549" y="668336"/>
          <a:ext cx="8734425" cy="56324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9369779"/>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2"/>
          <p:cNvSpPr>
            <a:spLocks noGrp="1" noChangeArrowheads="1"/>
          </p:cNvSpPr>
          <p:nvPr>
            <p:ph type="title"/>
          </p:nvPr>
        </p:nvSpPr>
        <p:spPr/>
        <p:txBody>
          <a:bodyPr/>
          <a:lstStyle/>
          <a:p>
            <a:r>
              <a:rPr lang="en-US" altLang="en-US"/>
              <a:t>Summary</a:t>
            </a:r>
          </a:p>
        </p:txBody>
      </p:sp>
      <p:sp>
        <p:nvSpPr>
          <p:cNvPr id="146435" name="Rectangle 3"/>
          <p:cNvSpPr>
            <a:spLocks noGrp="1" noChangeArrowheads="1"/>
          </p:cNvSpPr>
          <p:nvPr>
            <p:ph type="body" idx="1"/>
          </p:nvPr>
        </p:nvSpPr>
        <p:spPr/>
        <p:txBody>
          <a:bodyPr>
            <a:normAutofit/>
          </a:bodyPr>
          <a:lstStyle/>
          <a:p>
            <a:pPr>
              <a:lnSpc>
                <a:spcPct val="150000"/>
              </a:lnSpc>
            </a:pPr>
            <a:r>
              <a:rPr lang="en-US" altLang="en-US" dirty="0"/>
              <a:t>Goal of coding is to convert a design into easy to read code with few bugs</a:t>
            </a:r>
          </a:p>
          <a:p>
            <a:pPr>
              <a:lnSpc>
                <a:spcPct val="150000"/>
              </a:lnSpc>
            </a:pPr>
            <a:r>
              <a:rPr lang="en-US" altLang="en-US" dirty="0"/>
              <a:t>Good programming practices like structured programming, information hiding, </a:t>
            </a:r>
            <a:r>
              <a:rPr lang="en-US" altLang="en-US" dirty="0" err="1"/>
              <a:t>etc</a:t>
            </a:r>
            <a:r>
              <a:rPr lang="en-US" altLang="en-US" dirty="0"/>
              <a:t> can help</a:t>
            </a:r>
          </a:p>
          <a:p>
            <a:pPr>
              <a:lnSpc>
                <a:spcPct val="150000"/>
              </a:lnSpc>
            </a:pPr>
            <a:r>
              <a:rPr lang="en-US" altLang="en-US" dirty="0"/>
              <a:t>There are many methods to verify the code of a module – unit testing and inspections are most commonly used</a:t>
            </a:r>
          </a:p>
          <a:p>
            <a:pPr>
              <a:lnSpc>
                <a:spcPct val="150000"/>
              </a:lnSpc>
            </a:pPr>
            <a:r>
              <a:rPr lang="en-US" altLang="en-US" dirty="0"/>
              <a:t>Size and complexity measures are defined and often used; common ones are LOC and </a:t>
            </a:r>
            <a:r>
              <a:rPr lang="en-US" altLang="en-US" dirty="0" err="1"/>
              <a:t>cyclomatic</a:t>
            </a:r>
            <a:r>
              <a:rPr lang="en-US" altLang="en-US" dirty="0"/>
              <a:t> complexity</a:t>
            </a:r>
          </a:p>
        </p:txBody>
      </p:sp>
    </p:spTree>
    <p:extLst>
      <p:ext uri="{BB962C8B-B14F-4D97-AF65-F5344CB8AC3E}">
        <p14:creationId xmlns:p14="http://schemas.microsoft.com/office/powerpoint/2010/main" val="1619879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6435">
                                            <p:txEl>
                                              <p:pRg st="0" end="0"/>
                                            </p:txEl>
                                          </p:spTgt>
                                        </p:tgtEl>
                                        <p:attrNameLst>
                                          <p:attrName>style.visibility</p:attrName>
                                        </p:attrNameLst>
                                      </p:cBhvr>
                                      <p:to>
                                        <p:strVal val="visible"/>
                                      </p:to>
                                    </p:set>
                                    <p:animEffect transition="in" filter="fade">
                                      <p:cBhvr>
                                        <p:cTn id="7" dur="500"/>
                                        <p:tgtEl>
                                          <p:spTgt spid="14643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6435">
                                            <p:txEl>
                                              <p:pRg st="1" end="1"/>
                                            </p:txEl>
                                          </p:spTgt>
                                        </p:tgtEl>
                                        <p:attrNameLst>
                                          <p:attrName>style.visibility</p:attrName>
                                        </p:attrNameLst>
                                      </p:cBhvr>
                                      <p:to>
                                        <p:strVal val="visible"/>
                                      </p:to>
                                    </p:set>
                                    <p:animEffect transition="in" filter="fade">
                                      <p:cBhvr>
                                        <p:cTn id="12" dur="500"/>
                                        <p:tgtEl>
                                          <p:spTgt spid="14643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6435">
                                            <p:txEl>
                                              <p:pRg st="2" end="2"/>
                                            </p:txEl>
                                          </p:spTgt>
                                        </p:tgtEl>
                                        <p:attrNameLst>
                                          <p:attrName>style.visibility</p:attrName>
                                        </p:attrNameLst>
                                      </p:cBhvr>
                                      <p:to>
                                        <p:strVal val="visible"/>
                                      </p:to>
                                    </p:set>
                                    <p:animEffect transition="in" filter="fade">
                                      <p:cBhvr>
                                        <p:cTn id="17" dur="500"/>
                                        <p:tgtEl>
                                          <p:spTgt spid="14643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6435">
                                            <p:txEl>
                                              <p:pRg st="3" end="3"/>
                                            </p:txEl>
                                          </p:spTgt>
                                        </p:tgtEl>
                                        <p:attrNameLst>
                                          <p:attrName>style.visibility</p:attrName>
                                        </p:attrNameLst>
                                      </p:cBhvr>
                                      <p:to>
                                        <p:strVal val="visible"/>
                                      </p:to>
                                    </p:set>
                                    <p:animEffect transition="in" filter="fade">
                                      <p:cBhvr>
                                        <p:cTn id="22" dur="500"/>
                                        <p:tgtEl>
                                          <p:spTgt spid="1464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AutoShape 2"/>
          <p:cNvSpPr>
            <a:spLocks noGrp="1" noChangeArrowheads="1"/>
          </p:cNvSpPr>
          <p:nvPr>
            <p:ph type="title"/>
          </p:nvPr>
        </p:nvSpPr>
        <p:spPr/>
        <p:txBody>
          <a:bodyPr/>
          <a:lstStyle/>
          <a:p>
            <a:r>
              <a:rPr lang="en-US" altLang="en-US"/>
              <a:t>Some Best Practices</a:t>
            </a:r>
          </a:p>
        </p:txBody>
      </p:sp>
      <p:sp>
        <p:nvSpPr>
          <p:cNvPr id="124931" name="Rectangle 3"/>
          <p:cNvSpPr>
            <a:spLocks noGrp="1" noChangeArrowheads="1"/>
          </p:cNvSpPr>
          <p:nvPr>
            <p:ph type="body" idx="1"/>
          </p:nvPr>
        </p:nvSpPr>
        <p:spPr>
          <a:xfrm>
            <a:off x="611188" y="1844675"/>
            <a:ext cx="7693025" cy="4464050"/>
          </a:xfrm>
        </p:spPr>
        <p:txBody>
          <a:bodyPr>
            <a:normAutofit fontScale="92500" lnSpcReduction="10000"/>
          </a:bodyPr>
          <a:lstStyle/>
          <a:p>
            <a:pPr>
              <a:lnSpc>
                <a:spcPct val="150000"/>
              </a:lnSpc>
            </a:pPr>
            <a:r>
              <a:rPr lang="en-US" altLang="en-US" dirty="0"/>
              <a:t>Naming standards for unit tests</a:t>
            </a:r>
          </a:p>
          <a:p>
            <a:pPr>
              <a:lnSpc>
                <a:spcPct val="150000"/>
              </a:lnSpc>
            </a:pPr>
            <a:r>
              <a:rPr lang="en-US" altLang="en-US" dirty="0"/>
              <a:t>Test coverage and testing angles</a:t>
            </a:r>
          </a:p>
          <a:p>
            <a:pPr>
              <a:lnSpc>
                <a:spcPct val="150000"/>
              </a:lnSpc>
            </a:pPr>
            <a:r>
              <a:rPr lang="en-US" altLang="en-US" dirty="0"/>
              <a:t>When should a unit test be removed or changed?</a:t>
            </a:r>
          </a:p>
          <a:p>
            <a:pPr>
              <a:lnSpc>
                <a:spcPct val="150000"/>
              </a:lnSpc>
            </a:pPr>
            <a:r>
              <a:rPr lang="en-US" altLang="en-US" dirty="0"/>
              <a:t>Tests should reflect required reality</a:t>
            </a:r>
          </a:p>
          <a:p>
            <a:pPr>
              <a:lnSpc>
                <a:spcPct val="150000"/>
              </a:lnSpc>
            </a:pPr>
            <a:r>
              <a:rPr lang="en-US" altLang="en-US" dirty="0"/>
              <a:t>What should assert messages say?</a:t>
            </a:r>
          </a:p>
          <a:p>
            <a:pPr>
              <a:lnSpc>
                <a:spcPct val="150000"/>
              </a:lnSpc>
            </a:pPr>
            <a:r>
              <a:rPr lang="en-US" altLang="en-US" dirty="0"/>
              <a:t>Avoid multiple asserts in a single unit test</a:t>
            </a:r>
          </a:p>
          <a:p>
            <a:pPr>
              <a:lnSpc>
                <a:spcPct val="150000"/>
              </a:lnSpc>
            </a:pPr>
            <a:r>
              <a:rPr lang="en-US" altLang="en-US" dirty="0"/>
              <a:t>Mock Objects Usage</a:t>
            </a:r>
          </a:p>
          <a:p>
            <a:pPr>
              <a:lnSpc>
                <a:spcPct val="150000"/>
              </a:lnSpc>
            </a:pPr>
            <a:r>
              <a:rPr lang="en-US" altLang="en-US" dirty="0"/>
              <a:t>Making tests withstand design and interface changes – remove code duplication</a:t>
            </a:r>
          </a:p>
          <a:p>
            <a:pPr>
              <a:lnSpc>
                <a:spcPct val="150000"/>
              </a:lnSpc>
            </a:pPr>
            <a:endParaRPr lang="en-US" altLang="en-US" dirty="0"/>
          </a:p>
          <a:p>
            <a:pPr>
              <a:lnSpc>
                <a:spcPct val="150000"/>
              </a:lnSpc>
            </a:pPr>
            <a:endParaRPr lang="en-US" altLang="en-US" dirty="0"/>
          </a:p>
        </p:txBody>
      </p:sp>
    </p:spTree>
    <p:extLst>
      <p:ext uri="{BB962C8B-B14F-4D97-AF65-F5344CB8AC3E}">
        <p14:creationId xmlns:p14="http://schemas.microsoft.com/office/powerpoint/2010/main" val="64523728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defTabSz="685800"/>
            <a:r>
              <a:rPr lang="en-US" sz="4500" b="1" dirty="0">
                <a:solidFill>
                  <a:srgbClr val="920000"/>
                </a:solidFill>
                <a:latin typeface="Arial" panose="020B0604020202020204" pitchFamily="34" charset="0"/>
                <a:cs typeface="Arial" panose="020B0604020202020204" pitchFamily="34" charset="0"/>
              </a:rPr>
              <a:t>Thank you</a:t>
            </a:r>
          </a:p>
        </p:txBody>
      </p:sp>
      <p:sp>
        <p:nvSpPr>
          <p:cNvPr id="5" name="Text Placeholder 4"/>
          <p:cNvSpPr>
            <a:spLocks noGrp="1"/>
          </p:cNvSpPr>
          <p:nvPr>
            <p:ph type="body" idx="1"/>
          </p:nvPr>
        </p:nvSpPr>
        <p:spPr/>
        <p:txBody>
          <a:bodyPr>
            <a:normAutofit/>
          </a:bodyPr>
          <a:lstStyle/>
          <a:p>
            <a:r>
              <a:rPr lang="en-US" sz="2400" b="1" dirty="0">
                <a:solidFill>
                  <a:schemeClr val="tx1"/>
                </a:solidFill>
                <a:latin typeface="Arial" panose="020B0604020202020204" pitchFamily="34" charset="0"/>
                <a:cs typeface="Arial" panose="020B0604020202020204" pitchFamily="34" charset="0"/>
              </a:rPr>
              <a:t>Next Lecture: </a:t>
            </a:r>
            <a:r>
              <a:rPr lang="en-US" sz="2400" b="1" dirty="0" smtClean="0">
                <a:solidFill>
                  <a:srgbClr val="0000FF"/>
                </a:solidFill>
                <a:latin typeface="Arial" panose="020B0604020202020204" pitchFamily="34" charset="0"/>
                <a:cs typeface="Arial" panose="020B0604020202020204" pitchFamily="34" charset="0"/>
              </a:rPr>
              <a:t>Control </a:t>
            </a:r>
            <a:r>
              <a:rPr lang="en-US" sz="2400" b="1" smtClean="0">
                <a:solidFill>
                  <a:srgbClr val="0000FF"/>
                </a:solidFill>
                <a:latin typeface="Arial" panose="020B0604020202020204" pitchFamily="34" charset="0"/>
                <a:cs typeface="Arial" panose="020B0604020202020204" pitchFamily="34" charset="0"/>
              </a:rPr>
              <a:t>Flow Testing</a:t>
            </a:r>
            <a:endParaRPr lang="en-US" sz="2400" b="1" dirty="0">
              <a:solidFill>
                <a:srgbClr val="0000F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83438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 of Testing</a:t>
            </a:r>
            <a:endParaRPr lang="en-US" dirty="0"/>
          </a:p>
        </p:txBody>
      </p:sp>
      <p:sp>
        <p:nvSpPr>
          <p:cNvPr id="3" name="Content Placeholder 2"/>
          <p:cNvSpPr>
            <a:spLocks noGrp="1"/>
          </p:cNvSpPr>
          <p:nvPr>
            <p:ph idx="1"/>
          </p:nvPr>
        </p:nvSpPr>
        <p:spPr/>
        <p:txBody>
          <a:bodyPr/>
          <a:lstStyle/>
          <a:p>
            <a:r>
              <a:rPr lang="en-US" dirty="0" smtClean="0"/>
              <a:t> </a:t>
            </a:r>
            <a:r>
              <a:rPr lang="en-US" b="1" i="1" dirty="0" smtClean="0">
                <a:solidFill>
                  <a:srgbClr val="FF0066"/>
                </a:solidFill>
              </a:rPr>
              <a:t>A</a:t>
            </a:r>
            <a:r>
              <a:rPr lang="en-GB" b="1" i="1" dirty="0" err="1" smtClean="0">
                <a:solidFill>
                  <a:srgbClr val="FF0066"/>
                </a:solidFill>
              </a:rPr>
              <a:t>chieving</a:t>
            </a:r>
            <a:r>
              <a:rPr lang="en-GB" b="1" i="1" dirty="0" smtClean="0">
                <a:solidFill>
                  <a:srgbClr val="FF0066"/>
                </a:solidFill>
              </a:rPr>
              <a:t> </a:t>
            </a:r>
            <a:r>
              <a:rPr lang="en-GB" b="1" i="1" dirty="0">
                <a:solidFill>
                  <a:srgbClr val="FF0066"/>
                </a:solidFill>
              </a:rPr>
              <a:t>and assessing </a:t>
            </a:r>
            <a:r>
              <a:rPr lang="en-GB" dirty="0"/>
              <a:t>the quality of a </a:t>
            </a:r>
            <a:r>
              <a:rPr lang="en-GB" dirty="0" smtClean="0"/>
              <a:t>software </a:t>
            </a:r>
            <a:r>
              <a:rPr lang="en-US" dirty="0" smtClean="0"/>
              <a:t>product </a:t>
            </a:r>
          </a:p>
          <a:p>
            <a:endParaRPr lang="en-US" dirty="0"/>
          </a:p>
          <a:p>
            <a:r>
              <a:rPr lang="en-US" dirty="0" smtClean="0"/>
              <a:t> </a:t>
            </a:r>
            <a:r>
              <a:rPr lang="en-GB" dirty="0" smtClean="0"/>
              <a:t>Improve </a:t>
            </a:r>
            <a:r>
              <a:rPr lang="en-GB" dirty="0"/>
              <a:t>the quality of the </a:t>
            </a:r>
            <a:r>
              <a:rPr lang="en-GB" dirty="0" smtClean="0"/>
              <a:t>products</a:t>
            </a:r>
          </a:p>
          <a:p>
            <a:pPr lvl="1"/>
            <a:r>
              <a:rPr lang="en-GB" dirty="0" smtClean="0"/>
              <a:t> Repeat a </a:t>
            </a:r>
            <a:r>
              <a:rPr lang="en-GB" b="1" i="1" dirty="0">
                <a:solidFill>
                  <a:srgbClr val="0070C0"/>
                </a:solidFill>
              </a:rPr>
              <a:t>test–ﬁnd defects–ﬁx </a:t>
            </a:r>
            <a:r>
              <a:rPr lang="en-GB" i="1" dirty="0"/>
              <a:t>cycle during </a:t>
            </a:r>
            <a:r>
              <a:rPr lang="en-GB" i="1" dirty="0" smtClean="0"/>
              <a:t>development</a:t>
            </a:r>
          </a:p>
          <a:p>
            <a:endParaRPr lang="en-GB" i="1" dirty="0"/>
          </a:p>
          <a:p>
            <a:r>
              <a:rPr lang="en-GB" i="1" dirty="0" smtClean="0"/>
              <a:t> </a:t>
            </a:r>
            <a:r>
              <a:rPr lang="en-US" dirty="0"/>
              <a:t>A</a:t>
            </a:r>
            <a:r>
              <a:rPr lang="en-US" dirty="0" smtClean="0"/>
              <a:t>ssess how </a:t>
            </a:r>
            <a:r>
              <a:rPr lang="en-GB" dirty="0" smtClean="0"/>
              <a:t>goodness of the system</a:t>
            </a:r>
          </a:p>
          <a:p>
            <a:pPr lvl="1"/>
            <a:r>
              <a:rPr lang="en-GB" dirty="0"/>
              <a:t> </a:t>
            </a:r>
            <a:r>
              <a:rPr lang="en-GB" dirty="0" smtClean="0"/>
              <a:t>Perform </a:t>
            </a:r>
            <a:r>
              <a:rPr lang="en-GB" b="1" dirty="0">
                <a:solidFill>
                  <a:srgbClr val="0070C0"/>
                </a:solidFill>
              </a:rPr>
              <a:t>system-level tests </a:t>
            </a:r>
            <a:r>
              <a:rPr lang="en-GB" dirty="0"/>
              <a:t>before releasing a </a:t>
            </a:r>
            <a:r>
              <a:rPr lang="en-GB" dirty="0" smtClean="0"/>
              <a:t>product</a:t>
            </a:r>
          </a:p>
          <a:p>
            <a:endParaRPr lang="en-GB" dirty="0"/>
          </a:p>
          <a:p>
            <a:r>
              <a:rPr lang="en-GB" dirty="0" smtClean="0"/>
              <a:t> Two types of activities </a:t>
            </a:r>
          </a:p>
          <a:p>
            <a:pPr lvl="1"/>
            <a:r>
              <a:rPr lang="en-GB" dirty="0"/>
              <a:t> </a:t>
            </a:r>
            <a:r>
              <a:rPr lang="en-GB" dirty="0" smtClean="0"/>
              <a:t>Static analysis (</a:t>
            </a:r>
            <a:r>
              <a:rPr lang="en-US" dirty="0"/>
              <a:t>no code execution)</a:t>
            </a:r>
            <a:endParaRPr lang="en-GB" dirty="0" smtClean="0"/>
          </a:p>
          <a:p>
            <a:pPr lvl="1"/>
            <a:r>
              <a:rPr lang="en-GB" dirty="0"/>
              <a:t> </a:t>
            </a:r>
            <a:r>
              <a:rPr lang="en-GB" b="1" dirty="0" smtClean="0">
                <a:solidFill>
                  <a:srgbClr val="92D050"/>
                </a:solidFill>
              </a:rPr>
              <a:t>Dynamic analysis </a:t>
            </a:r>
            <a:r>
              <a:rPr lang="en-US" b="1" dirty="0">
                <a:solidFill>
                  <a:srgbClr val="92D050"/>
                </a:solidFill>
              </a:rPr>
              <a:t>(code execution</a:t>
            </a:r>
            <a:r>
              <a:rPr lang="en-US" b="1" dirty="0" smtClean="0">
                <a:solidFill>
                  <a:srgbClr val="92D050"/>
                </a:solidFill>
              </a:rPr>
              <a:t>)</a:t>
            </a:r>
            <a:endParaRPr lang="en-US" b="1" dirty="0">
              <a:solidFill>
                <a:srgbClr val="92D050"/>
              </a:solidFill>
            </a:endParaRPr>
          </a:p>
        </p:txBody>
      </p:sp>
      <p:sp>
        <p:nvSpPr>
          <p:cNvPr id="4" name="Rectangle 3"/>
          <p:cNvSpPr/>
          <p:nvPr/>
        </p:nvSpPr>
        <p:spPr>
          <a:xfrm>
            <a:off x="5290458" y="5034154"/>
            <a:ext cx="3699862" cy="923330"/>
          </a:xfrm>
          <a:prstGeom prst="rect">
            <a:avLst/>
          </a:prstGeom>
        </p:spPr>
        <p:txBody>
          <a:bodyPr wrap="square">
            <a:spAutoFit/>
          </a:bodyPr>
          <a:lstStyle/>
          <a:p>
            <a:r>
              <a:rPr lang="en-US" i="1" dirty="0" smtClean="0">
                <a:solidFill>
                  <a:srgbClr val="231F1F"/>
                </a:solidFill>
                <a:latin typeface="+mj-lt"/>
              </a:rPr>
              <a:t>E.g. code </a:t>
            </a:r>
            <a:r>
              <a:rPr lang="en-US" i="1" dirty="0">
                <a:solidFill>
                  <a:srgbClr val="231F1F"/>
                </a:solidFill>
                <a:latin typeface="+mj-lt"/>
              </a:rPr>
              <a:t>review, inspection, walk-through, algorithm analysis, and</a:t>
            </a:r>
            <a:br>
              <a:rPr lang="en-US" i="1" dirty="0">
                <a:solidFill>
                  <a:srgbClr val="231F1F"/>
                </a:solidFill>
                <a:latin typeface="+mj-lt"/>
              </a:rPr>
            </a:br>
            <a:r>
              <a:rPr lang="en-US" i="1" dirty="0">
                <a:solidFill>
                  <a:srgbClr val="231F1F"/>
                </a:solidFill>
                <a:latin typeface="+mj-lt"/>
              </a:rPr>
              <a:t>proof of correctness</a:t>
            </a:r>
            <a:r>
              <a:rPr lang="en-US" i="1" dirty="0">
                <a:latin typeface="+mj-lt"/>
              </a:rPr>
              <a:t> </a:t>
            </a:r>
          </a:p>
        </p:txBody>
      </p:sp>
    </p:spTree>
    <p:extLst>
      <p:ext uri="{BB962C8B-B14F-4D97-AF65-F5344CB8AC3E}">
        <p14:creationId xmlns:p14="http://schemas.microsoft.com/office/powerpoint/2010/main" val="134112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5" end="5"/>
                                            </p:txEl>
                                          </p:spTgt>
                                        </p:tgtEl>
                                        <p:attrNameLst>
                                          <p:attrName>style.visibility</p:attrName>
                                        </p:attrNameLst>
                                      </p:cBhvr>
                                      <p:to>
                                        <p:strVal val="visible"/>
                                      </p:to>
                                    </p:set>
                                    <p:animEffect transition="in" filter="fade">
                                      <p:cBhvr>
                                        <p:cTn id="20" dur="500"/>
                                        <p:tgtEl>
                                          <p:spTgt spid="3">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Effect transition="in" filter="fade">
                                      <p:cBhvr>
                                        <p:cTn id="31" dur="500"/>
                                        <p:tgtEl>
                                          <p:spTgt spid="3">
                                            <p:txEl>
                                              <p:pRg st="9" end="9"/>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5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xit" presetSubtype="0" fill="hold" grpId="1" nodeType="withEffect">
                                  <p:stCondLst>
                                    <p:cond delay="0"/>
                                  </p:stCondLst>
                                  <p:childTnLst>
                                    <p:animEffect transition="out" filter="fade">
                                      <p:cBhvr>
                                        <p:cTn id="43" dur="500"/>
                                        <p:tgtEl>
                                          <p:spTgt spid="4"/>
                                        </p:tgtEl>
                                      </p:cBhvr>
                                    </p:animEffect>
                                    <p:set>
                                      <p:cBhvr>
                                        <p:cTn id="44"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4" grpId="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2">
      <a:majorFont>
        <a:latin typeface="Candara"/>
        <a:ea typeface=""/>
        <a:cs typeface=""/>
      </a:majorFont>
      <a:minorFont>
        <a:latin typeface="Candar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6139</TotalTime>
  <Words>3544</Words>
  <Application>Microsoft Office PowerPoint</Application>
  <PresentationFormat>On-screen Show (4:3)</PresentationFormat>
  <Paragraphs>703</Paragraphs>
  <Slides>82</Slides>
  <Notes>29</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82</vt:i4>
      </vt:variant>
    </vt:vector>
  </HeadingPairs>
  <TitlesOfParts>
    <vt:vector size="91" baseType="lpstr">
      <vt:lpstr>Arial</vt:lpstr>
      <vt:lpstr>Calibri</vt:lpstr>
      <vt:lpstr>Candara</vt:lpstr>
      <vt:lpstr>Courier New</vt:lpstr>
      <vt:lpstr>Droid Sans</vt:lpstr>
      <vt:lpstr>Segoe UI</vt:lpstr>
      <vt:lpstr>Wingdings</vt:lpstr>
      <vt:lpstr>Wingdings 3</vt:lpstr>
      <vt:lpstr>1_Office Theme</vt:lpstr>
      <vt:lpstr>CS223: Software Engineering</vt:lpstr>
      <vt:lpstr>Objective</vt:lpstr>
      <vt:lpstr>Definition</vt:lpstr>
      <vt:lpstr>Explanation: Dynamic</vt:lpstr>
      <vt:lpstr>Explanation: Expected</vt:lpstr>
      <vt:lpstr>Explanation: Finite</vt:lpstr>
      <vt:lpstr>Explanation: Selected</vt:lpstr>
      <vt:lpstr>PowerPoint Presentation</vt:lpstr>
      <vt:lpstr>Role of Testing</vt:lpstr>
      <vt:lpstr>Verification and Validation</vt:lpstr>
      <vt:lpstr>Terminologies: Failure, error, fault, defect</vt:lpstr>
      <vt:lpstr>An Example</vt:lpstr>
      <vt:lpstr>Key Issues</vt:lpstr>
      <vt:lpstr>Objectives</vt:lpstr>
      <vt:lpstr>Test case</vt:lpstr>
      <vt:lpstr>Expected outcome</vt:lpstr>
      <vt:lpstr>I’ve exhaustively tested the program !!</vt:lpstr>
      <vt:lpstr>Central issue in testing</vt:lpstr>
      <vt:lpstr>Testing activities</vt:lpstr>
      <vt:lpstr>Test levels</vt:lpstr>
      <vt:lpstr>Regression Testing</vt:lpstr>
      <vt:lpstr>Resources for Test case selection </vt:lpstr>
      <vt:lpstr>Fault model</vt:lpstr>
      <vt:lpstr>White-box and Black-box testing</vt:lpstr>
      <vt:lpstr>Testing</vt:lpstr>
      <vt:lpstr>Testing: the Big Picture</vt:lpstr>
      <vt:lpstr>Testing: the Big Picture</vt:lpstr>
      <vt:lpstr>Test automation</vt:lpstr>
      <vt:lpstr>Unit Testing</vt:lpstr>
      <vt:lpstr>Unit Test Pattern</vt:lpstr>
      <vt:lpstr>Unit Test Patterns</vt:lpstr>
      <vt:lpstr>Pass/Fail Patterns</vt:lpstr>
      <vt:lpstr>Simple Test-Pattern</vt:lpstr>
      <vt:lpstr>Code-Path Pattern</vt:lpstr>
      <vt:lpstr>Parameter-Range Pattern</vt:lpstr>
      <vt:lpstr>Data Driven Test Patterns</vt:lpstr>
      <vt:lpstr>Simple-Test-Data Pattern</vt:lpstr>
      <vt:lpstr>Data-Transformation-Test Pattern</vt:lpstr>
      <vt:lpstr>Data Transaction Patterns</vt:lpstr>
      <vt:lpstr>Simple-Data-I/O Pattern</vt:lpstr>
      <vt:lpstr>Constraint Data Pattern</vt:lpstr>
      <vt:lpstr>Rollback Pattern</vt:lpstr>
      <vt:lpstr>Collection Management Patterns</vt:lpstr>
      <vt:lpstr>Collection-Order Pattern</vt:lpstr>
      <vt:lpstr>Enumeration Pattern</vt:lpstr>
      <vt:lpstr>Collection-Constraint Pattern</vt:lpstr>
      <vt:lpstr>Collection-Indexing Pattern</vt:lpstr>
      <vt:lpstr>Performance Patterns</vt:lpstr>
      <vt:lpstr>Performance-Test Pattern</vt:lpstr>
      <vt:lpstr>Pattern Summary</vt:lpstr>
      <vt:lpstr>Need for metrics </vt:lpstr>
      <vt:lpstr>Verification</vt:lpstr>
      <vt:lpstr>Code Inspections</vt:lpstr>
      <vt:lpstr>Code Inspections…</vt:lpstr>
      <vt:lpstr>Code inspections…</vt:lpstr>
      <vt:lpstr>Best practice</vt:lpstr>
      <vt:lpstr>Static Analysis</vt:lpstr>
      <vt:lpstr>Formal Verification</vt:lpstr>
      <vt:lpstr>Metrics for Size</vt:lpstr>
      <vt:lpstr>Metrics for Size…</vt:lpstr>
      <vt:lpstr>Metrics for Complexity</vt:lpstr>
      <vt:lpstr>Flow graph of a program</vt:lpstr>
      <vt:lpstr>Connected component</vt:lpstr>
      <vt:lpstr>Cyclomatic complexity example…</vt:lpstr>
      <vt:lpstr>Example…</vt:lpstr>
      <vt:lpstr>Example…</vt:lpstr>
      <vt:lpstr>Outline of control flow testing</vt:lpstr>
      <vt:lpstr>Control flow graph</vt:lpstr>
      <vt:lpstr>Control Flow Graph (CFG)</vt:lpstr>
      <vt:lpstr>CFG</vt:lpstr>
      <vt:lpstr>Complexity metrics…</vt:lpstr>
      <vt:lpstr>Range of Cyclomatic Complexity</vt:lpstr>
      <vt:lpstr>Tools</vt:lpstr>
      <vt:lpstr>Advantages of Cyclomatic Complexity</vt:lpstr>
      <vt:lpstr>Other Metrics</vt:lpstr>
      <vt:lpstr>Depth in Inheritance Tree (DIT)</vt:lpstr>
      <vt:lpstr>Example of DIT</vt:lpstr>
      <vt:lpstr>Number Of Children (NOC)</vt:lpstr>
      <vt:lpstr>NOC Example</vt:lpstr>
      <vt:lpstr>Summary</vt:lpstr>
      <vt:lpstr>Some Best Practices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CHIRANJOY CHATTOPADHYAY</dc:creator>
  <cp:lastModifiedBy>CHIRANJOY CHATTOPADHYAY</cp:lastModifiedBy>
  <cp:revision>161</cp:revision>
  <dcterms:created xsi:type="dcterms:W3CDTF">2016-02-16T05:22:27Z</dcterms:created>
  <dcterms:modified xsi:type="dcterms:W3CDTF">2017-03-06T16:03:53Z</dcterms:modified>
</cp:coreProperties>
</file>