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1427-9583-4EBA-8B53-2045CC7ECF5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90F3-A145-4A26-AF56-623CAC13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3D6CA-0D0B-42CE-A638-BE7E1AD16FBB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33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0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17" y="546100"/>
            <a:ext cx="1056640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917" y="1844676"/>
            <a:ext cx="502708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1" y="1844676"/>
            <a:ext cx="5027084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AE7DDD36-3A69-4F00-A616-35ACCF7ADDDB}" type="datetime1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4/29/2018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6351" y="6308725"/>
            <a:ext cx="783168" cy="488950"/>
          </a:xfrm>
        </p:spPr>
        <p:txBody>
          <a:bodyPr/>
          <a:lstStyle>
            <a:lvl1pPr>
              <a:defRPr/>
            </a:lvl1pPr>
          </a:lstStyle>
          <a:p>
            <a:fld id="{1DB8D12B-CD2B-4996-88E0-3795CBE96935}" type="slidenum">
              <a:rPr lang="he-IL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C603-F70E-4D89-A28B-81C8BFC4C9D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2C7-8147-49FF-9F87-3BB0F415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Simple-Test-Data Pattern</a:t>
            </a:r>
          </a:p>
        </p:txBody>
      </p:sp>
      <p:sp>
        <p:nvSpPr>
          <p:cNvPr id="69635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1903552" y="3584575"/>
            <a:ext cx="8538883" cy="3213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Reduces complexity of Parameter-Range unit by separating test data from the test.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Test data is generated and modified independent of the test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Results are supplied with the data set. 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Candidates </a:t>
            </a:r>
            <a:r>
              <a:rPr lang="en-US" altLang="en-US" dirty="0"/>
              <a:t>for this pattern: Checksum Calculations, </a:t>
            </a:r>
            <a:r>
              <a:rPr lang="en-US" altLang="en-US" dirty="0" err="1" smtClean="0"/>
              <a:t>algorithims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en-US" altLang="en-US" dirty="0"/>
              <a:t>…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571860"/>
            <a:ext cx="7621588" cy="75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Data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2272" y="1689942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8033218" y="1689941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2272" y="2726463"/>
            <a:ext cx="1734671" cy="518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218" y="2726462"/>
            <a:ext cx="1734671" cy="518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659" y="2614181"/>
            <a:ext cx="1734671" cy="74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Computation Code</a:t>
            </a:r>
          </a:p>
        </p:txBody>
      </p:sp>
      <p:cxnSp>
        <p:nvCxnSpPr>
          <p:cNvPr id="3" name="Straight Arrow Connector 2"/>
          <p:cNvCxnSpPr>
            <a:stCxn id="8" idx="2"/>
            <a:endCxn id="10" idx="0"/>
          </p:cNvCxnSpPr>
          <p:nvPr/>
        </p:nvCxnSpPr>
        <p:spPr>
          <a:xfrm>
            <a:off x="3659607" y="2208260"/>
            <a:ext cx="0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2" idx="1"/>
          </p:cNvCxnSpPr>
          <p:nvPr/>
        </p:nvCxnSpPr>
        <p:spPr>
          <a:xfrm flipV="1">
            <a:off x="4526942" y="2985622"/>
            <a:ext cx="77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7040330" y="2985621"/>
            <a:ext cx="1139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1" idx="0"/>
          </p:cNvCxnSpPr>
          <p:nvPr/>
        </p:nvCxnSpPr>
        <p:spPr>
          <a:xfrm>
            <a:off x="8900553" y="2208259"/>
            <a:ext cx="0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Data-Transformation-Test Pattern</a:t>
            </a:r>
          </a:p>
        </p:txBody>
      </p:sp>
      <p:sp>
        <p:nvSpPr>
          <p:cNvPr id="70659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781978" y="4281418"/>
            <a:ext cx="10566400" cy="178514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Works with data in which a </a:t>
            </a:r>
            <a:r>
              <a:rPr lang="en-US" altLang="en-US" dirty="0" smtClean="0"/>
              <a:t>qualitative </a:t>
            </a:r>
            <a:r>
              <a:rPr lang="en-US" altLang="en-US" dirty="0"/>
              <a:t>measure of the result must be performed.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Typically applied to transformation algorithms such as </a:t>
            </a:r>
            <a:r>
              <a:rPr lang="en-US" altLang="en-US" dirty="0" err="1"/>
              <a:t>lossy</a:t>
            </a:r>
            <a:r>
              <a:rPr lang="en-US" altLang="en-US" dirty="0"/>
              <a:t> </a:t>
            </a:r>
            <a:r>
              <a:rPr lang="en-US" altLang="en-US" dirty="0" smtClean="0"/>
              <a:t>compression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197843" y="2613165"/>
            <a:ext cx="1734671" cy="79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Transformation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435" y="2750532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2728" y="2273738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Validation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4242" y="3126581"/>
            <a:ext cx="1922659" cy="597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6436" y="1796945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Input test data</a:t>
            </a:r>
          </a:p>
        </p:txBody>
      </p:sp>
      <p:cxnSp>
        <p:nvCxnSpPr>
          <p:cNvPr id="3" name="Straight Arrow Connector 2"/>
          <p:cNvCxnSpPr>
            <a:stCxn id="11" idx="2"/>
            <a:endCxn id="8" idx="0"/>
          </p:cNvCxnSpPr>
          <p:nvPr/>
        </p:nvCxnSpPr>
        <p:spPr>
          <a:xfrm flipH="1">
            <a:off x="3363771" y="2315263"/>
            <a:ext cx="1" cy="43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 flipV="1">
            <a:off x="4231106" y="3009691"/>
            <a:ext cx="966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9" idx="1"/>
          </p:cNvCxnSpPr>
          <p:nvPr/>
        </p:nvCxnSpPr>
        <p:spPr>
          <a:xfrm flipV="1">
            <a:off x="6932513" y="2532898"/>
            <a:ext cx="610214" cy="476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0" idx="1"/>
          </p:cNvCxnSpPr>
          <p:nvPr/>
        </p:nvCxnSpPr>
        <p:spPr>
          <a:xfrm>
            <a:off x="6932513" y="3009690"/>
            <a:ext cx="631728" cy="415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Transaction Patterns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Patterns embracing issues of data </a:t>
            </a:r>
            <a:r>
              <a:rPr lang="en-US" altLang="en-US" dirty="0" smtClean="0"/>
              <a:t>persistence and </a:t>
            </a:r>
            <a:r>
              <a:rPr lang="en-US" altLang="en-US" dirty="0"/>
              <a:t>communication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Simple-Data-I/O Pattern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Constraint Data Pattern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The Rollback Pattern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8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Simple-Data-I/O Pattern</a:t>
            </a:r>
          </a:p>
        </p:txBody>
      </p:sp>
      <p:sp>
        <p:nvSpPr>
          <p:cNvPr id="72707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2362200" y="3644900"/>
            <a:ext cx="7405688" cy="3213100"/>
          </a:xfrm>
        </p:spPr>
        <p:txBody>
          <a:bodyPr>
            <a:normAutofit/>
          </a:bodyPr>
          <a:lstStyle/>
          <a:p>
            <a:r>
              <a:rPr lang="en-US" altLang="en-US" dirty="0"/>
              <a:t>Verifies the read/write functions of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3475" y="2096644"/>
            <a:ext cx="1734671" cy="79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1" y="2234011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9437" y="2234011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Read Test</a:t>
            </a:r>
          </a:p>
        </p:txBody>
      </p:sp>
      <p:cxnSp>
        <p:nvCxnSpPr>
          <p:cNvPr id="4" name="Straight Arrow Connector 3"/>
          <p:cNvCxnSpPr>
            <a:stCxn id="8" idx="3"/>
            <a:endCxn id="6" idx="1"/>
          </p:cNvCxnSpPr>
          <p:nvPr/>
        </p:nvCxnSpPr>
        <p:spPr>
          <a:xfrm flipV="1">
            <a:off x="4096872" y="2493170"/>
            <a:ext cx="966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798146" y="2493170"/>
            <a:ext cx="871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341" y="1446014"/>
            <a:ext cx="2164976" cy="302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Data Pattern</a:t>
            </a:r>
          </a:p>
        </p:txBody>
      </p:sp>
      <p:sp>
        <p:nvSpPr>
          <p:cNvPr id="75779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914400" y="4574777"/>
            <a:ext cx="10165976" cy="20875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Adds robustness to Simple-Data-I/O pattern by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Testing </a:t>
            </a:r>
            <a:r>
              <a:rPr lang="en-US" altLang="en-US" dirty="0"/>
              <a:t>more aspects </a:t>
            </a:r>
            <a:r>
              <a:rPr lang="en-US" altLang="en-US" dirty="0" smtClean="0"/>
              <a:t>of </a:t>
            </a:r>
            <a:r>
              <a:rPr lang="en-US" altLang="en-US" dirty="0"/>
              <a:t>the service </a:t>
            </a:r>
          </a:p>
          <a:p>
            <a:pPr lvl="1"/>
            <a:r>
              <a:rPr lang="en-US" altLang="en-US" dirty="0" smtClean="0"/>
              <a:t> Any </a:t>
            </a:r>
            <a:r>
              <a:rPr lang="en-US" altLang="en-US" dirty="0"/>
              <a:t>rules that the service may incorporate</a:t>
            </a:r>
          </a:p>
          <a:p>
            <a:r>
              <a:rPr lang="en-US" altLang="en-US" dirty="0"/>
              <a:t>Unit test verifies the service implementation </a:t>
            </a:r>
            <a:r>
              <a:rPr lang="en-US" altLang="en-US" dirty="0" smtClean="0"/>
              <a:t>itself</a:t>
            </a:r>
          </a:p>
          <a:p>
            <a:r>
              <a:rPr lang="en-US" altLang="en-US" dirty="0" smtClean="0"/>
              <a:t>For example, DB </a:t>
            </a:r>
            <a:r>
              <a:rPr lang="en-US" altLang="en-US" dirty="0"/>
              <a:t>schema, web service, </a:t>
            </a:r>
            <a:r>
              <a:rPr lang="en-US" altLang="en-US" dirty="0" err="1"/>
              <a:t>etc</a:t>
            </a:r>
            <a:r>
              <a:rPr lang="en-US" altLang="en-US" dirty="0"/>
              <a:t>…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911288" y="1606627"/>
          <a:ext cx="1757082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Nullable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Default value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Foreign key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Cascading update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Cascading delete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72317" y="4068079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Constraints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0587" y="2698947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3527" y="2561580"/>
            <a:ext cx="1734671" cy="79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Service</a:t>
            </a:r>
          </a:p>
        </p:txBody>
      </p:sp>
      <p:cxnSp>
        <p:nvCxnSpPr>
          <p:cNvPr id="6" name="Straight Arrow Connector 5"/>
          <p:cNvCxnSpPr>
            <a:stCxn id="3" idx="3"/>
            <a:endCxn id="9" idx="1"/>
          </p:cNvCxnSpPr>
          <p:nvPr/>
        </p:nvCxnSpPr>
        <p:spPr>
          <a:xfrm flipV="1">
            <a:off x="4872318" y="2958107"/>
            <a:ext cx="868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 flipV="1">
            <a:off x="7475258" y="2958106"/>
            <a:ext cx="868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Rollback Pattern</a:t>
            </a:r>
          </a:p>
        </p:txBody>
      </p:sp>
      <p:sp>
        <p:nvSpPr>
          <p:cNvPr id="76803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713317" y="3969124"/>
            <a:ext cx="10566400" cy="2324100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dirty="0"/>
              <a:t>Verifies rollback </a:t>
            </a:r>
            <a:r>
              <a:rPr lang="en-US" altLang="en-US" dirty="0" smtClean="0"/>
              <a:t>correctness</a:t>
            </a:r>
          </a:p>
          <a:p>
            <a:pPr marL="457200" indent="-457200"/>
            <a:endParaRPr lang="en-US" altLang="en-US" dirty="0"/>
          </a:p>
          <a:p>
            <a:pPr marL="457200" indent="-457200"/>
            <a:r>
              <a:rPr lang="en-US" altLang="en-US" dirty="0"/>
              <a:t>Most transactional unit tests should incorporate ability to rollback dataset to known </a:t>
            </a:r>
            <a:r>
              <a:rPr lang="en-US" altLang="en-US" dirty="0" smtClean="0"/>
              <a:t>state</a:t>
            </a:r>
            <a:endParaRPr lang="en-US" altLang="en-US" dirty="0"/>
          </a:p>
          <a:p>
            <a:pPr marL="457200" indent="-457200"/>
            <a:endParaRPr lang="en-US" altLang="en-US" dirty="0" smtClean="0"/>
          </a:p>
          <a:p>
            <a:pPr marL="457200" indent="-457200"/>
            <a:r>
              <a:rPr lang="en-US" altLang="en-US" dirty="0" smtClean="0"/>
              <a:t>In </a:t>
            </a:r>
            <a:r>
              <a:rPr lang="en-US" altLang="en-US" dirty="0"/>
              <a:t>order to undo test side effects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8290" y="2112217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1228" y="1974850"/>
            <a:ext cx="1734671" cy="79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1228" y="3164426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5232961" y="2371376"/>
            <a:ext cx="868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6968563" y="2767901"/>
            <a:ext cx="0" cy="39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6" idx="0"/>
          </p:cNvCxnSpPr>
          <p:nvPr/>
        </p:nvCxnSpPr>
        <p:spPr>
          <a:xfrm flipH="1" flipV="1">
            <a:off x="4365626" y="2112216"/>
            <a:ext cx="867335" cy="259160"/>
          </a:xfrm>
          <a:prstGeom prst="bentConnector4">
            <a:avLst>
              <a:gd name="adj1" fmla="val -26357"/>
              <a:gd name="adj2" fmla="val 2349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5625" y="139977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5899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n-CL" altLang="en-US"/>
              <a:t>Collection Management Patterns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Used to verify that the code is using the </a:t>
            </a:r>
            <a:r>
              <a:rPr lang="en-US" altLang="en-US" dirty="0" smtClean="0"/>
              <a:t>correct collection</a:t>
            </a:r>
            <a:endParaRPr lang="en-US" altLang="en-US" dirty="0"/>
          </a:p>
          <a:p>
            <a:endParaRPr lang="en-US" altLang="en-US" dirty="0"/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Collection-Order Pattern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Enumeration Pattern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Collection-Constraint Pattern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Collection-Indexing Pattern</a:t>
            </a:r>
          </a:p>
        </p:txBody>
      </p:sp>
    </p:spTree>
    <p:extLst>
      <p:ext uri="{BB962C8B-B14F-4D97-AF65-F5344CB8AC3E}">
        <p14:creationId xmlns:p14="http://schemas.microsoft.com/office/powerpoint/2010/main" val="225887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n-CL" altLang="en-US"/>
              <a:t>Collection-Order Pattern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3690597"/>
            <a:ext cx="10766612" cy="2638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Verifies expected results when given an unordered list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test validates that the result is as </a:t>
            </a:r>
            <a:r>
              <a:rPr lang="en-US" altLang="en-US" sz="2000" dirty="0"/>
              <a:t>expected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 </a:t>
            </a:r>
            <a:r>
              <a:rPr lang="en-US" altLang="en-US" sz="2000" dirty="0"/>
              <a:t>Unordered</a:t>
            </a:r>
            <a:r>
              <a:rPr lang="en-US" altLang="en-US" sz="2000" dirty="0"/>
              <a:t>, ordered or same sequence as input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Provides implementer with information on how the container manages the </a:t>
            </a:r>
            <a:r>
              <a:rPr lang="en-US" altLang="en-US" sz="2000" dirty="0"/>
              <a:t>collections</a:t>
            </a:r>
            <a:endParaRPr lang="en-US" altLang="en-US" sz="2000" dirty="0"/>
          </a:p>
        </p:txBody>
      </p:sp>
      <p:sp>
        <p:nvSpPr>
          <p:cNvPr id="78856" name="AutoShape 8"/>
          <p:cNvSpPr>
            <a:spLocks noChangeAspect="1" noChangeArrowheads="1"/>
          </p:cNvSpPr>
          <p:nvPr/>
        </p:nvSpPr>
        <p:spPr bwMode="auto">
          <a:xfrm>
            <a:off x="2243983" y="3636501"/>
            <a:ext cx="7405687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 rtl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8200" indent="-381000" algn="l" rtl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l" rtl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76400" indent="-304800" algn="l" rtl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3600" indent="-304800" algn="l" rtl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3983" y="2260668"/>
            <a:ext cx="214910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Unordered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7928" y="1972195"/>
            <a:ext cx="1734671" cy="109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Code Containing Collection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81950" y="1622227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Unordered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0632" y="233338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Sequenced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1951" y="2853757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Ordered</a:t>
            </a:r>
          </a:p>
        </p:txBody>
      </p:sp>
      <p:cxnSp>
        <p:nvCxnSpPr>
          <p:cNvPr id="4" name="Straight Arrow Connector 3"/>
          <p:cNvCxnSpPr>
            <a:stCxn id="6" idx="3"/>
            <a:endCxn id="8" idx="1"/>
          </p:cNvCxnSpPr>
          <p:nvPr/>
        </p:nvCxnSpPr>
        <p:spPr>
          <a:xfrm flipV="1">
            <a:off x="4393083" y="2518049"/>
            <a:ext cx="884844" cy="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2" idx="1"/>
          </p:cNvCxnSpPr>
          <p:nvPr/>
        </p:nvCxnSpPr>
        <p:spPr>
          <a:xfrm flipV="1">
            <a:off x="7012598" y="1806893"/>
            <a:ext cx="969352" cy="711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012599" y="2518049"/>
            <a:ext cx="998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>
            <a:off x="7012598" y="2518049"/>
            <a:ext cx="969352" cy="520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5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n-CL" altLang="en-US"/>
              <a:t>Enumeration Pattern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54741" y="4518539"/>
            <a:ext cx="10399059" cy="195321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altLang="en-US" dirty="0"/>
              <a:t>Verifies issues of enumeration or collection traversal</a:t>
            </a:r>
          </a:p>
          <a:p>
            <a:r>
              <a:rPr lang="en-US" altLang="en-US" dirty="0"/>
              <a:t>Important test when connections are non-linear.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E.g</a:t>
            </a:r>
            <a:r>
              <a:rPr lang="en-US" altLang="en-US" dirty="0"/>
              <a:t>. collection tree nodes</a:t>
            </a:r>
          </a:p>
          <a:p>
            <a:r>
              <a:rPr lang="en-US" altLang="en-US" dirty="0"/>
              <a:t>Edge conditions (past first or last item) are also important to 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1826" y="1690688"/>
            <a:ext cx="1848878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Edge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8666" y="1808052"/>
            <a:ext cx="1734671" cy="109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Code Containing Collection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1826" y="2557244"/>
            <a:ext cx="1848878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Enumerator (FWD, REV)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36949" y="2094746"/>
            <a:ext cx="1848878" cy="518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Expected datum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1561" y="3462897"/>
            <a:ext cx="1848878" cy="518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Collection</a:t>
            </a:r>
          </a:p>
        </p:txBody>
      </p:sp>
      <p:cxnSp>
        <p:nvCxnSpPr>
          <p:cNvPr id="3" name="Elbow Connector 2"/>
          <p:cNvCxnSpPr>
            <a:stCxn id="6" idx="3"/>
            <a:endCxn id="8" idx="1"/>
          </p:cNvCxnSpPr>
          <p:nvPr/>
        </p:nvCxnSpPr>
        <p:spPr>
          <a:xfrm>
            <a:off x="4150705" y="1949848"/>
            <a:ext cx="1077961" cy="404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9" idx="3"/>
            <a:endCxn id="8" idx="1"/>
          </p:cNvCxnSpPr>
          <p:nvPr/>
        </p:nvCxnSpPr>
        <p:spPr>
          <a:xfrm flipV="1">
            <a:off x="4150705" y="2353907"/>
            <a:ext cx="1077961" cy="462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6096001" y="2899760"/>
            <a:ext cx="1" cy="5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963337" y="2353906"/>
            <a:ext cx="1073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7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Collection-Constraint Pattern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4823014"/>
            <a:ext cx="10999694" cy="158325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Verifies that the container handles constraint </a:t>
            </a:r>
            <a:r>
              <a:rPr lang="en-US" altLang="en-US" dirty="0" smtClean="0"/>
              <a:t>violations</a:t>
            </a:r>
          </a:p>
          <a:p>
            <a:pPr lvl="1"/>
            <a:r>
              <a:rPr lang="en-US" altLang="en-US" dirty="0" smtClean="0"/>
              <a:t> Null </a:t>
            </a:r>
            <a:r>
              <a:rPr lang="en-US" altLang="en-US" dirty="0"/>
              <a:t>values and duplicate keys</a:t>
            </a:r>
          </a:p>
          <a:p>
            <a:endParaRPr lang="en-US" altLang="en-US" dirty="0"/>
          </a:p>
          <a:p>
            <a:r>
              <a:rPr lang="en-US" altLang="en-US" dirty="0"/>
              <a:t>Typically applies to key-value pair </a:t>
            </a:r>
            <a:r>
              <a:rPr lang="en-US" altLang="en-US" dirty="0" smtClean="0"/>
              <a:t>collections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563081" y="1576841"/>
            <a:ext cx="1794618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6680" y="1584717"/>
            <a:ext cx="2921046" cy="50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Collection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9033" y="2656555"/>
            <a:ext cx="2164976" cy="1512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64335"/>
              </p:ext>
            </p:extLst>
          </p:nvPr>
        </p:nvGraphicFramePr>
        <p:xfrm>
          <a:off x="3588668" y="2915157"/>
          <a:ext cx="17570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Nullable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3675" y="3762673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Constraints</a:t>
            </a:r>
          </a:p>
        </p:txBody>
      </p:sp>
      <p:cxnSp>
        <p:nvCxnSpPr>
          <p:cNvPr id="3" name="Straight Arrow Connector 2"/>
          <p:cNvCxnSpPr>
            <a:endCxn id="6" idx="2"/>
          </p:cNvCxnSpPr>
          <p:nvPr/>
        </p:nvCxnSpPr>
        <p:spPr>
          <a:xfrm flipV="1">
            <a:off x="4459942" y="2095159"/>
            <a:ext cx="449" cy="5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3"/>
            <a:endCxn id="8" idx="1"/>
          </p:cNvCxnSpPr>
          <p:nvPr/>
        </p:nvCxnSpPr>
        <p:spPr>
          <a:xfrm flipV="1">
            <a:off x="5357700" y="1836000"/>
            <a:ext cx="648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Unit Testing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focus is the </a:t>
            </a:r>
            <a:r>
              <a:rPr lang="en-US" altLang="en-US" b="1" dirty="0">
                <a:solidFill>
                  <a:srgbClr val="0000FF"/>
                </a:solidFill>
              </a:rPr>
              <a:t>module a programmer has written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Most often UT is done by the </a:t>
            </a:r>
            <a:r>
              <a:rPr lang="en-US" altLang="en-US" b="1" dirty="0">
                <a:solidFill>
                  <a:srgbClr val="FF3300"/>
                </a:solidFill>
              </a:rPr>
              <a:t>programmer himself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UT will </a:t>
            </a:r>
            <a:r>
              <a:rPr lang="en-US" altLang="en-US" b="1" dirty="0">
                <a:solidFill>
                  <a:srgbClr val="0000FF"/>
                </a:solidFill>
              </a:rPr>
              <a:t>require test cases </a:t>
            </a:r>
            <a:r>
              <a:rPr lang="en-US" altLang="en-US" dirty="0"/>
              <a:t>for the </a:t>
            </a:r>
            <a:r>
              <a:rPr lang="en-US" altLang="en-US" dirty="0" smtClean="0"/>
              <a:t>module</a:t>
            </a:r>
            <a:endParaRPr lang="en-US" altLang="en-US" dirty="0"/>
          </a:p>
          <a:p>
            <a:pPr>
              <a:lnSpc>
                <a:spcPct val="160000"/>
              </a:lnSpc>
            </a:pPr>
            <a:r>
              <a:rPr lang="en-US" altLang="en-US" dirty="0"/>
              <a:t>UT also requires drivers to be written to actually execute the module with test cases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Besides the driver and test cases, tester </a:t>
            </a:r>
            <a:r>
              <a:rPr lang="en-US" altLang="en-US" b="1" dirty="0">
                <a:solidFill>
                  <a:srgbClr val="FF3300"/>
                </a:solidFill>
              </a:rPr>
              <a:t>needs to know the correct outcome as well</a:t>
            </a:r>
          </a:p>
        </p:txBody>
      </p:sp>
    </p:spTree>
    <p:extLst>
      <p:ext uri="{BB962C8B-B14F-4D97-AF65-F5344CB8AC3E}">
        <p14:creationId xmlns:p14="http://schemas.microsoft.com/office/powerpoint/2010/main" val="316117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116863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Collection-Indexing Pattern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62954"/>
            <a:ext cx="10515600" cy="2035469"/>
          </a:xfrm>
        </p:spPr>
        <p:txBody>
          <a:bodyPr/>
          <a:lstStyle/>
          <a:p>
            <a:r>
              <a:rPr lang="en-US" altLang="en-US" dirty="0" smtClean="0"/>
              <a:t>Verifies and documents indexing methods that the collection must support – by index and/or by key</a:t>
            </a:r>
          </a:p>
          <a:p>
            <a:r>
              <a:rPr lang="en-US" altLang="en-US" dirty="0" smtClean="0"/>
              <a:t>Verifies that update and delete transactions that utilize indexing are working properly and are protected against missing indexes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5005" y="1204806"/>
            <a:ext cx="1794618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Write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8604" y="1212682"/>
            <a:ext cx="3225846" cy="50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Collection container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0957" y="2284520"/>
            <a:ext cx="2164976" cy="2025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290592" y="2543122"/>
          <a:ext cx="1757082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 Key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 of bound 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Update/ Delete 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72101" y="3885653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Index test</a:t>
            </a:r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4161866" y="1723124"/>
            <a:ext cx="449" cy="5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5059624" y="1463965"/>
            <a:ext cx="648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0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n-CL" altLang="en-US" smtClean="0"/>
              <a:t>Performance Patterns</a:t>
            </a:r>
            <a:endParaRPr lang="arn-CL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Used to test non functional requirements as 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performance and resource usage 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Performance-Test Pattern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47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Performance-Test Pattern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245913" y="3738619"/>
            <a:ext cx="7886700" cy="28002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en-US" dirty="0"/>
              <a:t>Types of performance that can be </a:t>
            </a:r>
            <a:r>
              <a:rPr lang="en-US" altLang="en-US" dirty="0" smtClean="0"/>
              <a:t>measured:</a:t>
            </a:r>
          </a:p>
          <a:p>
            <a:pPr lvl="1">
              <a:lnSpc>
                <a:spcPct val="150000"/>
              </a:lnSpc>
              <a:buClr>
                <a:prstClr val="black"/>
              </a:buClr>
            </a:pPr>
            <a:r>
              <a:rPr lang="en-US" altLang="en-US" dirty="0"/>
              <a:t> </a:t>
            </a:r>
            <a:r>
              <a:rPr lang="en-US" altLang="en-US" dirty="0" smtClean="0"/>
              <a:t>Memory </a:t>
            </a:r>
            <a:r>
              <a:rPr lang="en-US" altLang="en-US" dirty="0"/>
              <a:t>usage (physical, cache, virtual)</a:t>
            </a:r>
          </a:p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en-US" dirty="0" smtClean="0"/>
              <a:t>Resource </a:t>
            </a:r>
            <a:r>
              <a:rPr lang="en-US" altLang="en-US" dirty="0"/>
              <a:t>(handle) utilization</a:t>
            </a:r>
          </a:p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en-US" dirty="0" smtClean="0"/>
              <a:t>Disk </a:t>
            </a:r>
            <a:r>
              <a:rPr lang="en-US" altLang="en-US" dirty="0"/>
              <a:t>utilization (physical, cache)</a:t>
            </a:r>
          </a:p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en-US" dirty="0" smtClean="0"/>
              <a:t>Algorithm </a:t>
            </a:r>
            <a:r>
              <a:rPr lang="en-US" altLang="en-US" dirty="0"/>
              <a:t>Performance (insertion, retrieval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45914" y="2190035"/>
            <a:ext cx="1219589" cy="822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Metric at Start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2265798"/>
            <a:ext cx="1734671" cy="67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Code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566" y="2195829"/>
            <a:ext cx="1112914" cy="822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Metric at End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5556" y="2416670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Pass criteria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2064" y="1527947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2595" y="316605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5" idx="3"/>
            <a:endCxn id="6" idx="1"/>
          </p:cNvCxnSpPr>
          <p:nvPr/>
        </p:nvCxnSpPr>
        <p:spPr>
          <a:xfrm>
            <a:off x="3465503" y="2601337"/>
            <a:ext cx="80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001870" y="2601338"/>
            <a:ext cx="801696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5" idx="0"/>
          </p:cNvCxnSpPr>
          <p:nvPr/>
        </p:nvCxnSpPr>
        <p:spPr>
          <a:xfrm rot="16200000" flipV="1">
            <a:off x="5104969" y="-59226"/>
            <a:ext cx="5794" cy="4504315"/>
          </a:xfrm>
          <a:prstGeom prst="bentConnector3">
            <a:avLst>
              <a:gd name="adj1" fmla="val 40454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2" idx="1"/>
          </p:cNvCxnSpPr>
          <p:nvPr/>
        </p:nvCxnSpPr>
        <p:spPr>
          <a:xfrm flipV="1">
            <a:off x="7916480" y="2601336"/>
            <a:ext cx="459076" cy="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0"/>
            <a:endCxn id="9" idx="1"/>
          </p:cNvCxnSpPr>
          <p:nvPr/>
        </p:nvCxnSpPr>
        <p:spPr>
          <a:xfrm rot="5400000" flipH="1" flipV="1">
            <a:off x="8958218" y="1782825"/>
            <a:ext cx="704057" cy="56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2"/>
            <a:endCxn id="10" idx="1"/>
          </p:cNvCxnSpPr>
          <p:nvPr/>
        </p:nvCxnSpPr>
        <p:spPr>
          <a:xfrm rot="16200000" flipH="1">
            <a:off x="9063153" y="2751276"/>
            <a:ext cx="564716" cy="63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2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Pattern Summary</a:t>
            </a:r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Unit Test patterns cover broad aspects of development; not just functional</a:t>
            </a:r>
          </a:p>
          <a:p>
            <a:endParaRPr lang="en-US" altLang="en-US" smtClean="0"/>
          </a:p>
          <a:p>
            <a:r>
              <a:rPr lang="en-US" altLang="en-US" smtClean="0"/>
              <a:t>May promote unit testing to become a more formal engineering discipline</a:t>
            </a:r>
          </a:p>
          <a:p>
            <a:endParaRPr lang="en-US" altLang="en-US" smtClean="0"/>
          </a:p>
          <a:p>
            <a:r>
              <a:rPr lang="en-US" altLang="en-US" smtClean="0"/>
              <a:t>Helps identify the kind of unit tests to write, and its usefulness.</a:t>
            </a:r>
          </a:p>
          <a:p>
            <a:endParaRPr lang="en-US" altLang="en-US" smtClean="0"/>
          </a:p>
          <a:p>
            <a:r>
              <a:rPr lang="en-US" altLang="en-US" smtClean="0"/>
              <a:t>Allows developer to choose how detailed the unit tests need to be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319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GB" dirty="0" smtClean="0"/>
              <a:t>Good </a:t>
            </a:r>
            <a:r>
              <a:rPr lang="en-GB" dirty="0"/>
              <a:t>unit tests are difficult to </a:t>
            </a:r>
            <a:r>
              <a:rPr lang="en-GB" dirty="0" smtClean="0"/>
              <a:t>write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"the code is good when it passes the unit </a:t>
            </a:r>
            <a:r>
              <a:rPr lang="en-GB" dirty="0" smtClean="0"/>
              <a:t>tests“</a:t>
            </a:r>
          </a:p>
          <a:p>
            <a:endParaRPr lang="en-GB" dirty="0"/>
          </a:p>
          <a:p>
            <a:r>
              <a:rPr lang="en-GB" dirty="0" smtClean="0"/>
              <a:t> Unit </a:t>
            </a:r>
            <a:r>
              <a:rPr lang="en-GB" dirty="0"/>
              <a:t>test should be written first, before the code that is to be </a:t>
            </a:r>
            <a:r>
              <a:rPr lang="en-GB" dirty="0" smtClean="0"/>
              <a:t>tested</a:t>
            </a:r>
          </a:p>
          <a:p>
            <a:endParaRPr lang="en-GB" dirty="0"/>
          </a:p>
          <a:p>
            <a:r>
              <a:rPr lang="en-GB" dirty="0" smtClean="0"/>
              <a:t>Challenges</a:t>
            </a:r>
          </a:p>
          <a:p>
            <a:endParaRPr lang="en-GB" dirty="0" smtClean="0"/>
          </a:p>
          <a:p>
            <a:pPr lvl="1"/>
            <a:r>
              <a:rPr lang="en-GB" dirty="0"/>
              <a:t> Unit testing must be </a:t>
            </a:r>
            <a:r>
              <a:rPr lang="en-GB" dirty="0" smtClean="0"/>
              <a:t>formalized</a:t>
            </a:r>
          </a:p>
          <a:p>
            <a:pPr lvl="1"/>
            <a:endParaRPr lang="en-GB" dirty="0"/>
          </a:p>
          <a:p>
            <a:pPr lvl="1"/>
            <a:r>
              <a:rPr lang="en-US" dirty="0" smtClean="0"/>
              <a:t> Design also must be formally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2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Pass/fail patterns </a:t>
            </a:r>
          </a:p>
          <a:p>
            <a:r>
              <a:rPr lang="en-US" altLang="en-US" smtClean="0"/>
              <a:t>Collection management patterns </a:t>
            </a:r>
          </a:p>
          <a:p>
            <a:r>
              <a:rPr lang="en-US" altLang="en-US" smtClean="0"/>
              <a:t>Data driven patterns </a:t>
            </a:r>
          </a:p>
          <a:p>
            <a:r>
              <a:rPr lang="en-US" altLang="en-US" smtClean="0"/>
              <a:t>Performance patterns </a:t>
            </a:r>
          </a:p>
          <a:p>
            <a:r>
              <a:rPr lang="en-US" altLang="en-US" smtClean="0"/>
              <a:t>Simulation patterns </a:t>
            </a:r>
          </a:p>
          <a:p>
            <a:r>
              <a:rPr lang="en-US" altLang="en-US" smtClean="0"/>
              <a:t>Multithreading patterns </a:t>
            </a:r>
          </a:p>
          <a:p>
            <a:r>
              <a:rPr lang="en-US" altLang="en-US" smtClean="0"/>
              <a:t>Stress test patterns </a:t>
            </a:r>
          </a:p>
          <a:p>
            <a:r>
              <a:rPr lang="en-US" altLang="en-US" smtClean="0"/>
              <a:t>Presentation layer patterns</a:t>
            </a:r>
          </a:p>
          <a:p>
            <a:r>
              <a:rPr lang="en-US" altLang="en-US" smtClean="0"/>
              <a:t>Process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Pass/Fail Patterns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First line of defense to guarantee good code</a:t>
            </a:r>
          </a:p>
          <a:p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Simple-Test Pattern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Code-Path Pattern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Parameter-Range Pattern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245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Test-Pattern</a:t>
            </a:r>
          </a:p>
        </p:txBody>
      </p:sp>
      <p:sp>
        <p:nvSpPr>
          <p:cNvPr id="61443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2106614" y="3482459"/>
            <a:ext cx="7877175" cy="28924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Pass/Fail results tell us that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the </a:t>
            </a:r>
            <a:r>
              <a:rPr lang="en-US" altLang="en-US" dirty="0"/>
              <a:t>code under test will work/trap an error given the same input (condition) as in the unit </a:t>
            </a:r>
            <a:r>
              <a:rPr lang="en-US" altLang="en-US" dirty="0" smtClean="0"/>
              <a:t>test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No real confidence that the code will work correctly or trap errors with other set of conditions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4053" y="1525635"/>
            <a:ext cx="1734671" cy="15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1625" y="1635943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Condition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1625" y="2454626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Condition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86481" y="1525635"/>
            <a:ext cx="1734671" cy="6286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Expected Result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481" y="2410733"/>
            <a:ext cx="1734671" cy="6039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Expected Failure</a:t>
            </a:r>
          </a:p>
        </p:txBody>
      </p:sp>
      <p:cxnSp>
        <p:nvCxnSpPr>
          <p:cNvPr id="4" name="Straight Arrow Connector 3"/>
          <p:cNvCxnSpPr>
            <a:stCxn id="8" idx="3"/>
          </p:cNvCxnSpPr>
          <p:nvPr/>
        </p:nvCxnSpPr>
        <p:spPr>
          <a:xfrm flipV="1">
            <a:off x="4056296" y="189510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56296" y="270792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61176" y="189510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61176" y="270792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Code-Path Pattern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21625" y="3716339"/>
            <a:ext cx="7903509" cy="2592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Emphasizes on conditions that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test </a:t>
            </a:r>
            <a:r>
              <a:rPr lang="en-US" altLang="en-US" dirty="0"/>
              <a:t>the code paths with in the unit rather than conditions that test for </a:t>
            </a:r>
            <a:r>
              <a:rPr lang="en-US" altLang="en-US" dirty="0" smtClean="0"/>
              <a:t>pass/fail</a:t>
            </a:r>
          </a:p>
          <a:p>
            <a:pPr lvl="1"/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Results are compared to expected output of given code </a:t>
            </a:r>
            <a:r>
              <a:rPr lang="en-US" altLang="en-US" dirty="0" smtClean="0"/>
              <a:t>path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Caveat: </a:t>
            </a:r>
            <a:r>
              <a:rPr lang="en-US" altLang="en-US" b="1" i="1" dirty="0">
                <a:solidFill>
                  <a:srgbClr val="FF0000"/>
                </a:solidFill>
              </a:rPr>
              <a:t>How do you test code-paths if tests are written first?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4053" y="1525635"/>
            <a:ext cx="1734671" cy="15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Code paths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1625" y="1635943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Code path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1625" y="2454626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Code path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481" y="1635943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Path 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6481" y="2454626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Path result</a:t>
            </a: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4056296" y="189510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56296" y="270792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61176" y="189510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861176" y="270792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Parameter-Range Pattern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14048" y="5099869"/>
            <a:ext cx="7189787" cy="7203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Code-Path pattern with  more than a single parameter test</a:t>
            </a:r>
          </a:p>
          <a:p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046477" y="2324895"/>
            <a:ext cx="1734671" cy="15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Code paths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049" y="2435203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Code path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4049" y="3253886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Code path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8905" y="2435203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Path result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8905" y="3253886"/>
            <a:ext cx="1734671" cy="51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Path result</a:t>
            </a: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948720" y="269436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48720" y="350718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53600" y="2694362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53600" y="3507184"/>
            <a:ext cx="112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4048" y="1629161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Success set</a:t>
            </a:r>
          </a:p>
        </p:txBody>
      </p:sp>
      <p:cxnSp>
        <p:nvCxnSpPr>
          <p:cNvPr id="17" name="Straight Arrow Connector 16"/>
          <p:cNvCxnSpPr>
            <a:stCxn id="16" idx="2"/>
            <a:endCxn id="8" idx="0"/>
          </p:cNvCxnSpPr>
          <p:nvPr/>
        </p:nvCxnSpPr>
        <p:spPr>
          <a:xfrm>
            <a:off x="3081384" y="2147480"/>
            <a:ext cx="1" cy="28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14048" y="4195531"/>
            <a:ext cx="1734671" cy="518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Failure set</a:t>
            </a:r>
          </a:p>
        </p:txBody>
      </p:sp>
      <p:cxnSp>
        <p:nvCxnSpPr>
          <p:cNvPr id="22" name="Straight Arrow Connector 21"/>
          <p:cNvCxnSpPr>
            <a:stCxn id="21" idx="0"/>
            <a:endCxn id="9" idx="2"/>
          </p:cNvCxnSpPr>
          <p:nvPr/>
        </p:nvCxnSpPr>
        <p:spPr>
          <a:xfrm flipV="1">
            <a:off x="3081384" y="3772204"/>
            <a:ext cx="1" cy="4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Driven Test Patterns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Patterns which enable testing units with </a:t>
            </a:r>
            <a:r>
              <a:rPr lang="en-US" altLang="en-US" dirty="0" smtClean="0"/>
              <a:t>a broad </a:t>
            </a:r>
            <a:r>
              <a:rPr lang="en-US" altLang="en-US" dirty="0"/>
              <a:t>range of </a:t>
            </a:r>
            <a:r>
              <a:rPr lang="en-US" altLang="en-US" dirty="0" smtClean="0"/>
              <a:t>input output </a:t>
            </a:r>
            <a:r>
              <a:rPr lang="en-US" altLang="en-US" dirty="0"/>
              <a:t>pairs</a:t>
            </a:r>
          </a:p>
          <a:p>
            <a:endParaRPr lang="en-US" altLang="en-US" dirty="0"/>
          </a:p>
          <a:p>
            <a:pPr marL="363538" indent="-363538"/>
            <a:r>
              <a:rPr lang="en-US" altLang="en-US" dirty="0"/>
              <a:t>Simple-Test-Data </a:t>
            </a:r>
            <a:r>
              <a:rPr lang="en-US" altLang="en-US" dirty="0" smtClean="0"/>
              <a:t>Pattern</a:t>
            </a:r>
          </a:p>
          <a:p>
            <a:pPr marL="363538" indent="-363538"/>
            <a:endParaRPr lang="en-US" altLang="en-US" dirty="0"/>
          </a:p>
          <a:p>
            <a:pPr marL="363538" indent="-363538"/>
            <a:r>
              <a:rPr lang="en-US" altLang="en-US" dirty="0"/>
              <a:t>Data-Transformation-Test Pattern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572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844</Words>
  <Application>Microsoft Office PowerPoint</Application>
  <PresentationFormat>Widescreen</PresentationFormat>
  <Paragraphs>202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Unit Test Pattern</vt:lpstr>
      <vt:lpstr>Unit Testing</vt:lpstr>
      <vt:lpstr>Unit Test Pattern</vt:lpstr>
      <vt:lpstr>Unit Test Patterns</vt:lpstr>
      <vt:lpstr>Pass/Fail Patterns</vt:lpstr>
      <vt:lpstr>Simple Test-Pattern</vt:lpstr>
      <vt:lpstr>Code-Path Pattern</vt:lpstr>
      <vt:lpstr>Parameter-Range Pattern</vt:lpstr>
      <vt:lpstr>Data Driven Test Patterns</vt:lpstr>
      <vt:lpstr>Simple-Test-Data Pattern</vt:lpstr>
      <vt:lpstr>Data-Transformation-Test Pattern</vt:lpstr>
      <vt:lpstr>Data Transaction Patterns</vt:lpstr>
      <vt:lpstr>Simple-Data-I/O Pattern</vt:lpstr>
      <vt:lpstr>Constraint Data Pattern</vt:lpstr>
      <vt:lpstr>Rollback Pattern</vt:lpstr>
      <vt:lpstr>Collection Management Patterns</vt:lpstr>
      <vt:lpstr>Collection-Order Pattern</vt:lpstr>
      <vt:lpstr>Enumeration Pattern</vt:lpstr>
      <vt:lpstr>Collection-Constraint Pattern</vt:lpstr>
      <vt:lpstr>Collection-Indexing Pattern</vt:lpstr>
      <vt:lpstr>Performance Patterns</vt:lpstr>
      <vt:lpstr>Performance-Test Pattern</vt:lpstr>
      <vt:lpstr>Pattern 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Pattern</dc:title>
  <dc:creator>CHIRANJOY CHATTOPADHYAY</dc:creator>
  <cp:lastModifiedBy>CHIRANJOY CHATTOPADHYAY</cp:lastModifiedBy>
  <cp:revision>1</cp:revision>
  <dcterms:created xsi:type="dcterms:W3CDTF">2018-04-29T03:41:18Z</dcterms:created>
  <dcterms:modified xsi:type="dcterms:W3CDTF">2018-04-29T03:44:06Z</dcterms:modified>
</cp:coreProperties>
</file>