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5"/>
  </p:notesMasterIdLst>
  <p:sldIdLst>
    <p:sldId id="317" r:id="rId2"/>
    <p:sldId id="365" r:id="rId3"/>
    <p:sldId id="405" r:id="rId4"/>
    <p:sldId id="366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1" r:id="rId13"/>
    <p:sldId id="375" r:id="rId14"/>
    <p:sldId id="376" r:id="rId15"/>
    <p:sldId id="377" r:id="rId16"/>
    <p:sldId id="379" r:id="rId17"/>
    <p:sldId id="380" r:id="rId18"/>
    <p:sldId id="381" r:id="rId19"/>
    <p:sldId id="382" r:id="rId20"/>
    <p:sldId id="384" r:id="rId21"/>
    <p:sldId id="383" r:id="rId22"/>
    <p:sldId id="385" r:id="rId23"/>
    <p:sldId id="386" r:id="rId24"/>
    <p:sldId id="387" r:id="rId25"/>
    <p:sldId id="388" r:id="rId26"/>
    <p:sldId id="406" r:id="rId27"/>
    <p:sldId id="389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364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C9292"/>
    <a:srgbClr val="BDD7EE"/>
    <a:srgbClr val="D0CECE"/>
    <a:srgbClr val="EDEDED"/>
    <a:srgbClr val="000000"/>
    <a:srgbClr val="F739AA"/>
    <a:srgbClr val="92D050"/>
    <a:srgbClr val="7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4/22/2017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F6-91AD-4723-9CA5-F28E7B3A5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70A9-DDEA-4357-B8C9-86FEABB61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E77-2D19-4578-A747-47752EBB2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EF0-E5F0-4F44-9235-9E9E7F4FD3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A9-305B-4C72-9159-424049F4A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3F8-488C-4209-84AC-9965A40A9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C89-6098-467E-BB36-8CEAC86FC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2A-6679-4A1D-A871-65344A8790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08-7809-48C2-A51E-EEFA6E04F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12-60E6-4FCD-B120-BB4C67473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13B-8912-4F6A-8C61-FD07FA04AC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F3504D-B56D-410C-8013-9D397B6F58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4/22/2017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tmp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CS322: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Creating Database Triggers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Trigger Components: Trigger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662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Should </a:t>
            </a:r>
            <a:r>
              <a:rPr lang="en-US" sz="2400" b="1" dirty="0">
                <a:solidFill>
                  <a:srgbClr val="FF0000"/>
                </a:solidFill>
              </a:rPr>
              <a:t>the trigger body execute for each </a:t>
            </a:r>
            <a:r>
              <a:rPr lang="en-US" sz="2400" b="1" dirty="0" smtClean="0">
                <a:solidFill>
                  <a:srgbClr val="FF0000"/>
                </a:solidFill>
              </a:rPr>
              <a:t>row </a:t>
            </a:r>
            <a:r>
              <a:rPr lang="en-US" sz="2400" b="1" dirty="0">
                <a:solidFill>
                  <a:srgbClr val="FF0000"/>
                </a:solidFill>
              </a:rPr>
              <a:t>the statement affects or only once?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Statement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trigger body executes once for the </a:t>
            </a:r>
            <a:r>
              <a:rPr lang="en-US" dirty="0" smtClean="0"/>
              <a:t>triggering </a:t>
            </a:r>
            <a:r>
              <a:rPr lang="en-US" dirty="0"/>
              <a:t>event.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This </a:t>
            </a:r>
            <a:r>
              <a:rPr lang="en-US" dirty="0"/>
              <a:t>is the default.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statement </a:t>
            </a:r>
            <a:r>
              <a:rPr lang="en-US" dirty="0" smtClean="0"/>
              <a:t>trigger </a:t>
            </a:r>
            <a:r>
              <a:rPr lang="en-US" dirty="0"/>
              <a:t>fires once, even if no rows are affected at all. </a:t>
            </a:r>
          </a:p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0000FF"/>
                </a:solidFill>
              </a:rPr>
              <a:t>Row</a:t>
            </a:r>
            <a:r>
              <a:rPr lang="en-US" b="1" dirty="0">
                <a:solidFill>
                  <a:srgbClr val="0000FF"/>
                </a:solidFill>
              </a:rPr>
              <a:t>: </a:t>
            </a:r>
            <a:endParaRPr lang="en-US" b="1" dirty="0" smtClean="0">
              <a:solidFill>
                <a:srgbClr val="0000FF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trigger body executes once for each row </a:t>
            </a:r>
            <a:r>
              <a:rPr lang="en-US" dirty="0" smtClean="0"/>
              <a:t>affected </a:t>
            </a:r>
            <a:r>
              <a:rPr lang="en-US" dirty="0"/>
              <a:t>by the triggering event.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A </a:t>
            </a:r>
            <a:r>
              <a:rPr lang="en-US" dirty="0"/>
              <a:t>row trigger is not </a:t>
            </a:r>
            <a:r>
              <a:rPr lang="en-US" dirty="0" smtClean="0"/>
              <a:t>executed </a:t>
            </a:r>
            <a:r>
              <a:rPr lang="en-US" dirty="0"/>
              <a:t>if the triggering event affects no rows.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Trigger Components: Trigger body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What </a:t>
            </a:r>
            <a:r>
              <a:rPr lang="en-US" sz="2400" b="1" dirty="0">
                <a:solidFill>
                  <a:srgbClr val="FF0000"/>
                </a:solidFill>
              </a:rPr>
              <a:t>action should the trigger perform? 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The </a:t>
            </a:r>
            <a:r>
              <a:rPr lang="en-US" dirty="0"/>
              <a:t>trigger body is a PL/SQL block or a call to a </a:t>
            </a:r>
            <a:r>
              <a:rPr lang="en-US" dirty="0" smtClean="0"/>
              <a:t>procedure.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Row </a:t>
            </a:r>
            <a:r>
              <a:rPr lang="en-GB" dirty="0"/>
              <a:t>triggers use correlation names to access the </a:t>
            </a:r>
            <a:r>
              <a:rPr lang="en-GB" b="1" dirty="0"/>
              <a:t>old and new column </a:t>
            </a:r>
            <a:r>
              <a:rPr lang="en-GB" dirty="0"/>
              <a:t>values of the row </a:t>
            </a:r>
            <a:r>
              <a:rPr lang="en-GB" dirty="0" smtClean="0"/>
              <a:t>being processed </a:t>
            </a:r>
            <a:r>
              <a:rPr lang="en-GB" dirty="0"/>
              <a:t>by the trigger.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32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the following firing sequence for a trigger on a </a:t>
            </a:r>
            <a:r>
              <a:rPr lang="en-US" dirty="0" smtClean="0"/>
              <a:t>table</a:t>
            </a:r>
            <a:r>
              <a:rPr lang="en-US" dirty="0"/>
              <a:t>, when a single row is manipulated: </a:t>
            </a:r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066" y="2717269"/>
            <a:ext cx="5761868" cy="66629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339" y="4189800"/>
            <a:ext cx="6631321" cy="198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23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Firing Sequence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the following firing sequence for a trigger on a </a:t>
            </a:r>
            <a:r>
              <a:rPr lang="en-US" dirty="0" smtClean="0"/>
              <a:t>table</a:t>
            </a:r>
            <a:r>
              <a:rPr lang="en-US" dirty="0"/>
              <a:t>, when many rows are manipulated: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209" y="2630497"/>
            <a:ext cx="4533580" cy="754432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82" y="3884449"/>
            <a:ext cx="5855234" cy="20941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2175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DML </a:t>
            </a:r>
            <a:r>
              <a:rPr lang="en-US" dirty="0"/>
              <a:t>Statement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793" y="2064786"/>
            <a:ext cx="5742414" cy="15636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778008" y="5508852"/>
            <a:ext cx="75879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Trigger names must be unique with respect to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other triggers in the same schema.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48790" y="1440938"/>
            <a:ext cx="7970844" cy="3559046"/>
            <a:chOff x="248790" y="1440938"/>
            <a:chExt cx="7970844" cy="3559046"/>
          </a:xfrm>
        </p:grpSpPr>
        <p:sp>
          <p:nvSpPr>
            <p:cNvPr id="6" name="Rectangle 5"/>
            <p:cNvSpPr/>
            <p:nvPr/>
          </p:nvSpPr>
          <p:spPr>
            <a:xfrm>
              <a:off x="5734459" y="1506023"/>
              <a:ext cx="2159566" cy="36933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/>
                <a:t>N</a:t>
              </a:r>
              <a:r>
                <a:rPr lang="en-US" dirty="0" smtClean="0"/>
                <a:t>ame </a:t>
              </a:r>
              <a:r>
                <a:rPr lang="en-US" dirty="0"/>
                <a:t>of the trigger 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6078073" y="1875355"/>
              <a:ext cx="736169" cy="3291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310262" y="1440938"/>
              <a:ext cx="2374368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/>
                <a:t>When </a:t>
              </a:r>
              <a:r>
                <a:rPr lang="en-US" dirty="0"/>
                <a:t>the trigger fires </a:t>
              </a: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>
              <a:off x="1497446" y="1810270"/>
              <a:ext cx="615663" cy="78787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248790" y="4630652"/>
              <a:ext cx="2352503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/>
                <a:t>Cause of Trigger Firing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V="1">
              <a:off x="1425042" y="2942986"/>
              <a:ext cx="1259588" cy="168766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>
              <a:off x="4224053" y="4630652"/>
              <a:ext cx="3995581" cy="36933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>
              <a:spAutoFit/>
            </a:bodyPr>
            <a:lstStyle/>
            <a:p>
              <a:r>
                <a:rPr lang="en-US" dirty="0" smtClean="0"/>
                <a:t>Table/ View associated </a:t>
              </a:r>
              <a:r>
                <a:rPr lang="en-US" dirty="0"/>
                <a:t>with the trigger 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928337" y="3258526"/>
              <a:ext cx="2293507" cy="13721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1866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OR REPLACE TRIGGER </a:t>
            </a:r>
            <a:r>
              <a:rPr lang="en-US" b="1" dirty="0" err="1">
                <a:solidFill>
                  <a:srgbClr val="FF0000"/>
                </a:solidFill>
              </a:rPr>
              <a:t>secure_emp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B050"/>
                </a:solidFill>
              </a:rPr>
              <a:t>BEFORE INSERT ON employees </a:t>
            </a:r>
          </a:p>
          <a:p>
            <a:pPr marL="0" indent="0">
              <a:buNone/>
            </a:pPr>
            <a:r>
              <a:rPr lang="en-US" dirty="0"/>
              <a:t>BEGIN </a:t>
            </a:r>
          </a:p>
          <a:p>
            <a:pPr marL="342900" lvl="1" indent="0">
              <a:buNone/>
            </a:pPr>
            <a:r>
              <a:rPr lang="en-US" dirty="0"/>
              <a:t>IF (TO_CHAR(SYSDATE,'DY') IN (' SAT' , ' SUN' ) ) OR </a:t>
            </a:r>
          </a:p>
          <a:p>
            <a:pPr marL="342900" lvl="1" indent="0">
              <a:buNone/>
            </a:pPr>
            <a:r>
              <a:rPr lang="en-US" dirty="0"/>
              <a:t>(TO_CHAR(SYSDATE,'HH2 4:MI') </a:t>
            </a:r>
            <a:r>
              <a:rPr lang="en-US" dirty="0" smtClean="0"/>
              <a:t>NOT </a:t>
            </a:r>
            <a:r>
              <a:rPr lang="en-US" dirty="0"/>
              <a:t>BETWEEN '08:00' AND '18:00') </a:t>
            </a:r>
          </a:p>
          <a:p>
            <a:pPr marL="342900" lvl="1" indent="0">
              <a:buNone/>
            </a:pPr>
            <a:r>
              <a:rPr lang="en-US" dirty="0" smtClean="0"/>
              <a:t>THEN</a:t>
            </a:r>
          </a:p>
          <a:p>
            <a:pPr marL="342900" lvl="1" indent="0">
              <a:buNone/>
            </a:pPr>
            <a:r>
              <a:rPr lang="en-US" dirty="0"/>
              <a:t>	</a:t>
            </a:r>
            <a:r>
              <a:rPr lang="en-US" dirty="0" smtClean="0"/>
              <a:t> </a:t>
            </a:r>
            <a:r>
              <a:rPr lang="en-US" dirty="0"/>
              <a:t>RAISE_APPLICATION_ERROR (-20500,'You may </a:t>
            </a:r>
          </a:p>
          <a:p>
            <a:pPr marL="342900" lvl="1" indent="0">
              <a:buNone/>
            </a:pPr>
            <a:r>
              <a:rPr lang="en-US" dirty="0" smtClean="0"/>
              <a:t>		insert </a:t>
            </a:r>
            <a:r>
              <a:rPr lang="en-US" dirty="0"/>
              <a:t>into EMPLOYEES table only </a:t>
            </a:r>
          </a:p>
          <a:p>
            <a:pPr marL="342900" lvl="1" indent="0">
              <a:buNone/>
            </a:pPr>
            <a:r>
              <a:rPr lang="en-US" dirty="0" smtClean="0"/>
              <a:t>		during </a:t>
            </a:r>
            <a:r>
              <a:rPr lang="en-US" dirty="0"/>
              <a:t>business hours.'); </a:t>
            </a:r>
          </a:p>
          <a:p>
            <a:pPr marL="342900" lvl="1" indent="0">
              <a:buNone/>
            </a:pPr>
            <a:r>
              <a:rPr lang="en-US" dirty="0"/>
              <a:t>END IF;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07325" y="5210270"/>
            <a:ext cx="6480980" cy="11906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C00000"/>
              </a:buClr>
              <a:buFont typeface="Courier New" panose="02070309020205020404" pitchFamily="49" charset="0"/>
              <a:buChar char="o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Ø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7030A0"/>
              </a:buClr>
              <a:buFont typeface="Arial" panose="020B0604020202020204" pitchFamily="34" charset="0"/>
              <a:buChar char="•"/>
              <a:defRPr kumimoji="0"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i="1" dirty="0" smtClean="0">
                <a:solidFill>
                  <a:srgbClr val="0000FF"/>
                </a:solidFill>
              </a:rPr>
              <a:t>INSERT INTO employees (</a:t>
            </a:r>
            <a:r>
              <a:rPr lang="en-GB" i="1" dirty="0" err="1" smtClean="0">
                <a:solidFill>
                  <a:srgbClr val="0000FF"/>
                </a:solidFill>
              </a:rPr>
              <a:t>employee_id</a:t>
            </a:r>
            <a:r>
              <a:rPr lang="en-GB" i="1" dirty="0" smtClean="0">
                <a:solidFill>
                  <a:srgbClr val="0000FF"/>
                </a:solidFill>
              </a:rPr>
              <a:t>, </a:t>
            </a:r>
            <a:r>
              <a:rPr lang="en-GB" i="1" dirty="0" err="1" smtClean="0">
                <a:solidFill>
                  <a:srgbClr val="0000FF"/>
                </a:solidFill>
              </a:rPr>
              <a:t>last_name</a:t>
            </a:r>
            <a:r>
              <a:rPr lang="en-GB" i="1" dirty="0" smtClean="0">
                <a:solidFill>
                  <a:srgbClr val="0000FF"/>
                </a:solidFill>
              </a:rPr>
              <a:t>,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i="1" dirty="0" err="1" smtClean="0">
                <a:solidFill>
                  <a:srgbClr val="0000FF"/>
                </a:solidFill>
              </a:rPr>
              <a:t>first_name</a:t>
            </a:r>
            <a:r>
              <a:rPr lang="en-GB" i="1" dirty="0" smtClean="0">
                <a:solidFill>
                  <a:srgbClr val="0000FF"/>
                </a:solidFill>
              </a:rPr>
              <a:t>, email, </a:t>
            </a:r>
            <a:r>
              <a:rPr lang="en-GB" i="1" dirty="0" err="1" smtClean="0">
                <a:solidFill>
                  <a:srgbClr val="0000FF"/>
                </a:solidFill>
              </a:rPr>
              <a:t>hire_date</a:t>
            </a:r>
            <a:r>
              <a:rPr lang="en-GB" i="1" dirty="0" smtClean="0">
                <a:solidFill>
                  <a:srgbClr val="0000FF"/>
                </a:solidFill>
              </a:rPr>
              <a:t>, </a:t>
            </a:r>
            <a:r>
              <a:rPr lang="en-GB" i="1" dirty="0" err="1" smtClean="0">
                <a:solidFill>
                  <a:srgbClr val="0000FF"/>
                </a:solidFill>
              </a:rPr>
              <a:t>job_id</a:t>
            </a:r>
            <a:r>
              <a:rPr lang="en-GB" i="1" dirty="0" smtClean="0">
                <a:solidFill>
                  <a:srgbClr val="0000FF"/>
                </a:solidFill>
              </a:rPr>
              <a:t>, salary, </a:t>
            </a:r>
            <a:r>
              <a:rPr lang="en-GB" i="1" dirty="0" err="1" smtClean="0">
                <a:solidFill>
                  <a:srgbClr val="0000FF"/>
                </a:solidFill>
              </a:rPr>
              <a:t>department_id</a:t>
            </a:r>
            <a:r>
              <a:rPr lang="en-GB" i="1" dirty="0" smtClean="0">
                <a:solidFill>
                  <a:srgbClr val="0000FF"/>
                </a:solidFill>
              </a:rPr>
              <a:t>)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i="1" dirty="0" smtClean="0">
                <a:solidFill>
                  <a:srgbClr val="0000FF"/>
                </a:solidFill>
              </a:rPr>
              <a:t>VALUES (300, 'Smith', 'Rob', 'RSMITH', </a:t>
            </a:r>
            <a:r>
              <a:rPr lang="en-GB" b="1" i="1" dirty="0" smtClean="0">
                <a:solidFill>
                  <a:srgbClr val="FF0066"/>
                </a:solidFill>
              </a:rPr>
              <a:t>SYSDATE</a:t>
            </a:r>
            <a:r>
              <a:rPr lang="en-GB" i="1" dirty="0" smtClean="0">
                <a:solidFill>
                  <a:srgbClr val="0000FF"/>
                </a:solidFill>
              </a:rPr>
              <a:t>, 'IT_PROG', 4500, 60); </a:t>
            </a:r>
            <a:endParaRPr lang="en-GB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584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Conditional Predicates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327" y="1601826"/>
            <a:ext cx="7146151" cy="468848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821116" y="1821116"/>
            <a:ext cx="3281082" cy="2535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452282" y="2205116"/>
            <a:ext cx="6677426" cy="54576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21224" y="2881310"/>
            <a:ext cx="1283233" cy="30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120793" y="3536836"/>
            <a:ext cx="1283233" cy="3075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282158" y="4278244"/>
            <a:ext cx="2443523" cy="2476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DML Row Trigger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421" y="2554587"/>
            <a:ext cx="6148668" cy="2109445"/>
          </a:xfrm>
        </p:spPr>
      </p:pic>
      <p:grpSp>
        <p:nvGrpSpPr>
          <p:cNvPr id="16" name="Group 15"/>
          <p:cNvGrpSpPr/>
          <p:nvPr/>
        </p:nvGrpSpPr>
        <p:grpSpPr>
          <a:xfrm>
            <a:off x="3085106" y="1351969"/>
            <a:ext cx="5645426" cy="4143069"/>
            <a:chOff x="3085106" y="1351969"/>
            <a:chExt cx="5645426" cy="4143069"/>
          </a:xfrm>
        </p:grpSpPr>
        <p:sp>
          <p:nvSpPr>
            <p:cNvPr id="5" name="Rectangle 4"/>
            <p:cNvSpPr/>
            <p:nvPr/>
          </p:nvSpPr>
          <p:spPr>
            <a:xfrm>
              <a:off x="4486755" y="1351969"/>
              <a:ext cx="4243777" cy="92333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Specifies correlation names for the old and new values of the current row </a:t>
              </a:r>
            </a:p>
            <a:p>
              <a:r>
                <a:rPr lang="en-US" dirty="0"/>
                <a:t>(The default values are OLD and NEW) 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3281084" y="2275299"/>
              <a:ext cx="3327560" cy="144377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076891" y="3927542"/>
              <a:ext cx="2522198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Designates that the trigger is a row trigger 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085106" y="4042238"/>
              <a:ext cx="1991785" cy="20847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5076891" y="5125706"/>
              <a:ext cx="3295832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dirty="0"/>
                <a:t>Specifies the trigger restriction 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188473" y="4375131"/>
              <a:ext cx="1888418" cy="93524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7227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700" y="1520801"/>
            <a:ext cx="6678599" cy="3027897"/>
          </a:xfrm>
        </p:spPr>
      </p:pic>
      <p:sp>
        <p:nvSpPr>
          <p:cNvPr id="6" name="Rectangle 5"/>
          <p:cNvSpPr/>
          <p:nvPr/>
        </p:nvSpPr>
        <p:spPr>
          <a:xfrm>
            <a:off x="314077" y="4824510"/>
            <a:ext cx="811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You can create a </a:t>
            </a:r>
            <a:r>
              <a:rPr lang="en-US" b="1" i="1" dirty="0">
                <a:solidFill>
                  <a:srgbClr val="FF0066"/>
                </a:solidFill>
              </a:rPr>
              <a:t>BEFORE</a:t>
            </a:r>
            <a:r>
              <a:rPr lang="en-US" i="1" dirty="0"/>
              <a:t> row trigger in order to prevent the triggering operation from succeeding if a </a:t>
            </a:r>
            <a:r>
              <a:rPr lang="en-US" i="1" dirty="0" smtClean="0"/>
              <a:t>certain </a:t>
            </a:r>
            <a:r>
              <a:rPr lang="en-US" i="1" dirty="0"/>
              <a:t>condition is violated.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314077" y="5810472"/>
            <a:ext cx="81143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Create a trigger to allow only certain employees to be able to earn a salary of more than 15,000. </a:t>
            </a:r>
          </a:p>
        </p:txBody>
      </p:sp>
    </p:spTree>
    <p:extLst>
      <p:ext uri="{BB962C8B-B14F-4D97-AF65-F5344CB8AC3E}">
        <p14:creationId xmlns:p14="http://schemas.microsoft.com/office/powerpoint/2010/main" val="316041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old and new Qualifiers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37195"/>
            <a:ext cx="7886700" cy="3962437"/>
          </a:xfrm>
        </p:spPr>
      </p:pic>
      <p:sp>
        <p:nvSpPr>
          <p:cNvPr id="5" name="Rectangle 4"/>
          <p:cNvSpPr/>
          <p:nvPr/>
        </p:nvSpPr>
        <p:spPr>
          <a:xfrm>
            <a:off x="4445047" y="4413241"/>
            <a:ext cx="2401026" cy="33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81360" y="4746929"/>
            <a:ext cx="2051169" cy="33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560095" y="4746929"/>
            <a:ext cx="1582042" cy="3336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54025" y="5128719"/>
            <a:ext cx="1705153" cy="3020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45560" y="5138102"/>
            <a:ext cx="1705153" cy="3020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781360" y="5138102"/>
            <a:ext cx="1661087" cy="3020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32662" y="4780363"/>
            <a:ext cx="2054220" cy="30202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Describe different types of triggers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 </a:t>
            </a:r>
            <a:r>
              <a:rPr lang="en-US" dirty="0"/>
              <a:t>database triggers and their use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Create </a:t>
            </a:r>
            <a:r>
              <a:rPr lang="en-US" dirty="0"/>
              <a:t>database triggers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Describe </a:t>
            </a:r>
            <a:r>
              <a:rPr lang="en-US" dirty="0"/>
              <a:t>database trigger firing rules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Remove </a:t>
            </a:r>
            <a:r>
              <a:rPr lang="en-US" dirty="0"/>
              <a:t>database triggers </a:t>
            </a:r>
          </a:p>
        </p:txBody>
      </p:sp>
    </p:spTree>
    <p:extLst>
      <p:ext uri="{BB962C8B-B14F-4D97-AF65-F5344CB8AC3E}">
        <p14:creationId xmlns:p14="http://schemas.microsoft.com/office/powerpoint/2010/main" val="120866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old and new Qualifiers </a:t>
            </a:r>
          </a:p>
        </p:txBody>
      </p:sp>
      <p:pic>
        <p:nvPicPr>
          <p:cNvPr id="12" name="Picture 1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11" y="1782436"/>
            <a:ext cx="7806978" cy="1394548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779928" y="3504471"/>
            <a:ext cx="78108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</a:t>
            </a:r>
            <a:r>
              <a:rPr lang="en-US" dirty="0" smtClean="0"/>
              <a:t>The </a:t>
            </a:r>
            <a:r>
              <a:rPr lang="en-US" dirty="0"/>
              <a:t>OLD and NEW qualifiers are available only in ROW triggers.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 Prefix these qualifiers with a colon (:) in every SQL and PL/SQL statement.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• There is no colon (:) prefix if the qualifiers are referenced in the WHEN restricting condition. </a:t>
            </a:r>
          </a:p>
        </p:txBody>
      </p:sp>
    </p:spTree>
    <p:extLst>
      <p:ext uri="{BB962C8B-B14F-4D97-AF65-F5344CB8AC3E}">
        <p14:creationId xmlns:p14="http://schemas.microsoft.com/office/powerpoint/2010/main" val="346627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Restricting a Row Trigger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09" y="1690689"/>
            <a:ext cx="6778759" cy="3278615"/>
          </a:xfrm>
        </p:spPr>
      </p:pic>
      <p:sp>
        <p:nvSpPr>
          <p:cNvPr id="5" name="Rectangle 4"/>
          <p:cNvSpPr/>
          <p:nvPr/>
        </p:nvSpPr>
        <p:spPr>
          <a:xfrm>
            <a:off x="2196298" y="2491712"/>
            <a:ext cx="2860924" cy="286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83373" y="5170162"/>
            <a:ext cx="81772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restrict the trigger action to those rows that satisfy a certain </a:t>
            </a:r>
            <a:r>
              <a:rPr lang="en-US" dirty="0" smtClean="0"/>
              <a:t>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NEW qualifier cannot be prefixed with a colon in the WHEN clause because the WHEN clause is </a:t>
            </a:r>
            <a:r>
              <a:rPr lang="en-US" dirty="0" smtClean="0"/>
              <a:t>outside </a:t>
            </a:r>
            <a:r>
              <a:rPr lang="en-US" dirty="0"/>
              <a:t>the PL/SQL blocks. </a:t>
            </a:r>
          </a:p>
        </p:txBody>
      </p:sp>
    </p:spTree>
    <p:extLst>
      <p:ext uri="{BB962C8B-B14F-4D97-AF65-F5344CB8AC3E}">
        <p14:creationId xmlns:p14="http://schemas.microsoft.com/office/powerpoint/2010/main" val="248283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INSTEAD </a:t>
            </a:r>
            <a:r>
              <a:rPr lang="en-US" dirty="0" smtClean="0"/>
              <a:t>of </a:t>
            </a:r>
            <a:r>
              <a:rPr lang="en-US" dirty="0"/>
              <a:t>Triggers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382" y="1560060"/>
            <a:ext cx="5907126" cy="3891890"/>
          </a:xfrm>
        </p:spPr>
      </p:pic>
      <p:sp>
        <p:nvSpPr>
          <p:cNvPr id="5" name="Rectangle 4"/>
          <p:cNvSpPr/>
          <p:nvPr/>
        </p:nvSpPr>
        <p:spPr>
          <a:xfrm>
            <a:off x="620486" y="5579720"/>
            <a:ext cx="81489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Use INSTEAD OF triggers to modify data in which the DML statement has been issued against an </a:t>
            </a:r>
            <a:r>
              <a:rPr lang="en-US" i="1" dirty="0" smtClean="0"/>
              <a:t>inherently non-updatable </a:t>
            </a:r>
            <a:r>
              <a:rPr lang="en-US" i="1" dirty="0"/>
              <a:t>view. </a:t>
            </a:r>
          </a:p>
        </p:txBody>
      </p:sp>
    </p:spTree>
    <p:extLst>
      <p:ext uri="{BB962C8B-B14F-4D97-AF65-F5344CB8AC3E}">
        <p14:creationId xmlns:p14="http://schemas.microsoft.com/office/powerpoint/2010/main" val="241442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smtClean="0"/>
              <a:t>INSTEAD OF </a:t>
            </a:r>
            <a:r>
              <a:rPr lang="en-US" dirty="0"/>
              <a:t>Trigger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62" y="2679813"/>
            <a:ext cx="6240876" cy="20450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16" name="Group 15"/>
          <p:cNvGrpSpPr/>
          <p:nvPr/>
        </p:nvGrpSpPr>
        <p:grpSpPr>
          <a:xfrm>
            <a:off x="1293270" y="1538919"/>
            <a:ext cx="6598233" cy="4821382"/>
            <a:chOff x="1293270" y="1538919"/>
            <a:chExt cx="6598233" cy="4821382"/>
          </a:xfrm>
        </p:grpSpPr>
        <p:sp>
          <p:nvSpPr>
            <p:cNvPr id="5" name="Rectangle 4"/>
            <p:cNvSpPr/>
            <p:nvPr/>
          </p:nvSpPr>
          <p:spPr>
            <a:xfrm>
              <a:off x="5037747" y="1538919"/>
              <a:ext cx="2853756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Indicates that the trigger belongs to a view 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2720148" y="1862085"/>
              <a:ext cx="2317599" cy="1219212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4838682" y="5067639"/>
              <a:ext cx="2853756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dirty="0"/>
                <a:t>Indicates the view associated with trigger 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713259" y="3824577"/>
              <a:ext cx="1125423" cy="1566228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293270" y="5713970"/>
              <a:ext cx="2853756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GB" dirty="0"/>
                <a:t>Designates the trigger to be a row </a:t>
              </a:r>
              <a:r>
                <a:rPr lang="en-GB" dirty="0" smtClean="0"/>
                <a:t>trigger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V="1">
              <a:off x="2720148" y="4349363"/>
              <a:ext cx="94614" cy="1364607"/>
            </a:xfrm>
            <a:prstGeom prst="straightConnector1">
              <a:avLst/>
            </a:prstGeom>
            <a:ln w="12700">
              <a:solidFill>
                <a:srgbClr val="0000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02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5" y="1690689"/>
            <a:ext cx="8287932" cy="1139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5" y="3087814"/>
            <a:ext cx="8288824" cy="15159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5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35" y="4974482"/>
            <a:ext cx="8226855" cy="1243438"/>
          </a:xfrm>
          <a:prstGeom prst="rect">
            <a:avLst/>
          </a:prstGeom>
          <a:ln>
            <a:solidFill>
              <a:srgbClr val="0000FF"/>
            </a:solidFill>
          </a:ln>
        </p:spPr>
      </p:pic>
    </p:spTree>
    <p:extLst>
      <p:ext uri="{BB962C8B-B14F-4D97-AF65-F5344CB8AC3E}">
        <p14:creationId xmlns:p14="http://schemas.microsoft.com/office/powerpoint/2010/main" val="386221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027" y="58847"/>
            <a:ext cx="8857752" cy="6832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CREATE OR REPLACE TRIGGER </a:t>
            </a:r>
            <a:r>
              <a:rPr lang="en-US" sz="2000" b="1" dirty="0" err="1">
                <a:solidFill>
                  <a:srgbClr val="00B050"/>
                </a:solidFill>
              </a:rPr>
              <a:t>new_emp_dept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endParaRPr lang="en-US" sz="1600" b="1" dirty="0">
              <a:solidFill>
                <a:srgbClr val="00B050"/>
              </a:solidFill>
            </a:endParaRPr>
          </a:p>
          <a:p>
            <a:r>
              <a:rPr lang="en-US" sz="2000" b="1" dirty="0"/>
              <a:t>INSTEAD OF </a:t>
            </a:r>
            <a:r>
              <a:rPr lang="en-US" sz="1600" dirty="0"/>
              <a:t>INSERT OR UPDATE OR DELETE ON </a:t>
            </a:r>
            <a:r>
              <a:rPr lang="en-US" sz="2000" b="1" dirty="0" err="1">
                <a:solidFill>
                  <a:srgbClr val="7030A0"/>
                </a:solidFill>
              </a:rPr>
              <a:t>emp_details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endParaRPr lang="en-US" sz="1600" b="1" dirty="0">
              <a:solidFill>
                <a:srgbClr val="7030A0"/>
              </a:solidFill>
            </a:endParaRPr>
          </a:p>
          <a:p>
            <a:r>
              <a:rPr lang="en-US" sz="1600" dirty="0"/>
              <a:t>FOR EACH ROW </a:t>
            </a:r>
          </a:p>
          <a:p>
            <a:r>
              <a:rPr lang="en-US" sz="1600" dirty="0"/>
              <a:t>BEGIN </a:t>
            </a:r>
          </a:p>
          <a:p>
            <a:r>
              <a:rPr lang="en-US" sz="1600" dirty="0" smtClean="0"/>
              <a:t>	IF </a:t>
            </a:r>
            <a:r>
              <a:rPr lang="en-US" sz="1600" b="1" dirty="0">
                <a:solidFill>
                  <a:srgbClr val="FF0066"/>
                </a:solidFill>
              </a:rPr>
              <a:t>INSERTING</a:t>
            </a:r>
            <a:r>
              <a:rPr lang="en-US" sz="1600" dirty="0"/>
              <a:t> THEN </a:t>
            </a:r>
          </a:p>
          <a:p>
            <a:r>
              <a:rPr lang="en-US" sz="1600" dirty="0" smtClean="0"/>
              <a:t>		</a:t>
            </a:r>
            <a:r>
              <a:rPr lang="en-US" sz="1600" b="1" dirty="0" smtClean="0">
                <a:solidFill>
                  <a:srgbClr val="0000FF"/>
                </a:solidFill>
              </a:rPr>
              <a:t>INSERT</a:t>
            </a:r>
            <a:r>
              <a:rPr lang="en-US" sz="1600" dirty="0" smtClean="0"/>
              <a:t> </a:t>
            </a:r>
            <a:r>
              <a:rPr lang="en-US" sz="1600" dirty="0"/>
              <a:t>INTO </a:t>
            </a:r>
            <a:r>
              <a:rPr lang="en-US" sz="1600" b="1" dirty="0" err="1">
                <a:solidFill>
                  <a:srgbClr val="0000FF"/>
                </a:solidFill>
              </a:rPr>
              <a:t>new_emps</a:t>
            </a:r>
            <a:r>
              <a:rPr lang="en-US" sz="1600" dirty="0"/>
              <a:t> </a:t>
            </a:r>
            <a:r>
              <a:rPr lang="en-US" sz="1600" dirty="0" smtClean="0"/>
              <a:t>VALUES </a:t>
            </a:r>
            <a:r>
              <a:rPr lang="en-US" sz="1600" dirty="0"/>
              <a:t>(:</a:t>
            </a:r>
            <a:r>
              <a:rPr lang="en-US" sz="1600" dirty="0" err="1"/>
              <a:t>NEW.employee_id</a:t>
            </a:r>
            <a:r>
              <a:rPr lang="en-US" sz="1600" dirty="0"/>
              <a:t>, :</a:t>
            </a:r>
            <a:r>
              <a:rPr lang="en-US" sz="1600" dirty="0" err="1"/>
              <a:t>NEW.last_name</a:t>
            </a:r>
            <a:r>
              <a:rPr lang="en-US" sz="1600" dirty="0"/>
              <a:t>, </a:t>
            </a:r>
            <a:r>
              <a:rPr lang="en-US" sz="1600" dirty="0" smtClean="0"/>
              <a:t>			:</a:t>
            </a:r>
            <a:r>
              <a:rPr lang="en-US" sz="1600" dirty="0" err="1"/>
              <a:t>NEW.salary</a:t>
            </a:r>
            <a:r>
              <a:rPr lang="en-US" sz="1600" dirty="0"/>
              <a:t>, </a:t>
            </a:r>
            <a:r>
              <a:rPr lang="en-US" sz="1600" dirty="0" smtClean="0"/>
              <a:t>:</a:t>
            </a:r>
            <a:r>
              <a:rPr lang="en-US" sz="1600" dirty="0" err="1"/>
              <a:t>NEW.department_id</a:t>
            </a:r>
            <a:r>
              <a:rPr lang="en-US" sz="1600" dirty="0"/>
              <a:t>, </a:t>
            </a:r>
            <a:r>
              <a:rPr lang="en-US" sz="1600" dirty="0" smtClean="0"/>
              <a:t>:</a:t>
            </a:r>
            <a:r>
              <a:rPr lang="en-US" sz="1600" dirty="0" err="1"/>
              <a:t>NEW.email</a:t>
            </a:r>
            <a:r>
              <a:rPr lang="en-US" sz="1600" dirty="0"/>
              <a:t>, :</a:t>
            </a:r>
            <a:r>
              <a:rPr lang="en-US" sz="1600" dirty="0" err="1"/>
              <a:t>New.job_id</a:t>
            </a:r>
            <a:r>
              <a:rPr lang="en-US" sz="1600" dirty="0"/>
              <a:t>, SYSDATE); </a:t>
            </a:r>
          </a:p>
          <a:p>
            <a:r>
              <a:rPr lang="en-US" sz="1600" dirty="0" smtClean="0"/>
              <a:t>		UPDATE </a:t>
            </a:r>
            <a:r>
              <a:rPr lang="en-US" sz="1600" b="1" dirty="0" err="1">
                <a:solidFill>
                  <a:srgbClr val="C00000"/>
                </a:solidFill>
              </a:rPr>
              <a:t>new_depts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tot_dept_sal</a:t>
            </a:r>
            <a:r>
              <a:rPr lang="en-US" sz="1600" dirty="0"/>
              <a:t> = </a:t>
            </a:r>
            <a:r>
              <a:rPr lang="en-US" sz="1600" dirty="0" err="1"/>
              <a:t>tot_dept_sal</a:t>
            </a:r>
            <a:r>
              <a:rPr lang="en-US" sz="1600" dirty="0"/>
              <a:t> + :</a:t>
            </a:r>
            <a:r>
              <a:rPr lang="en-US" sz="1600" dirty="0" err="1"/>
              <a:t>NEW.salary</a:t>
            </a:r>
            <a:r>
              <a:rPr lang="en-US" sz="1600" dirty="0"/>
              <a:t> </a:t>
            </a:r>
            <a:r>
              <a:rPr lang="en-US" sz="1600" dirty="0" smtClean="0"/>
              <a:t>WHERE 		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</a:t>
            </a:r>
            <a:r>
              <a:rPr lang="en-US" sz="1600" dirty="0"/>
              <a:t>= :</a:t>
            </a:r>
            <a:r>
              <a:rPr lang="en-US" sz="1600" dirty="0" err="1"/>
              <a:t>NEW.department_id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ELSIF </a:t>
            </a:r>
            <a:r>
              <a:rPr lang="en-US" sz="1600" b="1" dirty="0">
                <a:solidFill>
                  <a:srgbClr val="FF0066"/>
                </a:solidFill>
              </a:rPr>
              <a:t>DELETING</a:t>
            </a:r>
            <a:r>
              <a:rPr lang="en-US" sz="1600" dirty="0"/>
              <a:t> THEN </a:t>
            </a:r>
          </a:p>
          <a:p>
            <a:r>
              <a:rPr lang="en-US" sz="1600" dirty="0" smtClean="0"/>
              <a:t>		</a:t>
            </a:r>
            <a:r>
              <a:rPr lang="en-US" sz="1600" b="1" dirty="0">
                <a:solidFill>
                  <a:srgbClr val="0000FF"/>
                </a:solidFill>
              </a:rPr>
              <a:t>DELETE</a:t>
            </a:r>
            <a:r>
              <a:rPr lang="en-US" sz="1600" dirty="0" smtClean="0"/>
              <a:t> </a:t>
            </a:r>
            <a:r>
              <a:rPr lang="en-US" sz="1600" dirty="0"/>
              <a:t>FROM </a:t>
            </a:r>
            <a:r>
              <a:rPr lang="en-US" sz="1600" b="1" dirty="0" err="1">
                <a:solidFill>
                  <a:srgbClr val="0000FF"/>
                </a:solidFill>
              </a:rPr>
              <a:t>new_emps</a:t>
            </a:r>
            <a:r>
              <a:rPr lang="en-US" sz="1600" dirty="0"/>
              <a:t> </a:t>
            </a:r>
            <a:r>
              <a:rPr lang="en-US" sz="1600" dirty="0" smtClean="0"/>
              <a:t>WHERE </a:t>
            </a:r>
            <a:r>
              <a:rPr lang="en-US" sz="1600" dirty="0" err="1"/>
              <a:t>employee_id</a:t>
            </a:r>
            <a:r>
              <a:rPr lang="en-US" sz="1600" dirty="0"/>
              <a:t> = :</a:t>
            </a:r>
            <a:r>
              <a:rPr lang="en-US" sz="1600" dirty="0" err="1"/>
              <a:t>OLD.employee_id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	UPDATE </a:t>
            </a:r>
            <a:r>
              <a:rPr lang="en-US" sz="1600" b="1" dirty="0" err="1">
                <a:solidFill>
                  <a:srgbClr val="C00000"/>
                </a:solidFill>
              </a:rPr>
              <a:t>new_depts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tot_dept_sal</a:t>
            </a:r>
            <a:r>
              <a:rPr lang="en-US" sz="1600" dirty="0"/>
              <a:t> = </a:t>
            </a:r>
            <a:r>
              <a:rPr lang="en-US" sz="1600" dirty="0" err="1"/>
              <a:t>tot_dept_sal</a:t>
            </a:r>
            <a:r>
              <a:rPr lang="en-US" sz="1600" dirty="0"/>
              <a:t> - :</a:t>
            </a:r>
            <a:r>
              <a:rPr lang="en-US" sz="1600" dirty="0" err="1"/>
              <a:t>OLD.salary</a:t>
            </a:r>
            <a:r>
              <a:rPr lang="en-US" sz="1600" dirty="0"/>
              <a:t> </a:t>
            </a:r>
            <a:r>
              <a:rPr lang="en-US" sz="1600" dirty="0" smtClean="0"/>
              <a:t>WHERE 			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</a:t>
            </a:r>
            <a:r>
              <a:rPr lang="en-US" sz="1600" dirty="0"/>
              <a:t>= :</a:t>
            </a:r>
            <a:r>
              <a:rPr lang="en-US" sz="1600" dirty="0" err="1"/>
              <a:t>OLD.department_id</a:t>
            </a:r>
            <a:r>
              <a:rPr lang="en-US" sz="1600" dirty="0"/>
              <a:t>; </a:t>
            </a:r>
            <a:endParaRPr lang="en-US" sz="1600" dirty="0" smtClean="0"/>
          </a:p>
          <a:p>
            <a:r>
              <a:rPr lang="en-US" sz="1600" dirty="0" smtClean="0"/>
              <a:t>	ELSIF </a:t>
            </a:r>
            <a:r>
              <a:rPr lang="en-US" sz="1600" b="1" dirty="0">
                <a:solidFill>
                  <a:srgbClr val="FF0066"/>
                </a:solidFill>
              </a:rPr>
              <a:t>UPDATING ('salary') </a:t>
            </a:r>
            <a:r>
              <a:rPr lang="en-US" sz="1600" dirty="0" smtClean="0"/>
              <a:t>THEN </a:t>
            </a:r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solidFill>
                  <a:srgbClr val="0000FF"/>
                </a:solidFill>
              </a:rPr>
              <a:t>UPDATE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new_emps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/>
              <a:t>salary = :</a:t>
            </a:r>
            <a:r>
              <a:rPr lang="en-US" sz="1600" dirty="0" err="1"/>
              <a:t>NEW.salary</a:t>
            </a:r>
            <a:r>
              <a:rPr lang="en-US" sz="1600" dirty="0"/>
              <a:t> </a:t>
            </a:r>
            <a:r>
              <a:rPr lang="en-US" sz="1600" dirty="0" smtClean="0"/>
              <a:t>WHERE </a:t>
            </a:r>
            <a:r>
              <a:rPr lang="en-US" sz="1600" dirty="0" err="1"/>
              <a:t>employee_id</a:t>
            </a:r>
            <a:r>
              <a:rPr lang="en-US" sz="1600" dirty="0"/>
              <a:t> = </a:t>
            </a:r>
            <a:r>
              <a:rPr lang="en-US" sz="1600" dirty="0" smtClean="0"/>
              <a:t>			:</a:t>
            </a:r>
            <a:r>
              <a:rPr lang="en-US" sz="1600" dirty="0" err="1"/>
              <a:t>OLD.employee_id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	UPDATE </a:t>
            </a:r>
            <a:r>
              <a:rPr lang="en-US" sz="1600" b="1" dirty="0" err="1">
                <a:solidFill>
                  <a:srgbClr val="C00000"/>
                </a:solidFill>
              </a:rPr>
              <a:t>new_depts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tot_dept_sal</a:t>
            </a:r>
            <a:r>
              <a:rPr lang="en-US" sz="1600" dirty="0"/>
              <a:t> = </a:t>
            </a:r>
            <a:r>
              <a:rPr lang="en-US" sz="1600" dirty="0" err="1"/>
              <a:t>tot_dept_sal</a:t>
            </a:r>
            <a:r>
              <a:rPr lang="en-US" sz="1600" dirty="0"/>
              <a:t> + (:</a:t>
            </a:r>
            <a:r>
              <a:rPr lang="en-US" sz="1600" dirty="0" err="1"/>
              <a:t>NEW.salary</a:t>
            </a:r>
            <a:r>
              <a:rPr lang="en-US" sz="1600" dirty="0"/>
              <a:t> - </a:t>
            </a:r>
            <a:r>
              <a:rPr lang="en-US" sz="1600" dirty="0" smtClean="0"/>
              <a:t>			:</a:t>
            </a:r>
            <a:r>
              <a:rPr lang="en-US" sz="1600" dirty="0" err="1"/>
              <a:t>OLD.salary</a:t>
            </a:r>
            <a:r>
              <a:rPr lang="en-US" sz="1600" dirty="0"/>
              <a:t>) </a:t>
            </a:r>
            <a:r>
              <a:rPr lang="en-US" sz="1600" dirty="0" smtClean="0"/>
              <a:t>WHERE </a:t>
            </a:r>
            <a:r>
              <a:rPr lang="en-US" sz="1600" dirty="0" err="1"/>
              <a:t>department_id</a:t>
            </a:r>
            <a:r>
              <a:rPr lang="en-US" sz="1600" dirty="0"/>
              <a:t> = </a:t>
            </a:r>
            <a:r>
              <a:rPr lang="en-US" sz="1600" dirty="0" smtClean="0"/>
              <a:t>:</a:t>
            </a:r>
            <a:r>
              <a:rPr lang="en-US" sz="1600" dirty="0" err="1"/>
              <a:t>OLD.department_id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ELSIF </a:t>
            </a:r>
            <a:r>
              <a:rPr lang="en-US" sz="1600" b="1" dirty="0">
                <a:solidFill>
                  <a:srgbClr val="FF0066"/>
                </a:solidFill>
              </a:rPr>
              <a:t>UPDATING ('</a:t>
            </a:r>
            <a:r>
              <a:rPr lang="en-US" sz="1600" b="1" dirty="0" err="1">
                <a:solidFill>
                  <a:srgbClr val="FF0066"/>
                </a:solidFill>
              </a:rPr>
              <a:t>department_id</a:t>
            </a:r>
            <a:r>
              <a:rPr lang="en-US" sz="1600" b="1" dirty="0">
                <a:solidFill>
                  <a:srgbClr val="FF0066"/>
                </a:solidFill>
              </a:rPr>
              <a:t>') </a:t>
            </a:r>
            <a:r>
              <a:rPr lang="en-US" sz="1600" dirty="0" smtClean="0"/>
              <a:t>THEN </a:t>
            </a:r>
            <a:endParaRPr lang="en-US" sz="1600" dirty="0"/>
          </a:p>
          <a:p>
            <a:r>
              <a:rPr lang="en-US" sz="1600" dirty="0" smtClean="0"/>
              <a:t>		</a:t>
            </a:r>
            <a:r>
              <a:rPr lang="en-US" sz="1600" b="1" dirty="0">
                <a:solidFill>
                  <a:srgbClr val="0000FF"/>
                </a:solidFill>
              </a:rPr>
              <a:t>UPDATE</a:t>
            </a:r>
            <a:r>
              <a:rPr lang="en-US" sz="1600" dirty="0" smtClean="0"/>
              <a:t> </a:t>
            </a:r>
            <a:r>
              <a:rPr lang="en-US" sz="1600" b="1" dirty="0" err="1">
                <a:solidFill>
                  <a:srgbClr val="0000FF"/>
                </a:solidFill>
              </a:rPr>
              <a:t>new_emps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department_id</a:t>
            </a:r>
            <a:r>
              <a:rPr lang="en-US" sz="1600" dirty="0"/>
              <a:t> = :</a:t>
            </a:r>
            <a:r>
              <a:rPr lang="en-US" sz="1600" dirty="0" err="1"/>
              <a:t>NEW.department_id</a:t>
            </a:r>
            <a:r>
              <a:rPr lang="en-US" sz="1600" dirty="0"/>
              <a:t> </a:t>
            </a:r>
            <a:r>
              <a:rPr lang="en-US" sz="1600" dirty="0" smtClean="0"/>
              <a:t>WHERE 			</a:t>
            </a:r>
            <a:r>
              <a:rPr lang="en-US" sz="1600" dirty="0" err="1" smtClean="0"/>
              <a:t>employee_id</a:t>
            </a:r>
            <a:r>
              <a:rPr lang="en-US" sz="1600" dirty="0" smtClean="0"/>
              <a:t> </a:t>
            </a:r>
            <a:r>
              <a:rPr lang="en-US" sz="1600" dirty="0"/>
              <a:t>= :</a:t>
            </a:r>
            <a:r>
              <a:rPr lang="en-US" sz="1600" dirty="0" err="1"/>
              <a:t>OLD.employee_id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	UPDATE </a:t>
            </a:r>
            <a:r>
              <a:rPr lang="en-US" sz="1600" b="1" dirty="0" err="1">
                <a:solidFill>
                  <a:srgbClr val="C00000"/>
                </a:solidFill>
              </a:rPr>
              <a:t>new_depts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tot_dept_sal</a:t>
            </a:r>
            <a:r>
              <a:rPr lang="en-US" sz="1600" dirty="0"/>
              <a:t> = </a:t>
            </a:r>
            <a:r>
              <a:rPr lang="en-US" sz="1600" dirty="0" err="1"/>
              <a:t>tot_dept_sal</a:t>
            </a:r>
            <a:r>
              <a:rPr lang="en-US" sz="1600" dirty="0"/>
              <a:t> - :</a:t>
            </a:r>
            <a:r>
              <a:rPr lang="en-US" sz="1600" dirty="0" err="1"/>
              <a:t>OLD.salary</a:t>
            </a:r>
            <a:r>
              <a:rPr lang="en-US" sz="1600" dirty="0"/>
              <a:t> </a:t>
            </a:r>
            <a:r>
              <a:rPr lang="en-US" sz="1600" dirty="0" smtClean="0"/>
              <a:t>WHERE 			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</a:t>
            </a:r>
            <a:r>
              <a:rPr lang="en-US" sz="1600" dirty="0"/>
              <a:t>= :</a:t>
            </a:r>
            <a:r>
              <a:rPr lang="en-US" sz="1600" dirty="0" err="1"/>
              <a:t>OLD.department_id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	UPDATE </a:t>
            </a:r>
            <a:r>
              <a:rPr lang="en-US" sz="1600" b="1" dirty="0" err="1">
                <a:solidFill>
                  <a:srgbClr val="C00000"/>
                </a:solidFill>
              </a:rPr>
              <a:t>new_depts</a:t>
            </a:r>
            <a:r>
              <a:rPr lang="en-US" sz="1600" dirty="0"/>
              <a:t> </a:t>
            </a:r>
            <a:r>
              <a:rPr lang="en-US" sz="1600" dirty="0" smtClean="0"/>
              <a:t>SET </a:t>
            </a:r>
            <a:r>
              <a:rPr lang="en-US" sz="1600" dirty="0" err="1"/>
              <a:t>tot_dept_sal</a:t>
            </a:r>
            <a:r>
              <a:rPr lang="en-US" sz="1600" dirty="0"/>
              <a:t> = </a:t>
            </a:r>
            <a:r>
              <a:rPr lang="en-US" sz="1600" dirty="0" err="1"/>
              <a:t>tot_dept_sal</a:t>
            </a:r>
            <a:r>
              <a:rPr lang="en-US" sz="1600" dirty="0"/>
              <a:t> + :</a:t>
            </a:r>
            <a:r>
              <a:rPr lang="en-US" sz="1600" dirty="0" err="1"/>
              <a:t>NEW.salary</a:t>
            </a:r>
            <a:r>
              <a:rPr lang="en-US" sz="1600" dirty="0"/>
              <a:t> </a:t>
            </a:r>
            <a:r>
              <a:rPr lang="en-US" sz="1600" dirty="0" smtClean="0"/>
              <a:t>WHERE 		</a:t>
            </a:r>
            <a:r>
              <a:rPr lang="en-US" sz="1600" dirty="0" err="1" smtClean="0"/>
              <a:t>department_id</a:t>
            </a:r>
            <a:r>
              <a:rPr lang="en-US" sz="1600" dirty="0" smtClean="0"/>
              <a:t> </a:t>
            </a:r>
            <a:r>
              <a:rPr lang="en-US" sz="1600" dirty="0"/>
              <a:t>= :</a:t>
            </a:r>
            <a:r>
              <a:rPr lang="en-US" sz="1600" dirty="0" err="1"/>
              <a:t>NEW.department_id</a:t>
            </a:r>
            <a:r>
              <a:rPr lang="en-US" sz="1600" dirty="0"/>
              <a:t>; </a:t>
            </a:r>
          </a:p>
          <a:p>
            <a:r>
              <a:rPr lang="en-US" sz="1600" dirty="0" smtClean="0"/>
              <a:t>	END </a:t>
            </a:r>
            <a:r>
              <a:rPr lang="en-US" sz="1600" dirty="0"/>
              <a:t>IF; </a:t>
            </a:r>
          </a:p>
          <a:p>
            <a:r>
              <a:rPr lang="en-US" sz="16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326019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Illustration: INSTEAD OF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28650" y="1690689"/>
            <a:ext cx="78867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Insert </a:t>
            </a:r>
            <a:r>
              <a:rPr lang="en-GB" dirty="0"/>
              <a:t>into </a:t>
            </a:r>
            <a:r>
              <a:rPr lang="en-GB" b="1" dirty="0" err="1">
                <a:solidFill>
                  <a:srgbClr val="7030A0"/>
                </a:solidFill>
              </a:rPr>
              <a:t>emp_details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that is based on employees </a:t>
            </a:r>
            <a:r>
              <a:rPr lang="en-GB" dirty="0" smtClean="0"/>
              <a:t>and DEPARTMENTS </a:t>
            </a:r>
            <a:r>
              <a:rPr lang="en-GB" dirty="0"/>
              <a:t>tables </a:t>
            </a: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645" y="2272962"/>
            <a:ext cx="7396669" cy="49753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53" y="3016252"/>
            <a:ext cx="7125694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1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Triggers </a:t>
            </a:r>
            <a:r>
              <a:rPr lang="en-US" dirty="0" smtClean="0"/>
              <a:t>Vs. </a:t>
            </a:r>
            <a:r>
              <a:rPr lang="en-US" dirty="0"/>
              <a:t>Stored Procedures 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Triggers		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Defined </a:t>
            </a:r>
            <a:r>
              <a:rPr lang="en-US" dirty="0"/>
              <a:t>with create trigger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 dictionary contains source </a:t>
            </a:r>
            <a:r>
              <a:rPr lang="en-US" dirty="0" smtClean="0"/>
              <a:t>code </a:t>
            </a:r>
            <a:r>
              <a:rPr lang="en-US" dirty="0"/>
              <a:t>in </a:t>
            </a:r>
            <a:r>
              <a:rPr lang="en-US" b="1" dirty="0" err="1">
                <a:solidFill>
                  <a:srgbClr val="0000FF"/>
                </a:solidFill>
              </a:rPr>
              <a:t>user_triggers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Implicitly invoked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commit, </a:t>
            </a:r>
            <a:r>
              <a:rPr lang="en-US" dirty="0" err="1"/>
              <a:t>savepoint</a:t>
            </a:r>
            <a:r>
              <a:rPr lang="en-US" dirty="0"/>
              <a:t>, and </a:t>
            </a:r>
            <a:r>
              <a:rPr lang="en-US" dirty="0" smtClean="0"/>
              <a:t>rollback </a:t>
            </a:r>
            <a:r>
              <a:rPr lang="en-US" dirty="0"/>
              <a:t>are not allowed </a:t>
            </a:r>
          </a:p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Defined with create procedure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 dictionary contains source code </a:t>
            </a:r>
            <a:r>
              <a:rPr lang="en-US" dirty="0" smtClean="0"/>
              <a:t>in </a:t>
            </a:r>
            <a:r>
              <a:rPr lang="en-US" b="1" dirty="0" err="1">
                <a:solidFill>
                  <a:srgbClr val="0000FF"/>
                </a:solidFill>
              </a:rPr>
              <a:t>user_source</a:t>
            </a:r>
            <a:r>
              <a:rPr lang="en-US" dirty="0"/>
              <a:t>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Explicitly invoked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COMMIT, SAVEPOINT, and ROLLBACK </a:t>
            </a:r>
            <a:r>
              <a:rPr lang="en-US" dirty="0" smtClean="0"/>
              <a:t>are </a:t>
            </a:r>
            <a:r>
              <a:rPr lang="en-US" dirty="0"/>
              <a:t>allowed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72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Triggers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Disable or </a:t>
            </a:r>
            <a:r>
              <a:rPr lang="en-US" dirty="0" err="1"/>
              <a:t>reenable</a:t>
            </a:r>
            <a:r>
              <a:rPr lang="en-US" dirty="0"/>
              <a:t> a database trigger: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Disable or </a:t>
            </a:r>
            <a:r>
              <a:rPr lang="en-US" dirty="0" smtClean="0"/>
              <a:t>re-enable </a:t>
            </a:r>
            <a:r>
              <a:rPr lang="en-US" dirty="0"/>
              <a:t>all triggers for a table: 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 Recompile a trigger for a table: </a:t>
            </a:r>
          </a:p>
          <a:p>
            <a:endParaRPr lang="en-US" dirty="0"/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" y="2403002"/>
            <a:ext cx="6479720" cy="290985"/>
          </a:xfrm>
          <a:prstGeom prst="rect">
            <a:avLst/>
          </a:prstGeom>
        </p:spPr>
      </p:pic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" y="3534713"/>
            <a:ext cx="7402666" cy="284979"/>
          </a:xfrm>
          <a:prstGeom prst="rect">
            <a:avLst/>
          </a:prstGeom>
        </p:spPr>
      </p:pic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946" y="4617275"/>
            <a:ext cx="4849701" cy="2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6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DROP TRIGGER Syntax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To remove a trigger from the database, use the drop </a:t>
            </a:r>
            <a:r>
              <a:rPr lang="en-US" dirty="0" smtClean="0"/>
              <a:t>trigger </a:t>
            </a:r>
            <a:r>
              <a:rPr lang="en-US" dirty="0"/>
              <a:t>syntax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 Example: 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90" y="2370206"/>
            <a:ext cx="3917569" cy="31221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790" y="3348292"/>
            <a:ext cx="3917569" cy="4252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99105" y="4439451"/>
            <a:ext cx="72794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All triggers on a table are dropped when </a:t>
            </a:r>
            <a:r>
              <a:rPr lang="en-US" b="1" dirty="0" smtClean="0">
                <a:solidFill>
                  <a:srgbClr val="FF0000"/>
                </a:solidFill>
              </a:rPr>
              <a:t>the table </a:t>
            </a:r>
            <a:r>
              <a:rPr lang="en-US" b="1" dirty="0">
                <a:solidFill>
                  <a:srgbClr val="FF0000"/>
                </a:solidFill>
              </a:rPr>
              <a:t>is dropped. </a:t>
            </a:r>
          </a:p>
        </p:txBody>
      </p:sp>
    </p:spTree>
    <p:extLst>
      <p:ext uri="{BB962C8B-B14F-4D97-AF65-F5344CB8AC3E}">
        <p14:creationId xmlns:p14="http://schemas.microsoft.com/office/powerpoint/2010/main" val="374982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pic>
        <p:nvPicPr>
          <p:cNvPr id="1026" name="Picture 2" descr="https://docs.oracle.com/cd/A57673_01/DOC/server/doc/SCN73/image062.gif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16"/>
          <a:stretch/>
        </p:blipFill>
        <p:spPr bwMode="auto">
          <a:xfrm>
            <a:off x="1071562" y="1558132"/>
            <a:ext cx="6963243" cy="3928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76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Test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Test each triggering data operation, as well as </a:t>
            </a:r>
            <a:r>
              <a:rPr lang="en-US" dirty="0" smtClean="0"/>
              <a:t>non-triggering </a:t>
            </a:r>
            <a:r>
              <a:rPr lang="en-US" dirty="0"/>
              <a:t>data operations. </a:t>
            </a:r>
          </a:p>
          <a:p>
            <a:pPr>
              <a:lnSpc>
                <a:spcPct val="150000"/>
              </a:lnSpc>
            </a:pPr>
            <a:r>
              <a:rPr lang="en-US" dirty="0"/>
              <a:t>Test each case of the </a:t>
            </a:r>
            <a:r>
              <a:rPr lang="en-US" b="1" dirty="0" smtClean="0"/>
              <a:t>WHEN</a:t>
            </a:r>
            <a:r>
              <a:rPr lang="en-US" dirty="0" smtClean="0"/>
              <a:t> </a:t>
            </a:r>
            <a:r>
              <a:rPr lang="en-US" dirty="0"/>
              <a:t>clause. </a:t>
            </a:r>
          </a:p>
          <a:p>
            <a:pPr>
              <a:lnSpc>
                <a:spcPct val="150000"/>
              </a:lnSpc>
            </a:pPr>
            <a:r>
              <a:rPr lang="en-US" dirty="0"/>
              <a:t>Cause the trigger to fire directly from a basic data </a:t>
            </a:r>
            <a:r>
              <a:rPr lang="en-US" dirty="0" smtClean="0"/>
              <a:t>operation</a:t>
            </a:r>
            <a:r>
              <a:rPr lang="en-US" dirty="0"/>
              <a:t>, as well as indirectly from a procedure. 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the effect of the trigger upon other triggers. </a:t>
            </a:r>
          </a:p>
          <a:p>
            <a:pPr>
              <a:lnSpc>
                <a:spcPct val="150000"/>
              </a:lnSpc>
            </a:pPr>
            <a:r>
              <a:rPr lang="en-US" dirty="0"/>
              <a:t>Test the effect of other triggers upon the trigger.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4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Trigger Execution Model </a:t>
            </a:r>
            <a:r>
              <a:rPr lang="en-US" dirty="0" smtClean="0"/>
              <a:t>and </a:t>
            </a:r>
            <a:r>
              <a:rPr lang="en-US" dirty="0"/>
              <a:t>Constraint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Execute all before statement triggers.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Loop for each row affected: </a:t>
            </a:r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all before row triggers. </a:t>
            </a:r>
            <a:endParaRPr lang="en-US" dirty="0" smtClean="0"/>
          </a:p>
          <a:p>
            <a:pPr marL="8001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Execute </a:t>
            </a:r>
            <a:r>
              <a:rPr lang="en-US" dirty="0"/>
              <a:t>all after row triggers.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Execute the DML statement and perform integrity </a:t>
            </a:r>
            <a:r>
              <a:rPr lang="en-US" dirty="0" smtClean="0"/>
              <a:t>constraint </a:t>
            </a:r>
            <a:r>
              <a:rPr lang="en-US" dirty="0"/>
              <a:t>checking.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Execute all after statement triggers.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61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417168"/>
            <a:ext cx="5658423" cy="849826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709668"/>
            <a:ext cx="6091756" cy="188474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170715"/>
            <a:ext cx="6547875" cy="82678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555971" y="1403878"/>
            <a:ext cx="2860924" cy="2868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Triggers on DDL Statements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470" y="3045350"/>
            <a:ext cx="6215059" cy="1418872"/>
          </a:xfrm>
          <a:ln>
            <a:solidFill>
              <a:srgbClr val="C00000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628649" y="1782591"/>
            <a:ext cx="473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Fire </a:t>
            </a:r>
            <a:r>
              <a:rPr lang="en-US" dirty="0"/>
              <a:t>the trigger whenever a CREATE </a:t>
            </a:r>
            <a:r>
              <a:rPr lang="en-US" dirty="0" smtClean="0"/>
              <a:t>statement adds </a:t>
            </a:r>
            <a:r>
              <a:rPr lang="en-US" dirty="0"/>
              <a:t>a new database object to the dictionary </a:t>
            </a:r>
          </a:p>
        </p:txBody>
      </p:sp>
      <p:cxnSp>
        <p:nvCxnSpPr>
          <p:cNvPr id="7" name="Straight Arrow Connector 6"/>
          <p:cNvCxnSpPr>
            <a:stCxn id="5" idx="2"/>
          </p:cNvCxnSpPr>
          <p:nvPr/>
        </p:nvCxnSpPr>
        <p:spPr>
          <a:xfrm>
            <a:off x="2993914" y="2428922"/>
            <a:ext cx="377439" cy="1252532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13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Triggers on System Events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236" y="1806568"/>
            <a:ext cx="6996652" cy="1518653"/>
          </a:xfrm>
          <a:ln>
            <a:solidFill>
              <a:srgbClr val="FF0000"/>
            </a:solidFill>
          </a:ln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64" y="3637594"/>
            <a:ext cx="7625301" cy="263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7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</a:t>
            </a:r>
            <a:r>
              <a:rPr lang="en-US" dirty="0"/>
              <a:t>Statement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116" y="1690689"/>
            <a:ext cx="6487767" cy="2182308"/>
          </a:xfrm>
        </p:spPr>
      </p:pic>
      <p:sp>
        <p:nvSpPr>
          <p:cNvPr id="6" name="Rectangle 5"/>
          <p:cNvSpPr/>
          <p:nvPr/>
        </p:nvSpPr>
        <p:spPr>
          <a:xfrm>
            <a:off x="775252" y="4173903"/>
            <a:ext cx="7740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TRIGGER </a:t>
            </a:r>
            <a:r>
              <a:rPr lang="en-US" dirty="0" err="1"/>
              <a:t>salary_check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BEFORE UPDATE OF salary, </a:t>
            </a:r>
            <a:r>
              <a:rPr lang="en-US" dirty="0" err="1"/>
              <a:t>job_id</a:t>
            </a:r>
            <a:r>
              <a:rPr lang="en-US" dirty="0"/>
              <a:t> ON employees </a:t>
            </a:r>
          </a:p>
          <a:p>
            <a:pPr lvl="1"/>
            <a:r>
              <a:rPr lang="en-US" dirty="0"/>
              <a:t>FOR EACH ROW </a:t>
            </a:r>
          </a:p>
          <a:p>
            <a:pPr lvl="1"/>
            <a:r>
              <a:rPr lang="en-US" dirty="0"/>
              <a:t>WHEN (</a:t>
            </a:r>
            <a:r>
              <a:rPr lang="en-US" dirty="0" err="1"/>
              <a:t>NEW.job_id</a:t>
            </a:r>
            <a:r>
              <a:rPr lang="en-US" dirty="0"/>
              <a:t> &lt;&gt; 'AD_PRES') </a:t>
            </a:r>
          </a:p>
          <a:p>
            <a:pPr lvl="1"/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CALL </a:t>
            </a:r>
            <a:r>
              <a:rPr lang="en-US" b="1" dirty="0" err="1">
                <a:solidFill>
                  <a:srgbClr val="0000FF"/>
                </a:solidFill>
              </a:rPr>
              <a:t>check_sal</a:t>
            </a:r>
            <a:r>
              <a:rPr lang="en-US" b="1" dirty="0">
                <a:solidFill>
                  <a:srgbClr val="0000FF"/>
                </a:solidFill>
              </a:rPr>
              <a:t>(:</a:t>
            </a:r>
            <a:r>
              <a:rPr lang="en-US" b="1" dirty="0" err="1">
                <a:solidFill>
                  <a:srgbClr val="0000FF"/>
                </a:solidFill>
              </a:rPr>
              <a:t>NEW.job_id</a:t>
            </a:r>
            <a:r>
              <a:rPr lang="en-US" b="1" dirty="0">
                <a:solidFill>
                  <a:srgbClr val="0000FF"/>
                </a:solidFill>
              </a:rPr>
              <a:t>, :</a:t>
            </a:r>
            <a:r>
              <a:rPr lang="en-US" b="1" dirty="0" err="1">
                <a:solidFill>
                  <a:srgbClr val="0000FF"/>
                </a:solidFill>
              </a:rPr>
              <a:t>NEW.salary</a:t>
            </a:r>
            <a:r>
              <a:rPr lang="en-US" b="1" dirty="0">
                <a:solidFill>
                  <a:srgbClr val="0000FF"/>
                </a:solidFill>
              </a:rPr>
              <a:t>) </a:t>
            </a:r>
          </a:p>
        </p:txBody>
      </p:sp>
      <p:sp>
        <p:nvSpPr>
          <p:cNvPr id="7" name="Rectangle 6"/>
          <p:cNvSpPr/>
          <p:nvPr/>
        </p:nvSpPr>
        <p:spPr>
          <a:xfrm>
            <a:off x="775252" y="5864937"/>
            <a:ext cx="70806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There is no semicolon at the end of the CALL statement. </a:t>
            </a:r>
          </a:p>
        </p:txBody>
      </p:sp>
    </p:spTree>
    <p:extLst>
      <p:ext uri="{BB962C8B-B14F-4D97-AF65-F5344CB8AC3E}">
        <p14:creationId xmlns:p14="http://schemas.microsoft.com/office/powerpoint/2010/main" val="5672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Mutating Table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5418"/>
          </a:xfrm>
        </p:spPr>
        <p:txBody>
          <a:bodyPr>
            <a:normAutofit/>
          </a:bodyPr>
          <a:lstStyle/>
          <a:p>
            <a:r>
              <a:rPr lang="en-US" dirty="0"/>
              <a:t> A mutating table is a table that is currently being modified by an UPDATE, DELETE, or INSERT </a:t>
            </a:r>
            <a:r>
              <a:rPr lang="en-US" dirty="0" smtClean="0"/>
              <a:t>statement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table that might need to be updated by the effects of a declarative DELETE CASCADE </a:t>
            </a:r>
            <a:r>
              <a:rPr lang="en-US" dirty="0" smtClean="0"/>
              <a:t>referential </a:t>
            </a:r>
            <a:r>
              <a:rPr lang="en-US" dirty="0"/>
              <a:t>integrity action.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table is not considered mutating for STATEMENT triggers.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triggered table itself is a mutating table, as well as any table referencing it with the FOREIGN KEY </a:t>
            </a:r>
            <a:r>
              <a:rPr lang="en-US" dirty="0" smtClean="0"/>
              <a:t>constraint</a:t>
            </a:r>
            <a:r>
              <a:rPr lang="en-US" dirty="0"/>
              <a:t>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restriction prevents a row trigger from seeing an inconsistent set of data.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49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869407"/>
            <a:ext cx="6567421" cy="4351338"/>
          </a:xfrm>
        </p:spPr>
      </p:pic>
      <p:sp>
        <p:nvSpPr>
          <p:cNvPr id="5" name="Rectangle 4"/>
          <p:cNvSpPr/>
          <p:nvPr/>
        </p:nvSpPr>
        <p:spPr>
          <a:xfrm>
            <a:off x="2695493" y="365126"/>
            <a:ext cx="631333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Guarantee </a:t>
            </a:r>
            <a:r>
              <a:rPr lang="en-US" dirty="0"/>
              <a:t>that whenever a new employee is </a:t>
            </a:r>
          </a:p>
          <a:p>
            <a:r>
              <a:rPr lang="en-US" dirty="0"/>
              <a:t>added to the EMPLOYEES table or whenever an existing employee's salary or job ID is changed, the </a:t>
            </a:r>
            <a:r>
              <a:rPr lang="en-US" dirty="0" smtClean="0"/>
              <a:t>employee's </a:t>
            </a:r>
            <a:r>
              <a:rPr lang="en-US" dirty="0"/>
              <a:t>salary falls within the established salary range for the </a:t>
            </a:r>
            <a:r>
              <a:rPr lang="en-US" dirty="0" smtClean="0"/>
              <a:t>employee's </a:t>
            </a:r>
            <a:r>
              <a:rPr lang="en-US" dirty="0"/>
              <a:t>job.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97088" y="2946573"/>
            <a:ext cx="359796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an employee record is updated, the </a:t>
            </a:r>
            <a:r>
              <a:rPr lang="en-US" b="1" dirty="0">
                <a:solidFill>
                  <a:srgbClr val="FF0000"/>
                </a:solidFill>
              </a:rPr>
              <a:t>CHECK_SALARY</a:t>
            </a:r>
            <a:r>
              <a:rPr lang="en-US" dirty="0"/>
              <a:t> trigger is fired for each row that is updated. </a:t>
            </a:r>
            <a:r>
              <a:rPr lang="en-US" dirty="0" smtClean="0"/>
              <a:t>The </a:t>
            </a:r>
            <a:r>
              <a:rPr lang="en-US" dirty="0"/>
              <a:t>trigger code queries the same table that is being </a:t>
            </a:r>
            <a:r>
              <a:rPr lang="en-US" dirty="0" smtClean="0"/>
              <a:t>updated, i.e. </a:t>
            </a:r>
            <a:r>
              <a:rPr lang="en-US" b="1" i="1" dirty="0" smtClean="0">
                <a:solidFill>
                  <a:srgbClr val="00B050"/>
                </a:solidFill>
              </a:rPr>
              <a:t>EMPLOYEES table </a:t>
            </a:r>
            <a:r>
              <a:rPr lang="en-US" b="1" i="1" dirty="0">
                <a:solidFill>
                  <a:srgbClr val="00B050"/>
                </a:solidFill>
              </a:rPr>
              <a:t>is mutating table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39049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</a:t>
            </a:r>
            <a:r>
              <a:rPr lang="en-US" dirty="0"/>
              <a:t>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Security </a:t>
            </a:r>
          </a:p>
          <a:p>
            <a:pPr>
              <a:lnSpc>
                <a:spcPct val="150000"/>
              </a:lnSpc>
            </a:pPr>
            <a:r>
              <a:rPr lang="en-US" dirty="0"/>
              <a:t>Auditing </a:t>
            </a:r>
          </a:p>
          <a:p>
            <a:pPr>
              <a:lnSpc>
                <a:spcPct val="150000"/>
              </a:lnSpc>
            </a:pPr>
            <a:r>
              <a:rPr lang="en-US" dirty="0"/>
              <a:t>Data integrity </a:t>
            </a:r>
          </a:p>
          <a:p>
            <a:pPr>
              <a:lnSpc>
                <a:spcPct val="150000"/>
              </a:lnSpc>
            </a:pPr>
            <a:r>
              <a:rPr lang="en-US" dirty="0"/>
              <a:t>Referential integrity </a:t>
            </a:r>
          </a:p>
          <a:p>
            <a:pPr>
              <a:lnSpc>
                <a:spcPct val="150000"/>
              </a:lnSpc>
            </a:pPr>
            <a:r>
              <a:rPr lang="en-US" dirty="0"/>
              <a:t>Table replication </a:t>
            </a:r>
          </a:p>
          <a:p>
            <a:pPr>
              <a:lnSpc>
                <a:spcPct val="150000"/>
              </a:lnSpc>
            </a:pPr>
            <a:r>
              <a:rPr lang="en-US" dirty="0"/>
              <a:t>Computing derived data automatically </a:t>
            </a:r>
          </a:p>
          <a:p>
            <a:pPr>
              <a:lnSpc>
                <a:spcPct val="150000"/>
              </a:lnSpc>
            </a:pPr>
            <a:r>
              <a:rPr lang="en-US" dirty="0"/>
              <a:t>Event logging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74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Enforcing Referential Integrity </a:t>
            </a:r>
            <a:r>
              <a:rPr lang="en-US" dirty="0" smtClean="0"/>
              <a:t>within </a:t>
            </a:r>
            <a:r>
              <a:rPr lang="en-US" dirty="0"/>
              <a:t>the Server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070" y="1690689"/>
            <a:ext cx="6145860" cy="1258868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05" y="3360988"/>
            <a:ext cx="7219287" cy="3004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264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A trigger: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Is </a:t>
            </a:r>
            <a:r>
              <a:rPr lang="en-US" dirty="0"/>
              <a:t>a PL/SQL block or a PL/SQL procedure </a:t>
            </a:r>
            <a:r>
              <a:rPr lang="en-US" dirty="0" smtClean="0"/>
              <a:t> associated </a:t>
            </a:r>
            <a:r>
              <a:rPr lang="en-US" dirty="0"/>
              <a:t>with a table, view, schema, or the </a:t>
            </a:r>
            <a:r>
              <a:rPr lang="en-US" dirty="0" smtClean="0"/>
              <a:t>database </a:t>
            </a:r>
          </a:p>
          <a:p>
            <a:pPr lvl="1"/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Executes implicitly whenever a particular event </a:t>
            </a:r>
            <a:r>
              <a:rPr lang="en-US" dirty="0" smtClean="0"/>
              <a:t>takes </a:t>
            </a:r>
            <a:r>
              <a:rPr lang="en-US" dirty="0"/>
              <a:t>place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</a:t>
            </a:r>
            <a:r>
              <a:rPr lang="en-US" dirty="0"/>
              <a:t>be either: </a:t>
            </a:r>
          </a:p>
          <a:p>
            <a:pPr lvl="1"/>
            <a:r>
              <a:rPr lang="en-US" dirty="0" smtClean="0"/>
              <a:t> Application </a:t>
            </a:r>
            <a:r>
              <a:rPr lang="en-US" dirty="0"/>
              <a:t>trigger: Fires whenever an event occurs </a:t>
            </a:r>
            <a:r>
              <a:rPr lang="en-US" dirty="0" smtClean="0"/>
              <a:t>with </a:t>
            </a:r>
            <a:r>
              <a:rPr lang="en-US" dirty="0"/>
              <a:t>a particular application 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Database </a:t>
            </a:r>
            <a:r>
              <a:rPr lang="en-US" dirty="0"/>
              <a:t>trigger: Fires whenever a data event (such </a:t>
            </a:r>
            <a:r>
              <a:rPr lang="en-US" dirty="0" smtClean="0"/>
              <a:t>as </a:t>
            </a:r>
            <a:r>
              <a:rPr lang="en-US" dirty="0"/>
              <a:t>DML) or system event (such as logon or </a:t>
            </a:r>
            <a:r>
              <a:rPr lang="en-US" dirty="0" smtClean="0"/>
              <a:t>shutdown</a:t>
            </a:r>
            <a:r>
              <a:rPr lang="en-US" dirty="0"/>
              <a:t>) occurs on a schema or database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3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Database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Improved data security: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Provide </a:t>
            </a:r>
            <a:r>
              <a:rPr lang="en-US" dirty="0"/>
              <a:t>enhanced and complex security </a:t>
            </a:r>
            <a:r>
              <a:rPr lang="en-US" dirty="0" smtClean="0"/>
              <a:t>checks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 Provide </a:t>
            </a:r>
            <a:r>
              <a:rPr lang="en-US" dirty="0"/>
              <a:t>enhanced and complex auditing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Improved </a:t>
            </a:r>
            <a:r>
              <a:rPr lang="en-US" dirty="0"/>
              <a:t>data integrity: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Enforce </a:t>
            </a:r>
            <a:r>
              <a:rPr lang="en-US" dirty="0"/>
              <a:t>dynamic data integrity constraints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Enforce </a:t>
            </a:r>
            <a:r>
              <a:rPr lang="en-US" dirty="0"/>
              <a:t>complex referential integrity </a:t>
            </a:r>
            <a:r>
              <a:rPr lang="en-US" dirty="0" smtClean="0"/>
              <a:t>constraints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Ensure </a:t>
            </a:r>
            <a:r>
              <a:rPr lang="en-US" dirty="0"/>
              <a:t>that related operations are performed </a:t>
            </a:r>
            <a:r>
              <a:rPr lang="en-US" dirty="0" smtClean="0"/>
              <a:t>together </a:t>
            </a:r>
            <a:r>
              <a:rPr lang="en-US" dirty="0"/>
              <a:t>implicitly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4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Trigger Information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You can view the following trigger information: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 smtClean="0">
                <a:solidFill>
                  <a:srgbClr val="00B050"/>
                </a:solidFill>
              </a:rPr>
              <a:t>user_objects</a:t>
            </a:r>
            <a:r>
              <a:rPr lang="en-US" dirty="0" smtClean="0"/>
              <a:t> </a:t>
            </a:r>
            <a:r>
              <a:rPr lang="en-US" dirty="0"/>
              <a:t>data dictionary view: Object </a:t>
            </a:r>
            <a:r>
              <a:rPr lang="en-US" dirty="0" smtClean="0"/>
              <a:t>information 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 smtClean="0">
                <a:solidFill>
                  <a:srgbClr val="0000FF"/>
                </a:solidFill>
              </a:rPr>
              <a:t>user_triggers</a:t>
            </a:r>
            <a:r>
              <a:rPr lang="en-US" dirty="0" smtClean="0"/>
              <a:t> </a:t>
            </a:r>
            <a:r>
              <a:rPr lang="en-US" dirty="0"/>
              <a:t>data dictionary view: The text of </a:t>
            </a:r>
            <a:r>
              <a:rPr lang="en-US" dirty="0" smtClean="0"/>
              <a:t>the </a:t>
            </a:r>
            <a:r>
              <a:rPr lang="en-US" dirty="0"/>
              <a:t>trigger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err="1" smtClean="0"/>
              <a:t>user_errors</a:t>
            </a:r>
            <a:r>
              <a:rPr lang="en-US" dirty="0" smtClean="0"/>
              <a:t> </a:t>
            </a:r>
            <a:r>
              <a:rPr lang="en-US" dirty="0"/>
              <a:t>data dictionary view: PL/SQL syntax </a:t>
            </a:r>
            <a:r>
              <a:rPr lang="en-US" dirty="0" smtClean="0"/>
              <a:t>errors </a:t>
            </a:r>
            <a:r>
              <a:rPr lang="en-US" dirty="0"/>
              <a:t>(compilation errors) of the trigger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14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smtClean="0"/>
              <a:t>USER_TRIGGERS 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6" y="1690689"/>
            <a:ext cx="7241307" cy="4351338"/>
          </a:xfrm>
        </p:spPr>
      </p:pic>
    </p:spTree>
    <p:extLst>
      <p:ext uri="{BB962C8B-B14F-4D97-AF65-F5344CB8AC3E}">
        <p14:creationId xmlns:p14="http://schemas.microsoft.com/office/powerpoint/2010/main" val="2321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for Designing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36755"/>
          </a:xfrm>
        </p:spPr>
        <p:txBody>
          <a:bodyPr>
            <a:normAutofit/>
          </a:bodyPr>
          <a:lstStyle/>
          <a:p>
            <a:r>
              <a:rPr lang="en-US" dirty="0"/>
              <a:t> Design triggers to: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Perform </a:t>
            </a:r>
            <a:r>
              <a:rPr lang="en-US" dirty="0"/>
              <a:t>related actions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Centralize </a:t>
            </a:r>
            <a:r>
              <a:rPr lang="en-US" dirty="0"/>
              <a:t>global operations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 </a:t>
            </a:r>
            <a:r>
              <a:rPr lang="en-US" dirty="0"/>
              <a:t>not design triggers: </a:t>
            </a:r>
          </a:p>
          <a:p>
            <a:pPr lvl="1"/>
            <a:r>
              <a:rPr lang="en-US" dirty="0" smtClean="0"/>
              <a:t> Where </a:t>
            </a:r>
            <a:r>
              <a:rPr lang="en-US" dirty="0"/>
              <a:t>functionality is already built into the Oracle </a:t>
            </a:r>
            <a:r>
              <a:rPr lang="en-US" dirty="0" smtClean="0"/>
              <a:t>server </a:t>
            </a:r>
            <a:endParaRPr lang="en-US" dirty="0"/>
          </a:p>
          <a:p>
            <a:pPr lvl="1"/>
            <a:r>
              <a:rPr lang="en-US" dirty="0" smtClean="0"/>
              <a:t> That </a:t>
            </a:r>
            <a:r>
              <a:rPr lang="en-US" dirty="0"/>
              <a:t>duplicate other triggers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stored procedures and invoke them in a </a:t>
            </a:r>
            <a:r>
              <a:rPr lang="en-US" dirty="0" smtClean="0"/>
              <a:t>trigger</a:t>
            </a:r>
            <a:r>
              <a:rPr lang="en-US" dirty="0"/>
              <a:t>, if the PL/SQL code is very lengthy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excessive use of triggers can result in </a:t>
            </a:r>
            <a:r>
              <a:rPr lang="en-US" dirty="0" smtClean="0"/>
              <a:t>complex </a:t>
            </a:r>
            <a:r>
              <a:rPr lang="en-US" dirty="0"/>
              <a:t>interdependencies, which may be difficult </a:t>
            </a:r>
            <a:r>
              <a:rPr lang="en-US" dirty="0" smtClean="0"/>
              <a:t>to </a:t>
            </a:r>
            <a:r>
              <a:rPr lang="en-US" dirty="0"/>
              <a:t>maintain in large applications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81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Trigger: Example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9213" y="2043953"/>
            <a:ext cx="4226219" cy="1475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Application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50884" y="3050561"/>
            <a:ext cx="3442447" cy="29967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Insert into Marks values …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718476"/>
              </p:ext>
            </p:extLst>
          </p:nvPr>
        </p:nvGraphicFramePr>
        <p:xfrm>
          <a:off x="540444" y="4094096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xmlns="" val="419623379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233258343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14320631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xmlns="" val="461485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Couse_Id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Marks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28780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5658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4545060"/>
                  </a:ext>
                </a:extLst>
              </a:tr>
            </a:tbl>
          </a:graphicData>
        </a:graphic>
      </p:graphicFrame>
      <p:sp>
        <p:nvSpPr>
          <p:cNvPr id="7" name="Down Arrow 6"/>
          <p:cNvSpPr/>
          <p:nvPr/>
        </p:nvSpPr>
        <p:spPr>
          <a:xfrm>
            <a:off x="3988013" y="3622072"/>
            <a:ext cx="284309" cy="353466"/>
          </a:xfrm>
          <a:prstGeom prst="downArrow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/>
          <p:cNvSpPr/>
          <p:nvPr/>
        </p:nvSpPr>
        <p:spPr>
          <a:xfrm>
            <a:off x="6800370" y="3629958"/>
            <a:ext cx="345781" cy="2292736"/>
          </a:xfrm>
          <a:prstGeom prst="righ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800370" y="3219063"/>
            <a:ext cx="2229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Check_Marks</a:t>
            </a:r>
            <a:r>
              <a:rPr lang="en-US" dirty="0" smtClean="0"/>
              <a:t> Trigger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1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DML Triggers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 A triggering statement contains: 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Trigger </a:t>
            </a:r>
            <a:r>
              <a:rPr lang="en-US" dirty="0"/>
              <a:t>timing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table: before, after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view: instead of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Triggering </a:t>
            </a:r>
            <a:r>
              <a:rPr lang="en-US" dirty="0"/>
              <a:t>event: insert, update, or delete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Table </a:t>
            </a:r>
            <a:r>
              <a:rPr lang="en-US" dirty="0"/>
              <a:t>name: On table, view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Trigger </a:t>
            </a:r>
            <a:r>
              <a:rPr lang="en-US" dirty="0"/>
              <a:t>type: Row or statement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WHEN </a:t>
            </a:r>
            <a:r>
              <a:rPr lang="en-US" dirty="0"/>
              <a:t>clause: Restricting condition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Trigger </a:t>
            </a:r>
            <a:r>
              <a:rPr lang="en-US" dirty="0"/>
              <a:t>body: PL/SQL block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00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Trigger Components: Trigger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When </a:t>
            </a:r>
            <a:r>
              <a:rPr lang="en-US" sz="2400" b="1" dirty="0">
                <a:solidFill>
                  <a:srgbClr val="FF0000"/>
                </a:solidFill>
              </a:rPr>
              <a:t>should the trigger fire?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b="1" dirty="0" smtClean="0">
                <a:solidFill>
                  <a:srgbClr val="C00000"/>
                </a:solidFill>
              </a:rPr>
              <a:t>BEFORE</a:t>
            </a:r>
            <a:r>
              <a:rPr lang="en-US" dirty="0" smtClean="0"/>
              <a:t>: </a:t>
            </a:r>
            <a:r>
              <a:rPr lang="en-US" dirty="0"/>
              <a:t>Execute the trigger body before the </a:t>
            </a:r>
            <a:r>
              <a:rPr lang="en-US" dirty="0" smtClean="0"/>
              <a:t>triggering </a:t>
            </a:r>
            <a:r>
              <a:rPr lang="en-US" dirty="0"/>
              <a:t>DML event on a table. 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AFTER</a:t>
            </a:r>
            <a:r>
              <a:rPr lang="en-US" dirty="0" smtClean="0"/>
              <a:t>: </a:t>
            </a:r>
            <a:r>
              <a:rPr lang="en-US" dirty="0"/>
              <a:t>Execute the trigger body after the </a:t>
            </a:r>
            <a:r>
              <a:rPr lang="en-US" dirty="0" smtClean="0"/>
              <a:t>triggering </a:t>
            </a:r>
            <a:r>
              <a:rPr lang="en-US" dirty="0"/>
              <a:t>DML event on a table. </a:t>
            </a:r>
          </a:p>
          <a:p>
            <a:pPr lvl="1">
              <a:lnSpc>
                <a:spcPct val="150000"/>
              </a:lnSpc>
            </a:pPr>
            <a:r>
              <a:rPr lang="en-US" b="1" dirty="0" smtClean="0">
                <a:solidFill>
                  <a:srgbClr val="00B050"/>
                </a:solidFill>
              </a:rPr>
              <a:t> INSTEAD OF</a:t>
            </a:r>
            <a:r>
              <a:rPr lang="en-US" dirty="0" smtClean="0"/>
              <a:t>: </a:t>
            </a:r>
            <a:r>
              <a:rPr lang="en-US" dirty="0"/>
              <a:t>Execute the trigger body instead of </a:t>
            </a:r>
            <a:r>
              <a:rPr lang="en-US" dirty="0" smtClean="0"/>
              <a:t>the </a:t>
            </a:r>
            <a:r>
              <a:rPr lang="en-US" dirty="0"/>
              <a:t>triggering statement. </a:t>
            </a:r>
            <a:r>
              <a:rPr lang="en-US" i="1" dirty="0"/>
              <a:t>This is used for views </a:t>
            </a:r>
            <a:r>
              <a:rPr lang="en-US" dirty="0" smtClean="0"/>
              <a:t>that </a:t>
            </a:r>
            <a:r>
              <a:rPr lang="en-US" dirty="0"/>
              <a:t>are not otherwise modifiable.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2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DML Trigger Components: Triggering user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Which </a:t>
            </a:r>
            <a:r>
              <a:rPr lang="en-US" sz="2400" b="1" dirty="0">
                <a:solidFill>
                  <a:srgbClr val="FF0000"/>
                </a:solidFill>
              </a:rPr>
              <a:t>DML statement causes the trigger to execute?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INSERT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UPDATE </a:t>
            </a:r>
            <a:r>
              <a:rPr lang="en-US" dirty="0"/>
              <a:t>(</a:t>
            </a:r>
            <a:r>
              <a:rPr lang="en-US" b="1" dirty="0">
                <a:solidFill>
                  <a:srgbClr val="FF0066"/>
                </a:solidFill>
              </a:rPr>
              <a:t>specify a column list 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DELETE 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9694</TotalTime>
  <Words>1490</Words>
  <Application>Microsoft Office PowerPoint</Application>
  <PresentationFormat>On-screen Show (4:3)</PresentationFormat>
  <Paragraphs>242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Arial</vt:lpstr>
      <vt:lpstr>Calibri</vt:lpstr>
      <vt:lpstr>Candara</vt:lpstr>
      <vt:lpstr>Courier New</vt:lpstr>
      <vt:lpstr>Droid Sans</vt:lpstr>
      <vt:lpstr>Segoe UI</vt:lpstr>
      <vt:lpstr>Wingdings</vt:lpstr>
      <vt:lpstr>Wingdings 3</vt:lpstr>
      <vt:lpstr>1_Office Theme</vt:lpstr>
      <vt:lpstr>CS322: Database Systems</vt:lpstr>
      <vt:lpstr>Outline</vt:lpstr>
      <vt:lpstr>Introduction</vt:lpstr>
      <vt:lpstr>Types of Triggers </vt:lpstr>
      <vt:lpstr>Guidelines for Designing Triggers </vt:lpstr>
      <vt:lpstr>Database Trigger: Example </vt:lpstr>
      <vt:lpstr>Creating DML Triggers </vt:lpstr>
      <vt:lpstr>DML Trigger Components: Trigger timing</vt:lpstr>
      <vt:lpstr>DML Trigger Components: Triggering user event</vt:lpstr>
      <vt:lpstr>DML Trigger Components: Trigger type</vt:lpstr>
      <vt:lpstr>DML Trigger Components: Trigger body </vt:lpstr>
      <vt:lpstr>Firing Sequence </vt:lpstr>
      <vt:lpstr>Firing Sequence </vt:lpstr>
      <vt:lpstr>Creating DML Statement Triggers </vt:lpstr>
      <vt:lpstr>Example</vt:lpstr>
      <vt:lpstr>Using Conditional Predicates </vt:lpstr>
      <vt:lpstr>Creating a DML Row Trigger </vt:lpstr>
      <vt:lpstr>Example</vt:lpstr>
      <vt:lpstr>Using old and new Qualifiers </vt:lpstr>
      <vt:lpstr>Using old and new Qualifiers </vt:lpstr>
      <vt:lpstr>Restricting a Row Trigger</vt:lpstr>
      <vt:lpstr>INSTEAD of Triggers </vt:lpstr>
      <vt:lpstr>Creating an INSTEAD OF Trigger </vt:lpstr>
      <vt:lpstr>Example</vt:lpstr>
      <vt:lpstr>PowerPoint Presentation</vt:lpstr>
      <vt:lpstr>Illustration: INSTEAD OF</vt:lpstr>
      <vt:lpstr>Database Triggers Vs. Stored Procedures </vt:lpstr>
      <vt:lpstr>Managing Triggers </vt:lpstr>
      <vt:lpstr>DROP TRIGGER Syntax </vt:lpstr>
      <vt:lpstr>Trigger Test Cases </vt:lpstr>
      <vt:lpstr>Trigger Execution Model and Constraint Checking </vt:lpstr>
      <vt:lpstr>Example</vt:lpstr>
      <vt:lpstr>Creating Triggers on DDL Statements </vt:lpstr>
      <vt:lpstr>Creating Triggers on System Events </vt:lpstr>
      <vt:lpstr>CALL Statement </vt:lpstr>
      <vt:lpstr>Mutating Table </vt:lpstr>
      <vt:lpstr>Example</vt:lpstr>
      <vt:lpstr>Implementing Triggers </vt:lpstr>
      <vt:lpstr>Enforcing Referential Integrity within the Server </vt:lpstr>
      <vt:lpstr>Benefits of Database Triggers </vt:lpstr>
      <vt:lpstr>Viewing Trigger Information </vt:lpstr>
      <vt:lpstr>Using USER_TRIGGERS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302</cp:revision>
  <dcterms:created xsi:type="dcterms:W3CDTF">2016-02-16T05:22:27Z</dcterms:created>
  <dcterms:modified xsi:type="dcterms:W3CDTF">2017-04-23T01:31:44Z</dcterms:modified>
</cp:coreProperties>
</file>