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49"/>
  </p:notesMasterIdLst>
  <p:sldIdLst>
    <p:sldId id="317" r:id="rId2"/>
    <p:sldId id="365" r:id="rId3"/>
    <p:sldId id="366" r:id="rId4"/>
    <p:sldId id="367" r:id="rId5"/>
    <p:sldId id="368" r:id="rId6"/>
    <p:sldId id="369" r:id="rId7"/>
    <p:sldId id="370" r:id="rId8"/>
    <p:sldId id="371" r:id="rId9"/>
    <p:sldId id="372" r:id="rId10"/>
    <p:sldId id="373" r:id="rId11"/>
    <p:sldId id="374" r:id="rId12"/>
    <p:sldId id="375" r:id="rId13"/>
    <p:sldId id="376" r:id="rId14"/>
    <p:sldId id="377" r:id="rId15"/>
    <p:sldId id="378" r:id="rId16"/>
    <p:sldId id="379" r:id="rId17"/>
    <p:sldId id="380" r:id="rId18"/>
    <p:sldId id="381" r:id="rId19"/>
    <p:sldId id="382" r:id="rId20"/>
    <p:sldId id="383" r:id="rId21"/>
    <p:sldId id="384" r:id="rId22"/>
    <p:sldId id="385" r:id="rId23"/>
    <p:sldId id="386" r:id="rId24"/>
    <p:sldId id="387" r:id="rId25"/>
    <p:sldId id="389" r:id="rId26"/>
    <p:sldId id="388" r:id="rId27"/>
    <p:sldId id="390" r:id="rId28"/>
    <p:sldId id="391" r:id="rId29"/>
    <p:sldId id="392" r:id="rId30"/>
    <p:sldId id="393" r:id="rId31"/>
    <p:sldId id="394" r:id="rId32"/>
    <p:sldId id="395" r:id="rId33"/>
    <p:sldId id="396" r:id="rId34"/>
    <p:sldId id="397" r:id="rId35"/>
    <p:sldId id="398" r:id="rId36"/>
    <p:sldId id="399" r:id="rId37"/>
    <p:sldId id="400" r:id="rId38"/>
    <p:sldId id="401" r:id="rId39"/>
    <p:sldId id="402" r:id="rId40"/>
    <p:sldId id="403" r:id="rId41"/>
    <p:sldId id="404" r:id="rId42"/>
    <p:sldId id="405" r:id="rId43"/>
    <p:sldId id="406" r:id="rId44"/>
    <p:sldId id="407" r:id="rId45"/>
    <p:sldId id="408" r:id="rId46"/>
    <p:sldId id="409" r:id="rId47"/>
    <p:sldId id="364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FF"/>
    <a:srgbClr val="F739AA"/>
    <a:srgbClr val="92D050"/>
    <a:srgbClr val="FC9292"/>
    <a:srgbClr val="740000"/>
    <a:srgbClr val="000000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>
        <p:scale>
          <a:sx n="66" d="100"/>
          <a:sy n="66" d="100"/>
        </p:scale>
        <p:origin x="2382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20697A-0C46-4935-A14B-F87EEA293249}" type="doc">
      <dgm:prSet loTypeId="urn:microsoft.com/office/officeart/2005/8/layout/lProcess2" loCatId="relationship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154798A-CD5D-4BCD-8CFE-79A244491C51}">
      <dgm:prSet phldrT="[Text]"/>
      <dgm:spPr/>
      <dgm:t>
        <a:bodyPr/>
        <a:lstStyle/>
        <a:p>
          <a:r>
            <a:rPr lang="en-US" b="1" dirty="0" smtClean="0"/>
            <a:t>Tools </a:t>
          </a:r>
          <a:endParaRPr lang="en-US" b="1" dirty="0"/>
        </a:p>
      </dgm:t>
    </dgm:pt>
    <dgm:pt modelId="{4E91C0F1-B11C-473E-9AA1-A08D2F6A1D40}" type="parTrans" cxnId="{2142A72C-4141-4912-9290-B80969C0895C}">
      <dgm:prSet/>
      <dgm:spPr/>
      <dgm:t>
        <a:bodyPr/>
        <a:lstStyle/>
        <a:p>
          <a:endParaRPr lang="en-US"/>
        </a:p>
      </dgm:t>
    </dgm:pt>
    <dgm:pt modelId="{154841B9-110B-4421-930D-B9E98EEF5EAB}" type="sibTrans" cxnId="{2142A72C-4141-4912-9290-B80969C0895C}">
      <dgm:prSet/>
      <dgm:spPr/>
      <dgm:t>
        <a:bodyPr/>
        <a:lstStyle/>
        <a:p>
          <a:endParaRPr lang="en-US"/>
        </a:p>
      </dgm:t>
    </dgm:pt>
    <dgm:pt modelId="{CAD7E1F7-C361-4A59-93DC-922DA4CC087A}">
      <dgm:prSet phldrT="[Text]"/>
      <dgm:spPr/>
      <dgm:t>
        <a:bodyPr/>
        <a:lstStyle/>
        <a:p>
          <a:r>
            <a:rPr lang="en-US" dirty="0" smtClean="0"/>
            <a:t>Anonymous blocks </a:t>
          </a:r>
          <a:endParaRPr lang="en-US" dirty="0"/>
        </a:p>
      </dgm:t>
    </dgm:pt>
    <dgm:pt modelId="{1620CE56-239C-4642-8008-BB40A852D0A7}" type="parTrans" cxnId="{A9BF142B-162F-4079-BB12-150FF575D5A7}">
      <dgm:prSet/>
      <dgm:spPr/>
      <dgm:t>
        <a:bodyPr/>
        <a:lstStyle/>
        <a:p>
          <a:endParaRPr lang="en-US"/>
        </a:p>
      </dgm:t>
    </dgm:pt>
    <dgm:pt modelId="{2662B5A4-648F-437B-94BB-166251B9DA8D}" type="sibTrans" cxnId="{A9BF142B-162F-4079-BB12-150FF575D5A7}">
      <dgm:prSet/>
      <dgm:spPr/>
      <dgm:t>
        <a:bodyPr/>
        <a:lstStyle/>
        <a:p>
          <a:endParaRPr lang="en-US"/>
        </a:p>
      </dgm:t>
    </dgm:pt>
    <dgm:pt modelId="{993D0E82-B08A-4E30-AB0C-6F74CE6FB857}">
      <dgm:prSet phldrT="[Text]"/>
      <dgm:spPr/>
      <dgm:t>
        <a:bodyPr/>
        <a:lstStyle/>
        <a:p>
          <a:r>
            <a:rPr lang="en-US" b="1" dirty="0" smtClean="0"/>
            <a:t>Database Server </a:t>
          </a:r>
          <a:endParaRPr lang="en-US" b="1" dirty="0"/>
        </a:p>
      </dgm:t>
    </dgm:pt>
    <dgm:pt modelId="{312CC07E-2095-4958-B1B2-6C4A7597F58B}" type="parTrans" cxnId="{34FFE44D-A027-4ECB-86A0-37F0603AC7C9}">
      <dgm:prSet/>
      <dgm:spPr/>
      <dgm:t>
        <a:bodyPr/>
        <a:lstStyle/>
        <a:p>
          <a:endParaRPr lang="en-US"/>
        </a:p>
      </dgm:t>
    </dgm:pt>
    <dgm:pt modelId="{5695523A-8E20-420A-9A83-F468EACF9D0B}" type="sibTrans" cxnId="{34FFE44D-A027-4ECB-86A0-37F0603AC7C9}">
      <dgm:prSet/>
      <dgm:spPr/>
      <dgm:t>
        <a:bodyPr/>
        <a:lstStyle/>
        <a:p>
          <a:endParaRPr lang="en-US"/>
        </a:p>
      </dgm:t>
    </dgm:pt>
    <dgm:pt modelId="{7FB5658C-8C2F-43F5-874F-FDABBC6CFF28}">
      <dgm:prSet/>
      <dgm:spPr/>
      <dgm:t>
        <a:bodyPr/>
        <a:lstStyle/>
        <a:p>
          <a:r>
            <a:rPr lang="en-US" dirty="0" smtClean="0"/>
            <a:t>Anonymous blocks </a:t>
          </a:r>
          <a:endParaRPr lang="en-US" dirty="0"/>
        </a:p>
      </dgm:t>
    </dgm:pt>
    <dgm:pt modelId="{1DA188FE-C007-4D50-B11E-290B1AA3E1BD}" type="parTrans" cxnId="{9765C46F-5ED8-473F-83F4-4FB46829E1B0}">
      <dgm:prSet/>
      <dgm:spPr/>
      <dgm:t>
        <a:bodyPr/>
        <a:lstStyle/>
        <a:p>
          <a:endParaRPr lang="en-US"/>
        </a:p>
      </dgm:t>
    </dgm:pt>
    <dgm:pt modelId="{D0A181CF-5809-49BC-B175-6F1AAA7BBBCE}" type="sibTrans" cxnId="{9765C46F-5ED8-473F-83F4-4FB46829E1B0}">
      <dgm:prSet/>
      <dgm:spPr/>
      <dgm:t>
        <a:bodyPr/>
        <a:lstStyle/>
        <a:p>
          <a:endParaRPr lang="en-US"/>
        </a:p>
      </dgm:t>
    </dgm:pt>
    <dgm:pt modelId="{21A24450-FB5C-42A5-9C8E-C45F64770096}">
      <dgm:prSet/>
      <dgm:spPr/>
      <dgm:t>
        <a:bodyPr/>
        <a:lstStyle/>
        <a:p>
          <a:r>
            <a:rPr lang="en-US" smtClean="0"/>
            <a:t>Application procedures</a:t>
          </a:r>
          <a:endParaRPr lang="en-US" dirty="0"/>
        </a:p>
      </dgm:t>
    </dgm:pt>
    <dgm:pt modelId="{8AC3C68B-FE7C-425F-82BF-C2CF37CD4588}" type="parTrans" cxnId="{ED2CE29D-9509-49A4-ABFF-252F9D54C307}">
      <dgm:prSet/>
      <dgm:spPr/>
      <dgm:t>
        <a:bodyPr/>
        <a:lstStyle/>
        <a:p>
          <a:endParaRPr lang="en-US"/>
        </a:p>
      </dgm:t>
    </dgm:pt>
    <dgm:pt modelId="{D551A881-781B-4A10-A706-915ED2B2134B}" type="sibTrans" cxnId="{ED2CE29D-9509-49A4-ABFF-252F9D54C307}">
      <dgm:prSet/>
      <dgm:spPr/>
      <dgm:t>
        <a:bodyPr/>
        <a:lstStyle/>
        <a:p>
          <a:endParaRPr lang="en-US"/>
        </a:p>
      </dgm:t>
    </dgm:pt>
    <dgm:pt modelId="{D39E1CD6-B2B3-4F22-B485-5EBC10A77B7F}">
      <dgm:prSet/>
      <dgm:spPr/>
      <dgm:t>
        <a:bodyPr/>
        <a:lstStyle/>
        <a:p>
          <a:r>
            <a:rPr lang="en-US" dirty="0" smtClean="0"/>
            <a:t>Application packages </a:t>
          </a:r>
          <a:endParaRPr lang="en-US" dirty="0"/>
        </a:p>
      </dgm:t>
    </dgm:pt>
    <dgm:pt modelId="{8F2599E8-030D-4B34-8202-650E8DC63501}" type="parTrans" cxnId="{283CC105-B2CD-4E08-8DE4-1BEC1E3A4463}">
      <dgm:prSet/>
      <dgm:spPr/>
      <dgm:t>
        <a:bodyPr/>
        <a:lstStyle/>
        <a:p>
          <a:endParaRPr lang="en-US"/>
        </a:p>
      </dgm:t>
    </dgm:pt>
    <dgm:pt modelId="{FFE4DCEC-494E-4C72-9018-EB12502B7A47}" type="sibTrans" cxnId="{283CC105-B2CD-4E08-8DE4-1BEC1E3A4463}">
      <dgm:prSet/>
      <dgm:spPr/>
      <dgm:t>
        <a:bodyPr/>
        <a:lstStyle/>
        <a:p>
          <a:endParaRPr lang="en-US"/>
        </a:p>
      </dgm:t>
    </dgm:pt>
    <dgm:pt modelId="{F0C6C70F-7EA4-4DA6-BD72-74BBA3F3E94B}">
      <dgm:prSet/>
      <dgm:spPr/>
      <dgm:t>
        <a:bodyPr/>
        <a:lstStyle/>
        <a:p>
          <a:r>
            <a:rPr lang="en-US" dirty="0" smtClean="0"/>
            <a:t>Application triggers </a:t>
          </a:r>
          <a:endParaRPr lang="en-US" dirty="0"/>
        </a:p>
      </dgm:t>
    </dgm:pt>
    <dgm:pt modelId="{F310A9AA-DE31-4ACC-8BC0-25063110B362}" type="parTrans" cxnId="{A4722199-962D-4CD9-9A28-DC639AC89854}">
      <dgm:prSet/>
      <dgm:spPr/>
      <dgm:t>
        <a:bodyPr/>
        <a:lstStyle/>
        <a:p>
          <a:endParaRPr lang="en-US"/>
        </a:p>
      </dgm:t>
    </dgm:pt>
    <dgm:pt modelId="{5EFE96C0-E553-41EB-BBD0-01BA476BC47A}" type="sibTrans" cxnId="{A4722199-962D-4CD9-9A28-DC639AC89854}">
      <dgm:prSet/>
      <dgm:spPr/>
      <dgm:t>
        <a:bodyPr/>
        <a:lstStyle/>
        <a:p>
          <a:endParaRPr lang="en-US"/>
        </a:p>
      </dgm:t>
    </dgm:pt>
    <dgm:pt modelId="{DF333F78-4105-483F-A0EB-21E4FF082CC4}">
      <dgm:prSet/>
      <dgm:spPr/>
      <dgm:t>
        <a:bodyPr/>
        <a:lstStyle/>
        <a:p>
          <a:r>
            <a:rPr lang="en-US" dirty="0" smtClean="0"/>
            <a:t>Object types </a:t>
          </a:r>
          <a:endParaRPr lang="en-US" dirty="0"/>
        </a:p>
      </dgm:t>
    </dgm:pt>
    <dgm:pt modelId="{D348B962-D7D4-4488-9E16-EEC84AA3EA98}" type="parTrans" cxnId="{6D9C4516-0DA8-4392-BD11-9974B8FF1154}">
      <dgm:prSet/>
      <dgm:spPr/>
      <dgm:t>
        <a:bodyPr/>
        <a:lstStyle/>
        <a:p>
          <a:endParaRPr lang="en-US"/>
        </a:p>
      </dgm:t>
    </dgm:pt>
    <dgm:pt modelId="{2E82AE8D-4E85-4C04-89AF-19A0C09E6F2E}" type="sibTrans" cxnId="{6D9C4516-0DA8-4392-BD11-9974B8FF1154}">
      <dgm:prSet/>
      <dgm:spPr/>
      <dgm:t>
        <a:bodyPr/>
        <a:lstStyle/>
        <a:p>
          <a:endParaRPr lang="en-US"/>
        </a:p>
      </dgm:t>
    </dgm:pt>
    <dgm:pt modelId="{49AC088C-74A2-4358-A055-CB57680BE952}">
      <dgm:prSet/>
      <dgm:spPr/>
      <dgm:t>
        <a:bodyPr/>
        <a:lstStyle/>
        <a:p>
          <a:r>
            <a:rPr lang="en-US" smtClean="0"/>
            <a:t>Stored procedures</a:t>
          </a:r>
          <a:endParaRPr lang="en-US" dirty="0"/>
        </a:p>
      </dgm:t>
    </dgm:pt>
    <dgm:pt modelId="{A9F8772C-0838-479A-8E47-32E967DB2DF5}" type="parTrans" cxnId="{7A46D540-0630-4908-9574-82D23F511F3D}">
      <dgm:prSet/>
      <dgm:spPr/>
      <dgm:t>
        <a:bodyPr/>
        <a:lstStyle/>
        <a:p>
          <a:endParaRPr lang="en-US"/>
        </a:p>
      </dgm:t>
    </dgm:pt>
    <dgm:pt modelId="{F8E12415-7C7D-4DE8-9396-EFD39BF58A5A}" type="sibTrans" cxnId="{7A46D540-0630-4908-9574-82D23F511F3D}">
      <dgm:prSet/>
      <dgm:spPr/>
      <dgm:t>
        <a:bodyPr/>
        <a:lstStyle/>
        <a:p>
          <a:endParaRPr lang="en-US"/>
        </a:p>
      </dgm:t>
    </dgm:pt>
    <dgm:pt modelId="{5704830F-4FC2-471B-89BA-224AFBF45D8E}">
      <dgm:prSet/>
      <dgm:spPr/>
      <dgm:t>
        <a:bodyPr/>
        <a:lstStyle/>
        <a:p>
          <a:r>
            <a:rPr lang="en-US" dirty="0" smtClean="0"/>
            <a:t>Stored packages </a:t>
          </a:r>
          <a:endParaRPr lang="en-US" dirty="0"/>
        </a:p>
      </dgm:t>
    </dgm:pt>
    <dgm:pt modelId="{8A2743EC-309B-4FAE-AD36-5FF033F1E177}" type="parTrans" cxnId="{042CEB07-1AEB-4D0D-8456-A3CFBB5050A5}">
      <dgm:prSet/>
      <dgm:spPr/>
      <dgm:t>
        <a:bodyPr/>
        <a:lstStyle/>
        <a:p>
          <a:endParaRPr lang="en-US"/>
        </a:p>
      </dgm:t>
    </dgm:pt>
    <dgm:pt modelId="{F582A7A5-4F3C-4C16-BA6A-3ADC29704B96}" type="sibTrans" cxnId="{042CEB07-1AEB-4D0D-8456-A3CFBB5050A5}">
      <dgm:prSet/>
      <dgm:spPr/>
      <dgm:t>
        <a:bodyPr/>
        <a:lstStyle/>
        <a:p>
          <a:endParaRPr lang="en-US"/>
        </a:p>
      </dgm:t>
    </dgm:pt>
    <dgm:pt modelId="{EE52A9DF-69D3-48B6-8FAE-C11D07CD4A91}">
      <dgm:prSet/>
      <dgm:spPr/>
      <dgm:t>
        <a:bodyPr/>
        <a:lstStyle/>
        <a:p>
          <a:r>
            <a:rPr lang="en-US" dirty="0" smtClean="0"/>
            <a:t>Database triggers </a:t>
          </a:r>
          <a:endParaRPr lang="en-US" dirty="0"/>
        </a:p>
      </dgm:t>
    </dgm:pt>
    <dgm:pt modelId="{C6A298D0-E27B-41E0-A7CD-01229C7E5C1E}" type="parTrans" cxnId="{23BA11B7-2C8D-4E31-83E7-554284635E2B}">
      <dgm:prSet/>
      <dgm:spPr/>
      <dgm:t>
        <a:bodyPr/>
        <a:lstStyle/>
        <a:p>
          <a:endParaRPr lang="en-US"/>
        </a:p>
      </dgm:t>
    </dgm:pt>
    <dgm:pt modelId="{EC433588-8A33-4712-9958-049C5D446B42}" type="sibTrans" cxnId="{23BA11B7-2C8D-4E31-83E7-554284635E2B}">
      <dgm:prSet/>
      <dgm:spPr/>
      <dgm:t>
        <a:bodyPr/>
        <a:lstStyle/>
        <a:p>
          <a:endParaRPr lang="en-US"/>
        </a:p>
      </dgm:t>
    </dgm:pt>
    <dgm:pt modelId="{A64EFC44-4ECA-49DE-B0D8-EBE08DCAA203}">
      <dgm:prSet/>
      <dgm:spPr/>
      <dgm:t>
        <a:bodyPr/>
        <a:lstStyle/>
        <a:p>
          <a:r>
            <a:rPr lang="en-US" dirty="0" smtClean="0"/>
            <a:t>Object types </a:t>
          </a:r>
          <a:endParaRPr lang="en-US" dirty="0"/>
        </a:p>
      </dgm:t>
    </dgm:pt>
    <dgm:pt modelId="{9E166B22-04F6-40EF-AE1B-E2FF6AD110F9}" type="parTrans" cxnId="{61B15831-9A35-4AC6-961D-A4132457B8C3}">
      <dgm:prSet/>
      <dgm:spPr/>
      <dgm:t>
        <a:bodyPr/>
        <a:lstStyle/>
        <a:p>
          <a:endParaRPr lang="en-US"/>
        </a:p>
      </dgm:t>
    </dgm:pt>
    <dgm:pt modelId="{903E6B41-AE90-49B5-AAC2-F42154323E11}" type="sibTrans" cxnId="{61B15831-9A35-4AC6-961D-A4132457B8C3}">
      <dgm:prSet/>
      <dgm:spPr/>
      <dgm:t>
        <a:bodyPr/>
        <a:lstStyle/>
        <a:p>
          <a:endParaRPr lang="en-US"/>
        </a:p>
      </dgm:t>
    </dgm:pt>
    <dgm:pt modelId="{5B3C9044-60E5-4E3D-91CE-F632F9A3AFB2}" type="pres">
      <dgm:prSet presAssocID="{D420697A-0C46-4935-A14B-F87EEA293249}" presName="theList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AD2E21E1-5636-44DD-BEDF-94A331887268}" type="pres">
      <dgm:prSet presAssocID="{F154798A-CD5D-4BCD-8CFE-79A244491C51}" presName="compNode" presStyleCnt="0"/>
      <dgm:spPr/>
    </dgm:pt>
    <dgm:pt modelId="{01FE9671-133E-49B4-8166-AC3FCE4C47D7}" type="pres">
      <dgm:prSet presAssocID="{F154798A-CD5D-4BCD-8CFE-79A244491C51}" presName="aNode" presStyleLbl="bgShp" presStyleIdx="0" presStyleCnt="2"/>
      <dgm:spPr/>
      <dgm:t>
        <a:bodyPr/>
        <a:lstStyle/>
        <a:p>
          <a:endParaRPr lang="en-US"/>
        </a:p>
      </dgm:t>
    </dgm:pt>
    <dgm:pt modelId="{FFABCA7F-C510-4C2E-96D7-470A0BCA5DC1}" type="pres">
      <dgm:prSet presAssocID="{F154798A-CD5D-4BCD-8CFE-79A244491C51}" presName="textNode" presStyleLbl="bgShp" presStyleIdx="0" presStyleCnt="2"/>
      <dgm:spPr/>
      <dgm:t>
        <a:bodyPr/>
        <a:lstStyle/>
        <a:p>
          <a:endParaRPr lang="en-US"/>
        </a:p>
      </dgm:t>
    </dgm:pt>
    <dgm:pt modelId="{6486EB6D-0BA9-472D-AEA0-0FC337FD7F20}" type="pres">
      <dgm:prSet presAssocID="{F154798A-CD5D-4BCD-8CFE-79A244491C51}" presName="compChildNode" presStyleCnt="0"/>
      <dgm:spPr/>
    </dgm:pt>
    <dgm:pt modelId="{1B6F45A5-846C-4543-9870-DD5ED3BA4B19}" type="pres">
      <dgm:prSet presAssocID="{F154798A-CD5D-4BCD-8CFE-79A244491C51}" presName="theInnerList" presStyleCnt="0"/>
      <dgm:spPr/>
    </dgm:pt>
    <dgm:pt modelId="{25991A27-6A1F-4C28-917A-279F0F51D0EF}" type="pres">
      <dgm:prSet presAssocID="{CAD7E1F7-C361-4A59-93DC-922DA4CC087A}" presName="childNode" presStyleLbl="node1" presStyleIdx="0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6B094D2-88F9-496C-A2B1-85D1288179FA}" type="pres">
      <dgm:prSet presAssocID="{CAD7E1F7-C361-4A59-93DC-922DA4CC087A}" presName="aSpace2" presStyleCnt="0"/>
      <dgm:spPr/>
    </dgm:pt>
    <dgm:pt modelId="{7FD16137-5C4B-4B35-815A-837B025DB6D1}" type="pres">
      <dgm:prSet presAssocID="{21A24450-FB5C-42A5-9C8E-C45F64770096}" presName="childNode" presStyleLbl="node1" presStyleIdx="1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75A4202-2FD6-4AF1-9F71-09F2C789E186}" type="pres">
      <dgm:prSet presAssocID="{21A24450-FB5C-42A5-9C8E-C45F64770096}" presName="aSpace2" presStyleCnt="0"/>
      <dgm:spPr/>
    </dgm:pt>
    <dgm:pt modelId="{635DC1A7-4C1D-4FD9-B9FA-AC47AE716259}" type="pres">
      <dgm:prSet presAssocID="{D39E1CD6-B2B3-4F22-B485-5EBC10A77B7F}" presName="childNode" presStyleLbl="node1" presStyleIdx="2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ECF5A10-588F-4FCA-988F-3950B449E267}" type="pres">
      <dgm:prSet presAssocID="{D39E1CD6-B2B3-4F22-B485-5EBC10A77B7F}" presName="aSpace2" presStyleCnt="0"/>
      <dgm:spPr/>
    </dgm:pt>
    <dgm:pt modelId="{A4BC358B-A5D7-44AB-BCD6-AADFD5E7D44F}" type="pres">
      <dgm:prSet presAssocID="{F0C6C70F-7EA4-4DA6-BD72-74BBA3F3E94B}" presName="childNode" presStyleLbl="node1" presStyleIdx="3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3E1B56C-B9CC-41D9-8676-9A611A106C58}" type="pres">
      <dgm:prSet presAssocID="{F0C6C70F-7EA4-4DA6-BD72-74BBA3F3E94B}" presName="aSpace2" presStyleCnt="0"/>
      <dgm:spPr/>
    </dgm:pt>
    <dgm:pt modelId="{E8133BE8-5D0F-4ECE-BFCB-BAFF81B8F04E}" type="pres">
      <dgm:prSet presAssocID="{DF333F78-4105-483F-A0EB-21E4FF082CC4}" presName="childNode" presStyleLbl="node1" presStyleIdx="4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22DC18-BCF0-4326-8C84-DB8EAC02C963}" type="pres">
      <dgm:prSet presAssocID="{F154798A-CD5D-4BCD-8CFE-79A244491C51}" presName="aSpace" presStyleCnt="0"/>
      <dgm:spPr/>
    </dgm:pt>
    <dgm:pt modelId="{0B73885F-D49A-496B-B0B4-FC8790509772}" type="pres">
      <dgm:prSet presAssocID="{993D0E82-B08A-4E30-AB0C-6F74CE6FB857}" presName="compNode" presStyleCnt="0"/>
      <dgm:spPr/>
    </dgm:pt>
    <dgm:pt modelId="{33775DB4-E73B-4A67-8835-14898B01EE61}" type="pres">
      <dgm:prSet presAssocID="{993D0E82-B08A-4E30-AB0C-6F74CE6FB857}" presName="aNode" presStyleLbl="bgShp" presStyleIdx="1" presStyleCnt="2"/>
      <dgm:spPr/>
      <dgm:t>
        <a:bodyPr/>
        <a:lstStyle/>
        <a:p>
          <a:endParaRPr lang="en-US"/>
        </a:p>
      </dgm:t>
    </dgm:pt>
    <dgm:pt modelId="{18EEB73F-1FF4-4CDA-A23D-629B669AEC39}" type="pres">
      <dgm:prSet presAssocID="{993D0E82-B08A-4E30-AB0C-6F74CE6FB857}" presName="textNode" presStyleLbl="bgShp" presStyleIdx="1" presStyleCnt="2"/>
      <dgm:spPr/>
      <dgm:t>
        <a:bodyPr/>
        <a:lstStyle/>
        <a:p>
          <a:endParaRPr lang="en-US"/>
        </a:p>
      </dgm:t>
    </dgm:pt>
    <dgm:pt modelId="{18F2A594-AECE-4AF3-8B5C-A0E26E58C7FD}" type="pres">
      <dgm:prSet presAssocID="{993D0E82-B08A-4E30-AB0C-6F74CE6FB857}" presName="compChildNode" presStyleCnt="0"/>
      <dgm:spPr/>
    </dgm:pt>
    <dgm:pt modelId="{84E72834-68F4-4B38-92E9-0ADD716489FB}" type="pres">
      <dgm:prSet presAssocID="{993D0E82-B08A-4E30-AB0C-6F74CE6FB857}" presName="theInnerList" presStyleCnt="0"/>
      <dgm:spPr/>
    </dgm:pt>
    <dgm:pt modelId="{23339E92-5E4D-4889-AF51-3190115B58CD}" type="pres">
      <dgm:prSet presAssocID="{7FB5658C-8C2F-43F5-874F-FDABBC6CFF28}" presName="childNode" presStyleLbl="node1" presStyleIdx="5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6B430D3-E99F-43F6-8B38-3C840F0E02EB}" type="pres">
      <dgm:prSet presAssocID="{7FB5658C-8C2F-43F5-874F-FDABBC6CFF28}" presName="aSpace2" presStyleCnt="0"/>
      <dgm:spPr/>
    </dgm:pt>
    <dgm:pt modelId="{A1686360-53E2-44F0-9952-347BEF4FE720}" type="pres">
      <dgm:prSet presAssocID="{49AC088C-74A2-4358-A055-CB57680BE952}" presName="childNode" presStyleLbl="node1" presStyleIdx="6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F188299-982D-4195-9E3B-BAE709832B64}" type="pres">
      <dgm:prSet presAssocID="{49AC088C-74A2-4358-A055-CB57680BE952}" presName="aSpace2" presStyleCnt="0"/>
      <dgm:spPr/>
    </dgm:pt>
    <dgm:pt modelId="{B86821FF-8866-4EB3-8B70-36ADFAF2A208}" type="pres">
      <dgm:prSet presAssocID="{5704830F-4FC2-471B-89BA-224AFBF45D8E}" presName="childNode" presStyleLbl="node1" presStyleIdx="7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25353-7596-41BB-8447-415EDF08A62B}" type="pres">
      <dgm:prSet presAssocID="{5704830F-4FC2-471B-89BA-224AFBF45D8E}" presName="aSpace2" presStyleCnt="0"/>
      <dgm:spPr/>
    </dgm:pt>
    <dgm:pt modelId="{1C8894F7-C3A6-4204-A4C1-470D06ED42AF}" type="pres">
      <dgm:prSet presAssocID="{EE52A9DF-69D3-48B6-8FAE-C11D07CD4A91}" presName="childNode" presStyleLbl="node1" presStyleIdx="8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63F5512-3D20-49DA-BDA0-641550D5F46F}" type="pres">
      <dgm:prSet presAssocID="{EE52A9DF-69D3-48B6-8FAE-C11D07CD4A91}" presName="aSpace2" presStyleCnt="0"/>
      <dgm:spPr/>
    </dgm:pt>
    <dgm:pt modelId="{E7A8DDD2-2B77-4DB8-8031-E4F1F653EFA2}" type="pres">
      <dgm:prSet presAssocID="{A64EFC44-4ECA-49DE-B0D8-EBE08DCAA203}" presName="childNode" presStyleLbl="node1" presStyleIdx="9" presStyleCnt="1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9CB0DD6-F3D7-4D0F-8FAC-73F229FCF0B9}" type="presOf" srcId="{CAD7E1F7-C361-4A59-93DC-922DA4CC087A}" destId="{25991A27-6A1F-4C28-917A-279F0F51D0EF}" srcOrd="0" destOrd="0" presId="urn:microsoft.com/office/officeart/2005/8/layout/lProcess2"/>
    <dgm:cxn modelId="{EB2BF423-7D17-4A8F-80B7-DE2395BA9AE1}" type="presOf" srcId="{F0C6C70F-7EA4-4DA6-BD72-74BBA3F3E94B}" destId="{A4BC358B-A5D7-44AB-BCD6-AADFD5E7D44F}" srcOrd="0" destOrd="0" presId="urn:microsoft.com/office/officeart/2005/8/layout/lProcess2"/>
    <dgm:cxn modelId="{BE2FCCF1-3755-4B32-933A-7305C4629F39}" type="presOf" srcId="{DF333F78-4105-483F-A0EB-21E4FF082CC4}" destId="{E8133BE8-5D0F-4ECE-BFCB-BAFF81B8F04E}" srcOrd="0" destOrd="0" presId="urn:microsoft.com/office/officeart/2005/8/layout/lProcess2"/>
    <dgm:cxn modelId="{E6602F7B-4F8D-4FF1-8337-E5430EBAA7AF}" type="presOf" srcId="{EE52A9DF-69D3-48B6-8FAE-C11D07CD4A91}" destId="{1C8894F7-C3A6-4204-A4C1-470D06ED42AF}" srcOrd="0" destOrd="0" presId="urn:microsoft.com/office/officeart/2005/8/layout/lProcess2"/>
    <dgm:cxn modelId="{283CC105-B2CD-4E08-8DE4-1BEC1E3A4463}" srcId="{F154798A-CD5D-4BCD-8CFE-79A244491C51}" destId="{D39E1CD6-B2B3-4F22-B485-5EBC10A77B7F}" srcOrd="2" destOrd="0" parTransId="{8F2599E8-030D-4B34-8202-650E8DC63501}" sibTransId="{FFE4DCEC-494E-4C72-9018-EB12502B7A47}"/>
    <dgm:cxn modelId="{2B97E9FE-740D-47F8-B407-E87757FD1A04}" type="presOf" srcId="{F154798A-CD5D-4BCD-8CFE-79A244491C51}" destId="{FFABCA7F-C510-4C2E-96D7-470A0BCA5DC1}" srcOrd="1" destOrd="0" presId="urn:microsoft.com/office/officeart/2005/8/layout/lProcess2"/>
    <dgm:cxn modelId="{844CC27A-0319-4EC6-B7F1-D47314697A20}" type="presOf" srcId="{A64EFC44-4ECA-49DE-B0D8-EBE08DCAA203}" destId="{E7A8DDD2-2B77-4DB8-8031-E4F1F653EFA2}" srcOrd="0" destOrd="0" presId="urn:microsoft.com/office/officeart/2005/8/layout/lProcess2"/>
    <dgm:cxn modelId="{23BA11B7-2C8D-4E31-83E7-554284635E2B}" srcId="{993D0E82-B08A-4E30-AB0C-6F74CE6FB857}" destId="{EE52A9DF-69D3-48B6-8FAE-C11D07CD4A91}" srcOrd="3" destOrd="0" parTransId="{C6A298D0-E27B-41E0-A7CD-01229C7E5C1E}" sibTransId="{EC433588-8A33-4712-9958-049C5D446B42}"/>
    <dgm:cxn modelId="{EFF421C9-9AB2-414A-AFD2-95B01C489D51}" type="presOf" srcId="{F154798A-CD5D-4BCD-8CFE-79A244491C51}" destId="{01FE9671-133E-49B4-8166-AC3FCE4C47D7}" srcOrd="0" destOrd="0" presId="urn:microsoft.com/office/officeart/2005/8/layout/lProcess2"/>
    <dgm:cxn modelId="{4402BD14-302B-465B-B210-154261D69811}" type="presOf" srcId="{D420697A-0C46-4935-A14B-F87EEA293249}" destId="{5B3C9044-60E5-4E3D-91CE-F632F9A3AFB2}" srcOrd="0" destOrd="0" presId="urn:microsoft.com/office/officeart/2005/8/layout/lProcess2"/>
    <dgm:cxn modelId="{34FFE44D-A027-4ECB-86A0-37F0603AC7C9}" srcId="{D420697A-0C46-4935-A14B-F87EEA293249}" destId="{993D0E82-B08A-4E30-AB0C-6F74CE6FB857}" srcOrd="1" destOrd="0" parTransId="{312CC07E-2095-4958-B1B2-6C4A7597F58B}" sibTransId="{5695523A-8E20-420A-9A83-F468EACF9D0B}"/>
    <dgm:cxn modelId="{1D45DF37-ADA5-4DAD-A3D6-E3C3ABA8C6BB}" type="presOf" srcId="{993D0E82-B08A-4E30-AB0C-6F74CE6FB857}" destId="{33775DB4-E73B-4A67-8835-14898B01EE61}" srcOrd="0" destOrd="0" presId="urn:microsoft.com/office/officeart/2005/8/layout/lProcess2"/>
    <dgm:cxn modelId="{A451F7AF-4881-4208-8997-21CE09EF8415}" type="presOf" srcId="{21A24450-FB5C-42A5-9C8E-C45F64770096}" destId="{7FD16137-5C4B-4B35-815A-837B025DB6D1}" srcOrd="0" destOrd="0" presId="urn:microsoft.com/office/officeart/2005/8/layout/lProcess2"/>
    <dgm:cxn modelId="{9C0AEF84-153D-471A-8C16-6589986FCBA6}" type="presOf" srcId="{993D0E82-B08A-4E30-AB0C-6F74CE6FB857}" destId="{18EEB73F-1FF4-4CDA-A23D-629B669AEC39}" srcOrd="1" destOrd="0" presId="urn:microsoft.com/office/officeart/2005/8/layout/lProcess2"/>
    <dgm:cxn modelId="{2142A72C-4141-4912-9290-B80969C0895C}" srcId="{D420697A-0C46-4935-A14B-F87EEA293249}" destId="{F154798A-CD5D-4BCD-8CFE-79A244491C51}" srcOrd="0" destOrd="0" parTransId="{4E91C0F1-B11C-473E-9AA1-A08D2F6A1D40}" sibTransId="{154841B9-110B-4421-930D-B9E98EEF5EAB}"/>
    <dgm:cxn modelId="{7A46D540-0630-4908-9574-82D23F511F3D}" srcId="{993D0E82-B08A-4E30-AB0C-6F74CE6FB857}" destId="{49AC088C-74A2-4358-A055-CB57680BE952}" srcOrd="1" destOrd="0" parTransId="{A9F8772C-0838-479A-8E47-32E967DB2DF5}" sibTransId="{F8E12415-7C7D-4DE8-9396-EFD39BF58A5A}"/>
    <dgm:cxn modelId="{ED2CE29D-9509-49A4-ABFF-252F9D54C307}" srcId="{F154798A-CD5D-4BCD-8CFE-79A244491C51}" destId="{21A24450-FB5C-42A5-9C8E-C45F64770096}" srcOrd="1" destOrd="0" parTransId="{8AC3C68B-FE7C-425F-82BF-C2CF37CD4588}" sibTransId="{D551A881-781B-4A10-A706-915ED2B2134B}"/>
    <dgm:cxn modelId="{042CEB07-1AEB-4D0D-8456-A3CFBB5050A5}" srcId="{993D0E82-B08A-4E30-AB0C-6F74CE6FB857}" destId="{5704830F-4FC2-471B-89BA-224AFBF45D8E}" srcOrd="2" destOrd="0" parTransId="{8A2743EC-309B-4FAE-AD36-5FF033F1E177}" sibTransId="{F582A7A5-4F3C-4C16-BA6A-3ADC29704B96}"/>
    <dgm:cxn modelId="{6222D8A2-078F-4F62-93DE-091567BD92F4}" type="presOf" srcId="{49AC088C-74A2-4358-A055-CB57680BE952}" destId="{A1686360-53E2-44F0-9952-347BEF4FE720}" srcOrd="0" destOrd="0" presId="urn:microsoft.com/office/officeart/2005/8/layout/lProcess2"/>
    <dgm:cxn modelId="{15C7AF93-9A6C-4811-B14F-433DB30123B0}" type="presOf" srcId="{D39E1CD6-B2B3-4F22-B485-5EBC10A77B7F}" destId="{635DC1A7-4C1D-4FD9-B9FA-AC47AE716259}" srcOrd="0" destOrd="0" presId="urn:microsoft.com/office/officeart/2005/8/layout/lProcess2"/>
    <dgm:cxn modelId="{61B15831-9A35-4AC6-961D-A4132457B8C3}" srcId="{993D0E82-B08A-4E30-AB0C-6F74CE6FB857}" destId="{A64EFC44-4ECA-49DE-B0D8-EBE08DCAA203}" srcOrd="4" destOrd="0" parTransId="{9E166B22-04F6-40EF-AE1B-E2FF6AD110F9}" sibTransId="{903E6B41-AE90-49B5-AAC2-F42154323E11}"/>
    <dgm:cxn modelId="{6D9C4516-0DA8-4392-BD11-9974B8FF1154}" srcId="{F154798A-CD5D-4BCD-8CFE-79A244491C51}" destId="{DF333F78-4105-483F-A0EB-21E4FF082CC4}" srcOrd="4" destOrd="0" parTransId="{D348B962-D7D4-4488-9E16-EEC84AA3EA98}" sibTransId="{2E82AE8D-4E85-4C04-89AF-19A0C09E6F2E}"/>
    <dgm:cxn modelId="{BF1DD37C-29EC-41ED-92E2-46273FFDEC40}" type="presOf" srcId="{5704830F-4FC2-471B-89BA-224AFBF45D8E}" destId="{B86821FF-8866-4EB3-8B70-36ADFAF2A208}" srcOrd="0" destOrd="0" presId="urn:microsoft.com/office/officeart/2005/8/layout/lProcess2"/>
    <dgm:cxn modelId="{A9BF142B-162F-4079-BB12-150FF575D5A7}" srcId="{F154798A-CD5D-4BCD-8CFE-79A244491C51}" destId="{CAD7E1F7-C361-4A59-93DC-922DA4CC087A}" srcOrd="0" destOrd="0" parTransId="{1620CE56-239C-4642-8008-BB40A852D0A7}" sibTransId="{2662B5A4-648F-437B-94BB-166251B9DA8D}"/>
    <dgm:cxn modelId="{9765C46F-5ED8-473F-83F4-4FB46829E1B0}" srcId="{993D0E82-B08A-4E30-AB0C-6F74CE6FB857}" destId="{7FB5658C-8C2F-43F5-874F-FDABBC6CFF28}" srcOrd="0" destOrd="0" parTransId="{1DA188FE-C007-4D50-B11E-290B1AA3E1BD}" sibTransId="{D0A181CF-5809-49BC-B175-6F1AAA7BBBCE}"/>
    <dgm:cxn modelId="{A4722199-962D-4CD9-9A28-DC639AC89854}" srcId="{F154798A-CD5D-4BCD-8CFE-79A244491C51}" destId="{F0C6C70F-7EA4-4DA6-BD72-74BBA3F3E94B}" srcOrd="3" destOrd="0" parTransId="{F310A9AA-DE31-4ACC-8BC0-25063110B362}" sibTransId="{5EFE96C0-E553-41EB-BBD0-01BA476BC47A}"/>
    <dgm:cxn modelId="{6F6F56FA-C1B8-4A73-911A-6759FDBF45E4}" type="presOf" srcId="{7FB5658C-8C2F-43F5-874F-FDABBC6CFF28}" destId="{23339E92-5E4D-4889-AF51-3190115B58CD}" srcOrd="0" destOrd="0" presId="urn:microsoft.com/office/officeart/2005/8/layout/lProcess2"/>
    <dgm:cxn modelId="{0EFD118E-3861-4E3B-A9E8-77BC655375D7}" type="presParOf" srcId="{5B3C9044-60E5-4E3D-91CE-F632F9A3AFB2}" destId="{AD2E21E1-5636-44DD-BEDF-94A331887268}" srcOrd="0" destOrd="0" presId="urn:microsoft.com/office/officeart/2005/8/layout/lProcess2"/>
    <dgm:cxn modelId="{B631253D-D350-495C-9D08-6738C2547238}" type="presParOf" srcId="{AD2E21E1-5636-44DD-BEDF-94A331887268}" destId="{01FE9671-133E-49B4-8166-AC3FCE4C47D7}" srcOrd="0" destOrd="0" presId="urn:microsoft.com/office/officeart/2005/8/layout/lProcess2"/>
    <dgm:cxn modelId="{A1939C8D-2A45-40D9-A472-7100D44F2F20}" type="presParOf" srcId="{AD2E21E1-5636-44DD-BEDF-94A331887268}" destId="{FFABCA7F-C510-4C2E-96D7-470A0BCA5DC1}" srcOrd="1" destOrd="0" presId="urn:microsoft.com/office/officeart/2005/8/layout/lProcess2"/>
    <dgm:cxn modelId="{2F1A6C76-F05F-4DDD-8225-D54E08E7DF4E}" type="presParOf" srcId="{AD2E21E1-5636-44DD-BEDF-94A331887268}" destId="{6486EB6D-0BA9-472D-AEA0-0FC337FD7F20}" srcOrd="2" destOrd="0" presId="urn:microsoft.com/office/officeart/2005/8/layout/lProcess2"/>
    <dgm:cxn modelId="{460A8CC6-15CF-4D65-B35D-10B5B1D5AF91}" type="presParOf" srcId="{6486EB6D-0BA9-472D-AEA0-0FC337FD7F20}" destId="{1B6F45A5-846C-4543-9870-DD5ED3BA4B19}" srcOrd="0" destOrd="0" presId="urn:microsoft.com/office/officeart/2005/8/layout/lProcess2"/>
    <dgm:cxn modelId="{2C31330A-76FD-4D44-8B02-7127705CE676}" type="presParOf" srcId="{1B6F45A5-846C-4543-9870-DD5ED3BA4B19}" destId="{25991A27-6A1F-4C28-917A-279F0F51D0EF}" srcOrd="0" destOrd="0" presId="urn:microsoft.com/office/officeart/2005/8/layout/lProcess2"/>
    <dgm:cxn modelId="{B6C0B37C-D02E-4C70-A29A-C1A452A7F77F}" type="presParOf" srcId="{1B6F45A5-846C-4543-9870-DD5ED3BA4B19}" destId="{66B094D2-88F9-496C-A2B1-85D1288179FA}" srcOrd="1" destOrd="0" presId="urn:microsoft.com/office/officeart/2005/8/layout/lProcess2"/>
    <dgm:cxn modelId="{41010D47-FA1B-46E9-BA5E-24508FC85AF5}" type="presParOf" srcId="{1B6F45A5-846C-4543-9870-DD5ED3BA4B19}" destId="{7FD16137-5C4B-4B35-815A-837B025DB6D1}" srcOrd="2" destOrd="0" presId="urn:microsoft.com/office/officeart/2005/8/layout/lProcess2"/>
    <dgm:cxn modelId="{D2D812BE-8A09-461E-82ED-BFCAD581B58F}" type="presParOf" srcId="{1B6F45A5-846C-4543-9870-DD5ED3BA4B19}" destId="{E75A4202-2FD6-4AF1-9F71-09F2C789E186}" srcOrd="3" destOrd="0" presId="urn:microsoft.com/office/officeart/2005/8/layout/lProcess2"/>
    <dgm:cxn modelId="{CB01E7ED-559E-4F72-850C-8152A60615F0}" type="presParOf" srcId="{1B6F45A5-846C-4543-9870-DD5ED3BA4B19}" destId="{635DC1A7-4C1D-4FD9-B9FA-AC47AE716259}" srcOrd="4" destOrd="0" presId="urn:microsoft.com/office/officeart/2005/8/layout/lProcess2"/>
    <dgm:cxn modelId="{CAB0595D-43B4-4B0A-9811-3FACD0239A22}" type="presParOf" srcId="{1B6F45A5-846C-4543-9870-DD5ED3BA4B19}" destId="{4ECF5A10-588F-4FCA-988F-3950B449E267}" srcOrd="5" destOrd="0" presId="urn:microsoft.com/office/officeart/2005/8/layout/lProcess2"/>
    <dgm:cxn modelId="{9A94498E-A85B-4C86-BE5B-CB721EC04051}" type="presParOf" srcId="{1B6F45A5-846C-4543-9870-DD5ED3BA4B19}" destId="{A4BC358B-A5D7-44AB-BCD6-AADFD5E7D44F}" srcOrd="6" destOrd="0" presId="urn:microsoft.com/office/officeart/2005/8/layout/lProcess2"/>
    <dgm:cxn modelId="{D965E516-3F34-4708-AE62-D81AE803393F}" type="presParOf" srcId="{1B6F45A5-846C-4543-9870-DD5ED3BA4B19}" destId="{E3E1B56C-B9CC-41D9-8676-9A611A106C58}" srcOrd="7" destOrd="0" presId="urn:microsoft.com/office/officeart/2005/8/layout/lProcess2"/>
    <dgm:cxn modelId="{12653F5C-2B9F-4EC5-82FE-18DDC61397D9}" type="presParOf" srcId="{1B6F45A5-846C-4543-9870-DD5ED3BA4B19}" destId="{E8133BE8-5D0F-4ECE-BFCB-BAFF81B8F04E}" srcOrd="8" destOrd="0" presId="urn:microsoft.com/office/officeart/2005/8/layout/lProcess2"/>
    <dgm:cxn modelId="{AB24EC79-0416-4400-AFEB-0585853101D5}" type="presParOf" srcId="{5B3C9044-60E5-4E3D-91CE-F632F9A3AFB2}" destId="{6E22DC18-BCF0-4326-8C84-DB8EAC02C963}" srcOrd="1" destOrd="0" presId="urn:microsoft.com/office/officeart/2005/8/layout/lProcess2"/>
    <dgm:cxn modelId="{D4E00493-29A2-4528-8AD9-3089497D98EA}" type="presParOf" srcId="{5B3C9044-60E5-4E3D-91CE-F632F9A3AFB2}" destId="{0B73885F-D49A-496B-B0B4-FC8790509772}" srcOrd="2" destOrd="0" presId="urn:microsoft.com/office/officeart/2005/8/layout/lProcess2"/>
    <dgm:cxn modelId="{CFC84BA7-5FC0-4B64-8D28-0EC23413ADA0}" type="presParOf" srcId="{0B73885F-D49A-496B-B0B4-FC8790509772}" destId="{33775DB4-E73B-4A67-8835-14898B01EE61}" srcOrd="0" destOrd="0" presId="urn:microsoft.com/office/officeart/2005/8/layout/lProcess2"/>
    <dgm:cxn modelId="{B956761E-7247-4C41-A1FF-A773E6EF11DE}" type="presParOf" srcId="{0B73885F-D49A-496B-B0B4-FC8790509772}" destId="{18EEB73F-1FF4-4CDA-A23D-629B669AEC39}" srcOrd="1" destOrd="0" presId="urn:microsoft.com/office/officeart/2005/8/layout/lProcess2"/>
    <dgm:cxn modelId="{29E0F9A7-84D2-45F6-8D56-BBE1ABDD85FB}" type="presParOf" srcId="{0B73885F-D49A-496B-B0B4-FC8790509772}" destId="{18F2A594-AECE-4AF3-8B5C-A0E26E58C7FD}" srcOrd="2" destOrd="0" presId="urn:microsoft.com/office/officeart/2005/8/layout/lProcess2"/>
    <dgm:cxn modelId="{F237EFCD-3B4C-4B40-B6E4-3A8BF7751C45}" type="presParOf" srcId="{18F2A594-AECE-4AF3-8B5C-A0E26E58C7FD}" destId="{84E72834-68F4-4B38-92E9-0ADD716489FB}" srcOrd="0" destOrd="0" presId="urn:microsoft.com/office/officeart/2005/8/layout/lProcess2"/>
    <dgm:cxn modelId="{CE12C0C8-1149-4C86-80BC-FC37BA89727A}" type="presParOf" srcId="{84E72834-68F4-4B38-92E9-0ADD716489FB}" destId="{23339E92-5E4D-4889-AF51-3190115B58CD}" srcOrd="0" destOrd="0" presId="urn:microsoft.com/office/officeart/2005/8/layout/lProcess2"/>
    <dgm:cxn modelId="{D73F3A5A-50BC-4EAC-8BE7-034E71535092}" type="presParOf" srcId="{84E72834-68F4-4B38-92E9-0ADD716489FB}" destId="{26B430D3-E99F-43F6-8B38-3C840F0E02EB}" srcOrd="1" destOrd="0" presId="urn:microsoft.com/office/officeart/2005/8/layout/lProcess2"/>
    <dgm:cxn modelId="{52D0F172-8363-404B-A5B5-E60E079E65E2}" type="presParOf" srcId="{84E72834-68F4-4B38-92E9-0ADD716489FB}" destId="{A1686360-53E2-44F0-9952-347BEF4FE720}" srcOrd="2" destOrd="0" presId="urn:microsoft.com/office/officeart/2005/8/layout/lProcess2"/>
    <dgm:cxn modelId="{3FB54601-2D5F-4779-B9DE-6C2EFBBAFE2B}" type="presParOf" srcId="{84E72834-68F4-4B38-92E9-0ADD716489FB}" destId="{1F188299-982D-4195-9E3B-BAE709832B64}" srcOrd="3" destOrd="0" presId="urn:microsoft.com/office/officeart/2005/8/layout/lProcess2"/>
    <dgm:cxn modelId="{3ACDE077-1FFA-4BAF-ACF8-57C29494F591}" type="presParOf" srcId="{84E72834-68F4-4B38-92E9-0ADD716489FB}" destId="{B86821FF-8866-4EB3-8B70-36ADFAF2A208}" srcOrd="4" destOrd="0" presId="urn:microsoft.com/office/officeart/2005/8/layout/lProcess2"/>
    <dgm:cxn modelId="{387D70B4-7C94-4E63-885D-78E5747AE0C1}" type="presParOf" srcId="{84E72834-68F4-4B38-92E9-0ADD716489FB}" destId="{34325353-7596-41BB-8447-415EDF08A62B}" srcOrd="5" destOrd="0" presId="urn:microsoft.com/office/officeart/2005/8/layout/lProcess2"/>
    <dgm:cxn modelId="{A987B75B-D46F-4A3C-B24F-2BA54882BCEC}" type="presParOf" srcId="{84E72834-68F4-4B38-92E9-0ADD716489FB}" destId="{1C8894F7-C3A6-4204-A4C1-470D06ED42AF}" srcOrd="6" destOrd="0" presId="urn:microsoft.com/office/officeart/2005/8/layout/lProcess2"/>
    <dgm:cxn modelId="{3889E9C1-393A-4DD5-8B7E-5559702087A6}" type="presParOf" srcId="{84E72834-68F4-4B38-92E9-0ADD716489FB}" destId="{163F5512-3D20-49DA-BDA0-641550D5F46F}" srcOrd="7" destOrd="0" presId="urn:microsoft.com/office/officeart/2005/8/layout/lProcess2"/>
    <dgm:cxn modelId="{60686658-81E2-4388-90E6-DFACED041ED3}" type="presParOf" srcId="{84E72834-68F4-4B38-92E9-0ADD716489FB}" destId="{E7A8DDD2-2B77-4DB8-8031-E4F1F653EFA2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FE9671-133E-49B4-8166-AC3FCE4C47D7}">
      <dsp:nvSpPr>
        <dsp:cNvPr id="0" name=""/>
        <dsp:cNvSpPr/>
      </dsp:nvSpPr>
      <dsp:spPr>
        <a:xfrm>
          <a:off x="4106" y="0"/>
          <a:ext cx="3950638" cy="48101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Tools </a:t>
          </a:r>
          <a:endParaRPr lang="en-US" sz="4000" b="1" kern="1200" dirty="0"/>
        </a:p>
      </dsp:txBody>
      <dsp:txXfrm>
        <a:off x="4106" y="0"/>
        <a:ext cx="3950638" cy="1443037"/>
      </dsp:txXfrm>
    </dsp:sp>
    <dsp:sp modelId="{25991A27-6A1F-4C28-917A-279F0F51D0EF}">
      <dsp:nvSpPr>
        <dsp:cNvPr id="0" name=""/>
        <dsp:cNvSpPr/>
      </dsp:nvSpPr>
      <dsp:spPr>
        <a:xfrm>
          <a:off x="399170" y="1443947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Anonymous blocks </a:t>
          </a:r>
          <a:endParaRPr lang="en-US" sz="2400" kern="1200" dirty="0"/>
        </a:p>
      </dsp:txBody>
      <dsp:txXfrm>
        <a:off x="415468" y="1460245"/>
        <a:ext cx="3127914" cy="523868"/>
      </dsp:txXfrm>
    </dsp:sp>
    <dsp:sp modelId="{7FD16137-5C4B-4B35-815A-837B025DB6D1}">
      <dsp:nvSpPr>
        <dsp:cNvPr id="0" name=""/>
        <dsp:cNvSpPr/>
      </dsp:nvSpPr>
      <dsp:spPr>
        <a:xfrm>
          <a:off x="399170" y="2086021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Application procedures</a:t>
          </a:r>
          <a:endParaRPr lang="en-US" sz="2400" kern="1200" dirty="0"/>
        </a:p>
      </dsp:txBody>
      <dsp:txXfrm>
        <a:off x="415468" y="2102319"/>
        <a:ext cx="3127914" cy="523868"/>
      </dsp:txXfrm>
    </dsp:sp>
    <dsp:sp modelId="{635DC1A7-4C1D-4FD9-B9FA-AC47AE716259}">
      <dsp:nvSpPr>
        <dsp:cNvPr id="0" name=""/>
        <dsp:cNvSpPr/>
      </dsp:nvSpPr>
      <dsp:spPr>
        <a:xfrm>
          <a:off x="399170" y="2728095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 packages </a:t>
          </a:r>
          <a:endParaRPr lang="en-US" sz="2400" kern="1200" dirty="0"/>
        </a:p>
      </dsp:txBody>
      <dsp:txXfrm>
        <a:off x="415468" y="2744393"/>
        <a:ext cx="3127914" cy="523868"/>
      </dsp:txXfrm>
    </dsp:sp>
    <dsp:sp modelId="{A4BC358B-A5D7-44AB-BCD6-AADFD5E7D44F}">
      <dsp:nvSpPr>
        <dsp:cNvPr id="0" name=""/>
        <dsp:cNvSpPr/>
      </dsp:nvSpPr>
      <dsp:spPr>
        <a:xfrm>
          <a:off x="399170" y="3370169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Application triggers </a:t>
          </a:r>
          <a:endParaRPr lang="en-US" sz="2400" kern="1200" dirty="0"/>
        </a:p>
      </dsp:txBody>
      <dsp:txXfrm>
        <a:off x="415468" y="3386467"/>
        <a:ext cx="3127914" cy="523868"/>
      </dsp:txXfrm>
    </dsp:sp>
    <dsp:sp modelId="{E8133BE8-5D0F-4ECE-BFCB-BAFF81B8F04E}">
      <dsp:nvSpPr>
        <dsp:cNvPr id="0" name=""/>
        <dsp:cNvSpPr/>
      </dsp:nvSpPr>
      <dsp:spPr>
        <a:xfrm>
          <a:off x="399170" y="4012243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Object types </a:t>
          </a:r>
          <a:endParaRPr lang="en-US" sz="2400" kern="1200" dirty="0"/>
        </a:p>
      </dsp:txBody>
      <dsp:txXfrm>
        <a:off x="415468" y="4028541"/>
        <a:ext cx="3127914" cy="523868"/>
      </dsp:txXfrm>
    </dsp:sp>
    <dsp:sp modelId="{33775DB4-E73B-4A67-8835-14898B01EE61}">
      <dsp:nvSpPr>
        <dsp:cNvPr id="0" name=""/>
        <dsp:cNvSpPr/>
      </dsp:nvSpPr>
      <dsp:spPr>
        <a:xfrm>
          <a:off x="4251042" y="0"/>
          <a:ext cx="3950638" cy="4810124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lvl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4000" b="1" kern="1200" dirty="0" smtClean="0"/>
            <a:t>Database Server </a:t>
          </a:r>
          <a:endParaRPr lang="en-US" sz="4000" b="1" kern="1200" dirty="0"/>
        </a:p>
      </dsp:txBody>
      <dsp:txXfrm>
        <a:off x="4251042" y="0"/>
        <a:ext cx="3950638" cy="1443037"/>
      </dsp:txXfrm>
    </dsp:sp>
    <dsp:sp modelId="{23339E92-5E4D-4889-AF51-3190115B58CD}">
      <dsp:nvSpPr>
        <dsp:cNvPr id="0" name=""/>
        <dsp:cNvSpPr/>
      </dsp:nvSpPr>
      <dsp:spPr>
        <a:xfrm>
          <a:off x="4646106" y="1443947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Anonymous blocks </a:t>
          </a:r>
          <a:endParaRPr lang="en-US" sz="2400" kern="1200" dirty="0"/>
        </a:p>
      </dsp:txBody>
      <dsp:txXfrm>
        <a:off x="4662404" y="1460245"/>
        <a:ext cx="3127914" cy="523868"/>
      </dsp:txXfrm>
    </dsp:sp>
    <dsp:sp modelId="{A1686360-53E2-44F0-9952-347BEF4FE720}">
      <dsp:nvSpPr>
        <dsp:cNvPr id="0" name=""/>
        <dsp:cNvSpPr/>
      </dsp:nvSpPr>
      <dsp:spPr>
        <a:xfrm>
          <a:off x="4646106" y="2086021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Stored procedures</a:t>
          </a:r>
          <a:endParaRPr lang="en-US" sz="2400" kern="1200" dirty="0"/>
        </a:p>
      </dsp:txBody>
      <dsp:txXfrm>
        <a:off x="4662404" y="2102319"/>
        <a:ext cx="3127914" cy="523868"/>
      </dsp:txXfrm>
    </dsp:sp>
    <dsp:sp modelId="{B86821FF-8866-4EB3-8B70-36ADFAF2A208}">
      <dsp:nvSpPr>
        <dsp:cNvPr id="0" name=""/>
        <dsp:cNvSpPr/>
      </dsp:nvSpPr>
      <dsp:spPr>
        <a:xfrm>
          <a:off x="4646106" y="2728095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Stored packages </a:t>
          </a:r>
          <a:endParaRPr lang="en-US" sz="2400" kern="1200" dirty="0"/>
        </a:p>
      </dsp:txBody>
      <dsp:txXfrm>
        <a:off x="4662404" y="2744393"/>
        <a:ext cx="3127914" cy="523868"/>
      </dsp:txXfrm>
    </dsp:sp>
    <dsp:sp modelId="{1C8894F7-C3A6-4204-A4C1-470D06ED42AF}">
      <dsp:nvSpPr>
        <dsp:cNvPr id="0" name=""/>
        <dsp:cNvSpPr/>
      </dsp:nvSpPr>
      <dsp:spPr>
        <a:xfrm>
          <a:off x="4646106" y="3370169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Database triggers </a:t>
          </a:r>
          <a:endParaRPr lang="en-US" sz="2400" kern="1200" dirty="0"/>
        </a:p>
      </dsp:txBody>
      <dsp:txXfrm>
        <a:off x="4662404" y="3386467"/>
        <a:ext cx="3127914" cy="523868"/>
      </dsp:txXfrm>
    </dsp:sp>
    <dsp:sp modelId="{E7A8DDD2-2B77-4DB8-8031-E4F1F653EFA2}">
      <dsp:nvSpPr>
        <dsp:cNvPr id="0" name=""/>
        <dsp:cNvSpPr/>
      </dsp:nvSpPr>
      <dsp:spPr>
        <a:xfrm>
          <a:off x="4646106" y="4012243"/>
          <a:ext cx="3160510" cy="55646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0960" tIns="45720" rIns="60960" bIns="45720" numCol="1" spcCol="1270" anchor="ctr" anchorCtr="0">
          <a:noAutofit/>
        </a:bodyPr>
        <a:lstStyle/>
        <a:p>
          <a:pPr lvl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Object types </a:t>
          </a:r>
          <a:endParaRPr lang="en-US" sz="2400" kern="1200" dirty="0"/>
        </a:p>
      </dsp:txBody>
      <dsp:txXfrm>
        <a:off x="4662404" y="4028541"/>
        <a:ext cx="3127914" cy="5238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AD639F-89D9-47C2-A285-67A85FC74390}" type="datetimeFigureOut">
              <a:rPr lang="en-US" smtClean="0"/>
              <a:t>3/30/2017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7BB687-644F-4FF8-886E-3D10A3F886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573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635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453F6-91AD-4723-9CA5-F28E7B3A5CE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16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3970A9-DDEA-4357-B8C9-86FEABB61AB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3359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1BE77-2D19-4578-A747-47752EBB25F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98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EEF0-E5F0-4F44-9235-9E9E7F4FD36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114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10CA9-305B-4C72-9159-424049F4A36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90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78B3F8-488C-4209-84AC-9965A40A930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891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3FC89-6098-467E-BB36-8CEAC86FC01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3171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DDCD2A-6679-4A1D-A871-65344A87905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597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85908-7809-48C2-A51E-EEFA6E04F17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294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BBD012-60E6-4FCD-B120-BB4C674734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297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4413B-8912-4F6A-8C61-FD07FA04AC5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45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5AF3504D-B56D-410C-8013-9D397B6F584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3/30/2017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Coding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457200"/>
            <a:fld id="{4FAB73BC-B049-4115-A692-8D63A059BFB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457200"/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2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m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tmp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tmp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tmp"/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tmp"/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tmp"/><Relationship Id="rId2" Type="http://schemas.openxmlformats.org/officeDocument/2006/relationships/image" Target="../media/image26.tmp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tm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CS322: Database Systems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PL/ SQL</a:t>
            </a:r>
            <a:endParaRPr lang="en-GB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27719" y="5296527"/>
            <a:ext cx="26885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PL/SQL by Ivan </a:t>
            </a:r>
            <a:r>
              <a:rPr lang="en-US" sz="2000" dirty="0" err="1" smtClean="0"/>
              <a:t>Bayross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39644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on variables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PL/SQL variables: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Scalar </a:t>
            </a:r>
            <a:endParaRPr lang="en-US" dirty="0"/>
          </a:p>
          <a:p>
            <a:pPr lvl="1"/>
            <a:r>
              <a:rPr lang="en-US" dirty="0"/>
              <a:t> </a:t>
            </a:r>
            <a:r>
              <a:rPr lang="en-US" dirty="0" smtClean="0"/>
              <a:t>Composite </a:t>
            </a:r>
            <a:endParaRPr lang="en-US" dirty="0"/>
          </a:p>
          <a:p>
            <a:pPr lvl="1"/>
            <a:r>
              <a:rPr lang="en-US" dirty="0" smtClean="0"/>
              <a:t> Reference </a:t>
            </a:r>
            <a:endParaRPr lang="en-US" dirty="0"/>
          </a:p>
          <a:p>
            <a:pPr lvl="1"/>
            <a:r>
              <a:rPr lang="en-US"/>
              <a:t> </a:t>
            </a:r>
            <a:r>
              <a:rPr lang="en-US" smtClean="0"/>
              <a:t>lob </a:t>
            </a:r>
            <a:r>
              <a:rPr lang="en-US" dirty="0"/>
              <a:t>(large objects) </a:t>
            </a:r>
          </a:p>
          <a:p>
            <a:r>
              <a:rPr lang="en-US" dirty="0"/>
              <a:t>Non-PL/SQL variables: Bind and host variables 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PL/SQL does not have input or output capability of </a:t>
            </a:r>
            <a:r>
              <a:rPr lang="en-US" dirty="0" smtClean="0"/>
              <a:t>its </a:t>
            </a:r>
            <a:r>
              <a:rPr lang="en-US" dirty="0"/>
              <a:t>own.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R</a:t>
            </a:r>
            <a:r>
              <a:rPr lang="en-US" dirty="0" smtClean="0"/>
              <a:t>eference </a:t>
            </a:r>
            <a:r>
              <a:rPr lang="en-US" dirty="0"/>
              <a:t>substitution variables within a </a:t>
            </a:r>
            <a:r>
              <a:rPr lang="en-US" dirty="0" smtClean="0"/>
              <a:t>PL/SQL </a:t>
            </a:r>
            <a:r>
              <a:rPr lang="en-US" dirty="0"/>
              <a:t>block with a preceding ampersand. </a:t>
            </a:r>
            <a:endParaRPr lang="en-US" dirty="0" smtClean="0"/>
          </a:p>
          <a:p>
            <a:endParaRPr lang="en-US" dirty="0"/>
          </a:p>
          <a:p>
            <a:r>
              <a:rPr lang="en-US" dirty="0" err="1"/>
              <a:t>i</a:t>
            </a:r>
            <a:r>
              <a:rPr lang="en-US" dirty="0" err="1" smtClean="0"/>
              <a:t>SQL</a:t>
            </a:r>
            <a:r>
              <a:rPr lang="en-US" dirty="0" smtClean="0"/>
              <a:t>*Plus </a:t>
            </a:r>
            <a:r>
              <a:rPr lang="en-US" dirty="0"/>
              <a:t>host (or "bind") variables can be used </a:t>
            </a:r>
            <a:r>
              <a:rPr lang="en-US" dirty="0" smtClean="0"/>
              <a:t>to </a:t>
            </a:r>
            <a:r>
              <a:rPr lang="en-US" dirty="0"/>
              <a:t>pass run time values out of the PL/SQL block </a:t>
            </a:r>
            <a:r>
              <a:rPr lang="en-US" dirty="0" smtClean="0"/>
              <a:t>back </a:t>
            </a:r>
            <a:r>
              <a:rPr lang="en-US" dirty="0"/>
              <a:t>to the </a:t>
            </a:r>
            <a:r>
              <a:rPr lang="en-US" dirty="0" err="1" smtClean="0"/>
              <a:t>iSQL</a:t>
            </a:r>
            <a:r>
              <a:rPr lang="en-US" dirty="0" smtClean="0"/>
              <a:t>*Plus </a:t>
            </a:r>
            <a:r>
              <a:rPr lang="en-US" dirty="0"/>
              <a:t>environment.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5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PL/SQL Variables 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identifier </a:t>
            </a:r>
            <a:r>
              <a:rPr lang="en-US" b="1" dirty="0">
                <a:solidFill>
                  <a:srgbClr val="FF0000"/>
                </a:solidFill>
              </a:rPr>
              <a:t>[CONSTANT] </a:t>
            </a:r>
            <a:r>
              <a:rPr lang="en-US" dirty="0"/>
              <a:t>datatype </a:t>
            </a:r>
            <a:r>
              <a:rPr lang="en-US" dirty="0">
                <a:solidFill>
                  <a:srgbClr val="FF0000"/>
                </a:solidFill>
              </a:rPr>
              <a:t>[NOT NULL]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0000FF"/>
                </a:solidFill>
              </a:rPr>
              <a:t>[:= </a:t>
            </a:r>
            <a:r>
              <a:rPr lang="en-US" b="1" dirty="0">
                <a:solidFill>
                  <a:srgbClr val="0000FF"/>
                </a:solidFill>
              </a:rPr>
              <a:t>| DEFAULT expr]</a:t>
            </a:r>
            <a:r>
              <a:rPr lang="en-US" dirty="0"/>
              <a:t>; </a:t>
            </a:r>
          </a:p>
          <a:p>
            <a:endParaRPr lang="en-US" dirty="0"/>
          </a:p>
        </p:txBody>
      </p:sp>
      <p:pic>
        <p:nvPicPr>
          <p:cNvPr id="7" name="Picture 6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527" y="2969337"/>
            <a:ext cx="7042945" cy="152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72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Initialization and Keywords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Assignment operator (: =) </a:t>
            </a:r>
            <a:endParaRPr lang="en-US" dirty="0" smtClean="0"/>
          </a:p>
          <a:p>
            <a:r>
              <a:rPr lang="en-US" dirty="0"/>
              <a:t> default keyword </a:t>
            </a:r>
          </a:p>
          <a:p>
            <a:r>
              <a:rPr lang="en-US" dirty="0" smtClean="0"/>
              <a:t>NOT NULL constraint 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029" y="3307340"/>
            <a:ext cx="2852687" cy="296952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0339" y="4003382"/>
            <a:ext cx="4173322" cy="29541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450" y="4536521"/>
            <a:ext cx="3356416" cy="3227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/>
          <p:cNvSpPr/>
          <p:nvPr/>
        </p:nvSpPr>
        <p:spPr>
          <a:xfrm>
            <a:off x="366433" y="5253633"/>
            <a:ext cx="81489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</a:t>
            </a:r>
            <a:r>
              <a:rPr lang="en-US" dirty="0" smtClean="0"/>
              <a:t>there </a:t>
            </a:r>
            <a:r>
              <a:rPr lang="en-US" dirty="0"/>
              <a:t>is a single quotation mark in the string, use a single quotation mark </a:t>
            </a:r>
            <a:r>
              <a:rPr lang="en-US" dirty="0" smtClean="0"/>
              <a:t>twice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04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Scalar Data Type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CHAR </a:t>
            </a:r>
            <a:r>
              <a:rPr lang="en-US" dirty="0"/>
              <a:t>[(</a:t>
            </a:r>
            <a:r>
              <a:rPr lang="en-US" dirty="0" err="1"/>
              <a:t>maximum_length</a:t>
            </a:r>
            <a:r>
              <a:rPr lang="en-US" dirty="0"/>
              <a:t>)] </a:t>
            </a:r>
          </a:p>
          <a:p>
            <a:r>
              <a:rPr lang="en-US" dirty="0"/>
              <a:t>VARCHAR2 (</a:t>
            </a:r>
            <a:r>
              <a:rPr lang="en-US" dirty="0" err="1"/>
              <a:t>maxlmum_length</a:t>
            </a:r>
            <a:r>
              <a:rPr lang="en-US" dirty="0"/>
              <a:t>) </a:t>
            </a:r>
          </a:p>
          <a:p>
            <a:r>
              <a:rPr lang="en-US" dirty="0"/>
              <a:t>LONG </a:t>
            </a:r>
          </a:p>
          <a:p>
            <a:r>
              <a:rPr lang="en-US" dirty="0"/>
              <a:t>LONG RAW </a:t>
            </a:r>
          </a:p>
          <a:p>
            <a:r>
              <a:rPr lang="en-US" dirty="0"/>
              <a:t>NUMBER [(precision, scale)] </a:t>
            </a:r>
          </a:p>
          <a:p>
            <a:r>
              <a:rPr lang="en-US" dirty="0"/>
              <a:t>BINARY_INTEGER </a:t>
            </a:r>
          </a:p>
          <a:p>
            <a:r>
              <a:rPr lang="en-US" dirty="0"/>
              <a:t>PLS_INTEGER </a:t>
            </a:r>
          </a:p>
          <a:p>
            <a:r>
              <a:rPr lang="en-US" dirty="0"/>
              <a:t>BOOLEAN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DATE </a:t>
            </a:r>
          </a:p>
          <a:p>
            <a:r>
              <a:rPr lang="en-US" dirty="0"/>
              <a:t>TIMESTAMP </a:t>
            </a:r>
          </a:p>
          <a:p>
            <a:r>
              <a:rPr lang="en-US" dirty="0"/>
              <a:t>TIMESTAMP WITH TIME ZONE </a:t>
            </a:r>
          </a:p>
          <a:p>
            <a:r>
              <a:rPr lang="en-US" dirty="0"/>
              <a:t>TIMESTAMP WITH LOCAL TIME ZONE </a:t>
            </a:r>
          </a:p>
          <a:p>
            <a:r>
              <a:rPr lang="en-US" dirty="0"/>
              <a:t>INTERVAL YEAR TO MONTH </a:t>
            </a:r>
          </a:p>
          <a:p>
            <a:r>
              <a:rPr lang="en-US" dirty="0"/>
              <a:t>INTERVAL DAY TO SECOND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4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to Declare The Variable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30" y="1979846"/>
            <a:ext cx="7055613" cy="268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97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%type Attribute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49" y="1825625"/>
            <a:ext cx="8323249" cy="4351338"/>
          </a:xfrm>
        </p:spPr>
        <p:txBody>
          <a:bodyPr/>
          <a:lstStyle/>
          <a:p>
            <a:r>
              <a:rPr lang="en-US" dirty="0"/>
              <a:t> Declare a variable according to: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A </a:t>
            </a:r>
            <a:r>
              <a:rPr lang="en-US" dirty="0"/>
              <a:t>database column definition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Another </a:t>
            </a:r>
            <a:r>
              <a:rPr lang="en-US" dirty="0"/>
              <a:t>previously declared variable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 smtClean="0"/>
              <a:t>Prefix </a:t>
            </a:r>
            <a:r>
              <a:rPr lang="en-US" dirty="0"/>
              <a:t>%type with: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database table and column 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previously declared variable name </a:t>
            </a:r>
          </a:p>
          <a:p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5554" y="4434887"/>
            <a:ext cx="4361169" cy="902207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Syntax:</a:t>
            </a:r>
          </a:p>
          <a:p>
            <a:pPr marL="0" indent="0">
              <a:buNone/>
            </a:pPr>
            <a:r>
              <a:rPr lang="en-US" dirty="0" smtClean="0"/>
              <a:t>identifier     </a:t>
            </a:r>
            <a:r>
              <a:rPr lang="en-US" dirty="0" err="1" smtClean="0"/>
              <a:t>Table.column_name%TYPE</a:t>
            </a:r>
            <a:r>
              <a:rPr lang="en-US" dirty="0"/>
              <a:t>; </a:t>
            </a:r>
          </a:p>
          <a:p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9342" y="5337094"/>
            <a:ext cx="6104139" cy="120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97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Declaring Boolean Variables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 Only the values true, false, and null can be </a:t>
            </a:r>
            <a:r>
              <a:rPr lang="en-US" dirty="0" smtClean="0"/>
              <a:t>assigned </a:t>
            </a:r>
            <a:r>
              <a:rPr lang="en-US" dirty="0"/>
              <a:t>to a Boolean variable. </a:t>
            </a:r>
          </a:p>
          <a:p>
            <a:pPr>
              <a:lnSpc>
                <a:spcPct val="150000"/>
              </a:lnSpc>
            </a:pPr>
            <a:r>
              <a:rPr lang="en-US" dirty="0"/>
              <a:t>The variables are compared by the logical </a:t>
            </a:r>
            <a:r>
              <a:rPr lang="en-US" dirty="0" smtClean="0"/>
              <a:t>operators </a:t>
            </a:r>
            <a:r>
              <a:rPr lang="en-US" dirty="0"/>
              <a:t>and, or, and not. </a:t>
            </a:r>
          </a:p>
          <a:p>
            <a:pPr>
              <a:lnSpc>
                <a:spcPct val="150000"/>
              </a:lnSpc>
            </a:pPr>
            <a:r>
              <a:rPr lang="en-US" dirty="0"/>
              <a:t>The variables always yield true, false, or null. </a:t>
            </a:r>
          </a:p>
          <a:p>
            <a:pPr>
              <a:lnSpc>
                <a:spcPct val="150000"/>
              </a:lnSpc>
            </a:pPr>
            <a:r>
              <a:rPr lang="en-US" dirty="0"/>
              <a:t>Arithmetic, character, and date expressions can be </a:t>
            </a:r>
            <a:r>
              <a:rPr lang="en-US" dirty="0" smtClean="0"/>
              <a:t>used </a:t>
            </a:r>
            <a:r>
              <a:rPr lang="en-US" dirty="0"/>
              <a:t>to return a Boolean value. 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0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Bind Variables </a:t>
            </a:r>
          </a:p>
        </p:txBody>
      </p:sp>
      <p:pic>
        <p:nvPicPr>
          <p:cNvPr id="4" name="Content Placeholder 3" descr="Screen Clippi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446" y="1358372"/>
            <a:ext cx="6258483" cy="3750509"/>
          </a:xfrm>
        </p:spPr>
      </p:pic>
      <p:sp>
        <p:nvSpPr>
          <p:cNvPr id="5" name="Rectangle 4"/>
          <p:cNvSpPr/>
          <p:nvPr/>
        </p:nvSpPr>
        <p:spPr>
          <a:xfrm>
            <a:off x="918242" y="518052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VARIABLE</a:t>
            </a:r>
            <a:r>
              <a:rPr lang="en-US" dirty="0"/>
              <a:t> </a:t>
            </a:r>
            <a:r>
              <a:rPr lang="en-US" dirty="0" err="1"/>
              <a:t>return_code</a:t>
            </a:r>
            <a:r>
              <a:rPr lang="en-US" dirty="0"/>
              <a:t> NUMBER </a:t>
            </a:r>
          </a:p>
          <a:p>
            <a:r>
              <a:rPr lang="en-US" b="1" dirty="0">
                <a:solidFill>
                  <a:srgbClr val="0000FF"/>
                </a:solidFill>
              </a:rPr>
              <a:t>VARIABLE</a:t>
            </a:r>
            <a:r>
              <a:rPr lang="en-US" dirty="0"/>
              <a:t> </a:t>
            </a:r>
            <a:r>
              <a:rPr lang="en-US" dirty="0" err="1"/>
              <a:t>return_msg</a:t>
            </a:r>
            <a:r>
              <a:rPr lang="en-US" dirty="0"/>
              <a:t> VARCHAR2(30) </a:t>
            </a:r>
          </a:p>
        </p:txBody>
      </p:sp>
      <p:sp>
        <p:nvSpPr>
          <p:cNvPr id="6" name="Rectangle 5"/>
          <p:cNvSpPr/>
          <p:nvPr/>
        </p:nvSpPr>
        <p:spPr>
          <a:xfrm>
            <a:off x="918242" y="5971980"/>
            <a:ext cx="69809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These variables should be preceded by a colon. </a:t>
            </a:r>
            <a:r>
              <a:rPr lang="en-US" dirty="0" smtClean="0"/>
              <a:t> E.g. </a:t>
            </a:r>
            <a:r>
              <a:rPr lang="en-US" b="1" dirty="0" smtClean="0">
                <a:solidFill>
                  <a:srgbClr val="FF0066"/>
                </a:solidFill>
              </a:rPr>
              <a:t>:</a:t>
            </a:r>
            <a:r>
              <a:rPr lang="en-US" b="1" dirty="0">
                <a:solidFill>
                  <a:srgbClr val="FF0066"/>
                </a:solidFill>
              </a:rPr>
              <a:t> </a:t>
            </a:r>
            <a:r>
              <a:rPr lang="en-US" b="1" dirty="0" err="1">
                <a:solidFill>
                  <a:srgbClr val="FF0066"/>
                </a:solidFill>
              </a:rPr>
              <a:t>return_code</a:t>
            </a:r>
            <a:endParaRPr lang="en-US" b="1" dirty="0">
              <a:solidFill>
                <a:srgbClr val="FF0066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42047" y="135837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i="1" dirty="0"/>
              <a:t>A bind variable is a variable that you declare in a host environment. </a:t>
            </a:r>
          </a:p>
        </p:txBody>
      </p:sp>
    </p:spTree>
    <p:extLst>
      <p:ext uri="{BB962C8B-B14F-4D97-AF65-F5344CB8AC3E}">
        <p14:creationId xmlns:p14="http://schemas.microsoft.com/office/powerpoint/2010/main" val="270763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DBMS_OUTPUT.PUT_LINE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An Oracle-supplied packaged procedure </a:t>
            </a:r>
          </a:p>
          <a:p>
            <a:r>
              <a:rPr lang="en-US" dirty="0" smtClean="0"/>
              <a:t>An </a:t>
            </a:r>
            <a:r>
              <a:rPr lang="en-US" dirty="0"/>
              <a:t>alternative for displaying data from a PL/SQL </a:t>
            </a:r>
            <a:r>
              <a:rPr lang="en-US" dirty="0" smtClean="0"/>
              <a:t>block </a:t>
            </a:r>
            <a:endParaRPr lang="en-US" dirty="0"/>
          </a:p>
          <a:p>
            <a:r>
              <a:rPr lang="en-US" dirty="0" smtClean="0"/>
              <a:t>Must </a:t>
            </a:r>
            <a:r>
              <a:rPr lang="en-US" dirty="0"/>
              <a:t>be enabled in </a:t>
            </a:r>
            <a:r>
              <a:rPr lang="en-US" dirty="0" err="1" smtClean="0"/>
              <a:t>iSQL</a:t>
            </a:r>
            <a:r>
              <a:rPr lang="en-US" dirty="0" smtClean="0"/>
              <a:t>*Plus </a:t>
            </a:r>
            <a:r>
              <a:rPr lang="en-US" dirty="0"/>
              <a:t>with </a:t>
            </a:r>
            <a:r>
              <a:rPr lang="en-US" b="1" dirty="0" smtClean="0">
                <a:solidFill>
                  <a:srgbClr val="FF0066"/>
                </a:solidFill>
              </a:rPr>
              <a:t>SET </a:t>
            </a:r>
            <a:r>
              <a:rPr lang="en-US" b="1" dirty="0">
                <a:solidFill>
                  <a:srgbClr val="FF0066"/>
                </a:solidFill>
              </a:rPr>
              <a:t>SERVEROUTPUT ON</a:t>
            </a:r>
          </a:p>
        </p:txBody>
      </p:sp>
      <p:sp>
        <p:nvSpPr>
          <p:cNvPr id="4" name="Rectangle 3"/>
          <p:cNvSpPr/>
          <p:nvPr/>
        </p:nvSpPr>
        <p:spPr>
          <a:xfrm>
            <a:off x="539803" y="3526961"/>
            <a:ext cx="8064393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 SERVEROUTPUT ON </a:t>
            </a:r>
          </a:p>
          <a:p>
            <a:r>
              <a:rPr lang="en-US" dirty="0"/>
              <a:t>declare</a:t>
            </a:r>
          </a:p>
          <a:p>
            <a:r>
              <a:rPr lang="en-US" dirty="0" err="1"/>
              <a:t>v_sal</a:t>
            </a:r>
            <a:r>
              <a:rPr lang="en-US" dirty="0"/>
              <a:t> number(9,2) := 6000;</a:t>
            </a:r>
          </a:p>
          <a:p>
            <a:r>
              <a:rPr lang="en-US" dirty="0"/>
              <a:t>BEGIN </a:t>
            </a:r>
          </a:p>
          <a:p>
            <a:r>
              <a:rPr lang="en-US" dirty="0" err="1"/>
              <a:t>v_sal</a:t>
            </a:r>
            <a:r>
              <a:rPr lang="en-US" dirty="0"/>
              <a:t> := </a:t>
            </a:r>
            <a:r>
              <a:rPr lang="en-US" dirty="0" err="1"/>
              <a:t>v_sal</a:t>
            </a:r>
            <a:r>
              <a:rPr lang="en-US" dirty="0"/>
              <a:t>/12; </a:t>
            </a:r>
          </a:p>
          <a:p>
            <a:r>
              <a:rPr lang="en-US" b="1" dirty="0">
                <a:solidFill>
                  <a:srgbClr val="FF0066"/>
                </a:solidFill>
              </a:rPr>
              <a:t>DBMS_OUTPUT.PUT_LINE </a:t>
            </a:r>
            <a:r>
              <a:rPr lang="en-US" dirty="0"/>
              <a:t>('The monthly salary is ' </a:t>
            </a:r>
            <a:r>
              <a:rPr lang="en-US" dirty="0" smtClean="0"/>
              <a:t>|| TO_CHAR(</a:t>
            </a:r>
            <a:r>
              <a:rPr lang="en-US" dirty="0" err="1" smtClean="0"/>
              <a:t>v_sal</a:t>
            </a:r>
            <a:r>
              <a:rPr lang="en-US" dirty="0"/>
              <a:t>)); </a:t>
            </a:r>
          </a:p>
          <a:p>
            <a:r>
              <a:rPr lang="en-US" dirty="0"/>
              <a:t>END; </a:t>
            </a:r>
          </a:p>
          <a:p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836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Operators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1544489"/>
            <a:ext cx="3868817" cy="2681147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2925" y="1544489"/>
            <a:ext cx="3970441" cy="2681147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28650" y="4603545"/>
            <a:ext cx="753947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Prefix single-line comments with two dashes </a:t>
            </a:r>
            <a:r>
              <a:rPr lang="en-US" dirty="0" smtClean="0"/>
              <a:t>(</a:t>
            </a:r>
            <a:r>
              <a:rPr lang="en-US" sz="2400" b="1" dirty="0" smtClean="0">
                <a:solidFill>
                  <a:srgbClr val="00B050"/>
                </a:solidFill>
              </a:rPr>
              <a:t>--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Place multiple-line comments between the </a:t>
            </a:r>
            <a:r>
              <a:rPr lang="en-US" dirty="0" smtClean="0"/>
              <a:t>symbols </a:t>
            </a:r>
            <a:r>
              <a:rPr lang="en-US" dirty="0" smtClean="0">
                <a:solidFill>
                  <a:srgbClr val="00B050"/>
                </a:solidFill>
              </a:rPr>
              <a:t>/*</a:t>
            </a:r>
            <a:r>
              <a:rPr lang="en-US" dirty="0"/>
              <a:t>and </a:t>
            </a:r>
            <a:r>
              <a:rPr lang="en-US" b="1" dirty="0" smtClean="0">
                <a:solidFill>
                  <a:srgbClr val="00B050"/>
                </a:solidFill>
              </a:rPr>
              <a:t>*/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870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PL/ 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PL/SQL is the procedural extension to SQL with </a:t>
            </a:r>
            <a:r>
              <a:rPr lang="en-US" dirty="0" smtClean="0"/>
              <a:t>design </a:t>
            </a:r>
            <a:r>
              <a:rPr lang="en-US" dirty="0"/>
              <a:t>features of programming languages.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Data manipulation and query statements of SQL </a:t>
            </a:r>
            <a:r>
              <a:rPr lang="en-US" dirty="0" smtClean="0"/>
              <a:t>are </a:t>
            </a:r>
            <a:r>
              <a:rPr lang="en-US" dirty="0"/>
              <a:t>included within procedural units of code.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03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Blocks and Variable Scope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1025" y="1690689"/>
            <a:ext cx="6761950" cy="3370656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887506" y="5463578"/>
            <a:ext cx="780313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block can look up to the enclosing block. 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</a:t>
            </a:r>
            <a:r>
              <a:rPr lang="en-US" dirty="0"/>
              <a:t>block cannot look down to enclosed blocks. </a:t>
            </a:r>
          </a:p>
        </p:txBody>
      </p:sp>
    </p:spTree>
    <p:extLst>
      <p:ext uri="{BB962C8B-B14F-4D97-AF65-F5344CB8AC3E}">
        <p14:creationId xmlns:p14="http://schemas.microsoft.com/office/powerpoint/2010/main" val="415048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77636"/>
            <a:ext cx="9144000" cy="500944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2236053" y="4917782"/>
            <a:ext cx="44598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V_MESSAGE, V_COMM, OUTER.V_COMM ??</a:t>
            </a:r>
            <a:endParaRPr lang="en-US" b="1" dirty="0">
              <a:solidFill>
                <a:srgbClr val="0000F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36053" y="5763025"/>
            <a:ext cx="4398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00FF"/>
                </a:solidFill>
              </a:rPr>
              <a:t>V_TOTAL_COMP, V_COMM, V_MESSAGE ??</a:t>
            </a:r>
            <a:endParaRPr 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799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of Operations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43" y="1824935"/>
            <a:ext cx="6923314" cy="368232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54261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Statements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 Extract a row of data from the database by using </a:t>
            </a:r>
            <a:r>
              <a:rPr lang="en-US" dirty="0" smtClean="0"/>
              <a:t>the </a:t>
            </a:r>
            <a:r>
              <a:rPr lang="en-US" dirty="0"/>
              <a:t>select command.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Make </a:t>
            </a:r>
            <a:r>
              <a:rPr lang="en-US" dirty="0"/>
              <a:t>changes to rows in the database by using </a:t>
            </a:r>
            <a:r>
              <a:rPr lang="en-US" dirty="0" smtClean="0"/>
              <a:t>DML </a:t>
            </a:r>
            <a:r>
              <a:rPr lang="en-US" dirty="0"/>
              <a:t>commands.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Control </a:t>
            </a:r>
            <a:r>
              <a:rPr lang="en-US" dirty="0"/>
              <a:t>a transaction with the commit, rollback, </a:t>
            </a:r>
            <a:r>
              <a:rPr lang="en-US" dirty="0" smtClean="0"/>
              <a:t>or </a:t>
            </a:r>
            <a:r>
              <a:rPr lang="en-US" dirty="0" err="1"/>
              <a:t>savepoint</a:t>
            </a:r>
            <a:r>
              <a:rPr lang="en-US" dirty="0"/>
              <a:t> command. 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Determine </a:t>
            </a:r>
            <a:r>
              <a:rPr lang="en-US" dirty="0"/>
              <a:t>DML outcome with implicit cursor </a:t>
            </a:r>
            <a:r>
              <a:rPr lang="en-US" dirty="0" smtClean="0"/>
              <a:t>attributes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54393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Statements in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Retrieve data from the database with a select </a:t>
            </a:r>
            <a:r>
              <a:rPr lang="en-US" dirty="0" smtClean="0"/>
              <a:t>statement</a:t>
            </a:r>
            <a:r>
              <a:rPr lang="en-US" dirty="0"/>
              <a:t>.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311" y="2329216"/>
            <a:ext cx="5863783" cy="145762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49621" y="4095571"/>
            <a:ext cx="822719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Specify the </a:t>
            </a:r>
            <a:r>
              <a:rPr lang="en-US" b="1" dirty="0">
                <a:solidFill>
                  <a:srgbClr val="0000FF"/>
                </a:solidFill>
              </a:rPr>
              <a:t>same number of variables </a:t>
            </a:r>
            <a:r>
              <a:rPr lang="en-US" dirty="0"/>
              <a:t>in the </a:t>
            </a:r>
            <a:r>
              <a:rPr lang="en-US" b="1" dirty="0">
                <a:solidFill>
                  <a:srgbClr val="FF0066"/>
                </a:solidFill>
              </a:rPr>
              <a:t>INTO clause </a:t>
            </a:r>
            <a:r>
              <a:rPr lang="en-US" dirty="0"/>
              <a:t>as database columns in the SELECT </a:t>
            </a:r>
            <a:r>
              <a:rPr lang="en-US" dirty="0" smtClean="0"/>
              <a:t>clause</a:t>
            </a:r>
            <a:r>
              <a:rPr lang="en-US" dirty="0"/>
              <a:t>. </a:t>
            </a: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Be </a:t>
            </a:r>
            <a:r>
              <a:rPr lang="en-US" dirty="0"/>
              <a:t>sure that </a:t>
            </a:r>
            <a:r>
              <a:rPr lang="en-US" b="1" dirty="0">
                <a:solidFill>
                  <a:srgbClr val="00B050"/>
                </a:solidFill>
              </a:rPr>
              <a:t>they correspond </a:t>
            </a:r>
            <a:r>
              <a:rPr lang="en-US" b="1" dirty="0" err="1">
                <a:solidFill>
                  <a:srgbClr val="00B050"/>
                </a:solidFill>
              </a:rPr>
              <a:t>positionally</a:t>
            </a: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dirty="0"/>
              <a:t>and that their data types are compatible</a:t>
            </a:r>
            <a:r>
              <a:rPr lang="en-US" dirty="0" smtClean="0"/>
              <a:t>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Use </a:t>
            </a:r>
            <a:r>
              <a:rPr lang="en-US" dirty="0"/>
              <a:t>group functions, such as SUM, in a SQL statement, because group functions apply to groups of </a:t>
            </a:r>
            <a:r>
              <a:rPr lang="en-US" dirty="0" smtClean="0"/>
              <a:t>rows </a:t>
            </a:r>
            <a:r>
              <a:rPr lang="en-US" dirty="0"/>
              <a:t>in a table.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26607" y="2474999"/>
            <a:ext cx="1661189" cy="646331"/>
            <a:chOff x="826607" y="2474999"/>
            <a:chExt cx="1661189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826607" y="2474999"/>
              <a:ext cx="16611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This is mandatory </a:t>
              </a:r>
              <a:endParaRPr lang="en-US" dirty="0"/>
            </a:p>
          </p:txBody>
        </p:sp>
        <p:sp>
          <p:nvSpPr>
            <p:cNvPr id="7" name="Right Arrow 6"/>
            <p:cNvSpPr/>
            <p:nvPr/>
          </p:nvSpPr>
          <p:spPr>
            <a:xfrm>
              <a:off x="1967857" y="2573332"/>
              <a:ext cx="519939" cy="319798"/>
            </a:xfrm>
            <a:prstGeom prst="rightArrow">
              <a:avLst>
                <a:gd name="adj1" fmla="val 34144"/>
                <a:gd name="adj2" fmla="val 56342"/>
              </a:avLst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/>
          <p:cNvSpPr/>
          <p:nvPr/>
        </p:nvSpPr>
        <p:spPr>
          <a:xfrm>
            <a:off x="5407350" y="3127627"/>
            <a:ext cx="317775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Queries must return one and only one row. </a:t>
            </a:r>
          </a:p>
        </p:txBody>
      </p:sp>
    </p:spTree>
    <p:extLst>
      <p:ext uri="{BB962C8B-B14F-4D97-AF65-F5344CB8AC3E}">
        <p14:creationId xmlns:p14="http://schemas.microsoft.com/office/powerpoint/2010/main" val="4114607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The </a:t>
            </a:r>
            <a:r>
              <a:rPr lang="en-US" dirty="0"/>
              <a:t>names of database columns take precedence over the names </a:t>
            </a:r>
            <a:r>
              <a:rPr lang="en-US" dirty="0" smtClean="0"/>
              <a:t>of </a:t>
            </a:r>
            <a:r>
              <a:rPr lang="en-US" dirty="0"/>
              <a:t>local variables.</a:t>
            </a:r>
          </a:p>
        </p:txBody>
      </p:sp>
    </p:spTree>
    <p:extLst>
      <p:ext uri="{BB962C8B-B14F-4D97-AF65-F5344CB8AC3E}">
        <p14:creationId xmlns:p14="http://schemas.microsoft.com/office/powerpoint/2010/main" val="3302968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Data Using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Make changes to database tables by using DML </a:t>
            </a:r>
            <a:r>
              <a:rPr lang="en-US" dirty="0" smtClean="0"/>
              <a:t>commands</a:t>
            </a:r>
            <a:r>
              <a:rPr lang="en-US" dirty="0"/>
              <a:t>: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7463" y="2405102"/>
            <a:ext cx="5609073" cy="3557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648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Add new employee information to the employees </a:t>
            </a:r>
            <a:r>
              <a:rPr lang="en-US" dirty="0" smtClean="0"/>
              <a:t>table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325871" y="2877149"/>
            <a:ext cx="872114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BEGIN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INSERT </a:t>
            </a:r>
            <a:r>
              <a:rPr lang="en-US" i="1" dirty="0">
                <a:solidFill>
                  <a:srgbClr val="0000FF"/>
                </a:solidFill>
              </a:rPr>
              <a:t>INTO employees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(</a:t>
            </a:r>
            <a:r>
              <a:rPr lang="en-US" i="1" dirty="0" err="1">
                <a:solidFill>
                  <a:srgbClr val="0000FF"/>
                </a:solidFill>
              </a:rPr>
              <a:t>employee_id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first_name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last_name</a:t>
            </a:r>
            <a:r>
              <a:rPr lang="en-US" i="1" dirty="0">
                <a:solidFill>
                  <a:srgbClr val="0000FF"/>
                </a:solidFill>
              </a:rPr>
              <a:t>, email, </a:t>
            </a:r>
            <a:r>
              <a:rPr lang="en-US" i="1" dirty="0" err="1" smtClean="0">
                <a:solidFill>
                  <a:srgbClr val="0000FF"/>
                </a:solidFill>
              </a:rPr>
              <a:t>hire_date</a:t>
            </a:r>
            <a:r>
              <a:rPr lang="en-US" i="1" dirty="0">
                <a:solidFill>
                  <a:srgbClr val="0000FF"/>
                </a:solidFill>
              </a:rPr>
              <a:t>, </a:t>
            </a:r>
            <a:r>
              <a:rPr lang="en-US" i="1" dirty="0" err="1">
                <a:solidFill>
                  <a:srgbClr val="0000FF"/>
                </a:solidFill>
              </a:rPr>
              <a:t>job_id</a:t>
            </a:r>
            <a:r>
              <a:rPr lang="en-US" i="1" dirty="0">
                <a:solidFill>
                  <a:srgbClr val="0000FF"/>
                </a:solidFill>
              </a:rPr>
              <a:t>, salary)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VALUES </a:t>
            </a:r>
            <a:endParaRPr lang="en-US" i="1" dirty="0">
              <a:solidFill>
                <a:srgbClr val="0000FF"/>
              </a:solidFill>
            </a:endParaRPr>
          </a:p>
          <a:p>
            <a:r>
              <a:rPr lang="en-US" i="1" dirty="0" smtClean="0">
                <a:solidFill>
                  <a:srgbClr val="0000FF"/>
                </a:solidFill>
              </a:rPr>
              <a:t>	(</a:t>
            </a:r>
            <a:r>
              <a:rPr lang="en-US" i="1" dirty="0" err="1">
                <a:solidFill>
                  <a:srgbClr val="0000FF"/>
                </a:solidFill>
              </a:rPr>
              <a:t>employees_seq.NEXTVAL</a:t>
            </a:r>
            <a:r>
              <a:rPr lang="en-US" i="1" dirty="0">
                <a:solidFill>
                  <a:srgbClr val="0000FF"/>
                </a:solidFill>
              </a:rPr>
              <a:t>, 'Ruth', 'Cores', 'RCORES', </a:t>
            </a:r>
            <a:r>
              <a:rPr lang="en-US" i="1" dirty="0" err="1" smtClean="0">
                <a:solidFill>
                  <a:srgbClr val="0000FF"/>
                </a:solidFill>
              </a:rPr>
              <a:t>sysdate</a:t>
            </a:r>
            <a:r>
              <a:rPr lang="en-US" i="1" dirty="0">
                <a:solidFill>
                  <a:srgbClr val="0000FF"/>
                </a:solidFill>
              </a:rPr>
              <a:t>, 'AD_ASST', 4000); </a:t>
            </a:r>
          </a:p>
          <a:p>
            <a:r>
              <a:rPr lang="en-US" dirty="0">
                <a:solidFill>
                  <a:srgbClr val="FF0000"/>
                </a:solidFill>
              </a:rPr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764788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Increase the salary of all employees who are stock </a:t>
            </a:r>
            <a:r>
              <a:rPr lang="en-US" dirty="0" smtClean="0"/>
              <a:t>clerks</a:t>
            </a:r>
            <a:r>
              <a:rPr lang="en-US" dirty="0"/>
              <a:t>.</a:t>
            </a:r>
          </a:p>
        </p:txBody>
      </p:sp>
      <p:sp>
        <p:nvSpPr>
          <p:cNvPr id="4" name="Rectangle 3"/>
          <p:cNvSpPr/>
          <p:nvPr/>
        </p:nvSpPr>
        <p:spPr>
          <a:xfrm>
            <a:off x="764561" y="2912613"/>
            <a:ext cx="7280621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DECLARE 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739AA"/>
                </a:solidFill>
              </a:rPr>
              <a:t>v_sal_increase</a:t>
            </a:r>
            <a:r>
              <a:rPr lang="en-US" dirty="0" smtClean="0">
                <a:solidFill>
                  <a:srgbClr val="F739AA"/>
                </a:solidFill>
              </a:rPr>
              <a:t> 	</a:t>
            </a:r>
            <a:r>
              <a:rPr lang="en-US" dirty="0" err="1" smtClean="0">
                <a:solidFill>
                  <a:srgbClr val="F739AA"/>
                </a:solidFill>
              </a:rPr>
              <a:t>employees.salary%TYPE</a:t>
            </a:r>
            <a:r>
              <a:rPr lang="en-US" dirty="0" smtClean="0">
                <a:solidFill>
                  <a:srgbClr val="F739AA"/>
                </a:solidFill>
              </a:rPr>
              <a:t> </a:t>
            </a:r>
            <a:r>
              <a:rPr lang="en-US" dirty="0">
                <a:solidFill>
                  <a:srgbClr val="F739AA"/>
                </a:solidFill>
              </a:rPr>
              <a:t>:= 800; </a:t>
            </a:r>
          </a:p>
          <a:p>
            <a:r>
              <a:rPr lang="en-US" dirty="0"/>
              <a:t>BEGIN </a:t>
            </a:r>
          </a:p>
          <a:p>
            <a:r>
              <a:rPr lang="en-US" dirty="0" smtClean="0"/>
              <a:t>	</a:t>
            </a:r>
            <a:r>
              <a:rPr lang="en-US" i="1" dirty="0" smtClean="0">
                <a:solidFill>
                  <a:srgbClr val="0000FF"/>
                </a:solidFill>
              </a:rPr>
              <a:t>UPDATE </a:t>
            </a:r>
            <a:r>
              <a:rPr lang="en-US" i="1" dirty="0">
                <a:solidFill>
                  <a:srgbClr val="0000FF"/>
                </a:solidFill>
              </a:rPr>
              <a:t>employees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SET </a:t>
            </a:r>
            <a:r>
              <a:rPr lang="en-US" i="1" dirty="0">
                <a:solidFill>
                  <a:srgbClr val="0000FF"/>
                </a:solidFill>
              </a:rPr>
              <a:t>salary = salary + </a:t>
            </a:r>
            <a:r>
              <a:rPr lang="en-US" i="1" dirty="0" err="1">
                <a:solidFill>
                  <a:srgbClr val="0000FF"/>
                </a:solidFill>
              </a:rPr>
              <a:t>v_sal_increase</a:t>
            </a:r>
            <a:r>
              <a:rPr lang="en-US" i="1" dirty="0">
                <a:solidFill>
                  <a:srgbClr val="0000FF"/>
                </a:solidFill>
              </a:rPr>
              <a:t> </a:t>
            </a:r>
          </a:p>
          <a:p>
            <a:r>
              <a:rPr lang="en-US" i="1" dirty="0" smtClean="0">
                <a:solidFill>
                  <a:srgbClr val="0000FF"/>
                </a:solidFill>
              </a:rPr>
              <a:t>	WHERE </a:t>
            </a:r>
            <a:r>
              <a:rPr lang="en-US" i="1" dirty="0" err="1">
                <a:solidFill>
                  <a:srgbClr val="0000FF"/>
                </a:solidFill>
              </a:rPr>
              <a:t>job_id</a:t>
            </a:r>
            <a:r>
              <a:rPr lang="en-US" i="1" dirty="0">
                <a:solidFill>
                  <a:srgbClr val="0000FF"/>
                </a:solidFill>
              </a:rPr>
              <a:t> = 'ST_CLERK'; </a:t>
            </a:r>
          </a:p>
          <a:p>
            <a:r>
              <a:rPr lang="en-US" dirty="0"/>
              <a:t>END; </a:t>
            </a:r>
          </a:p>
        </p:txBody>
      </p:sp>
      <p:sp>
        <p:nvSpPr>
          <p:cNvPr id="5" name="Rectangle 4"/>
          <p:cNvSpPr/>
          <p:nvPr/>
        </p:nvSpPr>
        <p:spPr>
          <a:xfrm>
            <a:off x="5467191" y="3647392"/>
            <a:ext cx="359996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PL/SQL variable assignments always use : =, and SQL column assignments always use =. </a:t>
            </a:r>
          </a:p>
        </p:txBody>
      </p:sp>
      <p:sp>
        <p:nvSpPr>
          <p:cNvPr id="6" name="Rectangle 5"/>
          <p:cNvSpPr/>
          <p:nvPr/>
        </p:nvSpPr>
        <p:spPr>
          <a:xfrm>
            <a:off x="764561" y="5384595"/>
            <a:ext cx="744198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>
                <a:solidFill>
                  <a:srgbClr val="7030A0"/>
                </a:solidFill>
              </a:rPr>
              <a:t>If no rows are modified, no </a:t>
            </a:r>
            <a:r>
              <a:rPr lang="en-US" i="1" u="sng" dirty="0" smtClean="0">
                <a:solidFill>
                  <a:srgbClr val="7030A0"/>
                </a:solidFill>
              </a:rPr>
              <a:t>error </a:t>
            </a:r>
            <a:r>
              <a:rPr lang="en-US" i="1" u="sng" dirty="0">
                <a:solidFill>
                  <a:srgbClr val="7030A0"/>
                </a:solidFill>
              </a:rPr>
              <a:t>occurs, unlike the SELECT statement in PL/SQL. </a:t>
            </a:r>
          </a:p>
        </p:txBody>
      </p:sp>
    </p:spTree>
    <p:extLst>
      <p:ext uri="{BB962C8B-B14F-4D97-AF65-F5344CB8AC3E}">
        <p14:creationId xmlns:p14="http://schemas.microsoft.com/office/powerpoint/2010/main" val="3814362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Delete rows that belong to department 10 from the </a:t>
            </a:r>
            <a:r>
              <a:rPr lang="en-US" dirty="0" smtClean="0"/>
              <a:t>employees </a:t>
            </a:r>
            <a:r>
              <a:rPr lang="en-US" dirty="0"/>
              <a:t>table.</a:t>
            </a:r>
          </a:p>
        </p:txBody>
      </p:sp>
      <p:sp>
        <p:nvSpPr>
          <p:cNvPr id="4" name="Rectangle 3"/>
          <p:cNvSpPr/>
          <p:nvPr/>
        </p:nvSpPr>
        <p:spPr>
          <a:xfrm>
            <a:off x="795298" y="3012879"/>
            <a:ext cx="772005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DECLARE </a:t>
            </a:r>
          </a:p>
          <a:p>
            <a:r>
              <a:rPr lang="en-US" dirty="0" smtClean="0"/>
              <a:t>	</a:t>
            </a:r>
            <a:r>
              <a:rPr lang="en-US" dirty="0" err="1" smtClean="0">
                <a:solidFill>
                  <a:srgbClr val="F739AA"/>
                </a:solidFill>
              </a:rPr>
              <a:t>v_deptno</a:t>
            </a:r>
            <a:r>
              <a:rPr lang="en-US" dirty="0" smtClean="0">
                <a:solidFill>
                  <a:srgbClr val="F739AA"/>
                </a:solidFill>
              </a:rPr>
              <a:t> </a:t>
            </a:r>
            <a:r>
              <a:rPr lang="en-US" dirty="0" err="1">
                <a:solidFill>
                  <a:srgbClr val="F739AA"/>
                </a:solidFill>
              </a:rPr>
              <a:t>employees.department_id%TYPE</a:t>
            </a:r>
            <a:r>
              <a:rPr lang="en-US" dirty="0">
                <a:solidFill>
                  <a:srgbClr val="F739AA"/>
                </a:solidFill>
              </a:rPr>
              <a:t> : </a:t>
            </a:r>
          </a:p>
          <a:p>
            <a:r>
              <a:rPr lang="en-US" dirty="0"/>
              <a:t>BEGIN 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	DELETE </a:t>
            </a:r>
            <a:r>
              <a:rPr lang="en-US" i="1" dirty="0">
                <a:solidFill>
                  <a:srgbClr val="0000FF"/>
                </a:solidFill>
              </a:rPr>
              <a:t>FROM employees </a:t>
            </a:r>
          </a:p>
          <a:p>
            <a:pPr lvl="1"/>
            <a:r>
              <a:rPr lang="en-US" i="1" dirty="0" smtClean="0">
                <a:solidFill>
                  <a:srgbClr val="0000FF"/>
                </a:solidFill>
              </a:rPr>
              <a:t>	WHERE </a:t>
            </a:r>
            <a:r>
              <a:rPr lang="en-US" i="1" dirty="0" err="1">
                <a:solidFill>
                  <a:srgbClr val="0000FF"/>
                </a:solidFill>
              </a:rPr>
              <a:t>department_id</a:t>
            </a:r>
            <a:r>
              <a:rPr lang="en-US" i="1" dirty="0">
                <a:solidFill>
                  <a:srgbClr val="0000FF"/>
                </a:solidFill>
              </a:rPr>
              <a:t> = </a:t>
            </a:r>
            <a:r>
              <a:rPr lang="en-US" i="1" dirty="0" err="1">
                <a:solidFill>
                  <a:srgbClr val="0000FF"/>
                </a:solidFill>
              </a:rPr>
              <a:t>v_deptno</a:t>
            </a:r>
            <a:r>
              <a:rPr lang="en-US" i="1" dirty="0">
                <a:solidFill>
                  <a:srgbClr val="0000FF"/>
                </a:solidFill>
              </a:rPr>
              <a:t>; </a:t>
            </a:r>
          </a:p>
          <a:p>
            <a:r>
              <a:rPr lang="en-US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1043783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Environment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141" y="1516168"/>
            <a:ext cx="7691718" cy="481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473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Rows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b="1" dirty="0">
                <a:solidFill>
                  <a:srgbClr val="F739AA"/>
                </a:solidFill>
              </a:rPr>
              <a:t>I</a:t>
            </a:r>
            <a:r>
              <a:rPr lang="en-US" b="1" dirty="0" smtClean="0">
                <a:solidFill>
                  <a:srgbClr val="F739AA"/>
                </a:solidFill>
              </a:rPr>
              <a:t>nserts </a:t>
            </a:r>
            <a:r>
              <a:rPr lang="en-US" b="1" dirty="0">
                <a:solidFill>
                  <a:srgbClr val="F739AA"/>
                </a:solidFill>
              </a:rPr>
              <a:t>or updates rows </a:t>
            </a:r>
            <a:r>
              <a:rPr lang="en-US" dirty="0"/>
              <a:t>in </a:t>
            </a:r>
            <a:r>
              <a:rPr lang="en-US" b="1" dirty="0">
                <a:solidFill>
                  <a:srgbClr val="0000FF"/>
                </a:solidFill>
              </a:rPr>
              <a:t>one table</a:t>
            </a:r>
            <a:r>
              <a:rPr lang="en-US" dirty="0"/>
              <a:t>, using data </a:t>
            </a:r>
            <a:r>
              <a:rPr lang="en-US" b="1" dirty="0">
                <a:solidFill>
                  <a:srgbClr val="00B050"/>
                </a:solidFill>
              </a:rPr>
              <a:t>from another table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/>
              <a:t>Each row is </a:t>
            </a:r>
            <a:r>
              <a:rPr lang="en-US" dirty="0" smtClean="0"/>
              <a:t>inserted </a:t>
            </a:r>
            <a:r>
              <a:rPr lang="en-US" dirty="0"/>
              <a:t>or updated in the target table, depending upon an </a:t>
            </a:r>
            <a:r>
              <a:rPr lang="en-US" b="1" dirty="0">
                <a:solidFill>
                  <a:srgbClr val="C00000"/>
                </a:solidFill>
              </a:rPr>
              <a:t>equijoin condition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715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185" y="2516655"/>
            <a:ext cx="7886700" cy="1325563"/>
          </a:xfrm>
        </p:spPr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60503" y="0"/>
            <a:ext cx="7584141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739AA"/>
                </a:solidFill>
              </a:rPr>
              <a:t>DECLARE</a:t>
            </a:r>
            <a:r>
              <a:rPr lang="en-US" dirty="0"/>
              <a:t>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v_empno</a:t>
            </a:r>
            <a:r>
              <a:rPr lang="en-US" dirty="0" smtClean="0"/>
              <a:t> </a:t>
            </a:r>
            <a:r>
              <a:rPr lang="en-US" dirty="0"/>
              <a:t>EMPLOYEES.EMPLOYEE_ID%TYPE := 100; </a:t>
            </a:r>
          </a:p>
          <a:p>
            <a:r>
              <a:rPr lang="en-US" b="1" dirty="0">
                <a:solidFill>
                  <a:srgbClr val="F739AA"/>
                </a:solidFill>
              </a:rPr>
              <a:t>BEGIN</a:t>
            </a:r>
            <a:r>
              <a:rPr lang="en-US" dirty="0"/>
              <a:t> </a:t>
            </a:r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00B050"/>
                </a:solidFill>
              </a:rPr>
              <a:t>MERGE </a:t>
            </a:r>
            <a:r>
              <a:rPr lang="en-US" b="1" dirty="0">
                <a:solidFill>
                  <a:srgbClr val="00B050"/>
                </a:solidFill>
              </a:rPr>
              <a:t>INTO </a:t>
            </a:r>
            <a:r>
              <a:rPr lang="en-US" b="1" dirty="0" err="1">
                <a:solidFill>
                  <a:srgbClr val="00B050"/>
                </a:solidFill>
              </a:rPr>
              <a:t>copy_emp</a:t>
            </a:r>
            <a:r>
              <a:rPr lang="en-US" b="1" dirty="0">
                <a:solidFill>
                  <a:srgbClr val="00B050"/>
                </a:solidFill>
              </a:rPr>
              <a:t> c </a:t>
            </a:r>
          </a:p>
          <a:p>
            <a:r>
              <a:rPr lang="en-US" dirty="0" smtClean="0"/>
              <a:t>		</a:t>
            </a:r>
            <a:r>
              <a:rPr lang="en-US" b="1" dirty="0" smtClean="0"/>
              <a:t>USING </a:t>
            </a:r>
            <a:r>
              <a:rPr lang="en-US" b="1" dirty="0"/>
              <a:t>employees e </a:t>
            </a:r>
          </a:p>
          <a:p>
            <a:r>
              <a:rPr lang="en-US" b="1" dirty="0" smtClean="0"/>
              <a:t>		ON </a:t>
            </a:r>
            <a:r>
              <a:rPr lang="en-US" b="1" dirty="0"/>
              <a:t>(</a:t>
            </a:r>
            <a:r>
              <a:rPr lang="en-US" b="1" dirty="0" err="1"/>
              <a:t>c.employee_id</a:t>
            </a:r>
            <a:r>
              <a:rPr lang="en-US" b="1" dirty="0"/>
              <a:t> = </a:t>
            </a:r>
            <a:r>
              <a:rPr lang="en-US" b="1" dirty="0" err="1"/>
              <a:t>v_empno</a:t>
            </a:r>
            <a:r>
              <a:rPr lang="en-US" b="1" dirty="0"/>
              <a:t>) </a:t>
            </a:r>
          </a:p>
          <a:p>
            <a:r>
              <a:rPr lang="en-US" dirty="0" smtClean="0"/>
              <a:t>	</a:t>
            </a:r>
            <a:r>
              <a:rPr lang="en-US" b="1" dirty="0" smtClean="0">
                <a:solidFill>
                  <a:srgbClr val="0000FF"/>
                </a:solidFill>
              </a:rPr>
              <a:t>WHEN </a:t>
            </a:r>
            <a:r>
              <a:rPr lang="en-US" b="1" dirty="0">
                <a:solidFill>
                  <a:srgbClr val="0000FF"/>
                </a:solidFill>
              </a:rPr>
              <a:t>MATCHED THEN </a:t>
            </a:r>
          </a:p>
          <a:p>
            <a:r>
              <a:rPr lang="en-US" dirty="0" smtClean="0"/>
              <a:t>		UPDATE </a:t>
            </a:r>
            <a:r>
              <a:rPr lang="en-US" dirty="0"/>
              <a:t>SET </a:t>
            </a:r>
          </a:p>
          <a:p>
            <a:pPr lvl="5"/>
            <a:r>
              <a:rPr lang="en-US" dirty="0" err="1"/>
              <a:t>c.first_name</a:t>
            </a:r>
            <a:r>
              <a:rPr lang="en-US" dirty="0"/>
              <a:t> = </a:t>
            </a:r>
            <a:r>
              <a:rPr lang="en-US" dirty="0" err="1"/>
              <a:t>e.first_name</a:t>
            </a:r>
            <a:r>
              <a:rPr lang="en-US" dirty="0"/>
              <a:t>, </a:t>
            </a:r>
          </a:p>
          <a:p>
            <a:pPr lvl="5"/>
            <a:r>
              <a:rPr lang="en-US" dirty="0" err="1"/>
              <a:t>c.last_name</a:t>
            </a:r>
            <a:r>
              <a:rPr lang="en-US" dirty="0"/>
              <a:t> = </a:t>
            </a:r>
            <a:r>
              <a:rPr lang="en-US" dirty="0" err="1"/>
              <a:t>e.last_name</a:t>
            </a:r>
            <a:r>
              <a:rPr lang="en-US" dirty="0"/>
              <a:t>, </a:t>
            </a:r>
          </a:p>
          <a:p>
            <a:pPr lvl="5"/>
            <a:r>
              <a:rPr lang="en-US" dirty="0" err="1"/>
              <a:t>c.email</a:t>
            </a:r>
            <a:r>
              <a:rPr lang="en-US" dirty="0"/>
              <a:t> = </a:t>
            </a:r>
            <a:r>
              <a:rPr lang="en-US" dirty="0" err="1"/>
              <a:t>e.email</a:t>
            </a:r>
            <a:r>
              <a:rPr lang="en-US" dirty="0"/>
              <a:t>, </a:t>
            </a:r>
          </a:p>
          <a:p>
            <a:pPr lvl="5"/>
            <a:r>
              <a:rPr lang="en-US" dirty="0" err="1"/>
              <a:t>c.phone_number</a:t>
            </a:r>
            <a:r>
              <a:rPr lang="en-US" dirty="0"/>
              <a:t> = </a:t>
            </a:r>
            <a:r>
              <a:rPr lang="en-US" dirty="0" err="1"/>
              <a:t>e.phone_number</a:t>
            </a:r>
            <a:r>
              <a:rPr lang="en-US" dirty="0"/>
              <a:t>, </a:t>
            </a:r>
          </a:p>
          <a:p>
            <a:pPr lvl="5"/>
            <a:r>
              <a:rPr lang="en-US" dirty="0" err="1"/>
              <a:t>c.hire_date</a:t>
            </a:r>
            <a:r>
              <a:rPr lang="en-US" dirty="0"/>
              <a:t> = </a:t>
            </a:r>
            <a:r>
              <a:rPr lang="en-US" dirty="0" err="1"/>
              <a:t>e.hire_date</a:t>
            </a:r>
            <a:r>
              <a:rPr lang="en-US" dirty="0"/>
              <a:t>, </a:t>
            </a:r>
          </a:p>
          <a:p>
            <a:pPr lvl="5"/>
            <a:r>
              <a:rPr lang="en-US" dirty="0" err="1"/>
              <a:t>c.job_id</a:t>
            </a:r>
            <a:r>
              <a:rPr lang="en-US" dirty="0"/>
              <a:t> = </a:t>
            </a:r>
            <a:r>
              <a:rPr lang="en-US" dirty="0" err="1"/>
              <a:t>e.job_id</a:t>
            </a:r>
            <a:r>
              <a:rPr lang="en-US" dirty="0"/>
              <a:t>, </a:t>
            </a:r>
          </a:p>
          <a:p>
            <a:pPr lvl="5"/>
            <a:r>
              <a:rPr lang="en-US" dirty="0" err="1"/>
              <a:t>c.salary</a:t>
            </a:r>
            <a:r>
              <a:rPr lang="en-US" dirty="0"/>
              <a:t> = </a:t>
            </a:r>
            <a:r>
              <a:rPr lang="en-US" dirty="0" err="1"/>
              <a:t>e.salary</a:t>
            </a:r>
            <a:r>
              <a:rPr lang="en-US" dirty="0"/>
              <a:t>, </a:t>
            </a:r>
          </a:p>
          <a:p>
            <a:pPr lvl="5"/>
            <a:r>
              <a:rPr lang="en-US" dirty="0" err="1"/>
              <a:t>c.commission_pct</a:t>
            </a:r>
            <a:r>
              <a:rPr lang="en-US" dirty="0"/>
              <a:t> = </a:t>
            </a:r>
            <a:r>
              <a:rPr lang="en-US" dirty="0" err="1"/>
              <a:t>e.commission_pct</a:t>
            </a:r>
            <a:r>
              <a:rPr lang="en-US" dirty="0"/>
              <a:t>, </a:t>
            </a:r>
          </a:p>
          <a:p>
            <a:pPr lvl="5"/>
            <a:r>
              <a:rPr lang="en-US" dirty="0" err="1"/>
              <a:t>c.manager_id</a:t>
            </a:r>
            <a:r>
              <a:rPr lang="en-US" dirty="0"/>
              <a:t> = </a:t>
            </a:r>
            <a:r>
              <a:rPr lang="en-US" dirty="0" err="1"/>
              <a:t>e.manager_id</a:t>
            </a:r>
            <a:r>
              <a:rPr lang="en-US" dirty="0"/>
              <a:t>, </a:t>
            </a:r>
          </a:p>
          <a:p>
            <a:pPr lvl="5"/>
            <a:r>
              <a:rPr lang="en-US" dirty="0" err="1"/>
              <a:t>c.department_id</a:t>
            </a:r>
            <a:r>
              <a:rPr lang="en-US" dirty="0"/>
              <a:t> = </a:t>
            </a:r>
            <a:r>
              <a:rPr lang="en-US" dirty="0" err="1"/>
              <a:t>e.department_id</a:t>
            </a:r>
            <a:r>
              <a:rPr lang="en-US" dirty="0"/>
              <a:t> </a:t>
            </a:r>
          </a:p>
          <a:p>
            <a:r>
              <a:rPr lang="en-US" dirty="0" smtClean="0"/>
              <a:t>	</a:t>
            </a:r>
            <a:r>
              <a:rPr lang="en-US" b="1" dirty="0">
                <a:solidFill>
                  <a:srgbClr val="0000FF"/>
                </a:solidFill>
              </a:rPr>
              <a:t>WHEN NOT MATCHED THEN </a:t>
            </a:r>
          </a:p>
          <a:p>
            <a:r>
              <a:rPr lang="en-US" dirty="0" smtClean="0"/>
              <a:t>		INSERT VALUES(</a:t>
            </a:r>
            <a:r>
              <a:rPr lang="en-US" dirty="0" err="1" smtClean="0"/>
              <a:t>e.employee_id</a:t>
            </a:r>
            <a:r>
              <a:rPr lang="en-US" dirty="0" smtClean="0"/>
              <a:t>, 					</a:t>
            </a:r>
            <a:r>
              <a:rPr lang="en-US" dirty="0" err="1" smtClean="0"/>
              <a:t>e.first_name</a:t>
            </a:r>
            <a:r>
              <a:rPr lang="en-US" dirty="0"/>
              <a:t>, </a:t>
            </a:r>
            <a:r>
              <a:rPr lang="en-US" dirty="0" err="1"/>
              <a:t>e.last_name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e.email</a:t>
            </a:r>
            <a:r>
              <a:rPr lang="en-US" dirty="0"/>
              <a:t>, </a:t>
            </a:r>
            <a:r>
              <a:rPr lang="en-US" dirty="0" smtClean="0"/>
              <a:t>					</a:t>
            </a:r>
            <a:r>
              <a:rPr lang="en-US" dirty="0" err="1" smtClean="0"/>
              <a:t>e.phone_number</a:t>
            </a:r>
            <a:r>
              <a:rPr lang="en-US" dirty="0"/>
              <a:t>, </a:t>
            </a:r>
            <a:r>
              <a:rPr lang="en-US" dirty="0" err="1"/>
              <a:t>e.hire_date</a:t>
            </a:r>
            <a:r>
              <a:rPr lang="en-US" dirty="0"/>
              <a:t>, </a:t>
            </a:r>
            <a:r>
              <a:rPr lang="en-US" dirty="0" err="1"/>
              <a:t>e.job_id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e.salary</a:t>
            </a:r>
            <a:r>
              <a:rPr lang="en-US" dirty="0"/>
              <a:t>, </a:t>
            </a:r>
            <a:r>
              <a:rPr lang="en-US" dirty="0" smtClean="0"/>
              <a:t>			</a:t>
            </a:r>
            <a:r>
              <a:rPr lang="en-US" dirty="0" err="1" smtClean="0"/>
              <a:t>e.commission_pct</a:t>
            </a:r>
            <a:r>
              <a:rPr lang="en-US" dirty="0"/>
              <a:t>, </a:t>
            </a:r>
            <a:r>
              <a:rPr lang="en-US" dirty="0" err="1"/>
              <a:t>e.manager_id</a:t>
            </a:r>
            <a:r>
              <a:rPr lang="en-US" dirty="0"/>
              <a:t>, </a:t>
            </a:r>
            <a:r>
              <a:rPr lang="en-US" dirty="0" smtClean="0"/>
              <a:t> </a:t>
            </a:r>
            <a:r>
              <a:rPr lang="en-US" dirty="0" err="1" smtClean="0"/>
              <a:t>e.department_id</a:t>
            </a:r>
            <a:r>
              <a:rPr lang="en-US" dirty="0"/>
              <a:t>); </a:t>
            </a:r>
          </a:p>
          <a:p>
            <a:r>
              <a:rPr lang="en-US" b="1" dirty="0">
                <a:solidFill>
                  <a:srgbClr val="F739AA"/>
                </a:solidFill>
              </a:rPr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346575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</a:t>
            </a:r>
            <a:r>
              <a:rPr lang="en-US" dirty="0" err="1" smtClean="0"/>
              <a:t>Convensions</a:t>
            </a:r>
            <a:endParaRPr lang="en-US" dirty="0"/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660" y="1346215"/>
            <a:ext cx="7299832" cy="522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2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Cursor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cursor is a private SQL work area.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There are two types of cursors: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Implicit cursors 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Explicit cursors </a:t>
            </a:r>
            <a:endParaRPr lang="en-US" dirty="0" smtClean="0"/>
          </a:p>
          <a:p>
            <a:pPr lvl="1"/>
            <a:endParaRPr lang="en-US" dirty="0"/>
          </a:p>
          <a:p>
            <a:r>
              <a:rPr lang="en-US" dirty="0"/>
              <a:t>The Oracle server uses implicit cursors to parse </a:t>
            </a:r>
            <a:r>
              <a:rPr lang="en-US" dirty="0" smtClean="0"/>
              <a:t>and </a:t>
            </a:r>
            <a:r>
              <a:rPr lang="en-US" dirty="0"/>
              <a:t>execute your SQL statements.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Explicit cursors are explicitly declared by the </a:t>
            </a:r>
            <a:r>
              <a:rPr lang="en-US" dirty="0" smtClean="0"/>
              <a:t>programmer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672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Cursor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Using SQL cursor attributes, you can test the </a:t>
            </a:r>
            <a:r>
              <a:rPr lang="en-US" dirty="0" smtClean="0"/>
              <a:t>outcome </a:t>
            </a:r>
            <a:r>
              <a:rPr lang="en-US" dirty="0"/>
              <a:t>of your SQL statements. 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151670"/>
              </p:ext>
            </p:extLst>
          </p:nvPr>
        </p:nvGraphicFramePr>
        <p:xfrm>
          <a:off x="1173096" y="3195063"/>
          <a:ext cx="6797808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85074">
                  <a:extLst>
                    <a:ext uri="{9D8B030D-6E8A-4147-A177-3AD203B41FA5}">
                      <a16:colId xmlns:a16="http://schemas.microsoft.com/office/drawing/2014/main" val="981666220"/>
                    </a:ext>
                  </a:extLst>
                </a:gridCol>
                <a:gridCol w="4812734">
                  <a:extLst>
                    <a:ext uri="{9D8B030D-6E8A-4147-A177-3AD203B41FA5}">
                      <a16:colId xmlns:a16="http://schemas.microsoft.com/office/drawing/2014/main" val="1643730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SQL%ROWCOUNT 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 Number of rows affected by the most recent SQL statement (an integer value)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6732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SQL%FOUND</a:t>
                      </a:r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Boolean attribute that evaluates to true if the most recent SQL statement affects one or more rows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381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SQL%NOTFOUND </a:t>
                      </a:r>
                    </a:p>
                    <a:p>
                      <a:endParaRPr 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Boolean attribute that evaluates to true if the most recent SQL statement does not affect any rows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1751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 smtClean="0"/>
                        <a:t>SQL%ISOPEN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500" dirty="0" smtClean="0"/>
                        <a:t>Always evaluates to false because PL/SQL closes implicit cursors immediately after they are executed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32931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355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Cursor Attributes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Delete rows that have the specified employee ID from </a:t>
            </a:r>
            <a:r>
              <a:rPr lang="en-US" dirty="0" smtClean="0"/>
              <a:t>the </a:t>
            </a:r>
            <a:r>
              <a:rPr lang="en-US" dirty="0"/>
              <a:t>employees table. Print the number of rows </a:t>
            </a:r>
            <a:r>
              <a:rPr lang="en-US" dirty="0" smtClean="0"/>
              <a:t>deleted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28543" y="3027126"/>
            <a:ext cx="753179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VARIABLE </a:t>
            </a:r>
            <a:r>
              <a:rPr lang="en-US" b="1" dirty="0" err="1"/>
              <a:t>rows_deleted</a:t>
            </a:r>
            <a:r>
              <a:rPr lang="en-US" b="1" dirty="0"/>
              <a:t> VARCHAR2(30) </a:t>
            </a:r>
          </a:p>
          <a:p>
            <a:r>
              <a:rPr lang="en-US" dirty="0"/>
              <a:t>DECLARE </a:t>
            </a:r>
          </a:p>
          <a:p>
            <a:r>
              <a:rPr lang="en-US" dirty="0" smtClean="0"/>
              <a:t>	</a:t>
            </a:r>
            <a:r>
              <a:rPr lang="en-US" b="1" dirty="0" err="1" smtClean="0">
                <a:solidFill>
                  <a:srgbClr val="FF0066"/>
                </a:solidFill>
              </a:rPr>
              <a:t>v_employee_id</a:t>
            </a:r>
            <a:r>
              <a:rPr lang="en-US" b="1" dirty="0" smtClean="0">
                <a:solidFill>
                  <a:srgbClr val="FF0066"/>
                </a:solidFill>
              </a:rPr>
              <a:t> </a:t>
            </a:r>
            <a:r>
              <a:rPr lang="en-US" b="1" dirty="0" err="1">
                <a:solidFill>
                  <a:srgbClr val="FF0066"/>
                </a:solidFill>
              </a:rPr>
              <a:t>employees.employee_id%TYPE</a:t>
            </a:r>
            <a:r>
              <a:rPr lang="en-US" b="1" dirty="0">
                <a:solidFill>
                  <a:srgbClr val="FF0066"/>
                </a:solidFill>
              </a:rPr>
              <a:t> </a:t>
            </a:r>
          </a:p>
          <a:p>
            <a:r>
              <a:rPr lang="en-US" dirty="0"/>
              <a:t>BEGIN </a:t>
            </a:r>
          </a:p>
          <a:p>
            <a:r>
              <a:rPr lang="en-US" dirty="0" smtClean="0"/>
              <a:t>	</a:t>
            </a:r>
            <a:r>
              <a:rPr lang="en-US" dirty="0" smtClean="0">
                <a:solidFill>
                  <a:srgbClr val="0000FF"/>
                </a:solidFill>
              </a:rPr>
              <a:t>DELETE </a:t>
            </a:r>
            <a:r>
              <a:rPr lang="en-US" dirty="0">
                <a:solidFill>
                  <a:srgbClr val="0000FF"/>
                </a:solidFill>
              </a:rPr>
              <a:t>FROM employees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WHERE </a:t>
            </a:r>
            <a:r>
              <a:rPr lang="en-US" dirty="0" err="1">
                <a:solidFill>
                  <a:srgbClr val="0000FF"/>
                </a:solidFill>
              </a:rPr>
              <a:t>employee_id</a:t>
            </a:r>
            <a:r>
              <a:rPr lang="en-US" dirty="0">
                <a:solidFill>
                  <a:srgbClr val="0000FF"/>
                </a:solidFill>
              </a:rPr>
              <a:t> = </a:t>
            </a:r>
            <a:r>
              <a:rPr lang="en-US" dirty="0" err="1">
                <a:solidFill>
                  <a:srgbClr val="0000FF"/>
                </a:solidFill>
              </a:rPr>
              <a:t>v_employee_id</a:t>
            </a:r>
            <a:r>
              <a:rPr lang="en-US" dirty="0">
                <a:solidFill>
                  <a:srgbClr val="0000FF"/>
                </a:solidFill>
              </a:rPr>
              <a:t>; </a:t>
            </a:r>
          </a:p>
          <a:p>
            <a:r>
              <a:rPr lang="en-US" dirty="0" smtClean="0">
                <a:solidFill>
                  <a:srgbClr val="0000FF"/>
                </a:solidFill>
              </a:rPr>
              <a:t>	:</a:t>
            </a:r>
            <a:r>
              <a:rPr lang="en-US" dirty="0" err="1" smtClean="0">
                <a:solidFill>
                  <a:srgbClr val="0000FF"/>
                </a:solidFill>
              </a:rPr>
              <a:t>rows_deleted</a:t>
            </a:r>
            <a:r>
              <a:rPr lang="en-US" dirty="0" smtClean="0">
                <a:solidFill>
                  <a:srgbClr val="0000FF"/>
                </a:solidFill>
              </a:rPr>
              <a:t> </a:t>
            </a:r>
            <a:r>
              <a:rPr lang="en-US" dirty="0">
                <a:solidFill>
                  <a:srgbClr val="0000FF"/>
                </a:solidFill>
              </a:rPr>
              <a:t>:= (SQL%ROWCOUNT || </a:t>
            </a:r>
            <a:r>
              <a:rPr lang="en-US" dirty="0" smtClean="0">
                <a:solidFill>
                  <a:srgbClr val="0000FF"/>
                </a:solidFill>
              </a:rPr>
              <a:t>' </a:t>
            </a:r>
            <a:r>
              <a:rPr lang="en-US" dirty="0">
                <a:solidFill>
                  <a:srgbClr val="0000FF"/>
                </a:solidFill>
              </a:rPr>
              <a:t>row deleted.'); </a:t>
            </a:r>
          </a:p>
          <a:p>
            <a:r>
              <a:rPr lang="en-US" dirty="0"/>
              <a:t>END; </a:t>
            </a:r>
          </a:p>
          <a:p>
            <a:r>
              <a:rPr lang="en-US" dirty="0"/>
              <a:t>/ </a:t>
            </a:r>
          </a:p>
          <a:p>
            <a:r>
              <a:rPr lang="en-US" dirty="0"/>
              <a:t>PRINT </a:t>
            </a:r>
            <a:r>
              <a:rPr lang="en-US" dirty="0" err="1" smtClean="0"/>
              <a:t>rows_deleted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2783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PL/SQL Flow of Execution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Change </a:t>
            </a:r>
            <a:r>
              <a:rPr lang="en-US" dirty="0"/>
              <a:t>the logical execution of </a:t>
            </a:r>
            <a:r>
              <a:rPr lang="en-US" dirty="0" smtClean="0"/>
              <a:t>statements </a:t>
            </a:r>
            <a:r>
              <a:rPr lang="en-US" dirty="0"/>
              <a:t>using </a:t>
            </a:r>
            <a:endParaRPr lang="en-US" dirty="0" smtClean="0"/>
          </a:p>
          <a:p>
            <a:pPr lvl="1"/>
            <a:r>
              <a:rPr lang="en-US" dirty="0"/>
              <a:t> </a:t>
            </a:r>
            <a:r>
              <a:rPr lang="en-US" dirty="0" smtClean="0"/>
              <a:t>conditional </a:t>
            </a:r>
            <a:r>
              <a:rPr lang="en-US" dirty="0"/>
              <a:t>if statements and </a:t>
            </a:r>
            <a:endParaRPr lang="en-US" dirty="0" smtClean="0"/>
          </a:p>
          <a:p>
            <a:pPr lvl="2"/>
            <a:r>
              <a:rPr lang="en-US" dirty="0"/>
              <a:t> IF-THEN-END IF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IF-THEN-ELSE-END </a:t>
            </a:r>
            <a:r>
              <a:rPr lang="en-US" dirty="0"/>
              <a:t>IF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IF-THEN-ELSIF-END </a:t>
            </a:r>
            <a:r>
              <a:rPr lang="en-US" dirty="0"/>
              <a:t>IF </a:t>
            </a:r>
          </a:p>
          <a:p>
            <a:pPr lvl="1"/>
            <a:r>
              <a:rPr lang="en-US" dirty="0" smtClean="0"/>
              <a:t> CASE</a:t>
            </a:r>
          </a:p>
          <a:p>
            <a:pPr lvl="1"/>
            <a:r>
              <a:rPr lang="en-US" dirty="0" smtClean="0"/>
              <a:t> Loop </a:t>
            </a:r>
            <a:r>
              <a:rPr lang="en-US" dirty="0"/>
              <a:t>control structures</a:t>
            </a:r>
            <a:r>
              <a:rPr lang="en-US" dirty="0" smtClean="0"/>
              <a:t>.</a:t>
            </a:r>
          </a:p>
          <a:p>
            <a:pPr lvl="2"/>
            <a:r>
              <a:rPr lang="en-US" dirty="0"/>
              <a:t> Basic loop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loop </a:t>
            </a:r>
          </a:p>
          <a:p>
            <a:pPr lvl="2"/>
            <a:r>
              <a:rPr lang="en-US" dirty="0"/>
              <a:t> </a:t>
            </a:r>
            <a:r>
              <a:rPr lang="en-US" dirty="0" smtClean="0"/>
              <a:t>WHILE </a:t>
            </a:r>
            <a:r>
              <a:rPr lang="en-US" dirty="0" err="1"/>
              <a:t>lOOp</a:t>
            </a:r>
            <a:r>
              <a:rPr lang="en-US" dirty="0"/>
              <a:t> </a:t>
            </a:r>
          </a:p>
          <a:p>
            <a:pPr lvl="2"/>
            <a:endParaRPr lang="en-US" dirty="0" smtClean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38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Statements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 Syntax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b="1" dirty="0">
                <a:solidFill>
                  <a:srgbClr val="FF0000"/>
                </a:solidFill>
              </a:rPr>
              <a:t>condition</a:t>
            </a:r>
            <a:r>
              <a:rPr lang="en-US" dirty="0"/>
              <a:t> THEN </a:t>
            </a:r>
          </a:p>
          <a:p>
            <a:pPr marL="0" indent="0">
              <a:buNone/>
            </a:pPr>
            <a:r>
              <a:rPr lang="en-US" dirty="0" smtClean="0"/>
              <a:t>	statements</a:t>
            </a:r>
            <a:r>
              <a:rPr lang="en-US" dirty="0"/>
              <a:t>; </a:t>
            </a:r>
          </a:p>
          <a:p>
            <a:pPr marL="0" indent="0">
              <a:buNone/>
            </a:pPr>
            <a:r>
              <a:rPr lang="en-US" dirty="0"/>
              <a:t>[ELSIF </a:t>
            </a:r>
            <a:r>
              <a:rPr lang="en-US" b="1" dirty="0">
                <a:solidFill>
                  <a:srgbClr val="FF0000"/>
                </a:solidFill>
              </a:rPr>
              <a:t>condition</a:t>
            </a:r>
            <a:r>
              <a:rPr lang="en-US" dirty="0"/>
              <a:t> THEN </a:t>
            </a:r>
          </a:p>
          <a:p>
            <a:pPr marL="0" indent="0">
              <a:buNone/>
            </a:pPr>
            <a:r>
              <a:rPr lang="en-US" dirty="0" smtClean="0"/>
              <a:t>	statements</a:t>
            </a:r>
            <a:r>
              <a:rPr lang="en-US" dirty="0"/>
              <a:t>;] </a:t>
            </a:r>
          </a:p>
          <a:p>
            <a:pPr marL="0" indent="0">
              <a:buNone/>
            </a:pPr>
            <a:r>
              <a:rPr lang="en-US" dirty="0"/>
              <a:t>[ELSE </a:t>
            </a:r>
          </a:p>
          <a:p>
            <a:pPr marL="0" indent="0">
              <a:buNone/>
            </a:pPr>
            <a:r>
              <a:rPr lang="en-US" dirty="0" smtClean="0"/>
              <a:t>	statements</a:t>
            </a:r>
            <a:r>
              <a:rPr lang="en-US" dirty="0"/>
              <a:t>;] </a:t>
            </a:r>
          </a:p>
          <a:p>
            <a:pPr marL="0" indent="0">
              <a:buNone/>
            </a:pPr>
            <a:r>
              <a:rPr lang="en-US" dirty="0"/>
              <a:t>END IF;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 When possible, use the ELS IF clause instead of nesting IF statements.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If the action in the ELSE clause consists purely of another IF </a:t>
            </a:r>
            <a:r>
              <a:rPr lang="en-US" dirty="0" smtClean="0"/>
              <a:t>statement</a:t>
            </a:r>
            <a:r>
              <a:rPr lang="en-US" dirty="0"/>
              <a:t>, it is more convenient to use the ELS IF clause.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Any arithmetic expression containing null values evaluates to null. </a:t>
            </a:r>
          </a:p>
        </p:txBody>
      </p:sp>
    </p:spTree>
    <p:extLst>
      <p:ext uri="{BB962C8B-B14F-4D97-AF65-F5344CB8AC3E}">
        <p14:creationId xmlns:p14="http://schemas.microsoft.com/office/powerpoint/2010/main" val="31280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Expressions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A case expression selects a result and returns it. </a:t>
            </a:r>
          </a:p>
          <a:p>
            <a:r>
              <a:rPr lang="en-US" dirty="0"/>
              <a:t>To select the result, the case expression uses an </a:t>
            </a:r>
            <a:r>
              <a:rPr lang="en-US" dirty="0" smtClean="0"/>
              <a:t>expression </a:t>
            </a:r>
            <a:r>
              <a:rPr lang="en-US" dirty="0"/>
              <a:t>whose value is used to select one of </a:t>
            </a:r>
            <a:r>
              <a:rPr lang="en-US" dirty="0" smtClean="0"/>
              <a:t>several </a:t>
            </a:r>
            <a:r>
              <a:rPr lang="en-US" dirty="0"/>
              <a:t>alternatives. 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33501" y="3266452"/>
            <a:ext cx="595896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CASE selector </a:t>
            </a:r>
          </a:p>
          <a:p>
            <a:r>
              <a:rPr lang="en-US" sz="2000" dirty="0" smtClean="0"/>
              <a:t>	WHEN expression 1 THEN result 1</a:t>
            </a:r>
            <a:endParaRPr lang="en-US" sz="2000" dirty="0"/>
          </a:p>
          <a:p>
            <a:r>
              <a:rPr lang="en-US" sz="2000" dirty="0" smtClean="0"/>
              <a:t>	WHEN expression 2 </a:t>
            </a:r>
            <a:r>
              <a:rPr lang="en-US" sz="2000" dirty="0"/>
              <a:t>THEN result 2</a:t>
            </a:r>
            <a:endParaRPr lang="en-US" sz="2000" dirty="0" smtClean="0"/>
          </a:p>
          <a:p>
            <a:r>
              <a:rPr lang="en-US" sz="2000" dirty="0" smtClean="0"/>
              <a:t>	…</a:t>
            </a:r>
            <a:endParaRPr lang="en-US" sz="2000" dirty="0"/>
          </a:p>
          <a:p>
            <a:r>
              <a:rPr lang="en-US" sz="2000" dirty="0" smtClean="0"/>
              <a:t>	WHEN expression N </a:t>
            </a:r>
            <a:r>
              <a:rPr lang="en-US" sz="2000" dirty="0"/>
              <a:t>THEN result </a:t>
            </a:r>
            <a:r>
              <a:rPr lang="en-US" sz="2000" dirty="0" smtClean="0"/>
              <a:t>N </a:t>
            </a:r>
            <a:endParaRPr lang="en-US" sz="2000" dirty="0"/>
          </a:p>
          <a:p>
            <a:r>
              <a:rPr lang="en-US" sz="2000" dirty="0" smtClean="0"/>
              <a:t>	[</a:t>
            </a:r>
            <a:r>
              <a:rPr lang="en-US" sz="2000" dirty="0"/>
              <a:t>ELSE resultN+1;] </a:t>
            </a:r>
          </a:p>
          <a:p>
            <a:r>
              <a:rPr lang="en-US" sz="2000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304938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88151" y="1690689"/>
            <a:ext cx="843322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SET SERVEROUTPUT ON </a:t>
            </a:r>
          </a:p>
          <a:p>
            <a:r>
              <a:rPr lang="en-US" dirty="0"/>
              <a:t>DEFINE </a:t>
            </a:r>
            <a:r>
              <a:rPr lang="en-US" dirty="0" err="1"/>
              <a:t>p_grade</a:t>
            </a:r>
            <a:r>
              <a:rPr lang="en-US" dirty="0"/>
              <a:t> = a </a:t>
            </a:r>
          </a:p>
          <a:p>
            <a:r>
              <a:rPr lang="en-US" dirty="0"/>
              <a:t>DECLARE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v_grade</a:t>
            </a:r>
            <a:r>
              <a:rPr lang="en-US" dirty="0" smtClean="0"/>
              <a:t> </a:t>
            </a:r>
            <a:r>
              <a:rPr lang="en-US" dirty="0"/>
              <a:t>CHAR(1) := UPPER('&amp;</a:t>
            </a:r>
            <a:r>
              <a:rPr lang="en-US" dirty="0" err="1"/>
              <a:t>p_grade</a:t>
            </a:r>
            <a:r>
              <a:rPr lang="en-US" dirty="0"/>
              <a:t>' ) ;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v_appraisal</a:t>
            </a:r>
            <a:r>
              <a:rPr lang="en-US" dirty="0" smtClean="0"/>
              <a:t> </a:t>
            </a:r>
            <a:r>
              <a:rPr lang="en-US" dirty="0"/>
              <a:t>VARCHAR2(20); </a:t>
            </a:r>
          </a:p>
          <a:p>
            <a:r>
              <a:rPr lang="en-US" dirty="0"/>
              <a:t>BEGIN 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v_appraisal</a:t>
            </a:r>
            <a:r>
              <a:rPr lang="en-US" dirty="0" smtClean="0"/>
              <a:t> </a:t>
            </a:r>
            <a:r>
              <a:rPr lang="en-US" dirty="0"/>
              <a:t>:= </a:t>
            </a:r>
          </a:p>
          <a:p>
            <a:r>
              <a:rPr lang="en-US" dirty="0" smtClean="0"/>
              <a:t>		CASE </a:t>
            </a:r>
            <a:r>
              <a:rPr lang="en-US" dirty="0" err="1"/>
              <a:t>v_grade</a:t>
            </a:r>
            <a:r>
              <a:rPr lang="en-US" dirty="0"/>
              <a:t> </a:t>
            </a:r>
          </a:p>
          <a:p>
            <a:r>
              <a:rPr lang="en-US" dirty="0" smtClean="0"/>
              <a:t>			WHEN </a:t>
            </a:r>
            <a:r>
              <a:rPr lang="en-US" dirty="0"/>
              <a:t>'A' THEN 'Excellent' </a:t>
            </a:r>
          </a:p>
          <a:p>
            <a:r>
              <a:rPr lang="en-US" dirty="0" smtClean="0"/>
              <a:t>			WHEN </a:t>
            </a:r>
            <a:r>
              <a:rPr lang="en-US" dirty="0"/>
              <a:t>'B' THEN 'Very Good' </a:t>
            </a:r>
          </a:p>
          <a:p>
            <a:r>
              <a:rPr lang="en-US" dirty="0" smtClean="0"/>
              <a:t>			WHEN 'C’ </a:t>
            </a:r>
            <a:r>
              <a:rPr lang="en-US" dirty="0"/>
              <a:t>THEN 'Good' </a:t>
            </a:r>
          </a:p>
          <a:p>
            <a:r>
              <a:rPr lang="en-US" dirty="0" smtClean="0"/>
              <a:t>			ELSE </a:t>
            </a:r>
            <a:r>
              <a:rPr lang="en-US" dirty="0"/>
              <a:t>'No such grade' </a:t>
            </a:r>
          </a:p>
          <a:p>
            <a:r>
              <a:rPr lang="en-US" dirty="0" smtClean="0"/>
              <a:t>		END</a:t>
            </a:r>
            <a:r>
              <a:rPr lang="en-US" dirty="0"/>
              <a:t>; </a:t>
            </a:r>
          </a:p>
          <a:p>
            <a:r>
              <a:rPr lang="en-US" dirty="0" smtClean="0"/>
              <a:t>	DBMS_OUTPUT.PUT_LINE </a:t>
            </a:r>
            <a:r>
              <a:rPr lang="en-US" dirty="0"/>
              <a:t>('Grade: '|| </a:t>
            </a:r>
            <a:r>
              <a:rPr lang="en-US" dirty="0" err="1"/>
              <a:t>v_grade</a:t>
            </a:r>
            <a:r>
              <a:rPr lang="en-US" dirty="0"/>
              <a:t> || ' </a:t>
            </a:r>
            <a:r>
              <a:rPr lang="en-US" dirty="0" smtClean="0"/>
              <a:t>Appraisal </a:t>
            </a:r>
            <a:r>
              <a:rPr lang="en-US" dirty="0"/>
              <a:t>' </a:t>
            </a:r>
            <a:r>
              <a:rPr lang="en-US" dirty="0" smtClean="0"/>
              <a:t>|| </a:t>
            </a:r>
            <a:r>
              <a:rPr lang="en-US" dirty="0" err="1" smtClean="0"/>
              <a:t>v_appraisal</a:t>
            </a:r>
            <a:r>
              <a:rPr lang="en-US" dirty="0"/>
              <a:t>); </a:t>
            </a:r>
          </a:p>
          <a:p>
            <a:r>
              <a:rPr lang="en-US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175017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PL/SQL is an extension to SQL. </a:t>
            </a:r>
          </a:p>
          <a:p>
            <a:r>
              <a:rPr lang="en-US" dirty="0" smtClean="0"/>
              <a:t>Blocks </a:t>
            </a:r>
            <a:r>
              <a:rPr lang="en-US" dirty="0"/>
              <a:t>of PL/SQL code are passed to and </a:t>
            </a:r>
            <a:r>
              <a:rPr lang="en-US" dirty="0" smtClean="0"/>
              <a:t>processed </a:t>
            </a:r>
            <a:r>
              <a:rPr lang="en-US" dirty="0"/>
              <a:t>by a PL/SQL engine. </a:t>
            </a:r>
          </a:p>
          <a:p>
            <a:r>
              <a:rPr lang="en-US" dirty="0" smtClean="0"/>
              <a:t>Benefits </a:t>
            </a:r>
            <a:r>
              <a:rPr lang="en-US" dirty="0"/>
              <a:t>of PL/SQL: </a:t>
            </a:r>
          </a:p>
          <a:p>
            <a:pPr lvl="1"/>
            <a:r>
              <a:rPr lang="en-US" dirty="0" smtClean="0"/>
              <a:t>Integration </a:t>
            </a:r>
            <a:endParaRPr lang="en-US" dirty="0"/>
          </a:p>
          <a:p>
            <a:pPr lvl="1"/>
            <a:r>
              <a:rPr lang="en-US" dirty="0" smtClean="0"/>
              <a:t>Improved </a:t>
            </a:r>
            <a:r>
              <a:rPr lang="en-US" dirty="0"/>
              <a:t>performance </a:t>
            </a:r>
          </a:p>
          <a:p>
            <a:pPr lvl="1"/>
            <a:r>
              <a:rPr lang="en-US" dirty="0" smtClean="0"/>
              <a:t>Portability </a:t>
            </a:r>
            <a:endParaRPr lang="en-US" dirty="0"/>
          </a:p>
          <a:p>
            <a:pPr lvl="1"/>
            <a:r>
              <a:rPr lang="en-US" dirty="0" smtClean="0"/>
              <a:t>Modularity </a:t>
            </a:r>
            <a:r>
              <a:rPr lang="en-US" dirty="0"/>
              <a:t>of program development </a:t>
            </a:r>
          </a:p>
          <a:p>
            <a:r>
              <a:rPr lang="en-US" dirty="0" smtClean="0"/>
              <a:t>Subprograms </a:t>
            </a:r>
            <a:r>
              <a:rPr lang="en-US" dirty="0"/>
              <a:t>are named PL/SQL </a:t>
            </a:r>
            <a:r>
              <a:rPr lang="en-US" dirty="0" smtClean="0"/>
              <a:t>blocks</a:t>
            </a:r>
          </a:p>
          <a:p>
            <a:pPr lvl="1"/>
            <a:r>
              <a:rPr lang="en-US" dirty="0" smtClean="0"/>
              <a:t>Declared  as </a:t>
            </a:r>
            <a:r>
              <a:rPr lang="en-US" dirty="0"/>
              <a:t>either procedures or functions. </a:t>
            </a:r>
          </a:p>
          <a:p>
            <a:pPr lvl="1"/>
            <a:r>
              <a:rPr lang="en-US" dirty="0" smtClean="0"/>
              <a:t>Invoke </a:t>
            </a:r>
            <a:r>
              <a:rPr lang="en-US" dirty="0"/>
              <a:t>subprograms from different </a:t>
            </a:r>
            <a:r>
              <a:rPr lang="en-US" dirty="0" smtClean="0"/>
              <a:t>environments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253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Nulls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Avoid </a:t>
            </a:r>
            <a:r>
              <a:rPr lang="en-US" dirty="0"/>
              <a:t>some </a:t>
            </a:r>
            <a:r>
              <a:rPr lang="en-US" dirty="0" smtClean="0"/>
              <a:t>common </a:t>
            </a:r>
            <a:r>
              <a:rPr lang="en-US" dirty="0"/>
              <a:t>mistakes by keeping in mind the following </a:t>
            </a:r>
            <a:r>
              <a:rPr lang="en-US" dirty="0" smtClean="0"/>
              <a:t>rules</a:t>
            </a:r>
            <a:r>
              <a:rPr lang="en-US" dirty="0"/>
              <a:t>: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</a:t>
            </a:r>
            <a:r>
              <a:rPr lang="en-US" dirty="0"/>
              <a:t>Simple comparisons involving nulls always yield </a:t>
            </a:r>
            <a:r>
              <a:rPr lang="en-US" dirty="0" smtClean="0"/>
              <a:t>NULL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Applying </a:t>
            </a:r>
            <a:r>
              <a:rPr lang="en-US" dirty="0"/>
              <a:t>the logical operator not to a null yields </a:t>
            </a:r>
            <a:r>
              <a:rPr lang="en-US" dirty="0" smtClean="0"/>
              <a:t>NULL</a:t>
            </a:r>
            <a:r>
              <a:rPr lang="en-US" dirty="0"/>
              <a:t>. 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In </a:t>
            </a:r>
            <a:r>
              <a:rPr lang="en-US" dirty="0"/>
              <a:t>conditional control statements, </a:t>
            </a:r>
            <a:endParaRPr lang="en-US" dirty="0" smtClean="0"/>
          </a:p>
          <a:p>
            <a:pPr lvl="2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if </a:t>
            </a:r>
            <a:r>
              <a:rPr lang="en-US" dirty="0"/>
              <a:t>the condition </a:t>
            </a:r>
            <a:r>
              <a:rPr lang="en-US" dirty="0" smtClean="0"/>
              <a:t>yields </a:t>
            </a:r>
            <a:r>
              <a:rPr lang="en-US" dirty="0"/>
              <a:t>null, its associated sequence of statements </a:t>
            </a:r>
            <a:r>
              <a:rPr lang="en-US" dirty="0" smtClean="0"/>
              <a:t>is </a:t>
            </a:r>
            <a:r>
              <a:rPr lang="en-US" dirty="0"/>
              <a:t>not executed.</a:t>
            </a:r>
          </a:p>
        </p:txBody>
      </p:sp>
    </p:spTree>
    <p:extLst>
      <p:ext uri="{BB962C8B-B14F-4D97-AF65-F5344CB8AC3E}">
        <p14:creationId xmlns:p14="http://schemas.microsoft.com/office/powerpoint/2010/main" val="533608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Tables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0309802"/>
              </p:ext>
            </p:extLst>
          </p:nvPr>
        </p:nvGraphicFramePr>
        <p:xfrm>
          <a:off x="682438" y="1998050"/>
          <a:ext cx="2670431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66814">
                  <a:extLst>
                    <a:ext uri="{9D8B030D-6E8A-4147-A177-3AD203B41FA5}">
                      <a16:colId xmlns:a16="http://schemas.microsoft.com/office/drawing/2014/main" val="1516236770"/>
                    </a:ext>
                  </a:extLst>
                </a:gridCol>
                <a:gridCol w="666814">
                  <a:extLst>
                    <a:ext uri="{9D8B030D-6E8A-4147-A177-3AD203B41FA5}">
                      <a16:colId xmlns:a16="http://schemas.microsoft.com/office/drawing/2014/main" val="1996417771"/>
                    </a:ext>
                  </a:extLst>
                </a:gridCol>
                <a:gridCol w="669989">
                  <a:extLst>
                    <a:ext uri="{9D8B030D-6E8A-4147-A177-3AD203B41FA5}">
                      <a16:colId xmlns:a16="http://schemas.microsoft.com/office/drawing/2014/main" val="4200530223"/>
                    </a:ext>
                  </a:extLst>
                </a:gridCol>
                <a:gridCol w="666814">
                  <a:extLst>
                    <a:ext uri="{9D8B030D-6E8A-4147-A177-3AD203B41FA5}">
                      <a16:colId xmlns:a16="http://schemas.microsoft.com/office/drawing/2014/main" val="407670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AND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0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0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88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295710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05052102"/>
              </p:ext>
            </p:extLst>
          </p:nvPr>
        </p:nvGraphicFramePr>
        <p:xfrm>
          <a:off x="4016343" y="1998050"/>
          <a:ext cx="2670431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66814">
                  <a:extLst>
                    <a:ext uri="{9D8B030D-6E8A-4147-A177-3AD203B41FA5}">
                      <a16:colId xmlns:a16="http://schemas.microsoft.com/office/drawing/2014/main" val="1516236770"/>
                    </a:ext>
                  </a:extLst>
                </a:gridCol>
                <a:gridCol w="666814">
                  <a:extLst>
                    <a:ext uri="{9D8B030D-6E8A-4147-A177-3AD203B41FA5}">
                      <a16:colId xmlns:a16="http://schemas.microsoft.com/office/drawing/2014/main" val="1996417771"/>
                    </a:ext>
                  </a:extLst>
                </a:gridCol>
                <a:gridCol w="669989">
                  <a:extLst>
                    <a:ext uri="{9D8B030D-6E8A-4147-A177-3AD203B41FA5}">
                      <a16:colId xmlns:a16="http://schemas.microsoft.com/office/drawing/2014/main" val="4200530223"/>
                    </a:ext>
                  </a:extLst>
                </a:gridCol>
                <a:gridCol w="666814">
                  <a:extLst>
                    <a:ext uri="{9D8B030D-6E8A-4147-A177-3AD203B41FA5}">
                      <a16:colId xmlns:a16="http://schemas.microsoft.com/office/drawing/2014/main" val="4076700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OR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0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0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88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295710"/>
                  </a:ext>
                </a:extLst>
              </a:tr>
            </a:tbl>
          </a:graphicData>
        </a:graphic>
      </p:graphicFrame>
      <p:graphicFrame>
        <p:nvGraphicFramePr>
          <p:cNvPr id="6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102444"/>
              </p:ext>
            </p:extLst>
          </p:nvPr>
        </p:nvGraphicFramePr>
        <p:xfrm>
          <a:off x="7350249" y="1998050"/>
          <a:ext cx="1333628" cy="1483360"/>
        </p:xfrm>
        <a:graphic>
          <a:graphicData uri="http://schemas.openxmlformats.org/drawingml/2006/table">
            <a:tbl>
              <a:tblPr firstRow="1" bandRow="1">
                <a:tableStyleId>{68D230F3-CF80-4859-8CE7-A43EE81993B5}</a:tableStyleId>
              </a:tblPr>
              <a:tblGrid>
                <a:gridCol w="666814">
                  <a:extLst>
                    <a:ext uri="{9D8B030D-6E8A-4147-A177-3AD203B41FA5}">
                      <a16:colId xmlns:a16="http://schemas.microsoft.com/office/drawing/2014/main" val="1516236770"/>
                    </a:ext>
                  </a:extLst>
                </a:gridCol>
                <a:gridCol w="666814">
                  <a:extLst>
                    <a:ext uri="{9D8B030D-6E8A-4147-A177-3AD203B41FA5}">
                      <a16:colId xmlns:a16="http://schemas.microsoft.com/office/drawing/2014/main" val="19964177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5099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93016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76883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NULL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16295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769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Iterative Control: loop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Basic </a:t>
            </a:r>
            <a:r>
              <a:rPr lang="en-US" dirty="0"/>
              <a:t>loop </a:t>
            </a:r>
          </a:p>
          <a:p>
            <a:r>
              <a:rPr lang="en-US" dirty="0" smtClean="0"/>
              <a:t>for </a:t>
            </a:r>
            <a:r>
              <a:rPr lang="en-US" dirty="0"/>
              <a:t>loop </a:t>
            </a:r>
          </a:p>
          <a:p>
            <a:r>
              <a:rPr lang="en-US" dirty="0" smtClean="0"/>
              <a:t>WHILE </a:t>
            </a:r>
            <a:r>
              <a:rPr lang="en-US" dirty="0" err="1"/>
              <a:t>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167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Loops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445" y="1375643"/>
            <a:ext cx="6685109" cy="144435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13" y="3088433"/>
            <a:ext cx="7184571" cy="345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4844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LOOPS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542701"/>
            <a:ext cx="6096000" cy="1275021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57" y="3129702"/>
            <a:ext cx="7823200" cy="3409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286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LOOPS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208" y="1523875"/>
            <a:ext cx="4811584" cy="151475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28" y="3372026"/>
            <a:ext cx="6749143" cy="301125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161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Guidelines While Using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Use the basic loop when the statements inside the </a:t>
            </a:r>
            <a:r>
              <a:rPr lang="en-US" dirty="0" smtClean="0"/>
              <a:t>loop </a:t>
            </a:r>
            <a:r>
              <a:rPr lang="en-US" dirty="0"/>
              <a:t>must execute at least once.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Use the while loop if the condition has to be </a:t>
            </a:r>
            <a:r>
              <a:rPr lang="en-US" dirty="0" smtClean="0"/>
              <a:t>evaluated </a:t>
            </a:r>
            <a:r>
              <a:rPr lang="en-US" dirty="0"/>
              <a:t>at the start of each iteration. 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Use a for loop if the number of iterations is known.</a:t>
            </a:r>
          </a:p>
        </p:txBody>
      </p:sp>
    </p:spTree>
    <p:extLst>
      <p:ext uri="{BB962C8B-B14F-4D97-AF65-F5344CB8AC3E}">
        <p14:creationId xmlns:p14="http://schemas.microsoft.com/office/powerpoint/2010/main" val="68447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defTabSz="685800"/>
            <a:r>
              <a:rPr lang="en-US" sz="4500" b="1" dirty="0">
                <a:solidFill>
                  <a:srgbClr val="92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Next </a:t>
            </a:r>
            <a:r>
              <a:rPr lang="en-US" sz="2400" b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</a:t>
            </a:r>
            <a:r>
              <a:rPr lang="en-US" sz="2400" b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1" smtClean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Transactions</a:t>
            </a:r>
            <a:endParaRPr lang="en-US" sz="24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343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PL/SQL Block Structure </a:t>
            </a:r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295" y="2002605"/>
            <a:ext cx="6784733" cy="34376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428500" y="365126"/>
            <a:ext cx="359255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Contains all variables, constants, cursors, and user- </a:t>
            </a:r>
            <a:r>
              <a:rPr lang="en-US" dirty="0" smtClean="0"/>
              <a:t>defined </a:t>
            </a:r>
            <a:r>
              <a:rPr lang="en-US" dirty="0"/>
              <a:t>exceptions that are referenced in the </a:t>
            </a:r>
            <a:r>
              <a:rPr lang="en-US" dirty="0" smtClean="0"/>
              <a:t>executable </a:t>
            </a:r>
            <a:r>
              <a:rPr lang="en-US" dirty="0"/>
              <a:t>and declarative sections 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2251422" y="1103790"/>
            <a:ext cx="3177078" cy="978583"/>
          </a:xfrm>
          <a:prstGeom prst="straightConnector1">
            <a:avLst/>
          </a:prstGeom>
          <a:ln w="28575">
            <a:solidFill>
              <a:srgbClr val="F739AA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763026" y="3121285"/>
            <a:ext cx="331181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0000FF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SQL statements to manipulate data in the </a:t>
            </a:r>
            <a:r>
              <a:rPr lang="en-US" dirty="0" smtClean="0"/>
              <a:t>database </a:t>
            </a:r>
            <a:r>
              <a:rPr lang="en-US" dirty="0"/>
              <a:t>and PL/SQL statements to manipulate data </a:t>
            </a:r>
            <a:r>
              <a:rPr lang="en-US" dirty="0" smtClean="0"/>
              <a:t>in </a:t>
            </a:r>
            <a:r>
              <a:rPr lang="en-US" dirty="0"/>
              <a:t>the block </a:t>
            </a:r>
          </a:p>
        </p:txBody>
      </p:sp>
      <p:cxnSp>
        <p:nvCxnSpPr>
          <p:cNvPr id="9" name="Straight Arrow Connector 8"/>
          <p:cNvCxnSpPr>
            <a:stCxn id="8" idx="1"/>
          </p:cNvCxnSpPr>
          <p:nvPr/>
        </p:nvCxnSpPr>
        <p:spPr>
          <a:xfrm flipH="1" flipV="1">
            <a:off x="4633472" y="3721449"/>
            <a:ext cx="1129554" cy="1"/>
          </a:xfrm>
          <a:prstGeom prst="straightConnector1">
            <a:avLst/>
          </a:prstGeom>
          <a:ln w="285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5428500" y="5521985"/>
            <a:ext cx="3311818" cy="92333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actions to perform when errors and </a:t>
            </a:r>
            <a:r>
              <a:rPr lang="en-US" dirty="0" smtClean="0"/>
              <a:t>abnormal </a:t>
            </a:r>
            <a:r>
              <a:rPr lang="en-US" dirty="0"/>
              <a:t>conditions arise in the executable section </a:t>
            </a:r>
          </a:p>
        </p:txBody>
      </p:sp>
      <p:cxnSp>
        <p:nvCxnSpPr>
          <p:cNvPr id="13" name="Straight Arrow Connector 12"/>
          <p:cNvCxnSpPr>
            <a:stCxn id="12" idx="1"/>
          </p:cNvCxnSpPr>
          <p:nvPr/>
        </p:nvCxnSpPr>
        <p:spPr>
          <a:xfrm flipH="1" flipV="1">
            <a:off x="2558783" y="4502844"/>
            <a:ext cx="2869717" cy="1480806"/>
          </a:xfrm>
          <a:prstGeom prst="straightConnector1">
            <a:avLst/>
          </a:prstGeom>
          <a:ln w="28575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243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Executing Statements and PL/SQL Blocks </a:t>
            </a:r>
          </a:p>
        </p:txBody>
      </p:sp>
      <p:sp>
        <p:nvSpPr>
          <p:cNvPr id="3" name="Rectangle 2"/>
          <p:cNvSpPr/>
          <p:nvPr/>
        </p:nvSpPr>
        <p:spPr>
          <a:xfrm>
            <a:off x="756877" y="1759822"/>
            <a:ext cx="4572000" cy="498598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DECLARE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</a:t>
            </a:r>
            <a:r>
              <a:rPr lang="en-US" sz="2000" dirty="0" err="1" smtClean="0"/>
              <a:t>v_variable</a:t>
            </a:r>
            <a:r>
              <a:rPr lang="en-US" sz="2000" dirty="0" smtClean="0"/>
              <a:t> </a:t>
            </a:r>
            <a:r>
              <a:rPr lang="en-US" sz="2000" dirty="0"/>
              <a:t>VARCHAR2(5);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BEGIN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SELECT </a:t>
            </a:r>
            <a:r>
              <a:rPr lang="en-US" sz="2000" dirty="0" err="1"/>
              <a:t>column_name</a:t>
            </a:r>
            <a:r>
              <a:rPr lang="en-US" sz="20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INTO </a:t>
            </a:r>
            <a:r>
              <a:rPr lang="en-US" sz="2000" dirty="0" err="1"/>
              <a:t>v_variable</a:t>
            </a:r>
            <a:r>
              <a:rPr lang="en-US" sz="2000" dirty="0"/>
              <a:t> 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FROM </a:t>
            </a:r>
            <a:r>
              <a:rPr lang="en-US" sz="2000" dirty="0" err="1"/>
              <a:t>table_name</a:t>
            </a:r>
            <a:r>
              <a:rPr lang="en-US" sz="2800" dirty="0">
                <a:solidFill>
                  <a:srgbClr val="FF0000"/>
                </a:solidFill>
              </a:rPr>
              <a:t>;</a:t>
            </a:r>
            <a:r>
              <a:rPr lang="en-US" sz="20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EXCEPTION </a:t>
            </a:r>
          </a:p>
          <a:p>
            <a:pPr>
              <a:lnSpc>
                <a:spcPct val="150000"/>
              </a:lnSpc>
            </a:pPr>
            <a:r>
              <a:rPr lang="en-US" sz="2000" dirty="0" smtClean="0"/>
              <a:t>	WHEN </a:t>
            </a:r>
            <a:r>
              <a:rPr lang="en-US" sz="2000" dirty="0" err="1"/>
              <a:t>exception_name</a:t>
            </a:r>
            <a:r>
              <a:rPr lang="en-US" sz="2000" dirty="0"/>
              <a:t> </a:t>
            </a:r>
            <a:r>
              <a:rPr lang="en-US" sz="2000" dirty="0" smtClean="0"/>
              <a:t>THEN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	</a:t>
            </a:r>
            <a:r>
              <a:rPr lang="en-US" sz="2000" dirty="0" smtClean="0"/>
              <a:t>…</a:t>
            </a: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dirty="0"/>
              <a:t>END; </a:t>
            </a:r>
          </a:p>
        </p:txBody>
      </p:sp>
    </p:spTree>
    <p:extLst>
      <p:ext uri="{BB962C8B-B14F-4D97-AF65-F5344CB8AC3E}">
        <p14:creationId xmlns:p14="http://schemas.microsoft.com/office/powerpoint/2010/main" val="1611851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Types </a:t>
            </a: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613" y="2051115"/>
            <a:ext cx="2566597" cy="3432628"/>
          </a:xfrm>
          <a:prstGeom prst="rect">
            <a:avLst/>
          </a:prstGeom>
        </p:spPr>
      </p:pic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0511" y="2106227"/>
            <a:ext cx="2542978" cy="3377516"/>
          </a:xfrm>
          <a:prstGeom prst="rect">
            <a:avLst/>
          </a:prstGeom>
        </p:spPr>
      </p:pic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4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0" y="2074734"/>
            <a:ext cx="2724058" cy="3385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5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Constructs </a:t>
            </a:r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2499851954"/>
              </p:ext>
            </p:extLst>
          </p:nvPr>
        </p:nvGraphicFramePr>
        <p:xfrm>
          <a:off x="438150" y="1690689"/>
          <a:ext cx="8205788" cy="48101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78493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of Variables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GB" dirty="0"/>
              <a:t>Temporary storage of data 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Manipulation </a:t>
            </a:r>
            <a:r>
              <a:rPr lang="en-GB" dirty="0"/>
              <a:t>of stored values </a:t>
            </a:r>
          </a:p>
          <a:p>
            <a:pPr>
              <a:lnSpc>
                <a:spcPct val="200000"/>
              </a:lnSpc>
            </a:pPr>
            <a:r>
              <a:rPr lang="en-GB" dirty="0" smtClean="0"/>
              <a:t>Reusability </a:t>
            </a:r>
            <a:endParaRPr lang="en-GB" dirty="0"/>
          </a:p>
          <a:p>
            <a:pPr>
              <a:lnSpc>
                <a:spcPct val="200000"/>
              </a:lnSpc>
            </a:pPr>
            <a:r>
              <a:rPr lang="en-GB" dirty="0" smtClean="0"/>
              <a:t>Ease </a:t>
            </a:r>
            <a:r>
              <a:rPr lang="en-GB" dirty="0"/>
              <a:t>of maintenance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Declare and initialize variables in the declaration </a:t>
            </a:r>
            <a:r>
              <a:rPr lang="en-GB" dirty="0" smtClean="0"/>
              <a:t>section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Assign </a:t>
            </a:r>
            <a:r>
              <a:rPr lang="en-GB" dirty="0"/>
              <a:t>new values to variables in the executable </a:t>
            </a:r>
            <a:r>
              <a:rPr lang="en-GB" dirty="0" smtClean="0"/>
              <a:t>section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Pass </a:t>
            </a:r>
            <a:r>
              <a:rPr lang="en-GB" dirty="0"/>
              <a:t>values into PL/SQL blocks through </a:t>
            </a:r>
            <a:r>
              <a:rPr lang="en-GB" dirty="0" smtClean="0"/>
              <a:t>parameters</a:t>
            </a:r>
            <a:r>
              <a:rPr lang="en-GB" dirty="0"/>
              <a:t>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View </a:t>
            </a:r>
            <a:r>
              <a:rPr lang="en-GB" dirty="0"/>
              <a:t>results through output variables.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54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2">
      <a:majorFont>
        <a:latin typeface="Candara"/>
        <a:ea typeface=""/>
        <a:cs typeface=""/>
      </a:majorFont>
      <a:minorFont>
        <a:latin typeface="Candar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6450</TotalTime>
  <Words>1429</Words>
  <Application>Microsoft Office PowerPoint</Application>
  <PresentationFormat>On-screen Show (4:3)</PresentationFormat>
  <Paragraphs>361</Paragraphs>
  <Slides>47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6" baseType="lpstr">
      <vt:lpstr>Arial</vt:lpstr>
      <vt:lpstr>Calibri</vt:lpstr>
      <vt:lpstr>Candara</vt:lpstr>
      <vt:lpstr>Courier New</vt:lpstr>
      <vt:lpstr>Droid Sans</vt:lpstr>
      <vt:lpstr>Segoe UI</vt:lpstr>
      <vt:lpstr>Wingdings</vt:lpstr>
      <vt:lpstr>Wingdings 3</vt:lpstr>
      <vt:lpstr>1_Office Theme</vt:lpstr>
      <vt:lpstr>CS322: Database Systems</vt:lpstr>
      <vt:lpstr>About PL/ SQL</vt:lpstr>
      <vt:lpstr>PL/SQL Environment </vt:lpstr>
      <vt:lpstr>Key Points</vt:lpstr>
      <vt:lpstr>PL/SQL Block Structure </vt:lpstr>
      <vt:lpstr>Executing Statements and PL/SQL Blocks </vt:lpstr>
      <vt:lpstr>Block Types </vt:lpstr>
      <vt:lpstr>Program Constructs </vt:lpstr>
      <vt:lpstr>Use of Variables </vt:lpstr>
      <vt:lpstr>More on variables</vt:lpstr>
      <vt:lpstr>Declaring PL/SQL Variables </vt:lpstr>
      <vt:lpstr>Variable Initialization and Keywords </vt:lpstr>
      <vt:lpstr>Scalar Data Type</vt:lpstr>
      <vt:lpstr>How to Declare The Variable</vt:lpstr>
      <vt:lpstr>The %type Attribute </vt:lpstr>
      <vt:lpstr>Declaring Boolean Variables </vt:lpstr>
      <vt:lpstr>Bind Variables </vt:lpstr>
      <vt:lpstr>DBMS_OUTPUT.PUT_LINE</vt:lpstr>
      <vt:lpstr>Operators</vt:lpstr>
      <vt:lpstr>Nested Blocks and Variable Scope </vt:lpstr>
      <vt:lpstr>Exercise</vt:lpstr>
      <vt:lpstr>Order of Operations</vt:lpstr>
      <vt:lpstr>SQL Statements in PL/SQL</vt:lpstr>
      <vt:lpstr>select Statements in PL/SQL</vt:lpstr>
      <vt:lpstr>Naming Conventions</vt:lpstr>
      <vt:lpstr>Manipulating Data Using PL/SQL</vt:lpstr>
      <vt:lpstr>Inserting Data</vt:lpstr>
      <vt:lpstr>Updating Data</vt:lpstr>
      <vt:lpstr>Deleting Data</vt:lpstr>
      <vt:lpstr>Merging Rows </vt:lpstr>
      <vt:lpstr>Example</vt:lpstr>
      <vt:lpstr>Naming Convensions</vt:lpstr>
      <vt:lpstr>SQL Cursor </vt:lpstr>
      <vt:lpstr>SQL Cursor Attributes </vt:lpstr>
      <vt:lpstr>SQL Cursor Attributes </vt:lpstr>
      <vt:lpstr>Controlling PL/SQL Flow of Execution </vt:lpstr>
      <vt:lpstr>if Statements </vt:lpstr>
      <vt:lpstr>case Expressions </vt:lpstr>
      <vt:lpstr>Example</vt:lpstr>
      <vt:lpstr>Handling Nulls</vt:lpstr>
      <vt:lpstr>Logic Tables</vt:lpstr>
      <vt:lpstr>Iterative Control: loop Statements</vt:lpstr>
      <vt:lpstr>Basic Loops</vt:lpstr>
      <vt:lpstr>WHILE LOOPS</vt:lpstr>
      <vt:lpstr>FOR LOOPS</vt:lpstr>
      <vt:lpstr>Guidelines While Using Loops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CHIRANJOY CHATTOPADHYAY</dc:creator>
  <cp:lastModifiedBy>CHIRANJOY CHATTOPADHYAY</cp:lastModifiedBy>
  <cp:revision>224</cp:revision>
  <dcterms:created xsi:type="dcterms:W3CDTF">2016-02-16T05:22:27Z</dcterms:created>
  <dcterms:modified xsi:type="dcterms:W3CDTF">2017-03-30T10:22:00Z</dcterms:modified>
</cp:coreProperties>
</file>