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sldIdLst>
    <p:sldId id="31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403" r:id="rId28"/>
    <p:sldId id="404" r:id="rId29"/>
    <p:sldId id="405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3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C9292"/>
    <a:srgbClr val="BDD7EE"/>
    <a:srgbClr val="D0CECE"/>
    <a:srgbClr val="EDEDED"/>
    <a:srgbClr val="000000"/>
    <a:srgbClr val="F739AA"/>
    <a:srgbClr val="92D05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26381-FA2D-4E9B-8781-29C5FCA40E0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5C310A-1DCD-413C-9B75-FDE983B1DABE}">
      <dgm:prSet phldrT="[Text]"/>
      <dgm:spPr/>
      <dgm:t>
        <a:bodyPr/>
        <a:lstStyle/>
        <a:p>
          <a:r>
            <a:rPr lang="en-US" dirty="0" smtClean="0"/>
            <a:t>Declare</a:t>
          </a:r>
          <a:endParaRPr lang="en-US" dirty="0"/>
        </a:p>
      </dgm:t>
    </dgm:pt>
    <dgm:pt modelId="{155DA891-C3D6-4CB2-AA88-DAC3F6E42FB3}" type="parTrans" cxnId="{62E386F9-D85A-4AA3-A7F4-C7EFE786AFE5}">
      <dgm:prSet/>
      <dgm:spPr/>
      <dgm:t>
        <a:bodyPr/>
        <a:lstStyle/>
        <a:p>
          <a:endParaRPr lang="en-US"/>
        </a:p>
      </dgm:t>
    </dgm:pt>
    <dgm:pt modelId="{F3C0DD78-93CE-4773-8FCE-DDFC31F61198}" type="sibTrans" cxnId="{62E386F9-D85A-4AA3-A7F4-C7EFE786AFE5}">
      <dgm:prSet/>
      <dgm:spPr/>
      <dgm:t>
        <a:bodyPr/>
        <a:lstStyle/>
        <a:p>
          <a:endParaRPr lang="en-US"/>
        </a:p>
      </dgm:t>
    </dgm:pt>
    <dgm:pt modelId="{027BC22A-C513-4A99-8142-14FFCC5734CA}">
      <dgm:prSet phldrT="[Text]"/>
      <dgm:spPr/>
      <dgm:t>
        <a:bodyPr/>
        <a:lstStyle/>
        <a:p>
          <a:r>
            <a:rPr lang="en-US" dirty="0" smtClean="0"/>
            <a:t> Create a named SQL area</a:t>
          </a:r>
          <a:endParaRPr lang="en-US" dirty="0"/>
        </a:p>
      </dgm:t>
    </dgm:pt>
    <dgm:pt modelId="{3DA40660-99AD-4CF1-8AE7-78401DC5FFDD}" type="parTrans" cxnId="{4FA35F13-B74B-47F7-9CF7-1C0CC4869DFD}">
      <dgm:prSet/>
      <dgm:spPr/>
      <dgm:t>
        <a:bodyPr/>
        <a:lstStyle/>
        <a:p>
          <a:endParaRPr lang="en-US"/>
        </a:p>
      </dgm:t>
    </dgm:pt>
    <dgm:pt modelId="{AA5070D1-4D98-4A6E-B9C6-8BB2BC07A365}" type="sibTrans" cxnId="{4FA35F13-B74B-47F7-9CF7-1C0CC4869DFD}">
      <dgm:prSet/>
      <dgm:spPr/>
      <dgm:t>
        <a:bodyPr/>
        <a:lstStyle/>
        <a:p>
          <a:endParaRPr lang="en-US"/>
        </a:p>
      </dgm:t>
    </dgm:pt>
    <dgm:pt modelId="{16E83163-EE81-415B-BA98-B9CEB5856D33}">
      <dgm:prSet phldrT="[Text]"/>
      <dgm:spPr/>
      <dgm:t>
        <a:bodyPr/>
        <a:lstStyle/>
        <a:p>
          <a:r>
            <a:rPr lang="en-US" dirty="0" smtClean="0"/>
            <a:t>Open</a:t>
          </a:r>
          <a:endParaRPr lang="en-US" dirty="0"/>
        </a:p>
      </dgm:t>
    </dgm:pt>
    <dgm:pt modelId="{DE031407-5658-4084-9665-561B78A6B3C5}" type="parTrans" cxnId="{D4F10FF1-7274-45F3-8A97-E041141D205A}">
      <dgm:prSet/>
      <dgm:spPr/>
      <dgm:t>
        <a:bodyPr/>
        <a:lstStyle/>
        <a:p>
          <a:endParaRPr lang="en-US"/>
        </a:p>
      </dgm:t>
    </dgm:pt>
    <dgm:pt modelId="{6CBFE927-CB65-4A81-A10E-38D5A6DC85FD}" type="sibTrans" cxnId="{D4F10FF1-7274-45F3-8A97-E041141D205A}">
      <dgm:prSet/>
      <dgm:spPr/>
      <dgm:t>
        <a:bodyPr/>
        <a:lstStyle/>
        <a:p>
          <a:endParaRPr lang="en-US"/>
        </a:p>
      </dgm:t>
    </dgm:pt>
    <dgm:pt modelId="{FC73F93B-4968-41C9-BFAB-5BC71E8B15E4}">
      <dgm:prSet phldrT="[Text]"/>
      <dgm:spPr/>
      <dgm:t>
        <a:bodyPr/>
        <a:lstStyle/>
        <a:p>
          <a:r>
            <a:rPr lang="en-US" dirty="0" smtClean="0"/>
            <a:t>Identify the Active Set</a:t>
          </a:r>
          <a:endParaRPr lang="en-US" dirty="0"/>
        </a:p>
      </dgm:t>
    </dgm:pt>
    <dgm:pt modelId="{140B701D-EA96-44C9-A8A2-40FA66AAC470}" type="parTrans" cxnId="{1F2F16CA-A71F-4057-A03E-054F7C93012F}">
      <dgm:prSet/>
      <dgm:spPr/>
      <dgm:t>
        <a:bodyPr/>
        <a:lstStyle/>
        <a:p>
          <a:endParaRPr lang="en-US"/>
        </a:p>
      </dgm:t>
    </dgm:pt>
    <dgm:pt modelId="{8583FF18-59A0-40C5-985B-9E0659A63387}" type="sibTrans" cxnId="{1F2F16CA-A71F-4057-A03E-054F7C93012F}">
      <dgm:prSet/>
      <dgm:spPr/>
      <dgm:t>
        <a:bodyPr/>
        <a:lstStyle/>
        <a:p>
          <a:endParaRPr lang="en-US"/>
        </a:p>
      </dgm:t>
    </dgm:pt>
    <dgm:pt modelId="{07A4A23C-E5AB-4E48-A7B3-399BA6852A09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F786315F-526D-40EF-9196-21F3F4F87643}" type="parTrans" cxnId="{A440625A-ECF1-41D1-9495-CFD524A3A5DA}">
      <dgm:prSet/>
      <dgm:spPr/>
      <dgm:t>
        <a:bodyPr/>
        <a:lstStyle/>
        <a:p>
          <a:endParaRPr lang="en-US"/>
        </a:p>
      </dgm:t>
    </dgm:pt>
    <dgm:pt modelId="{A5ADA2FF-F32F-4561-8625-823704397D67}" type="sibTrans" cxnId="{A440625A-ECF1-41D1-9495-CFD524A3A5DA}">
      <dgm:prSet/>
      <dgm:spPr/>
      <dgm:t>
        <a:bodyPr/>
        <a:lstStyle/>
        <a:p>
          <a:endParaRPr lang="en-US"/>
        </a:p>
      </dgm:t>
    </dgm:pt>
    <dgm:pt modelId="{54C89E39-5743-4A43-8035-A7DDF5DA824D}">
      <dgm:prSet phldrT="[Text]"/>
      <dgm:spPr/>
      <dgm:t>
        <a:bodyPr/>
        <a:lstStyle/>
        <a:p>
          <a:r>
            <a:rPr lang="en-US" dirty="0" smtClean="0"/>
            <a:t> Load the current row into variables </a:t>
          </a:r>
          <a:endParaRPr lang="en-US" dirty="0"/>
        </a:p>
      </dgm:t>
    </dgm:pt>
    <dgm:pt modelId="{1184B7BA-33A8-42E5-9B0C-96682A8B2432}" type="parTrans" cxnId="{E7294EB8-2C86-49A9-B25D-DA2BF144C7C8}">
      <dgm:prSet/>
      <dgm:spPr/>
      <dgm:t>
        <a:bodyPr/>
        <a:lstStyle/>
        <a:p>
          <a:endParaRPr lang="en-US"/>
        </a:p>
      </dgm:t>
    </dgm:pt>
    <dgm:pt modelId="{1764CB11-20F7-4201-80B6-39F998C45753}" type="sibTrans" cxnId="{E7294EB8-2C86-49A9-B25D-DA2BF144C7C8}">
      <dgm:prSet/>
      <dgm:spPr/>
      <dgm:t>
        <a:bodyPr/>
        <a:lstStyle/>
        <a:p>
          <a:endParaRPr lang="en-US"/>
        </a:p>
      </dgm:t>
    </dgm:pt>
    <dgm:pt modelId="{DEFB269D-C23D-41C2-8D0F-B9D93EA1A88F}">
      <dgm:prSet/>
      <dgm:spPr/>
      <dgm:t>
        <a:bodyPr/>
        <a:lstStyle/>
        <a:p>
          <a:r>
            <a:rPr lang="en-US" dirty="0" smtClean="0"/>
            <a:t>Close</a:t>
          </a:r>
        </a:p>
      </dgm:t>
    </dgm:pt>
    <dgm:pt modelId="{9836452E-FE02-49CA-8787-9F29D71F3101}" type="parTrans" cxnId="{D8619D88-0B1A-485F-9CFF-EE940380DBC1}">
      <dgm:prSet/>
      <dgm:spPr/>
      <dgm:t>
        <a:bodyPr/>
        <a:lstStyle/>
        <a:p>
          <a:endParaRPr lang="en-US"/>
        </a:p>
      </dgm:t>
    </dgm:pt>
    <dgm:pt modelId="{6463A1CD-50C5-471A-94FF-9DE5C5AA14FD}" type="sibTrans" cxnId="{D8619D88-0B1A-485F-9CFF-EE940380DBC1}">
      <dgm:prSet/>
      <dgm:spPr/>
      <dgm:t>
        <a:bodyPr/>
        <a:lstStyle/>
        <a:p>
          <a:endParaRPr lang="en-US"/>
        </a:p>
      </dgm:t>
    </dgm:pt>
    <dgm:pt modelId="{16130055-C2AC-44C6-B554-44A298FA4A44}">
      <dgm:prSet/>
      <dgm:spPr/>
      <dgm:t>
        <a:bodyPr/>
        <a:lstStyle/>
        <a:p>
          <a:r>
            <a:rPr lang="en-US" dirty="0" smtClean="0"/>
            <a:t>Release the active set if empty</a:t>
          </a:r>
        </a:p>
      </dgm:t>
    </dgm:pt>
    <dgm:pt modelId="{8FC4213A-E162-4B64-BCEE-8F46505998D5}" type="parTrans" cxnId="{8D168D1E-F1DD-4BCA-8E8A-96F607D00CB4}">
      <dgm:prSet/>
      <dgm:spPr/>
      <dgm:t>
        <a:bodyPr/>
        <a:lstStyle/>
        <a:p>
          <a:endParaRPr lang="en-US"/>
        </a:p>
      </dgm:t>
    </dgm:pt>
    <dgm:pt modelId="{FEFD524D-C11A-4621-88E2-915B7B8FC657}" type="sibTrans" cxnId="{8D168D1E-F1DD-4BCA-8E8A-96F607D00CB4}">
      <dgm:prSet/>
      <dgm:spPr/>
      <dgm:t>
        <a:bodyPr/>
        <a:lstStyle/>
        <a:p>
          <a:endParaRPr lang="en-US"/>
        </a:p>
      </dgm:t>
    </dgm:pt>
    <dgm:pt modelId="{64D13529-B046-4451-96BB-3A9119582C2C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3241EBD5-7C1C-4BEF-91D9-D5FF34233BED}" type="parTrans" cxnId="{C9CDEF2F-C36D-4675-B98F-A552DFBA5998}">
      <dgm:prSet/>
      <dgm:spPr/>
      <dgm:t>
        <a:bodyPr/>
        <a:lstStyle/>
        <a:p>
          <a:endParaRPr lang="en-US"/>
        </a:p>
      </dgm:t>
    </dgm:pt>
    <dgm:pt modelId="{5470D9F2-2AD6-484E-A4E9-B788FBCA6DD4}" type="sibTrans" cxnId="{C9CDEF2F-C36D-4675-B98F-A552DFBA5998}">
      <dgm:prSet/>
      <dgm:spPr/>
      <dgm:t>
        <a:bodyPr/>
        <a:lstStyle/>
        <a:p>
          <a:endParaRPr lang="en-US"/>
        </a:p>
      </dgm:t>
    </dgm:pt>
    <dgm:pt modelId="{1AB7F465-38BA-4F7F-8FDF-3BC5C0A5A26F}">
      <dgm:prSet phldrT="[Text]"/>
      <dgm:spPr/>
      <dgm:t>
        <a:bodyPr/>
        <a:lstStyle/>
        <a:p>
          <a:r>
            <a:rPr lang="en-US" dirty="0" smtClean="0"/>
            <a:t>Check whether empty or not</a:t>
          </a:r>
          <a:endParaRPr lang="en-US" dirty="0"/>
        </a:p>
      </dgm:t>
    </dgm:pt>
    <dgm:pt modelId="{D2325698-97A8-4C05-931D-182848386529}" type="parTrans" cxnId="{87DF0233-1402-4A89-A2C8-E5DD9B09EE29}">
      <dgm:prSet/>
      <dgm:spPr/>
      <dgm:t>
        <a:bodyPr/>
        <a:lstStyle/>
        <a:p>
          <a:endParaRPr lang="en-US"/>
        </a:p>
      </dgm:t>
    </dgm:pt>
    <dgm:pt modelId="{E2A4C57A-327E-446F-8816-E207B0FE1C66}" type="sibTrans" cxnId="{87DF0233-1402-4A89-A2C8-E5DD9B09EE29}">
      <dgm:prSet/>
      <dgm:spPr/>
      <dgm:t>
        <a:bodyPr/>
        <a:lstStyle/>
        <a:p>
          <a:endParaRPr lang="en-US"/>
        </a:p>
      </dgm:t>
    </dgm:pt>
    <dgm:pt modelId="{E5E04B77-CB96-4435-9316-0837C3D2D945}" type="pres">
      <dgm:prSet presAssocID="{5C226381-FA2D-4E9B-8781-29C5FCA40E0B}" presName="Name0" presStyleCnt="0">
        <dgm:presLayoutVars>
          <dgm:dir/>
          <dgm:animLvl val="lvl"/>
          <dgm:resizeHandles val="exact"/>
        </dgm:presLayoutVars>
      </dgm:prSet>
      <dgm:spPr/>
    </dgm:pt>
    <dgm:pt modelId="{29ADB5C7-07A7-43F7-81C2-5730919080CB}" type="pres">
      <dgm:prSet presAssocID="{DC5C310A-1DCD-413C-9B75-FDE983B1DABE}" presName="composite" presStyleCnt="0"/>
      <dgm:spPr/>
    </dgm:pt>
    <dgm:pt modelId="{5EA16BBC-1E1F-4F40-A921-9C5DA5FD282C}" type="pres">
      <dgm:prSet presAssocID="{DC5C310A-1DCD-413C-9B75-FDE983B1DAB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C848085-C291-4B34-AFC5-07CC43BC03B5}" type="pres">
      <dgm:prSet presAssocID="{DC5C310A-1DCD-413C-9B75-FDE983B1DABE}" presName="desTx" presStyleLbl="revTx" presStyleIdx="0" presStyleCnt="5">
        <dgm:presLayoutVars>
          <dgm:bulletEnabled val="1"/>
        </dgm:presLayoutVars>
      </dgm:prSet>
      <dgm:spPr/>
    </dgm:pt>
    <dgm:pt modelId="{F5C06D14-8B3D-428F-BE50-66F6809E0C79}" type="pres">
      <dgm:prSet presAssocID="{F3C0DD78-93CE-4773-8FCE-DDFC31F61198}" presName="space" presStyleCnt="0"/>
      <dgm:spPr/>
    </dgm:pt>
    <dgm:pt modelId="{6C0B6B43-F3B4-414E-BEA3-2737C8FF3B4F}" type="pres">
      <dgm:prSet presAssocID="{16E83163-EE81-415B-BA98-B9CEB5856D33}" presName="composite" presStyleCnt="0"/>
      <dgm:spPr/>
    </dgm:pt>
    <dgm:pt modelId="{3057C834-5A4A-4922-8EC2-CAC9D2B74B08}" type="pres">
      <dgm:prSet presAssocID="{16E83163-EE81-415B-BA98-B9CEB5856D3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C1AB853-75EC-48E1-BB37-0E0084A40F9A}" type="pres">
      <dgm:prSet presAssocID="{16E83163-EE81-415B-BA98-B9CEB5856D33}" presName="desTx" presStyleLbl="revTx" presStyleIdx="1" presStyleCnt="5">
        <dgm:presLayoutVars>
          <dgm:bulletEnabled val="1"/>
        </dgm:presLayoutVars>
      </dgm:prSet>
      <dgm:spPr/>
    </dgm:pt>
    <dgm:pt modelId="{B1A58745-CDDD-448C-A29B-6FFFDD3BECB8}" type="pres">
      <dgm:prSet presAssocID="{6CBFE927-CB65-4A81-A10E-38D5A6DC85FD}" presName="space" presStyleCnt="0"/>
      <dgm:spPr/>
    </dgm:pt>
    <dgm:pt modelId="{E0CF5E92-561D-456A-91BB-71D5D2FC21D0}" type="pres">
      <dgm:prSet presAssocID="{07A4A23C-E5AB-4E48-A7B3-399BA6852A09}" presName="composite" presStyleCnt="0"/>
      <dgm:spPr/>
    </dgm:pt>
    <dgm:pt modelId="{A7F88533-911B-4F07-8742-BF7B6BD82B0A}" type="pres">
      <dgm:prSet presAssocID="{07A4A23C-E5AB-4E48-A7B3-399BA6852A09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266D930-9BB4-4DEA-86F3-E7A03E2944E1}" type="pres">
      <dgm:prSet presAssocID="{07A4A23C-E5AB-4E48-A7B3-399BA6852A09}" presName="desTx" presStyleLbl="revTx" presStyleIdx="2" presStyleCnt="5">
        <dgm:presLayoutVars>
          <dgm:bulletEnabled val="1"/>
        </dgm:presLayoutVars>
      </dgm:prSet>
      <dgm:spPr/>
    </dgm:pt>
    <dgm:pt modelId="{3B69A273-BC30-4394-AA1A-627A99B58355}" type="pres">
      <dgm:prSet presAssocID="{A5ADA2FF-F32F-4561-8625-823704397D67}" presName="space" presStyleCnt="0"/>
      <dgm:spPr/>
    </dgm:pt>
    <dgm:pt modelId="{C0430DFE-A75B-4114-8A4C-75460B57981A}" type="pres">
      <dgm:prSet presAssocID="{64D13529-B046-4451-96BB-3A9119582C2C}" presName="composite" presStyleCnt="0"/>
      <dgm:spPr/>
    </dgm:pt>
    <dgm:pt modelId="{B0B9E744-1420-4866-A8CF-2CE60055335C}" type="pres">
      <dgm:prSet presAssocID="{64D13529-B046-4451-96BB-3A9119582C2C}" presName="parTx" presStyleLbl="node1" presStyleIdx="3" presStyleCnt="5" custScaleY="164663" custLinFactNeighborX="8587" custLinFactNeighborY="-17564">
        <dgm:presLayoutVars>
          <dgm:chMax val="0"/>
          <dgm:chPref val="0"/>
          <dgm:bulletEnabled val="1"/>
        </dgm:presLayoutVars>
      </dgm:prSet>
      <dgm:spPr>
        <a:prstGeom prst="diamond">
          <a:avLst/>
        </a:prstGeom>
      </dgm:spPr>
    </dgm:pt>
    <dgm:pt modelId="{405F38E2-0E37-4D37-9087-F181C2438D2A}" type="pres">
      <dgm:prSet presAssocID="{64D13529-B046-4451-96BB-3A9119582C2C}" presName="desTx" presStyleLbl="revTx" presStyleIdx="3" presStyleCnt="5">
        <dgm:presLayoutVars>
          <dgm:bulletEnabled val="1"/>
        </dgm:presLayoutVars>
      </dgm:prSet>
      <dgm:spPr/>
    </dgm:pt>
    <dgm:pt modelId="{A3526722-17D3-4465-AEDE-8C8576F615FB}" type="pres">
      <dgm:prSet presAssocID="{5470D9F2-2AD6-484E-A4E9-B788FBCA6DD4}" presName="space" presStyleCnt="0"/>
      <dgm:spPr/>
    </dgm:pt>
    <dgm:pt modelId="{404013F1-92FF-4D9D-ABBE-034A72CE09B1}" type="pres">
      <dgm:prSet presAssocID="{DEFB269D-C23D-41C2-8D0F-B9D93EA1A88F}" presName="composite" presStyleCnt="0"/>
      <dgm:spPr/>
    </dgm:pt>
    <dgm:pt modelId="{3675B503-ABC5-43DD-8207-5DC407328786}" type="pres">
      <dgm:prSet presAssocID="{DEFB269D-C23D-41C2-8D0F-B9D93EA1A88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9C3C8040-DA45-4864-82D2-273E09FEA04A}" type="pres">
      <dgm:prSet presAssocID="{DEFB269D-C23D-41C2-8D0F-B9D93EA1A88F}" presName="desTx" presStyleLbl="revTx" presStyleIdx="4" presStyleCnt="5">
        <dgm:presLayoutVars>
          <dgm:bulletEnabled val="1"/>
        </dgm:presLayoutVars>
      </dgm:prSet>
      <dgm:spPr/>
    </dgm:pt>
  </dgm:ptLst>
  <dgm:cxnLst>
    <dgm:cxn modelId="{E2AE3FD2-B72C-47B5-916C-D6672FC39389}" type="presOf" srcId="{07A4A23C-E5AB-4E48-A7B3-399BA6852A09}" destId="{A7F88533-911B-4F07-8742-BF7B6BD82B0A}" srcOrd="0" destOrd="0" presId="urn:microsoft.com/office/officeart/2005/8/layout/chevron1"/>
    <dgm:cxn modelId="{8712AE59-4362-4256-A3D7-BA278A37BF75}" type="presOf" srcId="{FC73F93B-4968-41C9-BFAB-5BC71E8B15E4}" destId="{1C1AB853-75EC-48E1-BB37-0E0084A40F9A}" srcOrd="0" destOrd="0" presId="urn:microsoft.com/office/officeart/2005/8/layout/chevron1"/>
    <dgm:cxn modelId="{62E386F9-D85A-4AA3-A7F4-C7EFE786AFE5}" srcId="{5C226381-FA2D-4E9B-8781-29C5FCA40E0B}" destId="{DC5C310A-1DCD-413C-9B75-FDE983B1DABE}" srcOrd="0" destOrd="0" parTransId="{155DA891-C3D6-4CB2-AA88-DAC3F6E42FB3}" sibTransId="{F3C0DD78-93CE-4773-8FCE-DDFC31F61198}"/>
    <dgm:cxn modelId="{4FA35F13-B74B-47F7-9CF7-1C0CC4869DFD}" srcId="{DC5C310A-1DCD-413C-9B75-FDE983B1DABE}" destId="{027BC22A-C513-4A99-8142-14FFCC5734CA}" srcOrd="0" destOrd="0" parTransId="{3DA40660-99AD-4CF1-8AE7-78401DC5FFDD}" sibTransId="{AA5070D1-4D98-4A6E-B9C6-8BB2BC07A365}"/>
    <dgm:cxn modelId="{E7294EB8-2C86-49A9-B25D-DA2BF144C7C8}" srcId="{07A4A23C-E5AB-4E48-A7B3-399BA6852A09}" destId="{54C89E39-5743-4A43-8035-A7DDF5DA824D}" srcOrd="0" destOrd="0" parTransId="{1184B7BA-33A8-42E5-9B0C-96682A8B2432}" sibTransId="{1764CB11-20F7-4201-80B6-39F998C45753}"/>
    <dgm:cxn modelId="{D4F10FF1-7274-45F3-8A97-E041141D205A}" srcId="{5C226381-FA2D-4E9B-8781-29C5FCA40E0B}" destId="{16E83163-EE81-415B-BA98-B9CEB5856D33}" srcOrd="1" destOrd="0" parTransId="{DE031407-5658-4084-9665-561B78A6B3C5}" sibTransId="{6CBFE927-CB65-4A81-A10E-38D5A6DC85FD}"/>
    <dgm:cxn modelId="{53499ABA-622F-48C1-9EBC-7CCA188C9EC3}" type="presOf" srcId="{5C226381-FA2D-4E9B-8781-29C5FCA40E0B}" destId="{E5E04B77-CB96-4435-9316-0837C3D2D945}" srcOrd="0" destOrd="0" presId="urn:microsoft.com/office/officeart/2005/8/layout/chevron1"/>
    <dgm:cxn modelId="{720BDB0F-DCDE-4B21-8CC5-E4D6C8BAF077}" type="presOf" srcId="{54C89E39-5743-4A43-8035-A7DDF5DA824D}" destId="{5266D930-9BB4-4DEA-86F3-E7A03E2944E1}" srcOrd="0" destOrd="0" presId="urn:microsoft.com/office/officeart/2005/8/layout/chevron1"/>
    <dgm:cxn modelId="{C9CDEF2F-C36D-4675-B98F-A552DFBA5998}" srcId="{5C226381-FA2D-4E9B-8781-29C5FCA40E0B}" destId="{64D13529-B046-4451-96BB-3A9119582C2C}" srcOrd="3" destOrd="0" parTransId="{3241EBD5-7C1C-4BEF-91D9-D5FF34233BED}" sibTransId="{5470D9F2-2AD6-484E-A4E9-B788FBCA6DD4}"/>
    <dgm:cxn modelId="{D8619D88-0B1A-485F-9CFF-EE940380DBC1}" srcId="{5C226381-FA2D-4E9B-8781-29C5FCA40E0B}" destId="{DEFB269D-C23D-41C2-8D0F-B9D93EA1A88F}" srcOrd="4" destOrd="0" parTransId="{9836452E-FE02-49CA-8787-9F29D71F3101}" sibTransId="{6463A1CD-50C5-471A-94FF-9DE5C5AA14FD}"/>
    <dgm:cxn modelId="{1F2F16CA-A71F-4057-A03E-054F7C93012F}" srcId="{16E83163-EE81-415B-BA98-B9CEB5856D33}" destId="{FC73F93B-4968-41C9-BFAB-5BC71E8B15E4}" srcOrd="0" destOrd="0" parTransId="{140B701D-EA96-44C9-A8A2-40FA66AAC470}" sibTransId="{8583FF18-59A0-40C5-985B-9E0659A63387}"/>
    <dgm:cxn modelId="{8A5082CF-8C5C-4BB5-9B8C-E591101CD16F}" type="presOf" srcId="{DEFB269D-C23D-41C2-8D0F-B9D93EA1A88F}" destId="{3675B503-ABC5-43DD-8207-5DC407328786}" srcOrd="0" destOrd="0" presId="urn:microsoft.com/office/officeart/2005/8/layout/chevron1"/>
    <dgm:cxn modelId="{A440625A-ECF1-41D1-9495-CFD524A3A5DA}" srcId="{5C226381-FA2D-4E9B-8781-29C5FCA40E0B}" destId="{07A4A23C-E5AB-4E48-A7B3-399BA6852A09}" srcOrd="2" destOrd="0" parTransId="{F786315F-526D-40EF-9196-21F3F4F87643}" sibTransId="{A5ADA2FF-F32F-4561-8625-823704397D67}"/>
    <dgm:cxn modelId="{A66541EA-1C83-42FA-A3E2-6824F4A52C3C}" type="presOf" srcId="{16130055-C2AC-44C6-B554-44A298FA4A44}" destId="{9C3C8040-DA45-4864-82D2-273E09FEA04A}" srcOrd="0" destOrd="0" presId="urn:microsoft.com/office/officeart/2005/8/layout/chevron1"/>
    <dgm:cxn modelId="{A8E09F68-6221-48F6-8DA1-A54AF642BC78}" type="presOf" srcId="{DC5C310A-1DCD-413C-9B75-FDE983B1DABE}" destId="{5EA16BBC-1E1F-4F40-A921-9C5DA5FD282C}" srcOrd="0" destOrd="0" presId="urn:microsoft.com/office/officeart/2005/8/layout/chevron1"/>
    <dgm:cxn modelId="{E184D372-C3AA-4749-8E47-903E9A43290A}" type="presOf" srcId="{027BC22A-C513-4A99-8142-14FFCC5734CA}" destId="{1C848085-C291-4B34-AFC5-07CC43BC03B5}" srcOrd="0" destOrd="0" presId="urn:microsoft.com/office/officeart/2005/8/layout/chevron1"/>
    <dgm:cxn modelId="{C9438BAA-CF7C-4324-A43B-4B5BA788C68C}" type="presOf" srcId="{16E83163-EE81-415B-BA98-B9CEB5856D33}" destId="{3057C834-5A4A-4922-8EC2-CAC9D2B74B08}" srcOrd="0" destOrd="0" presId="urn:microsoft.com/office/officeart/2005/8/layout/chevron1"/>
    <dgm:cxn modelId="{CB911D7D-7710-4E30-A43F-C3F659E79AE6}" type="presOf" srcId="{1AB7F465-38BA-4F7F-8FDF-3BC5C0A5A26F}" destId="{405F38E2-0E37-4D37-9087-F181C2438D2A}" srcOrd="0" destOrd="0" presId="urn:microsoft.com/office/officeart/2005/8/layout/chevron1"/>
    <dgm:cxn modelId="{4BADEFD5-CB73-48C0-BB27-9CE5E3C30763}" type="presOf" srcId="{64D13529-B046-4451-96BB-3A9119582C2C}" destId="{B0B9E744-1420-4866-A8CF-2CE60055335C}" srcOrd="0" destOrd="0" presId="urn:microsoft.com/office/officeart/2005/8/layout/chevron1"/>
    <dgm:cxn modelId="{87DF0233-1402-4A89-A2C8-E5DD9B09EE29}" srcId="{64D13529-B046-4451-96BB-3A9119582C2C}" destId="{1AB7F465-38BA-4F7F-8FDF-3BC5C0A5A26F}" srcOrd="0" destOrd="0" parTransId="{D2325698-97A8-4C05-931D-182848386529}" sibTransId="{E2A4C57A-327E-446F-8816-E207B0FE1C66}"/>
    <dgm:cxn modelId="{8D168D1E-F1DD-4BCA-8E8A-96F607D00CB4}" srcId="{DEFB269D-C23D-41C2-8D0F-B9D93EA1A88F}" destId="{16130055-C2AC-44C6-B554-44A298FA4A44}" srcOrd="0" destOrd="0" parTransId="{8FC4213A-E162-4B64-BCEE-8F46505998D5}" sibTransId="{FEFD524D-C11A-4621-88E2-915B7B8FC657}"/>
    <dgm:cxn modelId="{B503FDDC-DA7C-4377-9AD4-2D2CD1EF4127}" type="presParOf" srcId="{E5E04B77-CB96-4435-9316-0837C3D2D945}" destId="{29ADB5C7-07A7-43F7-81C2-5730919080CB}" srcOrd="0" destOrd="0" presId="urn:microsoft.com/office/officeart/2005/8/layout/chevron1"/>
    <dgm:cxn modelId="{48BE5FE3-3A53-487E-860B-BF533619ACF0}" type="presParOf" srcId="{29ADB5C7-07A7-43F7-81C2-5730919080CB}" destId="{5EA16BBC-1E1F-4F40-A921-9C5DA5FD282C}" srcOrd="0" destOrd="0" presId="urn:microsoft.com/office/officeart/2005/8/layout/chevron1"/>
    <dgm:cxn modelId="{48B88B7E-5008-486E-8AB8-DD04D53BCE1A}" type="presParOf" srcId="{29ADB5C7-07A7-43F7-81C2-5730919080CB}" destId="{1C848085-C291-4B34-AFC5-07CC43BC03B5}" srcOrd="1" destOrd="0" presId="urn:microsoft.com/office/officeart/2005/8/layout/chevron1"/>
    <dgm:cxn modelId="{810DBF18-3E72-4DB7-8DD5-2A3658950CAF}" type="presParOf" srcId="{E5E04B77-CB96-4435-9316-0837C3D2D945}" destId="{F5C06D14-8B3D-428F-BE50-66F6809E0C79}" srcOrd="1" destOrd="0" presId="urn:microsoft.com/office/officeart/2005/8/layout/chevron1"/>
    <dgm:cxn modelId="{8F214B29-C4BD-4BC4-9289-AD842C81106A}" type="presParOf" srcId="{E5E04B77-CB96-4435-9316-0837C3D2D945}" destId="{6C0B6B43-F3B4-414E-BEA3-2737C8FF3B4F}" srcOrd="2" destOrd="0" presId="urn:microsoft.com/office/officeart/2005/8/layout/chevron1"/>
    <dgm:cxn modelId="{C10D7182-B857-487C-BC49-D856E3D9DE0D}" type="presParOf" srcId="{6C0B6B43-F3B4-414E-BEA3-2737C8FF3B4F}" destId="{3057C834-5A4A-4922-8EC2-CAC9D2B74B08}" srcOrd="0" destOrd="0" presId="urn:microsoft.com/office/officeart/2005/8/layout/chevron1"/>
    <dgm:cxn modelId="{7346383C-4552-471E-A3DD-F82A80E30A28}" type="presParOf" srcId="{6C0B6B43-F3B4-414E-BEA3-2737C8FF3B4F}" destId="{1C1AB853-75EC-48E1-BB37-0E0084A40F9A}" srcOrd="1" destOrd="0" presId="urn:microsoft.com/office/officeart/2005/8/layout/chevron1"/>
    <dgm:cxn modelId="{F4DAFBCE-E6D3-4DD6-ABA3-5AE91E5732C3}" type="presParOf" srcId="{E5E04B77-CB96-4435-9316-0837C3D2D945}" destId="{B1A58745-CDDD-448C-A29B-6FFFDD3BECB8}" srcOrd="3" destOrd="0" presId="urn:microsoft.com/office/officeart/2005/8/layout/chevron1"/>
    <dgm:cxn modelId="{3D648203-8ADE-424A-BFD4-3CAE69983586}" type="presParOf" srcId="{E5E04B77-CB96-4435-9316-0837C3D2D945}" destId="{E0CF5E92-561D-456A-91BB-71D5D2FC21D0}" srcOrd="4" destOrd="0" presId="urn:microsoft.com/office/officeart/2005/8/layout/chevron1"/>
    <dgm:cxn modelId="{259D34E1-2A99-4220-836F-22BDF923A233}" type="presParOf" srcId="{E0CF5E92-561D-456A-91BB-71D5D2FC21D0}" destId="{A7F88533-911B-4F07-8742-BF7B6BD82B0A}" srcOrd="0" destOrd="0" presId="urn:microsoft.com/office/officeart/2005/8/layout/chevron1"/>
    <dgm:cxn modelId="{324ADFE8-130F-43BC-B717-5DBDD9BE19C3}" type="presParOf" srcId="{E0CF5E92-561D-456A-91BB-71D5D2FC21D0}" destId="{5266D930-9BB4-4DEA-86F3-E7A03E2944E1}" srcOrd="1" destOrd="0" presId="urn:microsoft.com/office/officeart/2005/8/layout/chevron1"/>
    <dgm:cxn modelId="{F338F841-AC60-428C-8EAB-7C18F8809377}" type="presParOf" srcId="{E5E04B77-CB96-4435-9316-0837C3D2D945}" destId="{3B69A273-BC30-4394-AA1A-627A99B58355}" srcOrd="5" destOrd="0" presId="urn:microsoft.com/office/officeart/2005/8/layout/chevron1"/>
    <dgm:cxn modelId="{BA65AE8C-5C08-40A0-B2DE-D69B26B471F8}" type="presParOf" srcId="{E5E04B77-CB96-4435-9316-0837C3D2D945}" destId="{C0430DFE-A75B-4114-8A4C-75460B57981A}" srcOrd="6" destOrd="0" presId="urn:microsoft.com/office/officeart/2005/8/layout/chevron1"/>
    <dgm:cxn modelId="{200B2142-EFBA-420C-8152-CBE329103756}" type="presParOf" srcId="{C0430DFE-A75B-4114-8A4C-75460B57981A}" destId="{B0B9E744-1420-4866-A8CF-2CE60055335C}" srcOrd="0" destOrd="0" presId="urn:microsoft.com/office/officeart/2005/8/layout/chevron1"/>
    <dgm:cxn modelId="{683C54F8-F3D8-4EC5-B629-3580CD30C4BE}" type="presParOf" srcId="{C0430DFE-A75B-4114-8A4C-75460B57981A}" destId="{405F38E2-0E37-4D37-9087-F181C2438D2A}" srcOrd="1" destOrd="0" presId="urn:microsoft.com/office/officeart/2005/8/layout/chevron1"/>
    <dgm:cxn modelId="{353B6055-EE93-4BCC-8902-46349B8234BE}" type="presParOf" srcId="{E5E04B77-CB96-4435-9316-0837C3D2D945}" destId="{A3526722-17D3-4465-AEDE-8C8576F615FB}" srcOrd="7" destOrd="0" presId="urn:microsoft.com/office/officeart/2005/8/layout/chevron1"/>
    <dgm:cxn modelId="{CA8BAB75-DB08-4167-B288-E7B6AC8B8B61}" type="presParOf" srcId="{E5E04B77-CB96-4435-9316-0837C3D2D945}" destId="{404013F1-92FF-4D9D-ABBE-034A72CE09B1}" srcOrd="8" destOrd="0" presId="urn:microsoft.com/office/officeart/2005/8/layout/chevron1"/>
    <dgm:cxn modelId="{0DE04823-A961-4F15-AC01-FB4F414133BE}" type="presParOf" srcId="{404013F1-92FF-4D9D-ABBE-034A72CE09B1}" destId="{3675B503-ABC5-43DD-8207-5DC407328786}" srcOrd="0" destOrd="0" presId="urn:microsoft.com/office/officeart/2005/8/layout/chevron1"/>
    <dgm:cxn modelId="{59831A05-A3EB-4BF5-A080-3BBA3D3EB2ED}" type="presParOf" srcId="{404013F1-92FF-4D9D-ABBE-034A72CE09B1}" destId="{9C3C8040-DA45-4864-82D2-273E09FEA04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16BBC-1E1F-4F40-A921-9C5DA5FD282C}">
      <dsp:nvSpPr>
        <dsp:cNvPr id="0" name=""/>
        <dsp:cNvSpPr/>
      </dsp:nvSpPr>
      <dsp:spPr>
        <a:xfrm>
          <a:off x="4547" y="1193148"/>
          <a:ext cx="1748321" cy="69932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Declare</a:t>
          </a:r>
          <a:endParaRPr lang="en-US" sz="2100" kern="1200" dirty="0"/>
        </a:p>
      </dsp:txBody>
      <dsp:txXfrm>
        <a:off x="354211" y="1193148"/>
        <a:ext cx="1048993" cy="699328"/>
      </dsp:txXfrm>
    </dsp:sp>
    <dsp:sp modelId="{1C848085-C291-4B34-AFC5-07CC43BC03B5}">
      <dsp:nvSpPr>
        <dsp:cNvPr id="0" name=""/>
        <dsp:cNvSpPr/>
      </dsp:nvSpPr>
      <dsp:spPr>
        <a:xfrm>
          <a:off x="4547" y="1979892"/>
          <a:ext cx="1398656" cy="11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 Create a named SQL area</a:t>
          </a:r>
          <a:endParaRPr lang="en-US" sz="2100" kern="1200" dirty="0"/>
        </a:p>
      </dsp:txBody>
      <dsp:txXfrm>
        <a:off x="4547" y="1979892"/>
        <a:ext cx="1398656" cy="1178296"/>
      </dsp:txXfrm>
    </dsp:sp>
    <dsp:sp modelId="{3057C834-5A4A-4922-8EC2-CAC9D2B74B08}">
      <dsp:nvSpPr>
        <dsp:cNvPr id="0" name=""/>
        <dsp:cNvSpPr/>
      </dsp:nvSpPr>
      <dsp:spPr>
        <a:xfrm>
          <a:off x="1536868" y="1193148"/>
          <a:ext cx="1748321" cy="69932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</a:t>
          </a:r>
          <a:endParaRPr lang="en-US" sz="2100" kern="1200" dirty="0"/>
        </a:p>
      </dsp:txBody>
      <dsp:txXfrm>
        <a:off x="1886532" y="1193148"/>
        <a:ext cx="1048993" cy="699328"/>
      </dsp:txXfrm>
    </dsp:sp>
    <dsp:sp modelId="{1C1AB853-75EC-48E1-BB37-0E0084A40F9A}">
      <dsp:nvSpPr>
        <dsp:cNvPr id="0" name=""/>
        <dsp:cNvSpPr/>
      </dsp:nvSpPr>
      <dsp:spPr>
        <a:xfrm>
          <a:off x="1536868" y="1979892"/>
          <a:ext cx="1398656" cy="11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Identify the Active Set</a:t>
          </a:r>
          <a:endParaRPr lang="en-US" sz="2100" kern="1200" dirty="0"/>
        </a:p>
      </dsp:txBody>
      <dsp:txXfrm>
        <a:off x="1536868" y="1979892"/>
        <a:ext cx="1398656" cy="1178296"/>
      </dsp:txXfrm>
    </dsp:sp>
    <dsp:sp modelId="{A7F88533-911B-4F07-8742-BF7B6BD82B0A}">
      <dsp:nvSpPr>
        <dsp:cNvPr id="0" name=""/>
        <dsp:cNvSpPr/>
      </dsp:nvSpPr>
      <dsp:spPr>
        <a:xfrm>
          <a:off x="3069189" y="1193148"/>
          <a:ext cx="1748321" cy="69932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Fetch</a:t>
          </a:r>
          <a:endParaRPr lang="en-US" sz="2100" kern="1200" dirty="0"/>
        </a:p>
      </dsp:txBody>
      <dsp:txXfrm>
        <a:off x="3418853" y="1193148"/>
        <a:ext cx="1048993" cy="699328"/>
      </dsp:txXfrm>
    </dsp:sp>
    <dsp:sp modelId="{5266D930-9BB4-4DEA-86F3-E7A03E2944E1}">
      <dsp:nvSpPr>
        <dsp:cNvPr id="0" name=""/>
        <dsp:cNvSpPr/>
      </dsp:nvSpPr>
      <dsp:spPr>
        <a:xfrm>
          <a:off x="3069189" y="1979892"/>
          <a:ext cx="1398656" cy="11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 Load the current row into variables </a:t>
          </a:r>
          <a:endParaRPr lang="en-US" sz="2100" kern="1200" dirty="0"/>
        </a:p>
      </dsp:txBody>
      <dsp:txXfrm>
        <a:off x="3069189" y="1979892"/>
        <a:ext cx="1398656" cy="1178296"/>
      </dsp:txXfrm>
    </dsp:sp>
    <dsp:sp modelId="{B0B9E744-1420-4866-A8CF-2CE60055335C}">
      <dsp:nvSpPr>
        <dsp:cNvPr id="0" name=""/>
        <dsp:cNvSpPr/>
      </dsp:nvSpPr>
      <dsp:spPr>
        <a:xfrm>
          <a:off x="4751638" y="957266"/>
          <a:ext cx="1748321" cy="1151535"/>
        </a:xfrm>
        <a:prstGeom prst="diamond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Verify</a:t>
          </a:r>
          <a:endParaRPr lang="en-US" sz="2100" kern="1200" dirty="0"/>
        </a:p>
      </dsp:txBody>
      <dsp:txXfrm>
        <a:off x="5188718" y="1245150"/>
        <a:ext cx="874161" cy="575767"/>
      </dsp:txXfrm>
    </dsp:sp>
    <dsp:sp modelId="{405F38E2-0E37-4D37-9087-F181C2438D2A}">
      <dsp:nvSpPr>
        <dsp:cNvPr id="0" name=""/>
        <dsp:cNvSpPr/>
      </dsp:nvSpPr>
      <dsp:spPr>
        <a:xfrm>
          <a:off x="4601510" y="2092944"/>
          <a:ext cx="1398656" cy="11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Check whether empty or not</a:t>
          </a:r>
          <a:endParaRPr lang="en-US" sz="2100" kern="1200" dirty="0"/>
        </a:p>
      </dsp:txBody>
      <dsp:txXfrm>
        <a:off x="4601510" y="2092944"/>
        <a:ext cx="1398656" cy="1178296"/>
      </dsp:txXfrm>
    </dsp:sp>
    <dsp:sp modelId="{3675B503-ABC5-43DD-8207-5DC407328786}">
      <dsp:nvSpPr>
        <dsp:cNvPr id="0" name=""/>
        <dsp:cNvSpPr/>
      </dsp:nvSpPr>
      <dsp:spPr>
        <a:xfrm>
          <a:off x="6133831" y="1193148"/>
          <a:ext cx="1748321" cy="69932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Close</a:t>
          </a:r>
        </a:p>
      </dsp:txBody>
      <dsp:txXfrm>
        <a:off x="6483495" y="1193148"/>
        <a:ext cx="1048993" cy="699328"/>
      </dsp:txXfrm>
    </dsp:sp>
    <dsp:sp modelId="{9C3C8040-DA45-4864-82D2-273E09FEA04A}">
      <dsp:nvSpPr>
        <dsp:cNvPr id="0" name=""/>
        <dsp:cNvSpPr/>
      </dsp:nvSpPr>
      <dsp:spPr>
        <a:xfrm>
          <a:off x="6133831" y="1979892"/>
          <a:ext cx="1398656" cy="11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Release the active set if empty</a:t>
          </a:r>
        </a:p>
      </dsp:txBody>
      <dsp:txXfrm>
        <a:off x="6133831" y="1979892"/>
        <a:ext cx="1398656" cy="11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F6-91AD-4723-9CA5-F28E7B3A5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70A9-DDEA-4357-B8C9-86FEABB61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E77-2D19-4578-A747-47752EBB2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EF0-E5F0-4F44-9235-9E9E7F4FD3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A9-305B-4C72-9159-424049F4A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3F8-488C-4209-84AC-9965A40A9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C89-6098-467E-BB36-8CEAC86FC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2A-6679-4A1D-A871-65344A8790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08-7809-48C2-A51E-EEFA6E04F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12-60E6-4FCD-B120-BB4C67473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13B-8912-4F6A-8C61-FD07FA04AC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F3504D-B56D-410C-8013-9D397B6F58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CS322: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PL/ </a:t>
            </a:r>
            <a:r>
              <a:rPr lang="en-GB" sz="3200" dirty="0" smtClean="0"/>
              <a:t>SQL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7719" y="5296527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PL/SQL by Ivan </a:t>
            </a:r>
            <a:r>
              <a:rPr lang="en-US" sz="2000" dirty="0" err="1" smtClean="0"/>
              <a:t>Bayross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</a:t>
            </a:r>
            <a:r>
              <a:rPr lang="en-GB" dirty="0"/>
              <a:t>by Table of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Define a table variable with a permitted PL/SQL </a:t>
            </a:r>
            <a:r>
              <a:rPr lang="en-GB" dirty="0" smtClean="0"/>
              <a:t>data </a:t>
            </a:r>
            <a:r>
              <a:rPr lang="en-GB" dirty="0"/>
              <a:t>type. </a:t>
            </a:r>
          </a:p>
          <a:p>
            <a:r>
              <a:rPr lang="en-GB" dirty="0" smtClean="0"/>
              <a:t>Declare </a:t>
            </a:r>
            <a:r>
              <a:rPr lang="en-GB" dirty="0"/>
              <a:t>a PL/SQL variable to hold department </a:t>
            </a:r>
            <a:r>
              <a:rPr lang="en-GB" dirty="0" smtClean="0"/>
              <a:t>information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2937924"/>
            <a:ext cx="5953956" cy="1609950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17475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790" y="1690689"/>
            <a:ext cx="77996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DECLARE 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rgbClr val="FF0066"/>
                </a:solidFill>
              </a:rPr>
              <a:t>TYPE </a:t>
            </a:r>
            <a:r>
              <a:rPr lang="en-US" dirty="0" err="1">
                <a:solidFill>
                  <a:srgbClr val="FF0066"/>
                </a:solidFill>
              </a:rPr>
              <a:t>stud_table_type</a:t>
            </a:r>
            <a:r>
              <a:rPr lang="en-US" dirty="0">
                <a:solidFill>
                  <a:srgbClr val="FF0066"/>
                </a:solidFill>
              </a:rPr>
              <a:t> is table of </a:t>
            </a:r>
          </a:p>
          <a:p>
            <a:pPr lvl="1"/>
            <a:r>
              <a:rPr lang="en-US" dirty="0" smtClean="0">
                <a:solidFill>
                  <a:srgbClr val="FF0066"/>
                </a:solidFill>
              </a:rPr>
              <a:t>	</a:t>
            </a:r>
            <a:r>
              <a:rPr lang="en-US" dirty="0" err="1" smtClean="0">
                <a:solidFill>
                  <a:srgbClr val="FF0066"/>
                </a:solidFill>
              </a:rPr>
              <a:t>student%ROWTYPE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>
                <a:solidFill>
                  <a:srgbClr val="FF0066"/>
                </a:solidFill>
              </a:rPr>
              <a:t>INDEX BY BINARY_INTEGER;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my_stud_table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stud_table_type</a:t>
            </a:r>
            <a:r>
              <a:rPr lang="en-US" dirty="0">
                <a:solidFill>
                  <a:srgbClr val="00B050"/>
                </a:solidFill>
              </a:rPr>
              <a:t>;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v_count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NUMBER(9):= 550156548; </a:t>
            </a:r>
          </a:p>
          <a:p>
            <a:r>
              <a:rPr lang="en-US" b="1" dirty="0" smtClean="0"/>
              <a:t>BEGIN </a:t>
            </a:r>
            <a:endParaRPr lang="en-US" b="1" dirty="0"/>
          </a:p>
          <a:p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550156548..v_count LOOP </a:t>
            </a:r>
          </a:p>
          <a:p>
            <a:r>
              <a:rPr lang="en-US" dirty="0" smtClean="0"/>
              <a:t>		SELECT </a:t>
            </a:r>
            <a:r>
              <a:rPr lang="en-US" dirty="0"/>
              <a:t>* INTO </a:t>
            </a:r>
            <a:r>
              <a:rPr lang="en-US" dirty="0" err="1"/>
              <a:t>my_stud_table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FROM student </a:t>
            </a:r>
          </a:p>
          <a:p>
            <a:r>
              <a:rPr lang="en-US" dirty="0" smtClean="0"/>
              <a:t>		WHERE </a:t>
            </a:r>
            <a:r>
              <a:rPr lang="en-US" dirty="0" err="1"/>
              <a:t>snum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r>
              <a:rPr lang="en-US" dirty="0" smtClean="0"/>
              <a:t>		END </a:t>
            </a:r>
            <a:r>
              <a:rPr lang="en-US" dirty="0"/>
              <a:t>LOOP; </a:t>
            </a:r>
          </a:p>
          <a:p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my_stud_table.FIRST..</a:t>
            </a:r>
            <a:r>
              <a:rPr lang="en-US" dirty="0" err="1"/>
              <a:t>my_stud_table.LAST</a:t>
            </a:r>
            <a:r>
              <a:rPr lang="en-US" dirty="0"/>
              <a:t> </a:t>
            </a:r>
            <a:r>
              <a:rPr lang="en-US" dirty="0" smtClean="0"/>
              <a:t> LOOP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DBMS_OUTPUT.PUT_LINE(</a:t>
            </a:r>
            <a:r>
              <a:rPr lang="en-US" dirty="0" err="1" smtClean="0"/>
              <a:t>my_stud_table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</a:t>
            </a:r>
            <a:r>
              <a:rPr lang="en-US" dirty="0" err="1"/>
              <a:t>sname</a:t>
            </a:r>
            <a:r>
              <a:rPr lang="en-US" dirty="0"/>
              <a:t>); </a:t>
            </a:r>
          </a:p>
          <a:p>
            <a:r>
              <a:rPr lang="en-US" dirty="0" smtClean="0"/>
              <a:t>	END </a:t>
            </a:r>
            <a:r>
              <a:rPr lang="en-US" dirty="0"/>
              <a:t>LOOP; </a:t>
            </a:r>
          </a:p>
          <a:p>
            <a:r>
              <a:rPr lang="en-US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712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b="1" dirty="0"/>
              <a:t>Every SQL statement </a:t>
            </a:r>
            <a:r>
              <a:rPr lang="en-GB" dirty="0"/>
              <a:t>executed by the </a:t>
            </a:r>
            <a:r>
              <a:rPr lang="en-GB" b="1" dirty="0"/>
              <a:t>Oracle Server </a:t>
            </a:r>
            <a:r>
              <a:rPr lang="en-GB" dirty="0" smtClean="0"/>
              <a:t>has </a:t>
            </a:r>
            <a:r>
              <a:rPr lang="en-GB" dirty="0"/>
              <a:t>an </a:t>
            </a:r>
            <a:r>
              <a:rPr lang="en-GB" b="1" dirty="0">
                <a:solidFill>
                  <a:srgbClr val="0000FF"/>
                </a:solidFill>
              </a:rPr>
              <a:t>individual cursor associated with it</a:t>
            </a:r>
            <a:r>
              <a:rPr lang="en-GB" dirty="0"/>
              <a:t>: 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 </a:t>
            </a:r>
            <a:r>
              <a:rPr lang="en-GB" b="1" dirty="0"/>
              <a:t>Implicit cursors</a:t>
            </a:r>
            <a:r>
              <a:rPr lang="en-GB" dirty="0"/>
              <a:t>: Declared for all DML and PL/SQL </a:t>
            </a:r>
            <a:r>
              <a:rPr lang="en-GB" dirty="0" smtClean="0"/>
              <a:t>select </a:t>
            </a:r>
            <a:r>
              <a:rPr lang="en-GB" dirty="0"/>
              <a:t>statements 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 </a:t>
            </a:r>
            <a:r>
              <a:rPr lang="en-GB" b="1" dirty="0" smtClean="0"/>
              <a:t>Explicit </a:t>
            </a:r>
            <a:r>
              <a:rPr lang="en-GB" b="1" dirty="0"/>
              <a:t>cursors</a:t>
            </a:r>
            <a:r>
              <a:rPr lang="en-GB" dirty="0"/>
              <a:t>: Declared and named by the </a:t>
            </a:r>
            <a:r>
              <a:rPr lang="en-GB" dirty="0" smtClean="0"/>
              <a:t>programmer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90029"/>
          </a:xfrm>
        </p:spPr>
        <p:txBody>
          <a:bodyPr/>
          <a:lstStyle/>
          <a:p>
            <a:r>
              <a:rPr lang="en-US" dirty="0" smtClean="0"/>
              <a:t>Oracle Engine explicitly opens a cursor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8650" y="2142699"/>
            <a:ext cx="8150209" cy="3432181"/>
            <a:chOff x="628650" y="2415654"/>
            <a:chExt cx="8150209" cy="3432181"/>
          </a:xfrm>
        </p:grpSpPr>
        <p:sp>
          <p:nvSpPr>
            <p:cNvPr id="4" name="TextBox 3"/>
            <p:cNvSpPr txBox="1"/>
            <p:nvPr/>
          </p:nvSpPr>
          <p:spPr>
            <a:xfrm>
              <a:off x="959039" y="4924505"/>
              <a:ext cx="165052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PL/SQL Code Block on Client Machine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3069735"/>
              <a:ext cx="2311305" cy="1736368"/>
            </a:xfrm>
            <a:prstGeom prst="rect">
              <a:avLst/>
            </a:prstGeom>
          </p:spPr>
        </p:pic>
        <p:sp>
          <p:nvSpPr>
            <p:cNvPr id="6" name="Left-Right Arrow 5"/>
            <p:cNvSpPr/>
            <p:nvPr/>
          </p:nvSpPr>
          <p:spPr>
            <a:xfrm>
              <a:off x="3065897" y="3581062"/>
              <a:ext cx="1804978" cy="484632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817" y="2695690"/>
              <a:ext cx="1430899" cy="222881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70875" y="2415654"/>
              <a:ext cx="16505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7422200" y="3030270"/>
              <a:ext cx="1356659" cy="14018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Oracle Engine HDD</a:t>
              </a:r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6354437" y="3567781"/>
              <a:ext cx="903690" cy="484632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15261" y="5154776"/>
              <a:ext cx="37820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Cursor Opened on the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Rows retrieved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726" y="5753913"/>
            <a:ext cx="738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Cursor Attributes: </a:t>
            </a:r>
            <a:r>
              <a:rPr lang="en-US" sz="2000" b="1" dirty="0" smtClean="0">
                <a:solidFill>
                  <a:srgbClr val="0000FF"/>
                </a:solidFill>
              </a:rPr>
              <a:t>%ISOPEN, %FOUND, %NOTFOUND, %ROWCOUNT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725" y="6294267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Usage: </a:t>
            </a:r>
            <a:r>
              <a:rPr lang="en-US" sz="2000" b="1" dirty="0" smtClean="0">
                <a:solidFill>
                  <a:srgbClr val="000000"/>
                </a:solidFill>
              </a:rPr>
              <a:t>SQL%ROWCOUNT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4473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5438" y="1690689"/>
            <a:ext cx="7989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explicit cursors to </a:t>
            </a:r>
            <a:r>
              <a:rPr lang="en-US" sz="2000" b="1" dirty="0">
                <a:solidFill>
                  <a:srgbClr val="C00000"/>
                </a:solidFill>
              </a:rPr>
              <a:t>individually process each row</a:t>
            </a:r>
            <a:r>
              <a:rPr lang="en-US" sz="2000" dirty="0"/>
              <a:t> returned by a multiple-row SELECT statement. </a:t>
            </a:r>
          </a:p>
        </p:txBody>
      </p:sp>
      <p:sp>
        <p:nvSpPr>
          <p:cNvPr id="6" name="Curved Down Arrow 5"/>
          <p:cNvSpPr/>
          <p:nvPr/>
        </p:nvSpPr>
        <p:spPr>
          <a:xfrm flipH="1">
            <a:off x="4449171" y="2230140"/>
            <a:ext cx="188489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20637" y="4258101"/>
            <a:ext cx="1766264" cy="2028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 Working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1688"/>
            <a:ext cx="1127683" cy="84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3153256"/>
            <a:ext cx="132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Machine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1" y="1771667"/>
            <a:ext cx="1062789" cy="1655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3328" y="1491631"/>
            <a:ext cx="1225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181304" y="2380801"/>
            <a:ext cx="2259147" cy="437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04966" y="2011469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&lt;</a:t>
            </a:r>
            <a:r>
              <a:rPr lang="en-US" dirty="0" err="1"/>
              <a:t>CursorName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7233575" y="1771667"/>
            <a:ext cx="1356659" cy="1401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Engine HDD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784969" y="2284498"/>
            <a:ext cx="1216152" cy="4846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84348"/>
              </p:ext>
            </p:extLst>
          </p:nvPr>
        </p:nvGraphicFramePr>
        <p:xfrm>
          <a:off x="4417392" y="4679497"/>
          <a:ext cx="15665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/>
                <a:gridCol w="392430"/>
                <a:gridCol w="39560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C3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40451" y="4304554"/>
            <a:ext cx="1533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 RAM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845318" y="3647245"/>
            <a:ext cx="621934" cy="43716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44745" y="495228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Active Data Set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685780" y="2886247"/>
            <a:ext cx="305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Fetch &lt;</a:t>
            </a:r>
            <a:r>
              <a:rPr lang="en-US" dirty="0" err="1" smtClean="0"/>
              <a:t>CursorName</a:t>
            </a:r>
            <a:r>
              <a:rPr lang="en-US" dirty="0" smtClean="0"/>
              <a:t>&gt; INTO 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5798" y="4258101"/>
            <a:ext cx="1533385" cy="2028007"/>
          </a:xfrm>
          <a:prstGeom prst="rect">
            <a:avLst/>
          </a:prstGeom>
          <a:solidFill>
            <a:srgbClr val="FC929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5798" y="4280863"/>
            <a:ext cx="1533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 RAM</a:t>
            </a:r>
            <a:endParaRPr lang="en-US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26318"/>
              </p:ext>
            </p:extLst>
          </p:nvPr>
        </p:nvGraphicFramePr>
        <p:xfrm>
          <a:off x="985707" y="4698640"/>
          <a:ext cx="4067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>
                    <a:solidFill>
                      <a:srgbClr val="EDED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V3</a:t>
                      </a:r>
                      <a:endParaRPr lang="en-US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V4</a:t>
                      </a:r>
                      <a:endParaRPr lang="en-US" b="1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flipH="1">
            <a:off x="2310877" y="4978974"/>
            <a:ext cx="1803847" cy="437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60143" y="4350720"/>
            <a:ext cx="1754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Fetch One row at a time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08212" y="5624412"/>
            <a:ext cx="1754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Advance the 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7" grpId="0"/>
      <p:bldP spid="8" grpId="0" animBg="1"/>
      <p:bldP spid="9" grpId="0"/>
      <p:bldP spid="10" grpId="0" animBg="1"/>
      <p:bldP spid="11" grpId="0" animBg="1"/>
      <p:bldP spid="13" grpId="0"/>
      <p:bldP spid="16" grpId="0" animBg="1"/>
      <p:bldP spid="17" grpId="0"/>
      <p:bldP spid="18" grpId="0"/>
      <p:bldP spid="19" grpId="0" animBg="1"/>
      <p:bldP spid="20" grpId="0"/>
      <p:bldP spid="22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the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006" y="1690689"/>
            <a:ext cx="4243601" cy="15640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 not include the into clause in the cursor </a:t>
            </a:r>
            <a:r>
              <a:rPr lang="en-GB" dirty="0" smtClean="0"/>
              <a:t>declaration</a:t>
            </a:r>
            <a:r>
              <a:rPr lang="en-GB" dirty="0"/>
              <a:t>. </a:t>
            </a:r>
          </a:p>
          <a:p>
            <a:r>
              <a:rPr lang="en-GB" dirty="0" smtClean="0"/>
              <a:t>If </a:t>
            </a:r>
            <a:r>
              <a:rPr lang="en-GB" dirty="0"/>
              <a:t>processing rows in a specific sequence is required </a:t>
            </a:r>
            <a:r>
              <a:rPr lang="en-GB" dirty="0" smtClean="0"/>
              <a:t>use </a:t>
            </a:r>
            <a:r>
              <a:rPr lang="en-GB" dirty="0"/>
              <a:t>the order by clause in the query.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286584" cy="704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3423989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DECLARE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CURSOR </a:t>
            </a:r>
            <a:r>
              <a:rPr lang="en-US" sz="2000" dirty="0" err="1" smtClean="0">
                <a:solidFill>
                  <a:srgbClr val="C00000"/>
                </a:solidFill>
              </a:rPr>
              <a:t>emp_cursor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IS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SELECT </a:t>
            </a:r>
            <a:r>
              <a:rPr lang="en-US" sz="2000" dirty="0" err="1">
                <a:solidFill>
                  <a:srgbClr val="C00000"/>
                </a:solidFill>
              </a:rPr>
              <a:t>employee_id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FROM employees</a:t>
            </a:r>
            <a:r>
              <a:rPr lang="en-US" sz="2000" dirty="0">
                <a:solidFill>
                  <a:srgbClr val="C00000"/>
                </a:solidFill>
              </a:rPr>
              <a:t>; 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CURSOR 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dept_cursor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IS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	SELECT </a:t>
            </a:r>
            <a:r>
              <a:rPr lang="en-US" sz="2000" dirty="0">
                <a:solidFill>
                  <a:srgbClr val="0000FF"/>
                </a:solidFill>
              </a:rPr>
              <a:t>* </a:t>
            </a:r>
            <a:r>
              <a:rPr lang="en-US" sz="2000" dirty="0" smtClean="0">
                <a:solidFill>
                  <a:srgbClr val="0000FF"/>
                </a:solidFill>
              </a:rPr>
              <a:t>FROM departments WHERE </a:t>
            </a:r>
            <a:r>
              <a:rPr lang="en-US" sz="2000" dirty="0" err="1">
                <a:solidFill>
                  <a:srgbClr val="0000FF"/>
                </a:solidFill>
              </a:rPr>
              <a:t>location_id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= 170;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BEGIN </a:t>
            </a:r>
            <a:endParaRPr lang="en-US" sz="2000" dirty="0" smtClean="0"/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62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Open </a:t>
            </a:r>
            <a:r>
              <a:rPr lang="en-GB" dirty="0"/>
              <a:t>the cursor </a:t>
            </a:r>
            <a:r>
              <a:rPr lang="en-GB" b="1" dirty="0"/>
              <a:t>to execute the query </a:t>
            </a:r>
            <a:r>
              <a:rPr lang="en-GB" dirty="0"/>
              <a:t>and identify </a:t>
            </a:r>
            <a:r>
              <a:rPr lang="en-GB" dirty="0" smtClean="0"/>
              <a:t>the </a:t>
            </a:r>
            <a:r>
              <a:rPr lang="en-GB" dirty="0"/>
              <a:t>active set.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If </a:t>
            </a:r>
            <a:r>
              <a:rPr lang="en-GB" dirty="0"/>
              <a:t>the query returns no rows, no exception is </a:t>
            </a:r>
            <a:r>
              <a:rPr lang="en-GB" dirty="0" smtClean="0"/>
              <a:t>raised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 </a:t>
            </a:r>
            <a:r>
              <a:rPr lang="en-GB" dirty="0"/>
              <a:t>cursor attributes to test the outcome after a </a:t>
            </a:r>
            <a:r>
              <a:rPr lang="en-GB" dirty="0" smtClean="0"/>
              <a:t>fetch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09" y="1396156"/>
            <a:ext cx="2676899" cy="362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536" y="3726576"/>
            <a:ext cx="8666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Dynamically allocates memory for a context area that eventually contains crucial processing </a:t>
            </a:r>
            <a:r>
              <a:rPr lang="en-US" sz="2000" dirty="0" smtClean="0"/>
              <a:t>information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Parses </a:t>
            </a:r>
            <a:r>
              <a:rPr lang="en-US" sz="2000" dirty="0"/>
              <a:t>the SELECT statement.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Binds </a:t>
            </a:r>
            <a:r>
              <a:rPr lang="en-US" sz="2000" dirty="0"/>
              <a:t>the input variables—sets the value for the input variables by obtaining their memory addresses.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Identifies </a:t>
            </a:r>
            <a:r>
              <a:rPr lang="en-US" sz="2000" dirty="0"/>
              <a:t>the active set—the set of rows that satisfy the search criteria. Rows in the active set are not </a:t>
            </a:r>
            <a:r>
              <a:rPr lang="en-US" sz="2000" dirty="0" smtClean="0"/>
              <a:t>retrieved </a:t>
            </a:r>
            <a:r>
              <a:rPr lang="en-US" sz="2000" dirty="0"/>
              <a:t>into variables when the OPEN statement is executed. Rather, the FETCH statement retrieves </a:t>
            </a:r>
            <a:r>
              <a:rPr lang="en-US" sz="2000" dirty="0" smtClean="0"/>
              <a:t>the </a:t>
            </a:r>
            <a:r>
              <a:rPr lang="en-US" sz="2000" dirty="0"/>
              <a:t>rows.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Positions </a:t>
            </a:r>
            <a:r>
              <a:rPr lang="en-US" sz="2000" dirty="0"/>
              <a:t>the pointer just before the first row in the active set. </a:t>
            </a:r>
          </a:p>
        </p:txBody>
      </p:sp>
    </p:spTree>
    <p:extLst>
      <p:ext uri="{BB962C8B-B14F-4D97-AF65-F5344CB8AC3E}">
        <p14:creationId xmlns:p14="http://schemas.microsoft.com/office/powerpoint/2010/main" val="34286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Data from the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738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Retrieve the current row values into variables. </a:t>
            </a:r>
          </a:p>
          <a:p>
            <a:r>
              <a:rPr lang="en-GB" dirty="0" smtClean="0"/>
              <a:t>Include </a:t>
            </a:r>
            <a:r>
              <a:rPr lang="en-GB" dirty="0"/>
              <a:t>the same number of variables. </a:t>
            </a:r>
          </a:p>
          <a:p>
            <a:r>
              <a:rPr lang="en-GB" dirty="0" smtClean="0"/>
              <a:t>Match </a:t>
            </a:r>
            <a:r>
              <a:rPr lang="en-GB" dirty="0"/>
              <a:t>each variable to correspond to the columns </a:t>
            </a:r>
            <a:r>
              <a:rPr lang="en-GB" dirty="0" err="1" smtClean="0"/>
              <a:t>positionally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dirty="0" smtClean="0"/>
              <a:t>Test </a:t>
            </a:r>
            <a:r>
              <a:rPr lang="en-GB" dirty="0"/>
              <a:t>to see whether the cursor contains rows.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3567947"/>
            <a:ext cx="739243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SET SERVEROUTPUT ON </a:t>
            </a:r>
          </a:p>
          <a:p>
            <a:pPr marL="0" indent="0">
              <a:buNone/>
            </a:pPr>
            <a:r>
              <a:rPr lang="en-US" dirty="0"/>
              <a:t>DECLARE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v_empno</a:t>
            </a:r>
            <a:r>
              <a:rPr lang="en-US" dirty="0" smtClean="0"/>
              <a:t> </a:t>
            </a:r>
            <a:r>
              <a:rPr lang="en-US" dirty="0" err="1"/>
              <a:t>employees.employee_id%TYPE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v_ename</a:t>
            </a:r>
            <a:r>
              <a:rPr lang="en-US" dirty="0" smtClean="0"/>
              <a:t> </a:t>
            </a:r>
            <a:r>
              <a:rPr lang="en-US" dirty="0" err="1"/>
              <a:t>employees.last_name%TYPE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CURSOR </a:t>
            </a:r>
            <a:r>
              <a:rPr lang="en-US" dirty="0" err="1">
                <a:solidFill>
                  <a:srgbClr val="0000FF"/>
                </a:solidFill>
              </a:rPr>
              <a:t>emp_cursor</a:t>
            </a:r>
            <a:r>
              <a:rPr lang="en-US" dirty="0">
                <a:solidFill>
                  <a:srgbClr val="0000FF"/>
                </a:solidFill>
              </a:rPr>
              <a:t> IS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SELECT </a:t>
            </a:r>
            <a:r>
              <a:rPr lang="en-US" dirty="0" err="1">
                <a:solidFill>
                  <a:srgbClr val="0000FF"/>
                </a:solidFill>
              </a:rPr>
              <a:t>employee_id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last_name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employees;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OPEN </a:t>
            </a:r>
            <a:r>
              <a:rPr lang="en-US" b="1" dirty="0" err="1">
                <a:solidFill>
                  <a:srgbClr val="00B050"/>
                </a:solidFill>
              </a:rPr>
              <a:t>emp_cursor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1..10 LOOP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FETCH </a:t>
            </a:r>
            <a:r>
              <a:rPr lang="en-US" b="1" dirty="0" err="1">
                <a:solidFill>
                  <a:srgbClr val="C00000"/>
                </a:solidFill>
              </a:rPr>
              <a:t>emp_cursor</a:t>
            </a:r>
            <a:r>
              <a:rPr lang="en-US" b="1" dirty="0">
                <a:solidFill>
                  <a:srgbClr val="C00000"/>
                </a:solidFill>
              </a:rPr>
              <a:t> INTO </a:t>
            </a:r>
            <a:r>
              <a:rPr lang="en-US" b="1" dirty="0" err="1">
                <a:solidFill>
                  <a:srgbClr val="C00000"/>
                </a:solidFill>
              </a:rPr>
              <a:t>v_empno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v_ename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/>
              <a:t>		DBMS_OUTPUT.PUT_LINE </a:t>
            </a:r>
            <a:r>
              <a:rPr lang="en-US" dirty="0"/>
              <a:t>(TO_CHAR(</a:t>
            </a:r>
            <a:r>
              <a:rPr lang="en-US" dirty="0" err="1"/>
              <a:t>v_empno</a:t>
            </a:r>
            <a:r>
              <a:rPr lang="en-US" dirty="0"/>
              <a:t>) </a:t>
            </a:r>
            <a:r>
              <a:rPr lang="en-US" dirty="0" smtClean="0"/>
              <a:t>II</a:t>
            </a:r>
            <a:r>
              <a:rPr lang="en-US" dirty="0"/>
              <a:t>' 'II </a:t>
            </a:r>
            <a:r>
              <a:rPr lang="en-US" dirty="0" smtClean="0"/>
              <a:t>			</a:t>
            </a:r>
            <a:r>
              <a:rPr lang="en-US" dirty="0" err="1" smtClean="0"/>
              <a:t>v_ename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smtClean="0"/>
              <a:t>	END </a:t>
            </a:r>
            <a:r>
              <a:rPr lang="en-US" dirty="0"/>
              <a:t>LOOP; 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</p:spTree>
    <p:extLst>
      <p:ext uri="{BB962C8B-B14F-4D97-AF65-F5344CB8AC3E}">
        <p14:creationId xmlns:p14="http://schemas.microsoft.com/office/powerpoint/2010/main" val="32827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Working with Composite Datatype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More on Cursor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Creating Function/ Procedures/ Subprograms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Close the cursor after completing the processing </a:t>
            </a:r>
            <a:r>
              <a:rPr lang="en-GB" dirty="0" smtClean="0"/>
              <a:t>of </a:t>
            </a:r>
            <a:r>
              <a:rPr lang="en-GB" dirty="0"/>
              <a:t>the rows. </a:t>
            </a:r>
          </a:p>
          <a:p>
            <a:r>
              <a:rPr lang="en-GB" dirty="0" smtClean="0"/>
              <a:t>Reopen </a:t>
            </a:r>
            <a:r>
              <a:rPr lang="en-GB" dirty="0"/>
              <a:t>the cursor, if required. </a:t>
            </a:r>
          </a:p>
          <a:p>
            <a:r>
              <a:rPr lang="en-GB" dirty="0" smtClean="0"/>
              <a:t>Do </a:t>
            </a:r>
            <a:r>
              <a:rPr lang="en-GB" dirty="0"/>
              <a:t>not attempt to fetch data from a cursor after it </a:t>
            </a:r>
            <a:r>
              <a:rPr lang="en-GB" dirty="0" smtClean="0"/>
              <a:t>has </a:t>
            </a:r>
            <a:r>
              <a:rPr lang="en-GB" dirty="0"/>
              <a:t>been closed.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24" y="3179067"/>
            <a:ext cx="305795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1475791"/>
            <a:ext cx="7497221" cy="477269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38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896265"/>
            <a:ext cx="8002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 smtClean="0"/>
              <a:t>	CURSOR </a:t>
            </a:r>
            <a:r>
              <a:rPr lang="en-US" dirty="0" err="1"/>
              <a:t>emp_cursor</a:t>
            </a:r>
            <a:r>
              <a:rPr lang="en-US" dirty="0"/>
              <a:t> IS </a:t>
            </a:r>
          </a:p>
          <a:p>
            <a:r>
              <a:rPr lang="en-US" dirty="0" smtClean="0"/>
              <a:t>	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employees;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emp_record</a:t>
            </a:r>
            <a:r>
              <a:rPr lang="en-US" dirty="0" smtClean="0"/>
              <a:t> </a:t>
            </a:r>
            <a:r>
              <a:rPr lang="en-US" dirty="0" err="1"/>
              <a:t>emp_cursor%ROWTYPE</a:t>
            </a:r>
            <a:r>
              <a:rPr lang="en-US" dirty="0"/>
              <a:t>; </a:t>
            </a:r>
          </a:p>
          <a:p>
            <a:r>
              <a:rPr lang="en-US" dirty="0"/>
              <a:t>BEGIN </a:t>
            </a:r>
          </a:p>
          <a:p>
            <a:r>
              <a:rPr lang="en-US" dirty="0" smtClean="0"/>
              <a:t>	OPEN </a:t>
            </a:r>
            <a:r>
              <a:rPr lang="en-US" dirty="0" err="1"/>
              <a:t>emp_cursor</a:t>
            </a:r>
            <a:r>
              <a:rPr lang="en-US" dirty="0"/>
              <a:t>; </a:t>
            </a:r>
          </a:p>
          <a:p>
            <a:r>
              <a:rPr lang="en-US" dirty="0" smtClean="0"/>
              <a:t>	LOOP </a:t>
            </a:r>
          </a:p>
          <a:p>
            <a:r>
              <a:rPr lang="en-US" dirty="0"/>
              <a:t>		</a:t>
            </a:r>
            <a:r>
              <a:rPr lang="en-US" dirty="0" smtClean="0"/>
              <a:t>FETCH </a:t>
            </a:r>
            <a:r>
              <a:rPr lang="en-US" dirty="0" err="1"/>
              <a:t>emp_cursor</a:t>
            </a:r>
            <a:r>
              <a:rPr lang="en-US" dirty="0"/>
              <a:t> INTO </a:t>
            </a:r>
            <a:r>
              <a:rPr lang="en-US" dirty="0" err="1"/>
              <a:t>emp_record</a:t>
            </a:r>
            <a:r>
              <a:rPr lang="en-US" dirty="0"/>
              <a:t>; </a:t>
            </a:r>
          </a:p>
          <a:p>
            <a:r>
              <a:rPr lang="en-US" dirty="0" smtClean="0"/>
              <a:t>		EXIT </a:t>
            </a:r>
            <a:r>
              <a:rPr lang="en-US" dirty="0"/>
              <a:t>WHEN </a:t>
            </a:r>
            <a:r>
              <a:rPr lang="en-US" dirty="0" err="1"/>
              <a:t>emp_cursor%NOTFOUND</a:t>
            </a:r>
            <a:r>
              <a:rPr lang="en-US" dirty="0"/>
              <a:t>; </a:t>
            </a:r>
          </a:p>
          <a:p>
            <a:r>
              <a:rPr lang="en-US" dirty="0" smtClean="0"/>
              <a:t>		INSERT </a:t>
            </a:r>
            <a:r>
              <a:rPr lang="en-US" dirty="0"/>
              <a:t>INTO </a:t>
            </a:r>
            <a:r>
              <a:rPr lang="en-US" dirty="0" err="1"/>
              <a:t>temp_list</a:t>
            </a:r>
            <a:r>
              <a:rPr lang="en-US" dirty="0"/>
              <a:t> (</a:t>
            </a:r>
            <a:r>
              <a:rPr lang="en-US" dirty="0" err="1"/>
              <a:t>empid</a:t>
            </a:r>
            <a:r>
              <a:rPr lang="en-US" dirty="0"/>
              <a:t>, </a:t>
            </a:r>
            <a:r>
              <a:rPr lang="en-US" dirty="0" err="1"/>
              <a:t>empname</a:t>
            </a:r>
            <a:r>
              <a:rPr lang="en-US" dirty="0"/>
              <a:t>) </a:t>
            </a:r>
            <a:r>
              <a:rPr lang="en-US" dirty="0" smtClean="0"/>
              <a:t>VALUES 			(</a:t>
            </a:r>
            <a:r>
              <a:rPr lang="en-US" dirty="0" err="1"/>
              <a:t>emp_record.employee_id</a:t>
            </a:r>
            <a:r>
              <a:rPr lang="en-US" dirty="0"/>
              <a:t>, </a:t>
            </a:r>
            <a:r>
              <a:rPr lang="en-US" dirty="0" err="1"/>
              <a:t>emp_record.last_name</a:t>
            </a:r>
            <a:r>
              <a:rPr lang="en-US" dirty="0"/>
              <a:t>); </a:t>
            </a:r>
          </a:p>
          <a:p>
            <a:r>
              <a:rPr lang="en-US" dirty="0" smtClean="0"/>
              <a:t>	END </a:t>
            </a:r>
            <a:r>
              <a:rPr lang="en-US" dirty="0"/>
              <a:t>LOOP; </a:t>
            </a:r>
          </a:p>
          <a:p>
            <a:r>
              <a:rPr lang="en-US" dirty="0" smtClean="0"/>
              <a:t>	COMMIT</a:t>
            </a:r>
            <a:r>
              <a:rPr lang="en-US" dirty="0"/>
              <a:t>; </a:t>
            </a:r>
          </a:p>
          <a:p>
            <a:r>
              <a:rPr lang="en-US" dirty="0" smtClean="0"/>
              <a:t>	CLOSE </a:t>
            </a:r>
            <a:r>
              <a:rPr lang="en-US" dirty="0" err="1"/>
              <a:t>emp_cursor</a:t>
            </a:r>
            <a:r>
              <a:rPr lang="en-US" dirty="0"/>
              <a:t>; 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6838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for Loops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5" y="1690689"/>
            <a:ext cx="5553850" cy="17718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28650" y="3772486"/>
            <a:ext cx="78526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cursor for loop is a shortcut to </a:t>
            </a:r>
            <a:r>
              <a:rPr lang="en-US" sz="2000" dirty="0" smtClean="0"/>
              <a:t>process explicit </a:t>
            </a:r>
            <a:r>
              <a:rPr lang="en-US" sz="2000" dirty="0"/>
              <a:t>cursors.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Implicit </a:t>
            </a:r>
            <a:r>
              <a:rPr lang="en-US" sz="2000" dirty="0"/>
              <a:t>open, fetch, exit, and close occur.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record is implicitly declared. </a:t>
            </a:r>
          </a:p>
        </p:txBody>
      </p:sp>
    </p:spTree>
    <p:extLst>
      <p:ext uri="{BB962C8B-B14F-4D97-AF65-F5344CB8AC3E}">
        <p14:creationId xmlns:p14="http://schemas.microsoft.com/office/powerpoint/2010/main" val="1730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337" y="1690689"/>
            <a:ext cx="81253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DECLARE </a:t>
            </a:r>
            <a:endParaRPr lang="en-US" sz="2000" dirty="0"/>
          </a:p>
          <a:p>
            <a:r>
              <a:rPr lang="en-US" sz="2000" dirty="0" smtClean="0"/>
              <a:t>	CURSOR </a:t>
            </a:r>
            <a:r>
              <a:rPr lang="en-US" sz="2000" dirty="0" err="1"/>
              <a:t>emp_cursor</a:t>
            </a:r>
            <a:r>
              <a:rPr lang="en-US" sz="2000" dirty="0"/>
              <a:t> IS </a:t>
            </a:r>
          </a:p>
          <a:p>
            <a:r>
              <a:rPr lang="en-US" sz="2000" dirty="0" smtClean="0"/>
              <a:t>	SELECT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department_id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	FROM </a:t>
            </a:r>
            <a:r>
              <a:rPr lang="en-US" sz="2000" dirty="0"/>
              <a:t>employees; </a:t>
            </a:r>
          </a:p>
          <a:p>
            <a:r>
              <a:rPr lang="en-US" sz="2000" dirty="0"/>
              <a:t>BEGIN </a:t>
            </a:r>
          </a:p>
          <a:p>
            <a:r>
              <a:rPr lang="en-US" sz="2000" dirty="0" smtClean="0"/>
              <a:t>	FOR </a:t>
            </a:r>
            <a:r>
              <a:rPr lang="en-US" sz="2000" dirty="0" err="1"/>
              <a:t>emp_record</a:t>
            </a:r>
            <a:r>
              <a:rPr lang="en-US" sz="2000" dirty="0"/>
              <a:t> IN </a:t>
            </a:r>
            <a:r>
              <a:rPr lang="en-US" sz="2000" dirty="0" err="1"/>
              <a:t>emp_cursor</a:t>
            </a:r>
            <a:r>
              <a:rPr lang="en-US" sz="2000" dirty="0"/>
              <a:t> LOOP </a:t>
            </a:r>
          </a:p>
          <a:p>
            <a:r>
              <a:rPr lang="en-US" sz="2000" dirty="0" smtClean="0"/>
              <a:t>	</a:t>
            </a:r>
            <a:r>
              <a:rPr lang="en-US" sz="2000" b="1" dirty="0">
                <a:solidFill>
                  <a:srgbClr val="00B050"/>
                </a:solidFill>
              </a:rPr>
              <a:t>—</a:t>
            </a:r>
            <a:r>
              <a:rPr lang="en-US" sz="2000" b="1" dirty="0">
                <a:solidFill>
                  <a:srgbClr val="00B050"/>
                </a:solidFill>
              </a:rPr>
              <a:t>implicit open and implicit fetch occur </a:t>
            </a:r>
          </a:p>
          <a:p>
            <a:r>
              <a:rPr lang="en-US" sz="2000" dirty="0" smtClean="0"/>
              <a:t>		IF </a:t>
            </a:r>
            <a:r>
              <a:rPr lang="en-US" sz="2000" dirty="0" err="1"/>
              <a:t>emp_record.department_id</a:t>
            </a:r>
            <a:r>
              <a:rPr lang="en-US" sz="2000" dirty="0"/>
              <a:t> = 80 THEN </a:t>
            </a:r>
          </a:p>
          <a:p>
            <a:r>
              <a:rPr lang="en-US" sz="2000" dirty="0" smtClean="0"/>
              <a:t>			DBMS_OUTPUT.PUT_LINE </a:t>
            </a:r>
            <a:r>
              <a:rPr lang="en-US" sz="2000" dirty="0"/>
              <a:t>('Employee ' || </a:t>
            </a:r>
            <a:r>
              <a:rPr lang="en-US" sz="2000" dirty="0" smtClean="0"/>
              <a:t>				</a:t>
            </a:r>
            <a:r>
              <a:rPr lang="en-US" sz="2000" dirty="0" err="1" smtClean="0"/>
              <a:t>emp_record.last_name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			|| </a:t>
            </a:r>
            <a:r>
              <a:rPr lang="en-US" sz="2000" dirty="0"/>
              <a:t>' works in the Sales Dept. '); </a:t>
            </a:r>
          </a:p>
          <a:p>
            <a:r>
              <a:rPr lang="en-US" sz="2000" dirty="0" smtClean="0"/>
              <a:t>		END </a:t>
            </a:r>
            <a:r>
              <a:rPr lang="en-US" sz="2000" dirty="0"/>
              <a:t>IF; </a:t>
            </a:r>
          </a:p>
          <a:p>
            <a:r>
              <a:rPr lang="en-US" sz="2000" dirty="0" smtClean="0"/>
              <a:t>	END </a:t>
            </a:r>
            <a:r>
              <a:rPr lang="en-US" sz="2000" dirty="0"/>
              <a:t>LOOP; </a:t>
            </a:r>
            <a:r>
              <a:rPr lang="en-US" sz="2000" b="1" dirty="0">
                <a:solidFill>
                  <a:srgbClr val="00B050"/>
                </a:solidFill>
              </a:rPr>
              <a:t>--implicit close and implicit loop exit </a:t>
            </a:r>
          </a:p>
          <a:p>
            <a:r>
              <a:rPr lang="en-US" sz="2000" dirty="0"/>
              <a:t>END ; </a:t>
            </a:r>
          </a:p>
        </p:txBody>
      </p:sp>
    </p:spTree>
    <p:extLst>
      <p:ext uri="{BB962C8B-B14F-4D97-AF65-F5344CB8AC3E}">
        <p14:creationId xmlns:p14="http://schemas.microsoft.com/office/powerpoint/2010/main" val="4096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157" y="391448"/>
            <a:ext cx="849429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DECLARE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v_employee_id</a:t>
            </a:r>
            <a:r>
              <a:rPr lang="en-US" dirty="0"/>
              <a:t> </a:t>
            </a:r>
            <a:r>
              <a:rPr lang="en-US" dirty="0" err="1"/>
              <a:t>employees.employee_id%TYPE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v_job_id</a:t>
            </a:r>
            <a:r>
              <a:rPr lang="en-US" dirty="0"/>
              <a:t> </a:t>
            </a:r>
            <a:r>
              <a:rPr lang="en-US" dirty="0" err="1"/>
              <a:t>employees.job_id%TYPE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v_start_date</a:t>
            </a:r>
            <a:r>
              <a:rPr lang="en-US" dirty="0"/>
              <a:t> DATE; </a:t>
            </a:r>
          </a:p>
          <a:p>
            <a:pPr lvl="1"/>
            <a:r>
              <a:rPr lang="en-US" dirty="0" err="1"/>
              <a:t>v_end_date</a:t>
            </a:r>
            <a:r>
              <a:rPr lang="en-US" dirty="0"/>
              <a:t> DATE; </a:t>
            </a:r>
          </a:p>
          <a:p>
            <a:pPr lvl="1"/>
            <a:r>
              <a:rPr lang="en-US" b="1" dirty="0"/>
              <a:t>CURSOR </a:t>
            </a:r>
            <a:r>
              <a:rPr lang="en-US" b="1" dirty="0" err="1"/>
              <a:t>emp_cursor</a:t>
            </a:r>
            <a:r>
              <a:rPr lang="en-US" b="1" dirty="0"/>
              <a:t> IS </a:t>
            </a:r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employee_id</a:t>
            </a:r>
            <a:r>
              <a:rPr lang="en-US" b="1" dirty="0"/>
              <a:t>, </a:t>
            </a:r>
            <a:r>
              <a:rPr lang="en-US" b="1" dirty="0" err="1"/>
              <a:t>job_id</a:t>
            </a:r>
            <a:r>
              <a:rPr lang="en-US" b="1" dirty="0"/>
              <a:t>, </a:t>
            </a:r>
            <a:r>
              <a:rPr lang="en-US" b="1" dirty="0" err="1"/>
              <a:t>start_date</a:t>
            </a:r>
            <a:r>
              <a:rPr lang="en-US" b="1" dirty="0"/>
              <a:t>, </a:t>
            </a:r>
            <a:r>
              <a:rPr lang="en-US" b="1" dirty="0" err="1"/>
              <a:t>end_date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FROM </a:t>
            </a:r>
            <a:r>
              <a:rPr lang="en-US" b="1" dirty="0" err="1"/>
              <a:t>job_history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ORDER BY </a:t>
            </a:r>
            <a:r>
              <a:rPr lang="en-US" b="1" dirty="0" err="1"/>
              <a:t>employee_id</a:t>
            </a:r>
            <a:r>
              <a:rPr lang="en-US" b="1" dirty="0"/>
              <a:t>; </a:t>
            </a:r>
          </a:p>
          <a:p>
            <a:r>
              <a:rPr lang="en-US" b="1" dirty="0">
                <a:solidFill>
                  <a:srgbClr val="FF0000"/>
                </a:solidFill>
              </a:rPr>
              <a:t>BEGIN </a:t>
            </a:r>
          </a:p>
          <a:p>
            <a:pPr lvl="1"/>
            <a:r>
              <a:rPr lang="en-US" b="1" dirty="0"/>
              <a:t>OPEN </a:t>
            </a:r>
            <a:r>
              <a:rPr lang="en-US" b="1" dirty="0" err="1"/>
              <a:t>emp_cursor</a:t>
            </a:r>
            <a:r>
              <a:rPr lang="en-US" b="1" dirty="0"/>
              <a:t>; </a:t>
            </a:r>
          </a:p>
          <a:p>
            <a:pPr lvl="1"/>
            <a:r>
              <a:rPr lang="en-US" dirty="0"/>
              <a:t>LOOP </a:t>
            </a:r>
          </a:p>
          <a:p>
            <a:pPr lvl="2"/>
            <a:r>
              <a:rPr lang="en-US" b="1" dirty="0"/>
              <a:t>FETCH </a:t>
            </a:r>
            <a:r>
              <a:rPr lang="en-US" b="1" dirty="0" err="1"/>
              <a:t>emp_cursor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INTO </a:t>
            </a:r>
            <a:r>
              <a:rPr lang="en-US" b="1" dirty="0" err="1"/>
              <a:t>v_employee_id</a:t>
            </a:r>
            <a:r>
              <a:rPr lang="en-US" b="1" dirty="0"/>
              <a:t>, </a:t>
            </a:r>
            <a:r>
              <a:rPr lang="en-US" b="1" dirty="0" err="1"/>
              <a:t>v_job_id</a:t>
            </a:r>
            <a:r>
              <a:rPr lang="en-US" b="1" dirty="0"/>
              <a:t>, </a:t>
            </a:r>
            <a:r>
              <a:rPr lang="en-US" b="1" dirty="0" err="1"/>
              <a:t>v_start_date</a:t>
            </a:r>
            <a:r>
              <a:rPr lang="en-US" b="1" dirty="0"/>
              <a:t>, </a:t>
            </a:r>
            <a:r>
              <a:rPr lang="en-US" b="1" dirty="0" err="1"/>
              <a:t>v_end_date</a:t>
            </a:r>
            <a:r>
              <a:rPr lang="en-US" b="1" dirty="0"/>
              <a:t>;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DBMS_OUTPUT.PUT_LINE ('Employee #: ' || </a:t>
            </a:r>
            <a:r>
              <a:rPr lang="en-US" b="1" dirty="0" err="1">
                <a:solidFill>
                  <a:srgbClr val="0070C0"/>
                </a:solidFill>
              </a:rPr>
              <a:t>v_employee_id</a:t>
            </a:r>
            <a:r>
              <a:rPr lang="en-US" b="1" dirty="0">
                <a:solidFill>
                  <a:srgbClr val="0070C0"/>
                </a:solidFill>
              </a:rPr>
              <a:t> ||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' held the job of ' || </a:t>
            </a:r>
            <a:r>
              <a:rPr lang="en-US" b="1" dirty="0" err="1">
                <a:solidFill>
                  <a:srgbClr val="0070C0"/>
                </a:solidFill>
              </a:rPr>
              <a:t>v_job_id</a:t>
            </a:r>
            <a:r>
              <a:rPr lang="en-US" b="1" dirty="0">
                <a:solidFill>
                  <a:srgbClr val="0070C0"/>
                </a:solidFill>
              </a:rPr>
              <a:t> || ' FROM ' || </a:t>
            </a:r>
            <a:r>
              <a:rPr lang="en-US" b="1" dirty="0" err="1" smtClean="0">
                <a:solidFill>
                  <a:srgbClr val="0070C0"/>
                </a:solidFill>
              </a:rPr>
              <a:t>v_start_date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| | ' TO ' I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v_end_date</a:t>
            </a:r>
            <a:r>
              <a:rPr lang="en-US" b="1" dirty="0">
                <a:solidFill>
                  <a:srgbClr val="0070C0"/>
                </a:solidFill>
              </a:rPr>
              <a:t>); </a:t>
            </a:r>
          </a:p>
          <a:p>
            <a:pPr lvl="2"/>
            <a:r>
              <a:rPr lang="en-US" dirty="0"/>
              <a:t>EXIT WHEN </a:t>
            </a:r>
            <a:r>
              <a:rPr lang="en-US" b="1" dirty="0" err="1">
                <a:solidFill>
                  <a:srgbClr val="FF0066"/>
                </a:solidFill>
              </a:rPr>
              <a:t>emp_cursor%ROWCOUNT</a:t>
            </a:r>
            <a:r>
              <a:rPr lang="en-US" b="1" dirty="0">
                <a:solidFill>
                  <a:srgbClr val="FF0066"/>
                </a:solidFill>
              </a:rPr>
              <a:t> &gt; 4 OR </a:t>
            </a:r>
          </a:p>
          <a:p>
            <a:pPr lvl="2"/>
            <a:r>
              <a:rPr lang="en-US" b="1" dirty="0" err="1">
                <a:solidFill>
                  <a:srgbClr val="FF0066"/>
                </a:solidFill>
              </a:rPr>
              <a:t>emp_cursor%NOTFOUND</a:t>
            </a:r>
            <a:r>
              <a:rPr lang="en-US" b="1" dirty="0">
                <a:solidFill>
                  <a:srgbClr val="FF0066"/>
                </a:solidFill>
              </a:rPr>
              <a:t>; </a:t>
            </a:r>
          </a:p>
          <a:p>
            <a:pPr lvl="1"/>
            <a:r>
              <a:rPr lang="en-US" dirty="0"/>
              <a:t>END LOOP; </a:t>
            </a:r>
          </a:p>
          <a:p>
            <a:pPr lvl="1"/>
            <a:r>
              <a:rPr lang="en-US" dirty="0"/>
              <a:t>CLOSE </a:t>
            </a:r>
            <a:r>
              <a:rPr lang="en-US" dirty="0" err="1"/>
              <a:t>emp_cursor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FF0000"/>
                </a:solidFill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89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 with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An Exception is an identifier in PL/SQL that is raised </a:t>
            </a:r>
            <a:r>
              <a:rPr lang="en-GB" dirty="0" smtClean="0"/>
              <a:t>during </a:t>
            </a:r>
            <a:r>
              <a:rPr lang="en-GB" dirty="0"/>
              <a:t>execution. </a:t>
            </a:r>
          </a:p>
          <a:p>
            <a:pPr>
              <a:lnSpc>
                <a:spcPct val="150000"/>
              </a:lnSpc>
            </a:pPr>
            <a:r>
              <a:rPr lang="en-GB" dirty="0"/>
              <a:t>How is it raised?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An </a:t>
            </a:r>
            <a:r>
              <a:rPr lang="en-GB" dirty="0"/>
              <a:t>Oracle error occurs.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You </a:t>
            </a:r>
            <a:r>
              <a:rPr lang="en-GB" dirty="0"/>
              <a:t>raise it explicitly. </a:t>
            </a:r>
          </a:p>
          <a:p>
            <a:pPr>
              <a:lnSpc>
                <a:spcPct val="150000"/>
              </a:lnSpc>
            </a:pPr>
            <a:r>
              <a:rPr lang="en-GB" dirty="0"/>
              <a:t>How do you handle it?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Trap </a:t>
            </a:r>
            <a:r>
              <a:rPr lang="en-GB" dirty="0"/>
              <a:t>it with a handler.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Propagate </a:t>
            </a:r>
            <a:r>
              <a:rPr lang="en-GB" dirty="0"/>
              <a:t>it to the calling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" y="1690689"/>
            <a:ext cx="749722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10" y="1690689"/>
            <a:ext cx="4153480" cy="37152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8336" y="2487096"/>
            <a:ext cx="2717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Predefined Exceptions 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4029075" y="2500313"/>
            <a:ext cx="1739261" cy="18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371851" y="2687151"/>
            <a:ext cx="2396485" cy="76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Exception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1" y="1690689"/>
            <a:ext cx="6858957" cy="4572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" y="2490535"/>
            <a:ext cx="683990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Composite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Are of two types: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PL/SQL </a:t>
            </a:r>
            <a:r>
              <a:rPr lang="en-US" dirty="0"/>
              <a:t>RECORDS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PL/SQL </a:t>
            </a:r>
            <a:r>
              <a:rPr lang="en-US" dirty="0"/>
              <a:t>Collections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index </a:t>
            </a:r>
            <a:r>
              <a:rPr lang="en-US" dirty="0"/>
              <a:t>by Table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  </a:t>
            </a:r>
            <a:r>
              <a:rPr lang="en-US" dirty="0"/>
              <a:t>Nested Table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VARRAY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Contain internal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Are reusable</a:t>
            </a:r>
          </a:p>
        </p:txBody>
      </p:sp>
    </p:spTree>
    <p:extLst>
      <p:ext uri="{BB962C8B-B14F-4D97-AF65-F5344CB8AC3E}">
        <p14:creationId xmlns:p14="http://schemas.microsoft.com/office/powerpoint/2010/main" val="9197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Program Constructs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25" y="1540624"/>
            <a:ext cx="1781424" cy="2429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2589" y="1411705"/>
            <a:ext cx="417095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" y="3666945"/>
            <a:ext cx="3096057" cy="25721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35" y="3314471"/>
            <a:ext cx="306747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Structure for PL/SQL Subprograms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8" y="2650667"/>
            <a:ext cx="5838580" cy="29231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3242" y="1325104"/>
            <a:ext cx="759593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 The PL/SQL subprogram type, that is, either a procedure or a function </a:t>
            </a:r>
          </a:p>
          <a:p>
            <a:r>
              <a:rPr lang="en-US" dirty="0"/>
              <a:t>- The name of the subprogram </a:t>
            </a:r>
          </a:p>
          <a:p>
            <a:r>
              <a:rPr lang="en-US" dirty="0"/>
              <a:t>- The parameter list, if one exists </a:t>
            </a:r>
          </a:p>
          <a:p>
            <a:r>
              <a:rPr lang="en-US" dirty="0"/>
              <a:t>- The RETURN clause, which applies only to functions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4551" y="2650667"/>
            <a:ext cx="19046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The IS or AS keyword is mandatory.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2509" y="3188900"/>
            <a:ext cx="1904628" cy="923330"/>
          </a:xfrm>
          <a:prstGeom prst="rect">
            <a:avLst/>
          </a:prstGeom>
          <a:solidFill>
            <a:srgbClr val="FC929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The keyword DECLARE is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6" y="1496809"/>
            <a:ext cx="6544588" cy="17147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8252" y="3580128"/>
            <a:ext cx="7657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replace option indicates that if the </a:t>
            </a:r>
            <a:r>
              <a:rPr lang="en-US" dirty="0" smtClean="0"/>
              <a:t>procedure exists</a:t>
            </a:r>
            <a:r>
              <a:rPr lang="en-US" dirty="0"/>
              <a:t>, it will be dropped and replaced with the </a:t>
            </a:r>
            <a:r>
              <a:rPr lang="en-US" dirty="0" smtClean="0"/>
              <a:t>new </a:t>
            </a:r>
            <a:r>
              <a:rPr lang="en-US" dirty="0"/>
              <a:t>version created by the statement.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PL/SQL </a:t>
            </a:r>
            <a:r>
              <a:rPr lang="en-US" dirty="0"/>
              <a:t>block starts with either begin or the </a:t>
            </a:r>
            <a:r>
              <a:rPr lang="en-US" dirty="0" smtClean="0"/>
              <a:t>declaration </a:t>
            </a:r>
            <a:r>
              <a:rPr lang="en-US" dirty="0"/>
              <a:t>of local variables and ends with either </a:t>
            </a:r>
            <a:r>
              <a:rPr lang="en-US" dirty="0" smtClean="0"/>
              <a:t>end </a:t>
            </a:r>
            <a:r>
              <a:rPr lang="en-US" dirty="0"/>
              <a:t>or end </a:t>
            </a:r>
            <a:r>
              <a:rPr lang="en-US" dirty="0" err="1"/>
              <a:t>procedure_name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GB" dirty="0"/>
              <a:t>Type of argument: </a:t>
            </a:r>
            <a:r>
              <a:rPr lang="en-GB" dirty="0" smtClean="0"/>
              <a:t>IN </a:t>
            </a:r>
            <a:r>
              <a:rPr lang="en-GB" dirty="0"/>
              <a:t>(default) </a:t>
            </a:r>
            <a:r>
              <a:rPr lang="en-GB" dirty="0" smtClean="0"/>
              <a:t>, OUT , IN </a:t>
            </a:r>
            <a:r>
              <a:rPr lang="en-GB" dirty="0"/>
              <a:t>OUT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Formal</a:t>
            </a:r>
            <a:r>
              <a:rPr lang="en-US" dirty="0"/>
              <a:t> </a:t>
            </a:r>
            <a:r>
              <a:rPr lang="en-US" b="0" dirty="0">
                <a:solidFill>
                  <a:schemeClr val="tx1"/>
                </a:solidFill>
              </a:rPr>
              <a:t>Versus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Actual</a:t>
            </a:r>
            <a:r>
              <a:rPr lang="en-US" dirty="0"/>
              <a:t> Parameters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80501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CREATE PROCEDURE </a:t>
            </a:r>
            <a:r>
              <a:rPr lang="en-US" sz="1900" dirty="0" err="1" smtClean="0"/>
              <a:t>raise_sal</a:t>
            </a:r>
            <a:r>
              <a:rPr lang="en-US" sz="1900" dirty="0" smtClean="0"/>
              <a:t> (</a:t>
            </a:r>
            <a:r>
              <a:rPr lang="en-US" sz="1900" b="1" dirty="0" err="1">
                <a:solidFill>
                  <a:srgbClr val="FF0066"/>
                </a:solidFill>
              </a:rPr>
              <a:t>p_id</a:t>
            </a:r>
            <a:r>
              <a:rPr lang="en-US" sz="1900" b="1" dirty="0">
                <a:solidFill>
                  <a:srgbClr val="FF0066"/>
                </a:solidFill>
              </a:rPr>
              <a:t> NUMBER, </a:t>
            </a:r>
            <a:r>
              <a:rPr lang="en-US" sz="1900" b="1" dirty="0" err="1">
                <a:solidFill>
                  <a:srgbClr val="FF0066"/>
                </a:solidFill>
              </a:rPr>
              <a:t>p_amount</a:t>
            </a:r>
            <a:r>
              <a:rPr lang="en-US" sz="1900" b="1" dirty="0">
                <a:solidFill>
                  <a:srgbClr val="FF0066"/>
                </a:solidFill>
              </a:rPr>
              <a:t> NUMBER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… </a:t>
            </a:r>
            <a:endParaRPr lang="en-US" sz="1900" dirty="0"/>
          </a:p>
          <a:p>
            <a:r>
              <a:rPr lang="en-US" sz="1900" dirty="0"/>
              <a:t>END </a:t>
            </a:r>
            <a:r>
              <a:rPr lang="en-US" sz="1900" dirty="0" err="1"/>
              <a:t>raise_sal</a:t>
            </a:r>
            <a:r>
              <a:rPr lang="en-US" sz="1900" dirty="0"/>
              <a:t>;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35662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raise_sal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v_id</a:t>
            </a:r>
            <a:r>
              <a:rPr lang="en-US" dirty="0"/>
              <a:t>, 2000) </a:t>
            </a:r>
          </a:p>
        </p:txBody>
      </p:sp>
    </p:spTree>
    <p:extLst>
      <p:ext uri="{BB962C8B-B14F-4D97-AF65-F5344CB8AC3E}">
        <p14:creationId xmlns:p14="http://schemas.microsoft.com/office/powerpoint/2010/main" val="10027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Parameter Model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690689"/>
            <a:ext cx="6820852" cy="47155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271" y="355501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Attempts to change the value of an IN parameter will result in an error. </a:t>
            </a:r>
          </a:p>
        </p:txBody>
      </p:sp>
    </p:spTree>
    <p:extLst>
      <p:ext uri="{BB962C8B-B14F-4D97-AF65-F5344CB8AC3E}">
        <p14:creationId xmlns:p14="http://schemas.microsoft.com/office/powerpoint/2010/main" val="31834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Procedures with Parameters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05615"/>
              </p:ext>
            </p:extLst>
          </p:nvPr>
        </p:nvGraphicFramePr>
        <p:xfrm>
          <a:off x="628650" y="1696957"/>
          <a:ext cx="8050129" cy="41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813"/>
                <a:gridCol w="2197769"/>
                <a:gridCol w="32565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</a:t>
                      </a:r>
                      <a:endParaRPr lang="en-US" sz="1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OUT</a:t>
                      </a:r>
                      <a:endParaRPr lang="en-US" sz="1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 OUT</a:t>
                      </a:r>
                      <a:endParaRPr lang="en-US" sz="1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 mode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Must be specified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Must be specified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Value is passed into </a:t>
                      </a:r>
                    </a:p>
                    <a:p>
                      <a:r>
                        <a:rPr lang="en-GB" sz="1800" dirty="0" smtClean="0"/>
                        <a:t>subprogram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Returned to calling </a:t>
                      </a:r>
                    </a:p>
                    <a:p>
                      <a:r>
                        <a:rPr lang="en-US" sz="1800" dirty="0" smtClean="0"/>
                        <a:t>environment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Passed into subprogram; </a:t>
                      </a:r>
                    </a:p>
                    <a:p>
                      <a:r>
                        <a:rPr lang="en-GB" sz="1800" dirty="0" smtClean="0"/>
                        <a:t>returned to calling </a:t>
                      </a:r>
                    </a:p>
                    <a:p>
                      <a:r>
                        <a:rPr lang="en-GB" sz="1800" dirty="0" smtClean="0"/>
                        <a:t>environment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Formal parameter acts as a constant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Uninitialized variable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Initialized variable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Actual parameter can be a literal, expression, </a:t>
                      </a:r>
                    </a:p>
                    <a:p>
                      <a:r>
                        <a:rPr lang="en-GB" sz="1800" dirty="0" smtClean="0"/>
                        <a:t>constant, or initialized </a:t>
                      </a:r>
                    </a:p>
                    <a:p>
                      <a:r>
                        <a:rPr lang="en-GB" sz="1800" dirty="0" smtClean="0"/>
                        <a:t>variable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Must be a variable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Must be a variable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Can be assigned a default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Cannot be assigned a default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Cannot be assigned a default value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In, Out </a:t>
            </a:r>
            <a:r>
              <a:rPr lang="en-US" dirty="0"/>
              <a:t>Parameters: Example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1690689"/>
            <a:ext cx="706853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2" y="1690689"/>
            <a:ext cx="6163535" cy="1962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0032" y="2832322"/>
            <a:ext cx="391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 RETURN data type must not include a size specification.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3932515"/>
            <a:ext cx="637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There must be at least one RETURN (expression) </a:t>
            </a:r>
          </a:p>
        </p:txBody>
      </p:sp>
    </p:spTree>
    <p:extLst>
      <p:ext uri="{BB962C8B-B14F-4D97-AF65-F5344CB8AC3E}">
        <p14:creationId xmlns:p14="http://schemas.microsoft.com/office/powerpoint/2010/main" val="278058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036" y="546945"/>
            <a:ext cx="85725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CREATE </a:t>
            </a:r>
            <a:r>
              <a:rPr lang="en-GB" dirty="0">
                <a:solidFill>
                  <a:srgbClr val="AA0D91"/>
                </a:solidFill>
                <a:latin typeface="Courier New" panose="020703090202050204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REPLACE </a:t>
            </a:r>
            <a:r>
              <a:rPr lang="en-GB" dirty="0">
                <a:solidFill>
                  <a:srgbClr val="AA0D91"/>
                </a:solidFill>
                <a:latin typeface="Courier New" panose="020703090202050204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1C00CF"/>
                </a:solidFill>
                <a:latin typeface="Courier New" panose="02070309020205020404" pitchFamily="49" charset="0"/>
              </a:rPr>
              <a:t>IncomeLevel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5C2699"/>
                </a:solidFill>
                <a:latin typeface="Courier New" panose="02070309020205020404" pitchFamily="49" charset="0"/>
              </a:rPr>
              <a:t>( </a:t>
            </a:r>
            <a:r>
              <a:rPr lang="en-GB" dirty="0" err="1">
                <a:solidFill>
                  <a:srgbClr val="5C2699"/>
                </a:solidFill>
                <a:latin typeface="Courier New" panose="02070309020205020404" pitchFamily="49" charset="0"/>
              </a:rPr>
              <a:t>name_in</a:t>
            </a:r>
            <a:r>
              <a:rPr lang="en-GB" dirty="0">
                <a:solidFill>
                  <a:srgbClr val="5C2699"/>
                </a:solidFill>
                <a:latin typeface="Courier New" panose="02070309020205020404" pitchFamily="49" charset="0"/>
              </a:rPr>
              <a:t> IN varchar2 )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1C00CF"/>
                </a:solidFill>
                <a:latin typeface="Courier New" panose="02070309020205020404" pitchFamily="49" charset="0"/>
              </a:rPr>
              <a:t>RETURN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varchar2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1C00CF"/>
                </a:solidFill>
                <a:latin typeface="Courier New" panose="02070309020205020404" pitchFamily="49" charset="0"/>
              </a:rPr>
              <a:t>IS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 err="1" smtClean="0">
                <a:solidFill>
                  <a:srgbClr val="1C00CF"/>
                </a:solidFill>
                <a:latin typeface="Courier New" panose="02070309020205020404" pitchFamily="49" charset="0"/>
              </a:rPr>
              <a:t>monthly_value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1C00CF"/>
                </a:solidFill>
                <a:latin typeface="Courier New" panose="02070309020205020404" pitchFamily="49" charset="0"/>
              </a:rPr>
              <a:t>number</a:t>
            </a:r>
            <a:r>
              <a:rPr lang="en-GB" b="1" dirty="0">
                <a:solidFill>
                  <a:srgbClr val="5C2699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1C00CF"/>
                </a:solidFill>
                <a:latin typeface="Courier New" panose="02070309020205020404" pitchFamily="49" charset="0"/>
              </a:rPr>
              <a:t>6</a:t>
            </a:r>
            <a:r>
              <a:rPr lang="en-GB" b="1" dirty="0">
                <a:solidFill>
                  <a:srgbClr val="5C2699"/>
                </a:solidFill>
                <a:latin typeface="Courier New" panose="02070309020205020404" pitchFamily="49" charset="0"/>
              </a:rPr>
              <a:t>)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varchar2(</a:t>
            </a:r>
            <a:r>
              <a:rPr lang="en-GB" b="1" dirty="0">
                <a:solidFill>
                  <a:srgbClr val="1C00CF"/>
                </a:solidFill>
                <a:latin typeface="Courier New" panose="02070309020205020404" pitchFamily="49" charset="0"/>
              </a:rPr>
              <a:t>20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GB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c1 is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SAL FROM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scott.EMP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ename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name_in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BEGIN 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c1;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fetch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c1 into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c1;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AA0D91"/>
                </a:solidFill>
                <a:latin typeface="Courier New" panose="02070309020205020404" pitchFamily="49" charset="0"/>
              </a:rPr>
              <a:t>IF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1000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GB" dirty="0">
                <a:solidFill>
                  <a:srgbClr val="C41A16"/>
                </a:solidFill>
                <a:latin typeface="Courier New" panose="02070309020205020404" pitchFamily="49" charset="0"/>
              </a:rPr>
              <a:t>'Low Income'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ELSIF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1000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AA0D91"/>
                </a:solidFill>
                <a:latin typeface="Courier New" panose="020703090202050204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2000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GB" dirty="0">
                <a:solidFill>
                  <a:srgbClr val="C41A16"/>
                </a:solidFill>
                <a:latin typeface="Courier New" panose="02070309020205020404" pitchFamily="49" charset="0"/>
              </a:rPr>
              <a:t>'</a:t>
            </a:r>
            <a:r>
              <a:rPr lang="en-GB" dirty="0" err="1">
                <a:solidFill>
                  <a:srgbClr val="C41A16"/>
                </a:solidFill>
                <a:latin typeface="Courier New" panose="02070309020205020404" pitchFamily="49" charset="0"/>
              </a:rPr>
              <a:t>Avg</a:t>
            </a:r>
            <a:r>
              <a:rPr lang="en-GB" dirty="0">
                <a:solidFill>
                  <a:srgbClr val="C41A16"/>
                </a:solidFill>
                <a:latin typeface="Courier New" panose="02070309020205020404" pitchFamily="49" charset="0"/>
              </a:rPr>
              <a:t> Income'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ELSIF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2000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AA0D91"/>
                </a:solidFill>
                <a:latin typeface="Courier New" panose="020703090202050204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monthly_value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GB" dirty="0">
                <a:solidFill>
                  <a:srgbClr val="1C00CF"/>
                </a:solidFill>
                <a:latin typeface="Courier New" panose="02070309020205020404" pitchFamily="49" charset="0"/>
              </a:rPr>
              <a:t>3000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GB" dirty="0">
                <a:solidFill>
                  <a:srgbClr val="C41A16"/>
                </a:solidFill>
                <a:latin typeface="Courier New" panose="02070309020205020404" pitchFamily="49" charset="0"/>
              </a:rPr>
              <a:t>'Moderate Income'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AA0D91"/>
                </a:solidFill>
                <a:latin typeface="Courier New" panose="02070309020205020404" pitchFamily="49" charset="0"/>
              </a:rPr>
              <a:t>ELSE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GB" dirty="0">
                <a:solidFill>
                  <a:srgbClr val="C41A16"/>
                </a:solidFill>
                <a:latin typeface="Courier New" panose="02070309020205020404" pitchFamily="49" charset="0"/>
              </a:rPr>
              <a:t>'High Income'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END </a:t>
            </a:r>
            <a:r>
              <a:rPr lang="en-GB" dirty="0">
                <a:solidFill>
                  <a:srgbClr val="AA0D91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dirty="0" smtClean="0">
                <a:solidFill>
                  <a:srgbClr val="AA0D91"/>
                </a:solidFill>
                <a:latin typeface="Courier New" panose="02070309020205020404" pitchFamily="49" charset="0"/>
              </a:rPr>
              <a:t>RETURN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ILevel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 to Call User-Defined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</a:t>
            </a:r>
            <a:r>
              <a:rPr lang="en-GB" dirty="0"/>
              <a:t>list of a select command </a:t>
            </a:r>
          </a:p>
          <a:p>
            <a:r>
              <a:rPr lang="en-GB" dirty="0"/>
              <a:t>Condition of the where and having clauses </a:t>
            </a:r>
          </a:p>
          <a:p>
            <a:r>
              <a:rPr lang="en-GB" dirty="0"/>
              <a:t>CONNECT BY, START WITH, ORDER BY, and GROUP </a:t>
            </a:r>
            <a:r>
              <a:rPr lang="en-GB" dirty="0" smtClean="0"/>
              <a:t>by </a:t>
            </a:r>
            <a:r>
              <a:rPr lang="en-GB" dirty="0"/>
              <a:t>clauses </a:t>
            </a:r>
          </a:p>
          <a:p>
            <a:r>
              <a:rPr lang="en-GB" dirty="0"/>
              <a:t>values clause of the insert command </a:t>
            </a:r>
          </a:p>
          <a:p>
            <a:r>
              <a:rPr lang="en-GB" dirty="0"/>
              <a:t>set clause of the update command </a:t>
            </a:r>
          </a:p>
          <a:p>
            <a:endParaRPr lang="en-US" dirty="0"/>
          </a:p>
          <a:p>
            <a:pPr lvl="1"/>
            <a:r>
              <a:rPr lang="en-GB" dirty="0" smtClean="0"/>
              <a:t> E.g. select </a:t>
            </a:r>
            <a:r>
              <a:rPr lang="en-GB" dirty="0" err="1"/>
              <a:t>empno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IncomeLevel</a:t>
            </a:r>
            <a:r>
              <a:rPr lang="en-GB" b="1" dirty="0" smtClean="0">
                <a:solidFill>
                  <a:srgbClr val="FF0000"/>
                </a:solidFill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</a:rPr>
              <a:t>ename</a:t>
            </a:r>
            <a:r>
              <a:rPr lang="en-GB" b="1" dirty="0">
                <a:solidFill>
                  <a:srgbClr val="FF0000"/>
                </a:solidFill>
              </a:rPr>
              <a:t>)</a:t>
            </a:r>
            <a:r>
              <a:rPr lang="en-GB" dirty="0"/>
              <a:t> as Income from scott.EMP where ename='KING'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RECORDS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68250"/>
            <a:ext cx="7315202" cy="847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31323"/>
            <a:ext cx="7315204" cy="840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42133" y="2930837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</a:t>
            </a:r>
            <a:r>
              <a:rPr lang="en-US" dirty="0" err="1" smtClean="0"/>
              <a:t>field_declaration</a:t>
            </a:r>
            <a:r>
              <a:rPr lang="en-US" dirty="0" smtClean="0"/>
              <a:t> </a:t>
            </a:r>
            <a:r>
              <a:rPr lang="en-US" dirty="0"/>
              <a:t>is: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399" y="4572123"/>
            <a:ext cx="5412558" cy="1801430"/>
            <a:chOff x="914399" y="4572123"/>
            <a:chExt cx="5412558" cy="180143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038" y="4572123"/>
              <a:ext cx="4387919" cy="18014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914399" y="5288172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Example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45390" y="4734174"/>
            <a:ext cx="2308645" cy="738664"/>
            <a:chOff x="6545390" y="4734174"/>
            <a:chExt cx="2308645" cy="738664"/>
          </a:xfrm>
        </p:grpSpPr>
        <p:sp>
          <p:nvSpPr>
            <p:cNvPr id="10" name="Rectangle 9"/>
            <p:cNvSpPr/>
            <p:nvPr/>
          </p:nvSpPr>
          <p:spPr>
            <a:xfrm>
              <a:off x="6545390" y="4734174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Use </a:t>
              </a:r>
              <a:r>
                <a:rPr lang="en-US" b="1" dirty="0"/>
                <a:t>dot notation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5390" y="5103506"/>
              <a:ext cx="23086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emp_record.job_id</a:t>
              </a:r>
              <a:r>
                <a:rPr lang="en-US" dirty="0"/>
                <a:t> ...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7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To be callable from SQL expressions, a user-defined </a:t>
            </a:r>
            <a:r>
              <a:rPr lang="en-GB" dirty="0" smtClean="0"/>
              <a:t>function </a:t>
            </a:r>
            <a:r>
              <a:rPr lang="en-GB" dirty="0"/>
              <a:t>must: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Be </a:t>
            </a:r>
            <a:r>
              <a:rPr lang="en-GB" dirty="0"/>
              <a:t>a stored function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Accept </a:t>
            </a:r>
            <a:r>
              <a:rPr lang="en-GB" dirty="0"/>
              <a:t>only in parameters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Accept </a:t>
            </a:r>
            <a:r>
              <a:rPr lang="en-GB" dirty="0"/>
              <a:t>only valid SQL data types, not PL/SQL </a:t>
            </a:r>
            <a:r>
              <a:rPr lang="en-GB" dirty="0" smtClean="0"/>
              <a:t>specific </a:t>
            </a:r>
            <a:r>
              <a:rPr lang="en-GB" dirty="0"/>
              <a:t>types, as parameters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Return </a:t>
            </a:r>
            <a:r>
              <a:rPr lang="en-GB" dirty="0"/>
              <a:t>data types that are valid SQL data types, </a:t>
            </a:r>
            <a:r>
              <a:rPr lang="en-GB" dirty="0" smtClean="0"/>
              <a:t>not </a:t>
            </a:r>
            <a:r>
              <a:rPr lang="en-GB" dirty="0"/>
              <a:t>PL/SQL specific types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Functions called from SQL expressions cannot </a:t>
            </a:r>
            <a:r>
              <a:rPr lang="en-GB" dirty="0" smtClean="0"/>
              <a:t>contain </a:t>
            </a:r>
            <a:r>
              <a:rPr lang="en-GB" dirty="0"/>
              <a:t>DML statements. </a:t>
            </a:r>
          </a:p>
        </p:txBody>
      </p:sp>
    </p:spTree>
    <p:extLst>
      <p:ext uri="{BB962C8B-B14F-4D97-AF65-F5344CB8AC3E}">
        <p14:creationId xmlns:p14="http://schemas.microsoft.com/office/powerpoint/2010/main" val="864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To be callable from SQL expressions, a user-defined </a:t>
            </a:r>
            <a:r>
              <a:rPr lang="en-GB" dirty="0" smtClean="0"/>
              <a:t>function </a:t>
            </a:r>
            <a:r>
              <a:rPr lang="en-GB" dirty="0"/>
              <a:t>must: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Functions </a:t>
            </a:r>
            <a:r>
              <a:rPr lang="en-GB" dirty="0"/>
              <a:t>called from update/delete statements </a:t>
            </a:r>
            <a:r>
              <a:rPr lang="en-GB" dirty="0" smtClean="0"/>
              <a:t>on </a:t>
            </a:r>
            <a:r>
              <a:rPr lang="en-GB" dirty="0"/>
              <a:t>a table T cannot contain DML on the same table </a:t>
            </a:r>
            <a:r>
              <a:rPr lang="en-GB" dirty="0" smtClean="0"/>
              <a:t>T</a:t>
            </a:r>
            <a:r>
              <a:rPr lang="en-GB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called from a DML statement on a table </a:t>
            </a:r>
            <a:r>
              <a:rPr lang="en-GB" dirty="0" smtClean="0"/>
              <a:t>T </a:t>
            </a:r>
            <a:r>
              <a:rPr lang="en-GB" dirty="0"/>
              <a:t>cannot query the same table.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called from SQL statements cannot </a:t>
            </a:r>
            <a:r>
              <a:rPr lang="en-GB" dirty="0" smtClean="0"/>
              <a:t>contain </a:t>
            </a:r>
            <a:r>
              <a:rPr lang="en-GB" dirty="0"/>
              <a:t>statements that end the transactions.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Calls to subprograms that break the previous </a:t>
            </a:r>
            <a:r>
              <a:rPr lang="en-GB" dirty="0" smtClean="0"/>
              <a:t>restriction are </a:t>
            </a:r>
            <a:r>
              <a:rPr lang="en-GB" dirty="0"/>
              <a:t>not allowed in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19822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Procedures </a:t>
            </a:r>
            <a:r>
              <a:rPr lang="en-US" dirty="0" smtClean="0"/>
              <a:t>and </a:t>
            </a:r>
            <a:r>
              <a:rPr lang="en-US" dirty="0"/>
              <a:t>Functions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369385"/>
              </p:ext>
            </p:extLst>
          </p:nvPr>
        </p:nvGraphicFramePr>
        <p:xfrm>
          <a:off x="628650" y="1825625"/>
          <a:ext cx="78867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Procedure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Execute as a PL/SQL statement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Invoke as part of an expression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No return clause in the header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Must contain a return clause in the header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Can return none, one, or many values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Must return a single value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Can contain a return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Must contain at least one return statement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%</a:t>
            </a:r>
            <a:r>
              <a:rPr lang="en-US" dirty="0" err="1"/>
              <a:t>rowtype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Declare a variable according to a collection of </a:t>
            </a:r>
            <a:r>
              <a:rPr lang="en-US" dirty="0" smtClean="0"/>
              <a:t>columns </a:t>
            </a:r>
            <a:r>
              <a:rPr lang="en-US" dirty="0"/>
              <a:t>in a database table or view. </a:t>
            </a:r>
          </a:p>
          <a:p>
            <a:r>
              <a:rPr lang="en-US" b="1" dirty="0" smtClean="0">
                <a:solidFill>
                  <a:srgbClr val="F739AA"/>
                </a:solidFill>
              </a:rPr>
              <a:t>Prefix</a:t>
            </a:r>
            <a:r>
              <a:rPr lang="en-US" dirty="0" smtClean="0"/>
              <a:t> </a:t>
            </a:r>
            <a:r>
              <a:rPr lang="en-US" b="1" dirty="0"/>
              <a:t>%</a:t>
            </a:r>
            <a:r>
              <a:rPr lang="en-US" b="1" dirty="0" err="1"/>
              <a:t>rowtype</a:t>
            </a:r>
            <a:r>
              <a:rPr lang="en-US" b="1" dirty="0"/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00FF"/>
                </a:solidFill>
              </a:rPr>
              <a:t>database table</a:t>
            </a:r>
            <a:r>
              <a:rPr lang="en-US" dirty="0"/>
              <a:t>. </a:t>
            </a:r>
          </a:p>
          <a:p>
            <a:r>
              <a:rPr lang="en-US" dirty="0" smtClean="0"/>
              <a:t>Fields </a:t>
            </a:r>
            <a:r>
              <a:rPr lang="en-US" dirty="0"/>
              <a:t>in the record take their names and data </a:t>
            </a:r>
            <a:r>
              <a:rPr lang="en-US" dirty="0" smtClean="0"/>
              <a:t>types </a:t>
            </a:r>
            <a:r>
              <a:rPr lang="en-US" dirty="0"/>
              <a:t>from the columns of the table or view.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402" y="3678128"/>
            <a:ext cx="6012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DECLARE 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00FF"/>
                </a:solidFill>
              </a:rPr>
              <a:t>reference</a:t>
            </a:r>
            <a:r>
              <a:rPr lang="en-US" b="1" dirty="0" err="1"/>
              <a:t>%ROWTYPE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021" y="4736394"/>
            <a:ext cx="4148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emp_record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employees</a:t>
            </a:r>
            <a:r>
              <a:rPr lang="en-US" sz="2000" b="1" dirty="0" err="1"/>
              <a:t>%ROWTYPE</a:t>
            </a:r>
            <a:r>
              <a:rPr lang="en-US" sz="20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8340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by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An associative array (also called an index-by table)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set of key-value pairs.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key is unique, and is used to locate the corresponding value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The key can be either an integer or a string.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key-value pair for the first time adds that pair to the associative array.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Using </a:t>
            </a:r>
            <a:r>
              <a:rPr lang="en-US" dirty="0"/>
              <a:t>the same key with a different value changes the value.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by Tables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58" y="1027907"/>
            <a:ext cx="3875561" cy="25203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1" y="1690689"/>
            <a:ext cx="4839375" cy="159089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1" y="4145087"/>
            <a:ext cx="732574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3577" y="0"/>
            <a:ext cx="691947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SQL&gt;</a:t>
            </a:r>
            <a:r>
              <a:rPr lang="en-US" sz="1400" dirty="0"/>
              <a:t> DECLARE</a:t>
            </a:r>
          </a:p>
          <a:p>
            <a:r>
              <a:rPr lang="en-US" sz="1400" dirty="0"/>
              <a:t>  2    </a:t>
            </a:r>
            <a:r>
              <a:rPr lang="en-US" sz="1400" b="1" dirty="0">
                <a:solidFill>
                  <a:srgbClr val="00B050"/>
                </a:solidFill>
              </a:rPr>
              <a:t>-- Associative array indexed by string:</a:t>
            </a:r>
          </a:p>
          <a:p>
            <a:r>
              <a:rPr lang="en-US" sz="1400" dirty="0"/>
              <a:t>  3  </a:t>
            </a:r>
            <a:endParaRPr lang="en-US" sz="1400" dirty="0" smtClean="0"/>
          </a:p>
          <a:p>
            <a:r>
              <a:rPr lang="en-US" sz="1400" dirty="0" smtClean="0"/>
              <a:t>  4    TYPE population IS TABLE OF NUMBER  </a:t>
            </a:r>
            <a:r>
              <a:rPr lang="en-US" sz="1400" b="1" dirty="0">
                <a:solidFill>
                  <a:srgbClr val="00B050"/>
                </a:solidFill>
              </a:rPr>
              <a:t>-- Associative array type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5      INDEX BY VARCHAR2(64);</a:t>
            </a:r>
          </a:p>
          <a:p>
            <a:r>
              <a:rPr lang="en-US" sz="1400" dirty="0"/>
              <a:t>  6  </a:t>
            </a:r>
          </a:p>
          <a:p>
            <a:r>
              <a:rPr lang="en-US" sz="1400" dirty="0"/>
              <a:t>  7    </a:t>
            </a:r>
            <a:r>
              <a:rPr lang="en-US" sz="1400" dirty="0" err="1"/>
              <a:t>city_population</a:t>
            </a:r>
            <a:r>
              <a:rPr lang="en-US" sz="1400" dirty="0"/>
              <a:t>  population;        </a:t>
            </a:r>
            <a:r>
              <a:rPr lang="en-US" sz="1400" b="1" dirty="0">
                <a:solidFill>
                  <a:srgbClr val="00B050"/>
                </a:solidFill>
              </a:rPr>
              <a:t>-- Associative array variable</a:t>
            </a:r>
          </a:p>
          <a:p>
            <a:r>
              <a:rPr lang="en-US" sz="1400" dirty="0"/>
              <a:t>  8    </a:t>
            </a:r>
            <a:r>
              <a:rPr lang="en-US" sz="1400" dirty="0" err="1"/>
              <a:t>i</a:t>
            </a:r>
            <a:r>
              <a:rPr lang="en-US" sz="1400" dirty="0"/>
              <a:t>                VARCHAR2(64);</a:t>
            </a:r>
          </a:p>
          <a:p>
            <a:r>
              <a:rPr lang="en-US" sz="1400" dirty="0"/>
              <a:t>  9  </a:t>
            </a:r>
          </a:p>
          <a:p>
            <a:r>
              <a:rPr lang="en-US" sz="1400" dirty="0"/>
              <a:t> 10  BEGIN</a:t>
            </a:r>
          </a:p>
          <a:p>
            <a:r>
              <a:rPr lang="en-US" sz="1400" dirty="0"/>
              <a:t> 11    </a:t>
            </a:r>
            <a:r>
              <a:rPr lang="en-US" sz="1400" b="1" dirty="0">
                <a:solidFill>
                  <a:srgbClr val="00B050"/>
                </a:solidFill>
              </a:rPr>
              <a:t>-- Add new elements to associative array:</a:t>
            </a:r>
          </a:p>
          <a:p>
            <a:r>
              <a:rPr lang="en-US" sz="1400" dirty="0"/>
              <a:t> 12  </a:t>
            </a:r>
          </a:p>
          <a:p>
            <a:r>
              <a:rPr lang="en-US" sz="1400" dirty="0"/>
              <a:t> 13    </a:t>
            </a:r>
            <a:r>
              <a:rPr lang="en-US" sz="1400" dirty="0" err="1"/>
              <a:t>city_population</a:t>
            </a:r>
            <a:r>
              <a:rPr lang="en-US" sz="1400" dirty="0"/>
              <a:t>('</a:t>
            </a:r>
            <a:r>
              <a:rPr lang="en-US" sz="1400" dirty="0" err="1"/>
              <a:t>Smallville</a:t>
            </a:r>
            <a:r>
              <a:rPr lang="en-US" sz="1400" dirty="0"/>
              <a:t>')  := 2000;</a:t>
            </a:r>
          </a:p>
          <a:p>
            <a:r>
              <a:rPr lang="en-US" sz="1400" dirty="0"/>
              <a:t> 14    </a:t>
            </a:r>
            <a:r>
              <a:rPr lang="en-US" sz="1400" dirty="0" err="1"/>
              <a:t>city_population</a:t>
            </a:r>
            <a:r>
              <a:rPr lang="en-US" sz="1400" dirty="0"/>
              <a:t>('Midland')     := 750000;</a:t>
            </a:r>
          </a:p>
          <a:p>
            <a:r>
              <a:rPr lang="en-US" sz="1400" dirty="0"/>
              <a:t> 15    </a:t>
            </a:r>
            <a:r>
              <a:rPr lang="en-US" sz="1400" dirty="0" err="1"/>
              <a:t>city_population</a:t>
            </a:r>
            <a:r>
              <a:rPr lang="en-US" sz="1400" dirty="0"/>
              <a:t>('Megalopolis') := 1000000;</a:t>
            </a:r>
          </a:p>
          <a:p>
            <a:r>
              <a:rPr lang="en-US" sz="1400" dirty="0"/>
              <a:t> 16  </a:t>
            </a:r>
          </a:p>
          <a:p>
            <a:r>
              <a:rPr lang="en-US" sz="1400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17    -- Change value associated with key '</a:t>
            </a:r>
            <a:r>
              <a:rPr lang="en-US" sz="1400" b="1" dirty="0" err="1">
                <a:solidFill>
                  <a:srgbClr val="00B050"/>
                </a:solidFill>
              </a:rPr>
              <a:t>Smallville</a:t>
            </a:r>
            <a:r>
              <a:rPr lang="en-US" sz="1400" b="1" dirty="0">
                <a:solidFill>
                  <a:srgbClr val="00B050"/>
                </a:solidFill>
              </a:rPr>
              <a:t>':</a:t>
            </a:r>
          </a:p>
          <a:p>
            <a:r>
              <a:rPr lang="en-US" sz="1400" dirty="0"/>
              <a:t> 18  </a:t>
            </a:r>
          </a:p>
          <a:p>
            <a:r>
              <a:rPr lang="en-US" sz="1400" dirty="0"/>
              <a:t> 19    </a:t>
            </a:r>
            <a:r>
              <a:rPr lang="en-US" sz="1400" dirty="0" err="1"/>
              <a:t>city_population</a:t>
            </a:r>
            <a:r>
              <a:rPr lang="en-US" sz="1400" dirty="0"/>
              <a:t>('</a:t>
            </a:r>
            <a:r>
              <a:rPr lang="en-US" sz="1400" dirty="0" err="1"/>
              <a:t>Smallville</a:t>
            </a:r>
            <a:r>
              <a:rPr lang="en-US" sz="1400" dirty="0"/>
              <a:t>') := 2001;</a:t>
            </a:r>
          </a:p>
          <a:p>
            <a:r>
              <a:rPr lang="en-US" sz="1400" dirty="0"/>
              <a:t> 20  </a:t>
            </a:r>
          </a:p>
          <a:p>
            <a:r>
              <a:rPr lang="en-US" sz="1400" dirty="0"/>
              <a:t> 21    </a:t>
            </a:r>
            <a:r>
              <a:rPr lang="en-US" sz="1400" b="1" dirty="0">
                <a:solidFill>
                  <a:srgbClr val="00B050"/>
                </a:solidFill>
              </a:rPr>
              <a:t>-- Print associative array:</a:t>
            </a:r>
          </a:p>
          <a:p>
            <a:r>
              <a:rPr lang="en-US" sz="1400" dirty="0"/>
              <a:t> 22  </a:t>
            </a:r>
          </a:p>
          <a:p>
            <a:r>
              <a:rPr lang="en-US" sz="1400" dirty="0"/>
              <a:t> 23    </a:t>
            </a:r>
            <a:r>
              <a:rPr lang="en-US" sz="1400" dirty="0" err="1"/>
              <a:t>i</a:t>
            </a:r>
            <a:r>
              <a:rPr lang="en-US" sz="1400" dirty="0"/>
              <a:t> := </a:t>
            </a:r>
            <a:r>
              <a:rPr lang="en-US" sz="1400" dirty="0" err="1"/>
              <a:t>city_population.FIRST</a:t>
            </a:r>
            <a:r>
              <a:rPr lang="en-US" sz="1400" dirty="0"/>
              <a:t>;</a:t>
            </a:r>
          </a:p>
          <a:p>
            <a:r>
              <a:rPr lang="en-US" sz="1400" dirty="0"/>
              <a:t> 24  </a:t>
            </a:r>
          </a:p>
          <a:p>
            <a:r>
              <a:rPr lang="en-US" sz="1400" dirty="0"/>
              <a:t> 25    WHILE </a:t>
            </a:r>
            <a:r>
              <a:rPr lang="en-US" sz="1400" dirty="0" err="1"/>
              <a:t>i</a:t>
            </a:r>
            <a:r>
              <a:rPr lang="en-US" sz="1400" dirty="0"/>
              <a:t> IS NOT NULL LOOP</a:t>
            </a:r>
          </a:p>
          <a:p>
            <a:r>
              <a:rPr lang="en-US" sz="1400" dirty="0"/>
              <a:t> 26      </a:t>
            </a:r>
            <a:r>
              <a:rPr lang="en-US" sz="1400" dirty="0" err="1"/>
              <a:t>DBMS_Output.PUT_LINE</a:t>
            </a:r>
            <a:endParaRPr lang="en-US" sz="1400" dirty="0"/>
          </a:p>
          <a:p>
            <a:r>
              <a:rPr lang="en-US" sz="1400" dirty="0"/>
              <a:t> 27        ('Population of ' || </a:t>
            </a:r>
            <a:r>
              <a:rPr lang="en-US" sz="1400" dirty="0" err="1"/>
              <a:t>i</a:t>
            </a:r>
            <a:r>
              <a:rPr lang="en-US" sz="1400" dirty="0"/>
              <a:t> || ' is ' || TO_CHAR(</a:t>
            </a:r>
            <a:r>
              <a:rPr lang="en-US" sz="1400" dirty="0" err="1"/>
              <a:t>city_population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)));</a:t>
            </a:r>
          </a:p>
          <a:p>
            <a:r>
              <a:rPr lang="en-US" sz="1400" dirty="0"/>
              <a:t> 28      </a:t>
            </a:r>
            <a:r>
              <a:rPr lang="en-US" sz="1400" dirty="0" err="1"/>
              <a:t>i</a:t>
            </a:r>
            <a:r>
              <a:rPr lang="en-US" sz="1400" dirty="0"/>
              <a:t> := </a:t>
            </a:r>
            <a:r>
              <a:rPr lang="en-US" sz="1400" dirty="0" err="1"/>
              <a:t>city_population.NEXT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29    END LOOP;</a:t>
            </a:r>
          </a:p>
          <a:p>
            <a:r>
              <a:rPr lang="en-US" sz="1400" dirty="0"/>
              <a:t> 30  END;</a:t>
            </a:r>
          </a:p>
          <a:p>
            <a:r>
              <a:rPr lang="en-US" sz="1400" dirty="0"/>
              <a:t> 31  </a:t>
            </a:r>
            <a:r>
              <a:rPr lang="en-US" sz="1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377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index by Table Methods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1661866"/>
            <a:ext cx="831648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1613</Words>
  <Application>Microsoft Office PowerPoint</Application>
  <PresentationFormat>On-screen Show (4:3)</PresentationFormat>
  <Paragraphs>351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Candara</vt:lpstr>
      <vt:lpstr>Courier New</vt:lpstr>
      <vt:lpstr>Droid Sans</vt:lpstr>
      <vt:lpstr>Segoe UI</vt:lpstr>
      <vt:lpstr>Wingdings</vt:lpstr>
      <vt:lpstr>Wingdings 3</vt:lpstr>
      <vt:lpstr>1_Office Theme</vt:lpstr>
      <vt:lpstr>CS322: Database Systems</vt:lpstr>
      <vt:lpstr>Outline</vt:lpstr>
      <vt:lpstr>Working with Composite Datatype</vt:lpstr>
      <vt:lpstr>PL/SQL RECORDS</vt:lpstr>
      <vt:lpstr>The %rowtype Attribute</vt:lpstr>
      <vt:lpstr>Index by Tables</vt:lpstr>
      <vt:lpstr>Index by Tables</vt:lpstr>
      <vt:lpstr>Example</vt:lpstr>
      <vt:lpstr>Using index by Table Methods </vt:lpstr>
      <vt:lpstr>Index by Table of Records </vt:lpstr>
      <vt:lpstr>Example</vt:lpstr>
      <vt:lpstr>Cursors</vt:lpstr>
      <vt:lpstr>Implicit Cursor</vt:lpstr>
      <vt:lpstr>Explicit Cursor</vt:lpstr>
      <vt:lpstr>Explicit Cursor Working Principle</vt:lpstr>
      <vt:lpstr>Declaring the Cursor</vt:lpstr>
      <vt:lpstr>Opening the Cursor</vt:lpstr>
      <vt:lpstr>Fetching Data from the Cursor</vt:lpstr>
      <vt:lpstr>Example</vt:lpstr>
      <vt:lpstr>Closing the Cursor</vt:lpstr>
      <vt:lpstr>More Example</vt:lpstr>
      <vt:lpstr>Example</vt:lpstr>
      <vt:lpstr>Cursor for Loops</vt:lpstr>
      <vt:lpstr>Example</vt:lpstr>
      <vt:lpstr>PowerPoint Presentation</vt:lpstr>
      <vt:lpstr>Handling Exceptions with PL/SQL</vt:lpstr>
      <vt:lpstr>Handling Exception</vt:lpstr>
      <vt:lpstr>Example</vt:lpstr>
      <vt:lpstr>User Defined Exception</vt:lpstr>
      <vt:lpstr>PL/SQL Program Constructs</vt:lpstr>
      <vt:lpstr>Block Structure for PL/SQL Subprograms</vt:lpstr>
      <vt:lpstr>Procedure</vt:lpstr>
      <vt:lpstr>Formal Versus Actual Parameters </vt:lpstr>
      <vt:lpstr>Procedure Parameter Model</vt:lpstr>
      <vt:lpstr>Creating Procedures with Parameters </vt:lpstr>
      <vt:lpstr>In, Out Parameters: Example </vt:lpstr>
      <vt:lpstr>Functions</vt:lpstr>
      <vt:lpstr>PowerPoint Presentation</vt:lpstr>
      <vt:lpstr>Locations to Call User-Defined Functions </vt:lpstr>
      <vt:lpstr>Restrictions </vt:lpstr>
      <vt:lpstr>Restrictions </vt:lpstr>
      <vt:lpstr>Comparing Procedures and Functions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272</cp:revision>
  <dcterms:created xsi:type="dcterms:W3CDTF">2016-02-16T05:22:27Z</dcterms:created>
  <dcterms:modified xsi:type="dcterms:W3CDTF">2017-04-06T10:24:40Z</dcterms:modified>
</cp:coreProperties>
</file>