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1"/>
  </p:notesMasterIdLst>
  <p:handoutMasterIdLst>
    <p:handoutMasterId r:id="rId22"/>
  </p:handoutMasterIdLst>
  <p:sldIdLst>
    <p:sldId id="256" r:id="rId2"/>
    <p:sldId id="302" r:id="rId3"/>
    <p:sldId id="303" r:id="rId4"/>
    <p:sldId id="285" r:id="rId5"/>
    <p:sldId id="304" r:id="rId6"/>
    <p:sldId id="305" r:id="rId7"/>
    <p:sldId id="286" r:id="rId8"/>
    <p:sldId id="287" r:id="rId9"/>
    <p:sldId id="288" r:id="rId10"/>
    <p:sldId id="289" r:id="rId11"/>
    <p:sldId id="306" r:id="rId12"/>
    <p:sldId id="291" r:id="rId13"/>
    <p:sldId id="292" r:id="rId14"/>
    <p:sldId id="290" r:id="rId15"/>
    <p:sldId id="293" r:id="rId16"/>
    <p:sldId id="294" r:id="rId17"/>
    <p:sldId id="295" r:id="rId18"/>
    <p:sldId id="296" r:id="rId19"/>
    <p:sldId id="26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588" autoAdjust="0"/>
    <p:restoredTop sz="94660"/>
  </p:normalViewPr>
  <p:slideViewPr>
    <p:cSldViewPr snapToGrid="0">
      <p:cViewPr varScale="1">
        <p:scale>
          <a:sx n="71" d="100"/>
          <a:sy n="71" d="100"/>
        </p:scale>
        <p:origin x="14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1/28/2016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1/28/2016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tmp"/><Relationship Id="rId4" Type="http://schemas.openxmlformats.org/officeDocument/2006/relationships/image" Target="../media/image25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tm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10: Perspective Projection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w.r.to Field of View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59" y="1548100"/>
            <a:ext cx="7706801" cy="389626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9571" y="5719439"/>
            <a:ext cx="3441375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4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w.r.to Field of View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21" y="1690689"/>
            <a:ext cx="3441375" cy="684000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5522" y="2684041"/>
            <a:ext cx="5772956" cy="1609950"/>
          </a:xfrm>
          <a:prstGeom prst="rect">
            <a:avLst/>
          </a:prstGeom>
        </p:spPr>
      </p:pic>
      <p:sp>
        <p:nvSpPr>
          <p:cNvPr id="6" name="Oval 5"/>
          <p:cNvSpPr/>
          <p:nvPr/>
        </p:nvSpPr>
        <p:spPr>
          <a:xfrm>
            <a:off x="2645708" y="2684041"/>
            <a:ext cx="1488142" cy="459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954929" y="3084834"/>
            <a:ext cx="1488142" cy="459209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2909655" y="3143250"/>
            <a:ext cx="3324689" cy="2965253"/>
            <a:chOff x="2909655" y="3143250"/>
            <a:chExt cx="3324689" cy="2965253"/>
          </a:xfrm>
        </p:grpSpPr>
        <p:pic>
          <p:nvPicPr>
            <p:cNvPr id="8" name="Picture 7" descr="Screen Clippi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09655" y="4603343"/>
              <a:ext cx="3324689" cy="1505160"/>
            </a:xfrm>
            <a:prstGeom prst="rect">
              <a:avLst/>
            </a:prstGeom>
          </p:spPr>
        </p:pic>
        <p:cxnSp>
          <p:nvCxnSpPr>
            <p:cNvPr id="10" name="Straight Arrow Connector 9"/>
            <p:cNvCxnSpPr>
              <a:endCxn id="8" idx="0"/>
            </p:cNvCxnSpPr>
            <p:nvPr/>
          </p:nvCxnSpPr>
          <p:spPr>
            <a:xfrm>
              <a:off x="3238500" y="3143250"/>
              <a:ext cx="1333500" cy="1460093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/>
            <p:cNvCxnSpPr>
              <a:stCxn id="7" idx="5"/>
              <a:endCxn id="8" idx="0"/>
            </p:cNvCxnSpPr>
            <p:nvPr/>
          </p:nvCxnSpPr>
          <p:spPr>
            <a:xfrm flipH="1">
              <a:off x="4572000" y="3476793"/>
              <a:ext cx="653138" cy="1126550"/>
            </a:xfrm>
            <a:prstGeom prst="straightConnector1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008807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 of field of view angle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322" y="1460547"/>
            <a:ext cx="4534533" cy="2000529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5753" y="1690689"/>
            <a:ext cx="3343742" cy="2772162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61076"/>
            <a:ext cx="2776332" cy="33969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29050" y="4542536"/>
            <a:ext cx="54483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i="1" dirty="0"/>
              <a:t>Increasing the size of the ﬁeld-of-view angle increases the height of the clipping window and </a:t>
            </a:r>
            <a:r>
              <a:rPr lang="en-US" sz="2000" b="1" i="1" dirty="0"/>
              <a:t>increases the perspective-projection foreshortening.</a:t>
            </a:r>
          </a:p>
        </p:txBody>
      </p:sp>
    </p:spTree>
    <p:extLst>
      <p:ext uri="{BB962C8B-B14F-4D97-AF65-F5344CB8AC3E}">
        <p14:creationId xmlns:p14="http://schemas.microsoft.com/office/powerpoint/2010/main" val="1671116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Mapping of points within the frustum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139" y="1871964"/>
            <a:ext cx="8286530" cy="40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8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Oblique Perspective-Projection Frustum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centre line </a:t>
            </a:r>
            <a:r>
              <a:rPr lang="en-GB" dirty="0"/>
              <a:t>of a perspective-projection view volume is not perpendicular to the view plane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8"/>
          <a:stretch/>
        </p:blipFill>
        <p:spPr>
          <a:xfrm>
            <a:off x="2032099" y="2447364"/>
            <a:ext cx="4866412" cy="441063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50713" y="3801239"/>
            <a:ext cx="21627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Oblique frustum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321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</a:t>
            </a:r>
            <a:r>
              <a:rPr lang="en-US" dirty="0" smtClean="0">
                <a:sym typeface="Wingdings" panose="05000000000000000000" pitchFamily="2" charset="2"/>
              </a:rPr>
              <a:t> Symmetric Frustum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7081" y="1605996"/>
            <a:ext cx="3449075" cy="14380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15374" y="1876448"/>
            <a:ext cx="46574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Taking the projection reference point as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355" y="2276558"/>
            <a:ext cx="2543530" cy="28579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0866" y="3294093"/>
            <a:ext cx="496621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To </a:t>
            </a:r>
            <a:r>
              <a:rPr lang="en-US" sz="2000" dirty="0"/>
              <a:t>move the center of the clipping window to coordinates 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060" y="3819196"/>
            <a:ext cx="4606585" cy="2162504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2080" y="1654555"/>
            <a:ext cx="3951920" cy="134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789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364" y="4589285"/>
            <a:ext cx="5887272" cy="15908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</a:t>
            </a:r>
            <a:r>
              <a:rPr lang="en-US" dirty="0" smtClean="0">
                <a:sym typeface="Wingdings" panose="05000000000000000000" pitchFamily="2" charset="2"/>
              </a:rPr>
              <a:t> Symmetric Frustum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28650" y="1586317"/>
            <a:ext cx="69420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 </a:t>
            </a:r>
            <a:r>
              <a:rPr lang="en-US" sz="2000" dirty="0" smtClean="0"/>
              <a:t>The </a:t>
            </a:r>
            <a:r>
              <a:rPr lang="en-US" sz="2000" dirty="0"/>
              <a:t>parameters for this shearing transformation are </a:t>
            </a:r>
          </a:p>
        </p:txBody>
      </p:sp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794" y="2224566"/>
            <a:ext cx="2581635" cy="1171739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48821" y="3742020"/>
            <a:ext cx="786652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The projection reference point at the viewing-coordinate origin </a:t>
            </a:r>
            <a:r>
              <a:rPr lang="en-US" sz="2000" dirty="0"/>
              <a:t>and with the near clipping plane as the view plane</a:t>
            </a:r>
          </a:p>
        </p:txBody>
      </p:sp>
      <p:pic>
        <p:nvPicPr>
          <p:cNvPr id="11" name="Picture 10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710" y="4677403"/>
            <a:ext cx="4167802" cy="141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089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Oblique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>
                <a:sym typeface="Wingdings" panose="05000000000000000000" pitchFamily="2" charset="2"/>
              </a:rPr>
              <a:t>Symmetric Frustum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981" y="2817941"/>
            <a:ext cx="5382376" cy="211484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510988" y="1492378"/>
            <a:ext cx="800436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Oblique perspective-projection matrix </a:t>
            </a:r>
            <a:r>
              <a:rPr lang="en-US" sz="2000" dirty="0"/>
              <a:t>for converting coordinate positions in a scene to homogeneous </a:t>
            </a:r>
            <a:r>
              <a:rPr lang="en-US" sz="2000" dirty="0" smtClean="0"/>
              <a:t>orthogonal projection </a:t>
            </a:r>
            <a:r>
              <a:rPr lang="en-US" sz="2000" dirty="0"/>
              <a:t>coordinates</a:t>
            </a:r>
          </a:p>
        </p:txBody>
      </p:sp>
    </p:spTree>
    <p:extLst>
      <p:ext uri="{BB962C8B-B14F-4D97-AF65-F5344CB8AC3E}">
        <p14:creationId xmlns:p14="http://schemas.microsoft.com/office/powerpoint/2010/main" val="2203256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Orthogonal Projection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811" y="1690689"/>
            <a:ext cx="5744377" cy="42582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12542" y="4625788"/>
            <a:ext cx="218521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Side Elevation view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55060" y="5764292"/>
            <a:ext cx="226215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Front Elevation view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358549" y="1804242"/>
            <a:ext cx="11721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Plan 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43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Projection Geometry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Perspective Projection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Generic expressions for perspective projection</a:t>
            </a:r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Special cases of perspective projection</a:t>
            </a:r>
          </a:p>
          <a:p>
            <a:pPr lvl="1"/>
            <a:endParaRPr lang="en-US" dirty="0"/>
          </a:p>
          <a:p>
            <a:pPr lvl="1"/>
            <a:r>
              <a:rPr lang="en-US" dirty="0" smtClean="0"/>
              <a:t> Positioning of the view plane and center of projection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14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today’s lecture, students will be able to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Derive mathematical expressions related to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View pyramid in case of perspective projection</a:t>
            </a:r>
          </a:p>
          <a:p>
            <a:endParaRPr lang="en-US" dirty="0" smtClean="0"/>
          </a:p>
          <a:p>
            <a:r>
              <a:rPr lang="en-US" dirty="0" smtClean="0"/>
              <a:t> Explain orthographic projection</a:t>
            </a:r>
          </a:p>
          <a:p>
            <a:endParaRPr lang="en-US" dirty="0"/>
          </a:p>
          <a:p>
            <a:r>
              <a:rPr lang="en-US" dirty="0" smtClean="0"/>
              <a:t> Derive mathematical expressions related to orthographic projections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65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Frustum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465" y="1690689"/>
            <a:ext cx="6944694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691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Frustum</a:t>
            </a:r>
            <a:endParaRPr lang="en-US" dirty="0"/>
          </a:p>
        </p:txBody>
      </p:sp>
      <p:pic>
        <p:nvPicPr>
          <p:cNvPr id="5" name="Picture 2" descr="https://upload.wikimedia.org/wikipedia/commons/thumb/0/02/ViewFrustum.svg/525px-ViewFrustu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1" y="3413126"/>
            <a:ext cx="2941146" cy="241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upload.wikimedia.org/wikipedia/commons/thumb/0/00/Pyramid_of_vision.svg/800px-Pyramid_of_vision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52" b="11348"/>
          <a:stretch/>
        </p:blipFill>
        <p:spPr bwMode="auto">
          <a:xfrm>
            <a:off x="1371600" y="365126"/>
            <a:ext cx="7620000" cy="609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25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Perspective-Projection Transformation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Homogeneous-coordinate </a:t>
            </a:r>
            <a:r>
              <a:rPr lang="en-GB" dirty="0"/>
              <a:t>representation to express the perspective-projection equations in the form 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952279" y="2620513"/>
            <a:ext cx="6819886" cy="838317"/>
            <a:chOff x="971329" y="2762191"/>
            <a:chExt cx="6819886" cy="838317"/>
          </a:xfrm>
        </p:grpSpPr>
        <p:pic>
          <p:nvPicPr>
            <p:cNvPr id="4" name="Picture 3" descr="Screen Clippi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329" y="2762191"/>
              <a:ext cx="3162741" cy="838317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4476749" y="2981294"/>
              <a:ext cx="8835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where</a:t>
              </a:r>
              <a:endParaRPr lang="en-US" sz="2000" dirty="0"/>
            </a:p>
          </p:txBody>
        </p:sp>
        <p:pic>
          <p:nvPicPr>
            <p:cNvPr id="6" name="Picture 5" descr="Screen Clippi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0265" y="2952717"/>
              <a:ext cx="1790950" cy="457264"/>
            </a:xfrm>
            <a:prstGeom prst="rect">
              <a:avLst/>
            </a:prstGeom>
          </p:spPr>
        </p:pic>
      </p:grp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615" y="3518429"/>
            <a:ext cx="4082550" cy="14115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0880" y="5508743"/>
            <a:ext cx="4753638" cy="10097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628650" y="5077613"/>
            <a:ext cx="65966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/>
              <a:t>Homogeneous coordinate representation is given by</a:t>
            </a:r>
            <a:endParaRPr lang="en-US" sz="2000" b="1" i="1" dirty="0"/>
          </a:p>
        </p:txBody>
      </p:sp>
      <p:sp>
        <p:nvSpPr>
          <p:cNvPr id="11" name="TextBox 10"/>
          <p:cNvSpPr txBox="1"/>
          <p:nvPr/>
        </p:nvSpPr>
        <p:spPr>
          <a:xfrm>
            <a:off x="344083" y="3914278"/>
            <a:ext cx="33455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/>
              <a:t>We’ve already derived the expressions for x and y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96826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Perspective-Projection Transformation Matrix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H</a:t>
            </a:r>
            <a:r>
              <a:rPr lang="en-GB" dirty="0" smtClean="0"/>
              <a:t>omogeneous </a:t>
            </a:r>
            <a:r>
              <a:rPr lang="en-GB" dirty="0"/>
              <a:t>coordinates using the perspective-transformation </a:t>
            </a:r>
            <a:r>
              <a:rPr lang="en-GB" dirty="0" smtClean="0"/>
              <a:t>matrix can be written as: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479" y="2622145"/>
            <a:ext cx="1800476" cy="457264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081" y="3413481"/>
            <a:ext cx="5887272" cy="159089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20269" y="5267505"/>
            <a:ext cx="722107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Frustum </a:t>
            </a:r>
            <a:r>
              <a:rPr lang="en-US" sz="2000" dirty="0"/>
              <a:t>view volume can have any </a:t>
            </a:r>
            <a:r>
              <a:rPr lang="en-US" sz="2000" dirty="0" smtClean="0"/>
              <a:t>orientation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/>
              <a:t>How to handle that?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381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Perspective-Projection Frustum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800" y="1690689"/>
            <a:ext cx="4801270" cy="4906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08587" y="1828800"/>
            <a:ext cx="47323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Clipping window can be represented as:</a:t>
            </a:r>
            <a:endParaRPr lang="en-US" sz="2000" dirty="0"/>
          </a:p>
        </p:txBody>
      </p:sp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861"/>
          <a:stretch/>
        </p:blipFill>
        <p:spPr>
          <a:xfrm>
            <a:off x="5451097" y="2431197"/>
            <a:ext cx="2447365" cy="1200318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73"/>
          <a:stretch/>
        </p:blipFill>
        <p:spPr>
          <a:xfrm>
            <a:off x="5404989" y="3833802"/>
            <a:ext cx="2493473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4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Field of view angle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28" y="1815066"/>
            <a:ext cx="7678222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40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8809</TotalTime>
  <Words>293</Words>
  <Application>Microsoft Office PowerPoint</Application>
  <PresentationFormat>On-screen Show (4:3)</PresentationFormat>
  <Paragraphs>56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Frustum</vt:lpstr>
      <vt:lpstr>Frustum</vt:lpstr>
      <vt:lpstr>Perspective-Projection Transformation Matrix </vt:lpstr>
      <vt:lpstr>Perspective-Projection Transformation Matrix </vt:lpstr>
      <vt:lpstr>Symmetric Perspective-Projection Frustum</vt:lpstr>
      <vt:lpstr>Field of view angle</vt:lpstr>
      <vt:lpstr>Clipping w.r.to Field of View</vt:lpstr>
      <vt:lpstr>Clipping w.r.to Field of View</vt:lpstr>
      <vt:lpstr>Effect of field of view angle</vt:lpstr>
      <vt:lpstr>Mapping of points within the frustum</vt:lpstr>
      <vt:lpstr>Oblique Perspective-Projection Frustum </vt:lpstr>
      <vt:lpstr>Oblique  Symmetric Frustum</vt:lpstr>
      <vt:lpstr>Oblique  Symmetric Frustum</vt:lpstr>
      <vt:lpstr>Oblique  Symmetric Frustum</vt:lpstr>
      <vt:lpstr>Orthogonal Projection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231</cp:revision>
  <dcterms:created xsi:type="dcterms:W3CDTF">2015-07-15T04:13:21Z</dcterms:created>
  <dcterms:modified xsi:type="dcterms:W3CDTF">2016-01-28T04:51:46Z</dcterms:modified>
</cp:coreProperties>
</file>