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4" r:id="rId3"/>
    <p:sldId id="355" r:id="rId4"/>
    <p:sldId id="350" r:id="rId5"/>
    <p:sldId id="348" r:id="rId6"/>
    <p:sldId id="296" r:id="rId7"/>
    <p:sldId id="297" r:id="rId8"/>
    <p:sldId id="320" r:id="rId9"/>
    <p:sldId id="321" r:id="rId10"/>
    <p:sldId id="322" r:id="rId11"/>
    <p:sldId id="299" r:id="rId12"/>
    <p:sldId id="300" r:id="rId13"/>
    <p:sldId id="313" r:id="rId14"/>
    <p:sldId id="317" r:id="rId15"/>
    <p:sldId id="314" r:id="rId16"/>
    <p:sldId id="318" r:id="rId17"/>
    <p:sldId id="315" r:id="rId18"/>
    <p:sldId id="326" r:id="rId19"/>
    <p:sldId id="351" r:id="rId20"/>
    <p:sldId id="352" r:id="rId21"/>
    <p:sldId id="353" r:id="rId22"/>
    <p:sldId id="319" r:id="rId23"/>
    <p:sldId id="324" r:id="rId24"/>
    <p:sldId id="327" r:id="rId25"/>
    <p:sldId id="325" r:id="rId26"/>
    <p:sldId id="308" r:id="rId27"/>
    <p:sldId id="309" r:id="rId28"/>
    <p:sldId id="310" r:id="rId29"/>
    <p:sldId id="311" r:id="rId30"/>
    <p:sldId id="328" r:id="rId31"/>
    <p:sldId id="329" r:id="rId32"/>
    <p:sldId id="330" r:id="rId33"/>
    <p:sldId id="332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8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11: Orthographic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1053" y="1564106"/>
                <a:ext cx="3377784" cy="1542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53" y="1564106"/>
                <a:ext cx="3377784" cy="15429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4374" y="2150901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projection formula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8409" y="4671581"/>
            <a:ext cx="380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homogeneous representation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053" y="3811259"/>
                <a:ext cx="3887538" cy="2211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53" y="3811259"/>
                <a:ext cx="3887538" cy="22117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8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Parallel Projection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1919289"/>
            <a:ext cx="873564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Parallel Projection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6" y="1404851"/>
            <a:ext cx="7382905" cy="5258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0500" y="3187700"/>
                <a:ext cx="1795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Range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3187700"/>
                <a:ext cx="179568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12" t="-9836" r="-2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1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parallel projection equation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67" y="1690689"/>
            <a:ext cx="2267266" cy="981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95300" y="2674025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Length L </a:t>
            </a:r>
            <a:r>
              <a:rPr lang="en-US" sz="2000" dirty="0" smtClean="0"/>
              <a:t>depends on the 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angle </a:t>
            </a:r>
            <a:r>
              <a:rPr lang="en-US" sz="2000" dirty="0"/>
              <a:t>α </a:t>
            </a:r>
            <a:r>
              <a:rPr lang="en-US" sz="2000" dirty="0" smtClean="0"/>
              <a:t>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perpendicular distance of the point </a:t>
            </a:r>
            <a:r>
              <a:rPr lang="en-US" sz="2000" dirty="0"/>
              <a:t>(x, y, z) from the view </a:t>
            </a:r>
            <a:r>
              <a:rPr lang="en-US" sz="2000" dirty="0" smtClean="0"/>
              <a:t>plane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95300" y="4313932"/>
            <a:ext cx="4862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oblique parallel projection equations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76" y="5030510"/>
            <a:ext cx="3381847" cy="838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9814" y="6000629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Relationship with Orthogonal projection?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Cavalier and Cabinet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21" y="1690689"/>
            <a:ext cx="2800741" cy="243874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83" y="2058856"/>
            <a:ext cx="2629267" cy="1914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112" y="2816197"/>
            <a:ext cx="270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Cavalier projections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5111" y="4615627"/>
            <a:ext cx="8144036" cy="1800476"/>
            <a:chOff x="395111" y="4615627"/>
            <a:chExt cx="8144036" cy="1800476"/>
          </a:xfrm>
        </p:grpSpPr>
        <p:sp>
          <p:nvSpPr>
            <p:cNvPr id="7" name="Rectangle 6"/>
            <p:cNvSpPr/>
            <p:nvPr/>
          </p:nvSpPr>
          <p:spPr>
            <a:xfrm>
              <a:off x="395111" y="5515865"/>
              <a:ext cx="26484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Cabinet </a:t>
              </a:r>
              <a:r>
                <a:rPr lang="en-US" sz="2000" b="1" dirty="0"/>
                <a:t>projections </a:t>
              </a:r>
            </a:p>
          </p:txBody>
        </p:sp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14" y="4615627"/>
              <a:ext cx="2305372" cy="1800476"/>
            </a:xfrm>
            <a:prstGeom prst="rect">
              <a:avLst/>
            </a:prstGeom>
          </p:spPr>
        </p:pic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407" y="4615627"/>
              <a:ext cx="2438740" cy="1733792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19870" y="1533743"/>
            <a:ext cx="8904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All lines perpendicular to  the projection plane are projected with no change in length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119870" y="4285210"/>
            <a:ext cx="8904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All lines perpendicular to  the projection plane are projected half of its length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2111" y="1925440"/>
                <a:ext cx="1405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111" y="1925440"/>
                <a:ext cx="140525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478" r="-43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95104" y="6310504"/>
                <a:ext cx="1405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04" y="6310504"/>
                <a:ext cx="14052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63" r="-432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8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Parallel-Projection Vector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4" y="1690689"/>
            <a:ext cx="6249272" cy="416300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86" y="1690689"/>
            <a:ext cx="2286319" cy="176237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95" y="3929652"/>
            <a:ext cx="3296110" cy="20386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64821" y="4147918"/>
            <a:ext cx="448459" cy="4163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5"/>
          <a:stretch/>
        </p:blipFill>
        <p:spPr>
          <a:xfrm>
            <a:off x="1247545" y="6045200"/>
            <a:ext cx="2819794" cy="37584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30" y="6025721"/>
            <a:ext cx="225774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Clipping Window and Oblique Parallel-Projection View </a:t>
            </a:r>
            <a:r>
              <a:rPr lang="en-GB" dirty="0" smtClean="0"/>
              <a:t>Volume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2" y="2122139"/>
            <a:ext cx="730669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Parallel-Projection Transformation Matrix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2166761"/>
            <a:ext cx="4896533" cy="25244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733" y="568801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6600"/>
                </a:solidFill>
              </a:rPr>
              <a:t>What happens in case of orthographic projection?</a:t>
            </a:r>
            <a:endParaRPr lang="en-US" b="1" i="1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670" y="5004958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00FF"/>
                </a:solidFill>
              </a:rPr>
              <a:t>Location of the view plane?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Oblique </a:t>
            </a:r>
            <a:r>
              <a:rPr lang="en-US" dirty="0" smtClean="0"/>
              <a:t>Parallel-Projection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165"/>
            <a:ext cx="9144000" cy="37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Viewing pipeline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9" y="1690689"/>
            <a:ext cx="8732582" cy="2457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5709" y="4299635"/>
            <a:ext cx="8732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1. Translate </a:t>
            </a:r>
            <a:r>
              <a:rPr lang="en-US" dirty="0"/>
              <a:t>the viewing-coordinate origin to the origin of the </a:t>
            </a:r>
            <a:r>
              <a:rPr lang="en-US" dirty="0" smtClean="0"/>
              <a:t>world coordinate </a:t>
            </a:r>
            <a:r>
              <a:rPr lang="en-US" dirty="0"/>
              <a:t>system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56" y="5097300"/>
            <a:ext cx="260068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3D Projection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View volume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Symmetric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Oblique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Introduction to parallel projection</a:t>
            </a:r>
          </a:p>
        </p:txBody>
      </p:sp>
    </p:spTree>
    <p:extLst>
      <p:ext uri="{BB962C8B-B14F-4D97-AF65-F5344CB8AC3E}">
        <p14:creationId xmlns:p14="http://schemas.microsoft.com/office/powerpoint/2010/main" val="41561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Viewing pipeline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9" y="1690689"/>
            <a:ext cx="8732582" cy="2457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5709" y="4299635"/>
            <a:ext cx="873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2</a:t>
            </a:r>
            <a:r>
              <a:rPr lang="en-US" dirty="0" smtClean="0"/>
              <a:t>. </a:t>
            </a:r>
            <a:r>
              <a:rPr lang="en-GB" dirty="0"/>
              <a:t>Apply rotations to align the </a:t>
            </a:r>
            <a:r>
              <a:rPr lang="en-GB" dirty="0" smtClean="0"/>
              <a:t>view coordinate axis to world coordinate axis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92" y="4935441"/>
            <a:ext cx="279121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Viewing pipeline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9" y="1690689"/>
            <a:ext cx="8732582" cy="2457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5709" y="4299635"/>
            <a:ext cx="873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coordinate transformation matrix is then obtained </a:t>
            </a:r>
            <a:r>
              <a:rPr lang="en-GB" dirty="0" smtClean="0"/>
              <a:t>as: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4820301"/>
            <a:ext cx="4134427" cy="174331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97" y="5134669"/>
            <a:ext cx="360095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transform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7" y="1845037"/>
            <a:ext cx="8105366" cy="43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 Transformation Orthogonal Projection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" y="2081024"/>
            <a:ext cx="905953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 Transformation: Oblique Parallel Projection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4" y="1690689"/>
            <a:ext cx="4563112" cy="48584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2" y="2279191"/>
            <a:ext cx="3610577" cy="188377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" y="4265629"/>
            <a:ext cx="9144000" cy="25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Perspective-Projection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Mapping of the </a:t>
            </a:r>
            <a:r>
              <a:rPr lang="en-GB" dirty="0"/>
              <a:t>parallelepiped to a normalized view volume.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" y="2371099"/>
            <a:ext cx="907859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Perspective-Projection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The scaling matrix for accomplishing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normalization </a:t>
                </a:r>
                <a:r>
                  <a:rPr lang="en-US" dirty="0"/>
                  <a:t>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55" y="2251680"/>
            <a:ext cx="3757895" cy="167115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90684"/>
            <a:ext cx="806880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Perspective-Projection Transformation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690689"/>
            <a:ext cx="6648450" cy="2386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4234934"/>
            <a:ext cx="6026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homogeneous </a:t>
            </a:r>
            <a:r>
              <a:rPr lang="en-US" sz="2000" dirty="0" smtClean="0"/>
              <a:t>coordinates can be obtained as: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76" y="4793069"/>
            <a:ext cx="338184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Perspective-Projection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Projection coordinated are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9" y="2615213"/>
            <a:ext cx="760201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criteria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0097270"/>
                  </p:ext>
                </p:extLst>
              </p:nvPr>
            </p:nvGraphicFramePr>
            <p:xfrm>
              <a:off x="1308098" y="1438275"/>
              <a:ext cx="6756402" cy="19653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6067"/>
                    <a:gridCol w="1126067"/>
                    <a:gridCol w="1126067"/>
                    <a:gridCol w="1126067"/>
                    <a:gridCol w="1126067"/>
                    <a:gridCol w="1126067"/>
                  </a:tblGrid>
                  <a:tr h="469373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Input</a:t>
                          </a:r>
                          <a:endParaRPr lang="en-US" sz="20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Output</a:t>
                          </a:r>
                          <a:endParaRPr lang="en-US" sz="20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572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4693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-1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693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0097270"/>
                  </p:ext>
                </p:extLst>
              </p:nvPr>
            </p:nvGraphicFramePr>
            <p:xfrm>
              <a:off x="1308098" y="1438275"/>
              <a:ext cx="6756402" cy="19653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6067"/>
                    <a:gridCol w="1126067"/>
                    <a:gridCol w="1126067"/>
                    <a:gridCol w="1126067"/>
                    <a:gridCol w="1126067"/>
                    <a:gridCol w="1126067"/>
                  </a:tblGrid>
                  <a:tr h="469373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Input</a:t>
                          </a:r>
                          <a:endParaRPr lang="en-US" sz="20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Output</a:t>
                          </a:r>
                          <a:endParaRPr lang="en-US" sz="20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57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1" t="-88043" r="-500541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1" t="-88043" r="-400541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41" t="-88043" r="-300541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174" t="-88043" r="-202174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88043" r="-101081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88043" r="-1081" b="-175000"/>
                          </a:stretch>
                        </a:blipFill>
                      </a:tcPr>
                    </a:tc>
                  </a:tr>
                  <a:tr h="469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1" t="-221795" r="-500541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1" t="-221795" r="-400541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41" t="-221795" r="-300541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-1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69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1" t="-325974" r="-500541" b="-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1" t="-325974" r="-400541" b="-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41" t="-325974" r="-300541" b="-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9" y="3694713"/>
            <a:ext cx="760201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completing today’s lecture, students will be able 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Derive mathematical expressions related to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Parallel projection</a:t>
            </a:r>
          </a:p>
          <a:p>
            <a:pPr lvl="1"/>
            <a:r>
              <a:rPr lang="en-US" dirty="0" smtClean="0"/>
              <a:t> Normalize coordinate transform in case of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Perspective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Orthographic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Oblique projection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5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parameters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9" y="2326422"/>
            <a:ext cx="6535062" cy="9812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3943368"/>
            <a:ext cx="595395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</a:t>
            </a:r>
            <a:r>
              <a:rPr lang="en-US" dirty="0"/>
              <a:t>transformation matrix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3944341"/>
            <a:ext cx="9144000" cy="27706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1359479"/>
            <a:ext cx="6635750" cy="23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field-of-view angle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4" y="1596321"/>
            <a:ext cx="3772426" cy="87642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884"/>
            <a:ext cx="9144000" cy="27706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6486" y="159632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PRP at the origin VP </a:t>
            </a:r>
            <a:r>
              <a:rPr lang="en-US" sz="2000" b="1" dirty="0">
                <a:solidFill>
                  <a:srgbClr val="C00000"/>
                </a:solidFill>
              </a:rPr>
              <a:t>at the position of the near clipping plane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76" y="3082319"/>
            <a:ext cx="751627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Human </a:t>
            </a:r>
            <a:r>
              <a:rPr lang="en-GB" dirty="0"/>
              <a:t>Face </a:t>
            </a:r>
            <a:r>
              <a:rPr lang="en-GB" dirty="0" smtClean="0"/>
              <a:t>Rendering</a:t>
            </a:r>
          </a:p>
          <a:p>
            <a:endParaRPr lang="en-GB" dirty="0"/>
          </a:p>
          <a:p>
            <a:r>
              <a:rPr lang="en-GB" dirty="0" smtClean="0"/>
              <a:t> Geometric representation of Hand drawn objects</a:t>
            </a:r>
          </a:p>
          <a:p>
            <a:endParaRPr lang="en-GB" dirty="0"/>
          </a:p>
          <a:p>
            <a:r>
              <a:rPr lang="en-GB" dirty="0" smtClean="0"/>
              <a:t> Realistic rendering of indoor scenes</a:t>
            </a:r>
          </a:p>
          <a:p>
            <a:endParaRPr lang="en-GB" dirty="0" smtClean="0"/>
          </a:p>
          <a:p>
            <a:r>
              <a:rPr lang="en-GB" dirty="0" smtClean="0"/>
              <a:t> 3D reconstruction from contours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Modeling</a:t>
            </a:r>
            <a:r>
              <a:rPr lang="en-GB" dirty="0"/>
              <a:t> of </a:t>
            </a:r>
            <a:r>
              <a:rPr lang="en-GB" dirty="0" smtClean="0"/>
              <a:t>Object Deformation</a:t>
            </a:r>
          </a:p>
          <a:p>
            <a:endParaRPr lang="en-GB" dirty="0"/>
          </a:p>
          <a:p>
            <a:r>
              <a:rPr lang="en-GB" dirty="0" smtClean="0"/>
              <a:t> Simulate cutting of soft objects</a:t>
            </a:r>
          </a:p>
          <a:p>
            <a:endParaRPr lang="en-GB" dirty="0"/>
          </a:p>
          <a:p>
            <a:r>
              <a:rPr lang="en-GB" dirty="0" smtClean="0"/>
              <a:t> Chemical formula visualizer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9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Projection Geometry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pic>
        <p:nvPicPr>
          <p:cNvPr id="4" name="Picture 5" descr="fg14_0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255713"/>
            <a:ext cx="6075363" cy="54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0" y="800100"/>
            <a:ext cx="33909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100" y="3987800"/>
            <a:ext cx="3352800" cy="2704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788" y="6322712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0637" y="3365499"/>
            <a:ext cx="26029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Axonometric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7622" y="6322712"/>
            <a:ext cx="1493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Oblique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7837" y="3402568"/>
            <a:ext cx="26029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Multiview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projection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455894" y="4195482"/>
            <a:ext cx="4168588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54741" y="3455894"/>
            <a:ext cx="4168588" cy="254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/>
          <p:cNvSpPr/>
          <p:nvPr/>
        </p:nvSpPr>
        <p:spPr>
          <a:xfrm>
            <a:off x="4733365" y="4545106"/>
            <a:ext cx="1411941" cy="12236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86200" y="1304365"/>
            <a:ext cx="0" cy="36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22930" y="1364878"/>
            <a:ext cx="4215653" cy="4417357"/>
            <a:chOff x="1922930" y="1364878"/>
            <a:chExt cx="4215653" cy="4417357"/>
          </a:xfrm>
        </p:grpSpPr>
        <p:cxnSp>
          <p:nvCxnSpPr>
            <p:cNvPr id="12" name="Straight Connector 11"/>
            <p:cNvCxnSpPr/>
            <p:nvPr/>
          </p:nvCxnSpPr>
          <p:spPr>
            <a:xfrm flipH="1" flipV="1">
              <a:off x="1922930" y="2971800"/>
              <a:ext cx="2810435" cy="2810435"/>
            </a:xfrm>
            <a:prstGeom prst="line">
              <a:avLst/>
            </a:prstGeom>
            <a:ln w="38100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469356" y="1537868"/>
              <a:ext cx="3299434" cy="3299434"/>
            </a:xfrm>
            <a:prstGeom prst="line">
              <a:avLst/>
            </a:prstGeom>
            <a:ln w="38100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922930" y="2033589"/>
              <a:ext cx="2810435" cy="2810435"/>
            </a:xfrm>
            <a:prstGeom prst="line">
              <a:avLst/>
            </a:prstGeom>
            <a:ln w="38100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958354" y="1364878"/>
              <a:ext cx="3180229" cy="3180229"/>
            </a:xfrm>
            <a:prstGeom prst="line">
              <a:avLst/>
            </a:prstGeom>
            <a:ln w="38100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245660" y="1741394"/>
              <a:ext cx="2810435" cy="2810435"/>
            </a:xfrm>
            <a:prstGeom prst="line">
              <a:avLst/>
            </a:prstGeom>
            <a:ln w="38100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146626" y="1974620"/>
              <a:ext cx="2810435" cy="2810435"/>
            </a:xfrm>
            <a:prstGeom prst="line">
              <a:avLst/>
            </a:prstGeom>
            <a:ln w="38100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58353" y="2033589"/>
            <a:ext cx="712694" cy="2000529"/>
            <a:chOff x="2958353" y="2033589"/>
            <a:chExt cx="712694" cy="2000529"/>
          </a:xfrm>
        </p:grpSpPr>
        <p:grpSp>
          <p:nvGrpSpPr>
            <p:cNvPr id="30" name="Group 29"/>
            <p:cNvGrpSpPr/>
            <p:nvPr/>
          </p:nvGrpSpPr>
          <p:grpSpPr>
            <a:xfrm>
              <a:off x="2958353" y="2033589"/>
              <a:ext cx="692524" cy="2000529"/>
              <a:chOff x="2958353" y="2033589"/>
              <a:chExt cx="692524" cy="200052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2958354" y="2538132"/>
                <a:ext cx="0" cy="14959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650877" y="2033589"/>
                <a:ext cx="0" cy="1504807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958354" y="2033589"/>
                <a:ext cx="692523" cy="504543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958353" y="3502959"/>
                <a:ext cx="692523" cy="504543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 flipV="1">
              <a:off x="2978524" y="2659156"/>
              <a:ext cx="692523" cy="5045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0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Projection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690689"/>
            <a:ext cx="5744377" cy="425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2542" y="4625788"/>
            <a:ext cx="21852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Side Elevation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5060" y="576429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Front Elevation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8549" y="1804242"/>
            <a:ext cx="1172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Plan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volume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2" y="1406598"/>
            <a:ext cx="7540875" cy="49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Projection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729413" cy="432561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26104" y="2847473"/>
                <a:ext cx="1821204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4" y="2847473"/>
                <a:ext cx="1821204" cy="397866"/>
              </a:xfrm>
              <a:prstGeom prst="rect">
                <a:avLst/>
              </a:prstGeom>
              <a:blipFill rotWithShape="0">
                <a:blip r:embed="rId3"/>
                <a:stretch>
                  <a:fillRect l="-1678" r="-13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26104" y="3455639"/>
                <a:ext cx="181088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4" y="3455639"/>
                <a:ext cx="1810880" cy="397866"/>
              </a:xfrm>
              <a:prstGeom prst="rect">
                <a:avLst/>
              </a:prstGeom>
              <a:blipFill rotWithShape="0">
                <a:blip r:embed="rId4"/>
                <a:stretch>
                  <a:fillRect l="-3367" r="-10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26104" y="4063805"/>
                <a:ext cx="176490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04" y="4063805"/>
                <a:ext cx="1764907" cy="397866"/>
              </a:xfrm>
              <a:prstGeom prst="rect">
                <a:avLst/>
              </a:prstGeom>
              <a:blipFill rotWithShape="0">
                <a:blip r:embed="rId5"/>
                <a:stretch>
                  <a:fillRect l="-1730" r="-10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01916" y="1900989"/>
                <a:ext cx="3561873" cy="79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Direction projection vector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16" y="1900989"/>
                <a:ext cx="3561873" cy="793615"/>
              </a:xfrm>
              <a:prstGeom prst="rect">
                <a:avLst/>
              </a:prstGeom>
              <a:blipFill rotWithShape="0">
                <a:blip r:embed="rId6"/>
                <a:stretch>
                  <a:fillRect l="-5308" t="-11538" r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3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650" y="1506023"/>
                <a:ext cx="51411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Where does this line intersect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plane?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06023"/>
                <a:ext cx="514115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86" t="-6061" r="-59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50819" y="2125579"/>
                <a:ext cx="1821204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19" y="2125579"/>
                <a:ext cx="1821204" cy="397866"/>
              </a:xfrm>
              <a:prstGeom prst="rect">
                <a:avLst/>
              </a:prstGeom>
              <a:blipFill rotWithShape="0">
                <a:blip r:embed="rId3"/>
                <a:stretch>
                  <a:fillRect l="-1338" r="-13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50819" y="2733745"/>
                <a:ext cx="181088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19" y="2733745"/>
                <a:ext cx="1810880" cy="397866"/>
              </a:xfrm>
              <a:prstGeom prst="rect">
                <a:avLst/>
              </a:prstGeom>
              <a:blipFill rotWithShape="0">
                <a:blip r:embed="rId4"/>
                <a:stretch>
                  <a:fillRect l="-3367" r="-134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0819" y="3341911"/>
                <a:ext cx="176490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19" y="3341911"/>
                <a:ext cx="1764907" cy="397866"/>
              </a:xfrm>
              <a:prstGeom prst="rect">
                <a:avLst/>
              </a:prstGeom>
              <a:blipFill rotWithShape="0">
                <a:blip r:embed="rId5"/>
                <a:stretch>
                  <a:fillRect l="-1379" r="-10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0243" y="4112865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the third equation we can say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47194" y="3944229"/>
                <a:ext cx="1245213" cy="73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94" y="3944229"/>
                <a:ext cx="1245213" cy="7373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4662" y="5020157"/>
                <a:ext cx="2467214" cy="84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62" y="5020157"/>
                <a:ext cx="2467214" cy="840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66004" y="5020157"/>
                <a:ext cx="2454646" cy="84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04" y="5020157"/>
                <a:ext cx="2454646" cy="840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0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9144</TotalTime>
  <Words>445</Words>
  <Application>Microsoft Office PowerPoint</Application>
  <PresentationFormat>On-screen Show (4:3)</PresentationFormat>
  <Paragraphs>131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Projection</vt:lpstr>
      <vt:lpstr>Parallel projection</vt:lpstr>
      <vt:lpstr>Orthogonal Projection</vt:lpstr>
      <vt:lpstr>View volume</vt:lpstr>
      <vt:lpstr>Parallel Projection</vt:lpstr>
      <vt:lpstr>Parallel Projection</vt:lpstr>
      <vt:lpstr>Parallel Projection</vt:lpstr>
      <vt:lpstr>Oblique Parallel Projection</vt:lpstr>
      <vt:lpstr>Oblique Parallel Projection</vt:lpstr>
      <vt:lpstr>Oblique parallel projection equation</vt:lpstr>
      <vt:lpstr>Cavalier and Cabinet </vt:lpstr>
      <vt:lpstr>Oblique Parallel-Projection Vector </vt:lpstr>
      <vt:lpstr>Clipping Window and Oblique Parallel-Projection View Volume</vt:lpstr>
      <vt:lpstr>Oblique Parallel-Projection Transformation Matrix </vt:lpstr>
      <vt:lpstr>Oblique Parallel-Projection</vt:lpstr>
      <vt:lpstr>3D Viewing pipeline</vt:lpstr>
      <vt:lpstr>3D Viewing pipeline</vt:lpstr>
      <vt:lpstr>3D Viewing pipeline</vt:lpstr>
      <vt:lpstr>Normalization transform</vt:lpstr>
      <vt:lpstr>Normalization Transformation Orthogonal Projection</vt:lpstr>
      <vt:lpstr>Normalization Transformation: Oblique Parallel Projection </vt:lpstr>
      <vt:lpstr>Normalized Perspective-Projection Transformation</vt:lpstr>
      <vt:lpstr>Normalized Perspective-Projection Transformation</vt:lpstr>
      <vt:lpstr>Normalized Perspective-Projection Transformation</vt:lpstr>
      <vt:lpstr>Normalized Perspective-Projection Transformation</vt:lpstr>
      <vt:lpstr>Normalization criteria</vt:lpstr>
      <vt:lpstr>Normalization parameters</vt:lpstr>
      <vt:lpstr>Normalized transformation matrix </vt:lpstr>
      <vt:lpstr>Using field-of-view angle</vt:lpstr>
      <vt:lpstr>Graphics TPA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259</cp:revision>
  <dcterms:created xsi:type="dcterms:W3CDTF">2015-07-15T04:13:21Z</dcterms:created>
  <dcterms:modified xsi:type="dcterms:W3CDTF">2016-01-28T04:55:04Z</dcterms:modified>
</cp:coreProperties>
</file>