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4" r:id="rId3"/>
    <p:sldId id="375" r:id="rId4"/>
    <p:sldId id="356" r:id="rId5"/>
    <p:sldId id="357" r:id="rId6"/>
    <p:sldId id="358" r:id="rId7"/>
    <p:sldId id="370" r:id="rId8"/>
    <p:sldId id="371" r:id="rId9"/>
    <p:sldId id="360" r:id="rId10"/>
    <p:sldId id="362" r:id="rId11"/>
    <p:sldId id="363" r:id="rId12"/>
    <p:sldId id="364" r:id="rId13"/>
    <p:sldId id="365" r:id="rId14"/>
    <p:sldId id="367" r:id="rId15"/>
    <p:sldId id="368" r:id="rId16"/>
    <p:sldId id="372" r:id="rId17"/>
    <p:sldId id="373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588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15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image" Target="../media/image5.wmf"/><Relationship Id="rId7" Type="http://schemas.openxmlformats.org/officeDocument/2006/relationships/image" Target="../media/image9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6" Type="http://schemas.openxmlformats.org/officeDocument/2006/relationships/image" Target="../media/image8.wmf"/><Relationship Id="rId11" Type="http://schemas.openxmlformats.org/officeDocument/2006/relationships/image" Target="../media/image13.wmf"/><Relationship Id="rId5" Type="http://schemas.openxmlformats.org/officeDocument/2006/relationships/image" Target="../media/image7.wmf"/><Relationship Id="rId10" Type="http://schemas.openxmlformats.org/officeDocument/2006/relationships/image" Target="../media/image12.wmf"/><Relationship Id="rId4" Type="http://schemas.openxmlformats.org/officeDocument/2006/relationships/image" Target="../media/image6.wmf"/><Relationship Id="rId9" Type="http://schemas.openxmlformats.org/officeDocument/2006/relationships/image" Target="../media/image11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1/31/2016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9694C-9C83-4B84-904B-3319994E6F58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8300A-0A1D-408C-9081-C4685DAEA39F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15DC-4161-48DA-A8B9-5EC61D447742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63FC7-833E-418C-A5A6-FF94D3B61103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A1AA-2A39-42C6-8288-57DC2FB4B921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5D30C-FF75-4975-9782-BAA982674EC6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67F8E-EF61-48FD-91BC-BB02AFAD65AB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2F0E60-4539-428A-8326-EDA8A6DE08EA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5603-BB15-4C2B-8509-ADC37EEBE99C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0EDB4-8C26-46A8-A828-D8F8B45BA561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DC34-0C4A-4C80-83A7-F2AAC9FCB6FC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517B7-A7C6-4B3E-AD0D-DCC3CA548A45}" type="datetime1">
              <a:rPr lang="en-US" smtClean="0"/>
              <a:t>1/31/2016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9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6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tmp"/><Relationship Id="rId4" Type="http://schemas.openxmlformats.org/officeDocument/2006/relationships/image" Target="../media/image28.tmp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13" Type="http://schemas.openxmlformats.org/officeDocument/2006/relationships/oleObject" Target="../embeddings/oleObject7.bin"/><Relationship Id="rId18" Type="http://schemas.openxmlformats.org/officeDocument/2006/relationships/image" Target="../media/image10.wmf"/><Relationship Id="rId3" Type="http://schemas.openxmlformats.org/officeDocument/2006/relationships/oleObject" Target="../embeddings/oleObject2.bin"/><Relationship Id="rId21" Type="http://schemas.openxmlformats.org/officeDocument/2006/relationships/oleObject" Target="../embeddings/oleObject11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9.wmf"/><Relationship Id="rId20" Type="http://schemas.openxmlformats.org/officeDocument/2006/relationships/image" Target="../media/image11.wmf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13.wmf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8.bin"/><Relationship Id="rId23" Type="http://schemas.openxmlformats.org/officeDocument/2006/relationships/oleObject" Target="../embeddings/oleObject12.bin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0.bin"/><Relationship Id="rId4" Type="http://schemas.openxmlformats.org/officeDocument/2006/relationships/image" Target="../media/image3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8.wmf"/><Relationship Id="rId22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</a:t>
            </a:r>
            <a:r>
              <a:rPr lang="hi-IN" sz="3200" dirty="0" smtClean="0"/>
              <a:t>2</a:t>
            </a:r>
            <a:r>
              <a:rPr lang="en-GB" sz="3200" dirty="0" smtClean="0"/>
              <a:t>: </a:t>
            </a:r>
            <a:r>
              <a:rPr lang="en-US" sz="3200" dirty="0" smtClean="0"/>
              <a:t>3D Clipping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IE" altLang="en-US" dirty="0"/>
              <a:t>The Equation Of The Line For 3D Clipping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79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IE" altLang="en-US" dirty="0" smtClean="0"/>
                  <a:t>For clipping equations for three dimensional line segments are given in their parametric form</a:t>
                </a:r>
              </a:p>
              <a:p>
                <a:endParaRPr lang="en-IE" altLang="en-US" dirty="0" smtClean="0"/>
              </a:p>
              <a:p>
                <a:r>
                  <a:rPr lang="en-IE" altLang="en-US" dirty="0"/>
                  <a:t>For a line segment with end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E" alt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E" alt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IE" altLang="en-US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IE" altLang="en-US" dirty="0" smtClean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E" altLang="en-US" sz="2400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E" altLang="en-US" sz="2400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IE" altLang="en-US" sz="2400" i="1" baseline="-25000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IE" altLang="en-US" sz="24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en-US" altLang="en-US" sz="24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IE" altLang="en-US" dirty="0" smtClean="0"/>
                  <a:t>the </a:t>
                </a:r>
                <a:r>
                  <a:rPr lang="en-IE" altLang="en-US" dirty="0"/>
                  <a:t>parametric equation describing any point on the line is:</a:t>
                </a:r>
                <a:endParaRPr lang="en-GB" altLang="en-US" dirty="0"/>
              </a:p>
            </p:txBody>
          </p:sp>
        </mc:Choice>
        <mc:Fallback xmlns="">
          <p:sp>
            <p:nvSpPr>
              <p:cNvPr id="16179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3"/>
                <a:stretch>
                  <a:fillRect l="-696" t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1798" name="Group 6"/>
          <p:cNvGrpSpPr>
            <a:grpSpLocks/>
          </p:cNvGrpSpPr>
          <p:nvPr/>
        </p:nvGrpSpPr>
        <p:grpSpPr bwMode="auto">
          <a:xfrm>
            <a:off x="1746250" y="4270235"/>
            <a:ext cx="5651500" cy="573087"/>
            <a:chOff x="859" y="1613"/>
            <a:chExt cx="3560" cy="361"/>
          </a:xfrm>
        </p:grpSpPr>
        <p:graphicFrame>
          <p:nvGraphicFramePr>
            <p:cNvPr id="161796" name="Object 4"/>
            <p:cNvGraphicFramePr>
              <a:graphicFrameLocks noChangeAspect="1"/>
            </p:cNvGraphicFramePr>
            <p:nvPr/>
          </p:nvGraphicFramePr>
          <p:xfrm>
            <a:off x="859" y="1613"/>
            <a:ext cx="1911" cy="3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6" name="Equation" r:id="rId4" imgW="1143000" imgH="215640" progId="Equation.3">
                    <p:embed/>
                  </p:oleObj>
                </mc:Choice>
                <mc:Fallback>
                  <p:oleObj name="Equation" r:id="rId4" imgW="114300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59" y="1613"/>
                          <a:ext cx="1911" cy="3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1797" name="Object 5"/>
            <p:cNvGraphicFramePr>
              <a:graphicFrameLocks noChangeAspect="1"/>
            </p:cNvGraphicFramePr>
            <p:nvPr/>
          </p:nvGraphicFramePr>
          <p:xfrm>
            <a:off x="3505" y="1641"/>
            <a:ext cx="914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227" name="Equation" r:id="rId6" imgW="545760" imgH="177480" progId="Equation.3">
                    <p:embed/>
                  </p:oleObj>
                </mc:Choice>
                <mc:Fallback>
                  <p:oleObj name="Equation" r:id="rId6" imgW="54576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5" y="1641"/>
                          <a:ext cx="914" cy="2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982677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IE" altLang="en-US" dirty="0"/>
              <a:t>The Equation Of The Line For 3D </a:t>
            </a:r>
            <a:r>
              <a:rPr lang="en-IE" altLang="en-US" dirty="0" smtClean="0"/>
              <a:t>Clipping</a:t>
            </a:r>
            <a:endParaRPr lang="en-GB" altLang="en-US" dirty="0"/>
          </a:p>
        </p:txBody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From this parametric equation of a line we can generate the equations for the homogeneous coordinates:</a:t>
            </a:r>
            <a:endParaRPr lang="en-GB" altLang="en-US" dirty="0"/>
          </a:p>
        </p:txBody>
      </p:sp>
      <p:graphicFrame>
        <p:nvGraphicFramePr>
          <p:cNvPr id="162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0372909"/>
              </p:ext>
            </p:extLst>
          </p:nvPr>
        </p:nvGraphicFramePr>
        <p:xfrm>
          <a:off x="2604434" y="2751884"/>
          <a:ext cx="3971178" cy="25074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3" imgW="1447560" imgH="914400" progId="Equation.3">
                  <p:embed/>
                </p:oleObj>
              </mc:Choice>
              <mc:Fallback>
                <p:oleObj name="Equation" r:id="rId3" imgW="144756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4434" y="2751884"/>
                        <a:ext cx="3971178" cy="25074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0247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>
            <a:normAutofit/>
          </a:bodyPr>
          <a:lstStyle/>
          <a:p>
            <a:r>
              <a:rPr lang="en-IE" altLang="en-US" dirty="0"/>
              <a:t>3D Line Clipping Example</a:t>
            </a:r>
            <a:endParaRPr lang="en-GB" altLang="en-US" dirty="0"/>
          </a:p>
        </p:txBody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33500"/>
            <a:ext cx="8431213" cy="5524500"/>
          </a:xfrm>
        </p:spPr>
        <p:txBody>
          <a:bodyPr/>
          <a:lstStyle/>
          <a:p>
            <a:r>
              <a:rPr lang="en-IE" altLang="en-US" dirty="0"/>
              <a:t>Consider the line P</a:t>
            </a:r>
            <a:r>
              <a:rPr lang="en-IE" altLang="en-US" baseline="-25000" dirty="0"/>
              <a:t>1</a:t>
            </a:r>
            <a:r>
              <a:rPr lang="en-IE" altLang="en-US" dirty="0"/>
              <a:t>[000010] to P</a:t>
            </a:r>
            <a:r>
              <a:rPr lang="en-IE" altLang="en-US" baseline="-25000" dirty="0"/>
              <a:t>2</a:t>
            </a:r>
            <a:r>
              <a:rPr lang="en-IE" altLang="en-US" dirty="0"/>
              <a:t>[001001</a:t>
            </a:r>
            <a:r>
              <a:rPr lang="en-IE" altLang="en-US" dirty="0" smtClean="0"/>
              <a:t>]</a:t>
            </a:r>
          </a:p>
          <a:p>
            <a:endParaRPr lang="en-IE" altLang="en-US" dirty="0"/>
          </a:p>
          <a:p>
            <a:r>
              <a:rPr lang="en-IE" altLang="en-US" dirty="0"/>
              <a:t>Because the lines have different values in bit 2 we know the line crosses the right boundary</a:t>
            </a:r>
            <a:endParaRPr lang="en-GB" altLang="en-US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1113" y="3025588"/>
            <a:ext cx="5634831" cy="353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21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 dirty="0"/>
              <a:t>3D Line Clipping </a:t>
            </a:r>
            <a:r>
              <a:rPr lang="en-IE" altLang="en-US" dirty="0" smtClean="0"/>
              <a:t>Example</a:t>
            </a:r>
            <a:endParaRPr lang="en-GB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486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33500"/>
                <a:ext cx="8431213" cy="5524500"/>
              </a:xfrm>
            </p:spPr>
            <p:txBody>
              <a:bodyPr/>
              <a:lstStyle/>
              <a:p>
                <a:r>
                  <a:rPr lang="en-IE" altLang="en-US" dirty="0"/>
                  <a:t>Since the right boundary is at </a:t>
                </a:r>
                <a:r>
                  <a:rPr lang="en-IE" alt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n-IE" altLang="en-US" dirty="0"/>
                  <a:t> = 1 we now know the following holds: </a:t>
                </a:r>
              </a:p>
              <a:p>
                <a:endParaRPr lang="en-IE" altLang="en-US" dirty="0"/>
              </a:p>
              <a:p>
                <a:endParaRPr lang="en-IE" altLang="en-US" sz="4000" dirty="0"/>
              </a:p>
              <a:p>
                <a:r>
                  <a:rPr lang="en-IE" altLang="en-US" dirty="0"/>
                  <a:t>which we can solve for </a:t>
                </a:r>
                <a:r>
                  <a:rPr lang="en-IE" alt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E" altLang="en-US" dirty="0"/>
                  <a:t> as follows:</a:t>
                </a:r>
              </a:p>
              <a:p>
                <a:endParaRPr lang="en-IE" altLang="en-US" dirty="0"/>
              </a:p>
              <a:p>
                <a:endParaRPr lang="en-IE" altLang="en-US" dirty="0"/>
              </a:p>
              <a:p>
                <a:endParaRPr lang="en-IE" altLang="en-US" dirty="0" smtClean="0"/>
              </a:p>
              <a:p>
                <a:endParaRPr lang="en-IE" altLang="en-US" dirty="0"/>
              </a:p>
              <a:p>
                <a:r>
                  <a:rPr lang="en-IE" altLang="en-US" dirty="0"/>
                  <a:t>U</a:t>
                </a:r>
                <a:r>
                  <a:rPr lang="en-IE" altLang="en-US" dirty="0" smtClean="0"/>
                  <a:t>sing </a:t>
                </a:r>
                <a:r>
                  <a:rPr lang="en-IE" altLang="en-US" dirty="0"/>
                  <a:t>this value for </a:t>
                </a:r>
                <a:r>
                  <a:rPr lang="en-IE" altLang="en-US" sz="3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en-IE" altLang="en-US" dirty="0"/>
                  <a:t> we can then solve for </a:t>
                </a:r>
                <a14:m>
                  <m:oMath xmlns:m="http://schemas.openxmlformats.org/officeDocument/2006/math">
                    <m:r>
                      <a:rPr lang="en-IE" alt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IE" altLang="en-US" sz="32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IE" altLang="en-US" sz="32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altLang="en-US" dirty="0"/>
                  <a:t>and </a:t>
                </a:r>
                <a14:m>
                  <m:oMath xmlns:m="http://schemas.openxmlformats.org/officeDocument/2006/math">
                    <m:r>
                      <a:rPr lang="en-IE" altLang="en-US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E" altLang="en-US" sz="3200" i="1" baseline="-25000" dirty="0" err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IE" altLang="en-US" dirty="0"/>
                  <a:t> similarly</a:t>
                </a:r>
                <a:endParaRPr lang="en-GB" altLang="en-US" dirty="0"/>
              </a:p>
            </p:txBody>
          </p:sp>
        </mc:Choice>
        <mc:Fallback xmlns="">
          <p:sp>
            <p:nvSpPr>
              <p:cNvPr id="16486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33500"/>
                <a:ext cx="8431213" cy="5524500"/>
              </a:xfrm>
              <a:blipFill rotWithShape="0">
                <a:blip r:embed="rId3"/>
                <a:stretch>
                  <a:fillRect l="-651" t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4871" name="Object 7"/>
          <p:cNvGraphicFramePr>
            <a:graphicFrameLocks noChangeAspect="1"/>
          </p:cNvGraphicFramePr>
          <p:nvPr>
            <p:extLst/>
          </p:nvPr>
        </p:nvGraphicFramePr>
        <p:xfrm>
          <a:off x="1959768" y="1989138"/>
          <a:ext cx="5224463" cy="1111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4" imgW="1968480" imgH="419040" progId="Equation.3">
                  <p:embed/>
                </p:oleObj>
              </mc:Choice>
              <mc:Fallback>
                <p:oleObj name="Equation" r:id="rId4" imgW="196848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9768" y="1989138"/>
                        <a:ext cx="5224463" cy="1111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873" name="Object 9"/>
          <p:cNvGraphicFramePr>
            <a:graphicFrameLocks noChangeAspect="1"/>
          </p:cNvGraphicFramePr>
          <p:nvPr>
            <p:extLst/>
          </p:nvPr>
        </p:nvGraphicFramePr>
        <p:xfrm>
          <a:off x="2414586" y="3701257"/>
          <a:ext cx="4314825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Equation" r:id="rId6" imgW="1625400" imgH="431640" progId="Equation.3">
                  <p:embed/>
                </p:oleObj>
              </mc:Choice>
              <mc:Fallback>
                <p:oleObj name="Equation" r:id="rId6" imgW="1625400" imgH="431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4586" y="3701257"/>
                        <a:ext cx="4314825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3125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/>
              <a:t>3D Polygon Clipping</a:t>
            </a:r>
            <a:endParaRPr lang="en-GB" altLang="en-US"/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E" altLang="en-US"/>
              <a:t>However the most common case in 3D clipping is that we are clipping graphics objects made up of polygons</a:t>
            </a:r>
            <a:endParaRPr lang="en-GB" altLang="en-US"/>
          </a:p>
        </p:txBody>
      </p:sp>
      <p:pic>
        <p:nvPicPr>
          <p:cNvPr id="141316" name="Picture 4" descr="AADGHYR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809" t="13171" r="24670" b="33681"/>
          <a:stretch>
            <a:fillRect/>
          </a:stretch>
        </p:blipFill>
        <p:spPr bwMode="auto">
          <a:xfrm>
            <a:off x="2019300" y="2666999"/>
            <a:ext cx="4619625" cy="364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5109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 dirty="0"/>
              <a:t>3D Polygon </a:t>
            </a:r>
            <a:r>
              <a:rPr lang="en-IE" altLang="en-US" dirty="0" smtClean="0"/>
              <a:t>Clipping</a:t>
            </a:r>
            <a:endParaRPr lang="en-GB" altLang="en-US" dirty="0"/>
          </a:p>
        </p:txBody>
      </p:sp>
      <p:sp>
        <p:nvSpPr>
          <p:cNvPr id="166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In this case we first try to eliminate the entire object using its bounding </a:t>
            </a:r>
            <a:r>
              <a:rPr lang="en-IE" altLang="en-US" dirty="0" smtClean="0"/>
              <a:t>volume</a:t>
            </a:r>
          </a:p>
          <a:p>
            <a:endParaRPr lang="en-IE" altLang="en-US" dirty="0"/>
          </a:p>
          <a:p>
            <a:r>
              <a:rPr lang="en-IE" altLang="en-US" dirty="0"/>
              <a:t>Next we perform clipping on the individual polygons using the Sutherland-</a:t>
            </a:r>
            <a:r>
              <a:rPr lang="en-IE" altLang="en-US" dirty="0" err="1"/>
              <a:t>Hodgman</a:t>
            </a:r>
            <a:r>
              <a:rPr lang="en-IE" altLang="en-US" dirty="0"/>
              <a:t> algorithm we studied previously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36254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Clipping </a:t>
            </a:r>
            <a:r>
              <a:rPr lang="en-US" dirty="0" smtClean="0"/>
              <a:t>Planes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</a:t>
            </a:r>
            <a:r>
              <a:rPr lang="en-US" dirty="0" smtClean="0"/>
              <a:t>To </a:t>
            </a:r>
            <a:r>
              <a:rPr lang="en-US" dirty="0"/>
              <a:t>clip a three-dimensional scene </a:t>
            </a:r>
            <a:r>
              <a:rPr lang="en-US" dirty="0" smtClean="0"/>
              <a:t>using additional planes that can be speciﬁed in any spatial orientation</a:t>
            </a:r>
          </a:p>
          <a:p>
            <a:endParaRPr lang="en-US" dirty="0"/>
          </a:p>
          <a:p>
            <a:r>
              <a:rPr lang="en-US" dirty="0" smtClean="0"/>
              <a:t> Objects behind the plane are to be clipped</a:t>
            </a:r>
          </a:p>
          <a:p>
            <a:endParaRPr lang="en-US" dirty="0"/>
          </a:p>
          <a:p>
            <a:r>
              <a:rPr lang="en-US" dirty="0" smtClean="0"/>
              <a:t>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1780" y="3544030"/>
            <a:ext cx="3000794" cy="457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85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 clipping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354512"/>
            <a:ext cx="5506218" cy="429637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154167" y="673964"/>
            <a:ext cx="512672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 smtClean="0"/>
              <a:t>Case 1: </a:t>
            </a:r>
          </a:p>
          <a:p>
            <a:r>
              <a:rPr lang="en-US" sz="2000" dirty="0" smtClean="0"/>
              <a:t> Clip </a:t>
            </a:r>
            <a:r>
              <a:rPr lang="en-US" sz="2000" dirty="0"/>
              <a:t>the entire line if both endpoints satisfy </a:t>
            </a:r>
          </a:p>
        </p:txBody>
      </p:sp>
      <p:sp>
        <p:nvSpPr>
          <p:cNvPr id="6" name="Rectangle 5"/>
          <p:cNvSpPr/>
          <p:nvPr/>
        </p:nvSpPr>
        <p:spPr>
          <a:xfrm>
            <a:off x="3943350" y="5327721"/>
            <a:ext cx="520065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Case </a:t>
            </a:r>
            <a:r>
              <a:rPr lang="en-US" sz="2000" dirty="0" smtClean="0"/>
              <a:t>2: </a:t>
            </a:r>
            <a:endParaRPr lang="en-US" sz="2000" dirty="0"/>
          </a:p>
          <a:p>
            <a:r>
              <a:rPr lang="en-US" sz="2000" dirty="0"/>
              <a:t>S</a:t>
            </a:r>
            <a:r>
              <a:rPr lang="en-US" sz="2000" dirty="0" smtClean="0"/>
              <a:t>ave </a:t>
            </a:r>
            <a:r>
              <a:rPr lang="en-US" sz="2000" dirty="0"/>
              <a:t>the entire line if both endpoints satisfy</a:t>
            </a:r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944" y="1447766"/>
            <a:ext cx="3801005" cy="485843"/>
          </a:xfrm>
          <a:prstGeom prst="rect">
            <a:avLst/>
          </a:prstGeom>
        </p:spPr>
      </p:pic>
      <p:pic>
        <p:nvPicPr>
          <p:cNvPr id="8" name="Picture 7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6552" y="6107566"/>
            <a:ext cx="3781953" cy="4477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96058" y="2803304"/>
            <a:ext cx="334794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Case 3:</a:t>
            </a:r>
          </a:p>
          <a:p>
            <a:r>
              <a:rPr lang="en-US" sz="2000" dirty="0" smtClean="0"/>
              <a:t>Point </a:t>
            </a:r>
            <a:r>
              <a:rPr lang="en-US" sz="2000" dirty="0"/>
              <a:t>P is on the clipping plane if it satisﬁes the plane equation</a:t>
            </a:r>
          </a:p>
        </p:txBody>
      </p:sp>
      <p:pic>
        <p:nvPicPr>
          <p:cNvPr id="10" name="Picture 9" descr="Screen Clippi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844" y="4346178"/>
            <a:ext cx="2000529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Raster Graphics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Parallel projection</a:t>
            </a:r>
          </a:p>
          <a:p>
            <a:endParaRPr lang="en-US" dirty="0"/>
          </a:p>
          <a:p>
            <a:r>
              <a:rPr lang="en-US" dirty="0" smtClean="0"/>
              <a:t> Normalized coordinate transformation</a:t>
            </a:r>
          </a:p>
          <a:p>
            <a:endParaRPr lang="en-US" dirty="0"/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Orthographic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Oblique</a:t>
            </a:r>
          </a:p>
          <a:p>
            <a:pPr lvl="1">
              <a:lnSpc>
                <a:spcPct val="200000"/>
              </a:lnSpc>
            </a:pPr>
            <a:r>
              <a:rPr lang="en-US" dirty="0"/>
              <a:t> </a:t>
            </a:r>
            <a:r>
              <a:rPr lang="en-US" dirty="0" smtClean="0"/>
              <a:t>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00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Extend 2D clipping algorithm for 3D</a:t>
            </a:r>
          </a:p>
          <a:p>
            <a:endParaRPr lang="en-US" dirty="0"/>
          </a:p>
          <a:p>
            <a:r>
              <a:rPr lang="en-US" dirty="0" smtClean="0"/>
              <a:t> Solve mathematical problems on 3D clipping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7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/>
              <a:t>When Do We Clip?</a:t>
            </a:r>
            <a:endParaRPr lang="en-GB" altLang="en-US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IE" altLang="en-US" dirty="0"/>
              <a:t>We perform clipping after the projection transformation and normalisation are </a:t>
            </a:r>
            <a:r>
              <a:rPr lang="en-IE" altLang="en-US" dirty="0" smtClean="0"/>
              <a:t>complete</a:t>
            </a:r>
          </a:p>
          <a:p>
            <a:pPr>
              <a:lnSpc>
                <a:spcPct val="90000"/>
              </a:lnSpc>
            </a:pPr>
            <a:endParaRPr lang="en-IE" altLang="en-US" dirty="0"/>
          </a:p>
          <a:p>
            <a:pPr>
              <a:lnSpc>
                <a:spcPct val="90000"/>
              </a:lnSpc>
            </a:pPr>
            <a:r>
              <a:rPr lang="en-IE" altLang="en-US" dirty="0"/>
              <a:t>So, we have the following:</a:t>
            </a:r>
          </a:p>
          <a:p>
            <a:pPr>
              <a:lnSpc>
                <a:spcPct val="90000"/>
              </a:lnSpc>
            </a:pPr>
            <a:endParaRPr lang="en-IE" altLang="en-US" dirty="0"/>
          </a:p>
          <a:p>
            <a:pPr>
              <a:lnSpc>
                <a:spcPct val="90000"/>
              </a:lnSpc>
            </a:pPr>
            <a:endParaRPr lang="en-IE" altLang="en-US" dirty="0"/>
          </a:p>
          <a:p>
            <a:pPr>
              <a:lnSpc>
                <a:spcPct val="90000"/>
              </a:lnSpc>
            </a:pPr>
            <a:endParaRPr lang="en-IE" altLang="en-US" dirty="0"/>
          </a:p>
          <a:p>
            <a:pPr>
              <a:lnSpc>
                <a:spcPct val="90000"/>
              </a:lnSpc>
            </a:pPr>
            <a:endParaRPr lang="en-IE" altLang="en-US" dirty="0" smtClean="0"/>
          </a:p>
          <a:p>
            <a:pPr>
              <a:lnSpc>
                <a:spcPct val="90000"/>
              </a:lnSpc>
            </a:pPr>
            <a:endParaRPr lang="en-IE" altLang="en-US" dirty="0"/>
          </a:p>
          <a:p>
            <a:pPr>
              <a:lnSpc>
                <a:spcPct val="90000"/>
              </a:lnSpc>
            </a:pPr>
            <a:endParaRPr lang="en-IE" altLang="en-US" dirty="0"/>
          </a:p>
          <a:p>
            <a:pPr>
              <a:lnSpc>
                <a:spcPct val="90000"/>
              </a:lnSpc>
            </a:pPr>
            <a:endParaRPr lang="en-IE" altLang="en-US" sz="1600" dirty="0"/>
          </a:p>
          <a:p>
            <a:pPr>
              <a:lnSpc>
                <a:spcPct val="90000"/>
              </a:lnSpc>
            </a:pPr>
            <a:r>
              <a:rPr lang="en-IE" altLang="en-US" dirty="0"/>
              <a:t>We apply all clipping to these homogeneous coordinates</a:t>
            </a:r>
            <a:endParaRPr lang="en-GB" altLang="en-US" dirty="0"/>
          </a:p>
        </p:txBody>
      </p:sp>
      <p:graphicFrame>
        <p:nvGraphicFramePr>
          <p:cNvPr id="156676" name="Object 4"/>
          <p:cNvGraphicFramePr>
            <a:graphicFrameLocks noChangeAspect="1"/>
          </p:cNvGraphicFramePr>
          <p:nvPr>
            <p:extLst/>
          </p:nvPr>
        </p:nvGraphicFramePr>
        <p:xfrm>
          <a:off x="3375025" y="3230396"/>
          <a:ext cx="2393950" cy="236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1" name="Equation" r:id="rId3" imgW="927000" imgH="914400" progId="Equation.3">
                  <p:embed/>
                </p:oleObj>
              </mc:Choice>
              <mc:Fallback>
                <p:oleObj name="Equation" r:id="rId3" imgW="927000" imgH="914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5025" y="3230396"/>
                        <a:ext cx="2393950" cy="236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43081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/>
              <a:t>Dividing Up The World</a:t>
            </a:r>
            <a:endParaRPr lang="en-GB" altLang="en-US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Similar to the case in two dimensions, we divide the world into </a:t>
            </a:r>
            <a:r>
              <a:rPr lang="en-IE" altLang="en-US" dirty="0" smtClean="0"/>
              <a:t>regions</a:t>
            </a:r>
          </a:p>
          <a:p>
            <a:endParaRPr lang="en-IE" altLang="en-US" dirty="0"/>
          </a:p>
          <a:p>
            <a:r>
              <a:rPr lang="en-IE" altLang="en-US" dirty="0"/>
              <a:t>This time we use a 6-bit region code to give us 27 different region </a:t>
            </a:r>
            <a:r>
              <a:rPr lang="en-IE" altLang="en-US" dirty="0" smtClean="0"/>
              <a:t>codes</a:t>
            </a:r>
          </a:p>
          <a:p>
            <a:endParaRPr lang="en-IE" altLang="en-US" dirty="0"/>
          </a:p>
          <a:p>
            <a:r>
              <a:rPr lang="en-IE" altLang="en-US" dirty="0"/>
              <a:t>The bits in these regions codes are as follows:</a:t>
            </a:r>
            <a:endParaRPr lang="en-GB" altLang="en-US" dirty="0"/>
          </a:p>
        </p:txBody>
      </p:sp>
      <p:graphicFrame>
        <p:nvGraphicFramePr>
          <p:cNvPr id="157719" name="Group 23"/>
          <p:cNvGraphicFramePr>
            <a:graphicFrameLocks noGrp="1"/>
          </p:cNvGraphicFramePr>
          <p:nvPr/>
        </p:nvGraphicFramePr>
        <p:xfrm>
          <a:off x="1524000" y="4872038"/>
          <a:ext cx="6096000" cy="928688"/>
        </p:xfrm>
        <a:graphic>
          <a:graphicData uri="http://schemas.openxmlformats.org/drawingml/2006/table">
            <a:tbl>
              <a:tblPr/>
              <a:tblGrid>
                <a:gridCol w="1016000"/>
                <a:gridCol w="1016000"/>
                <a:gridCol w="1016000"/>
                <a:gridCol w="1016000"/>
                <a:gridCol w="1016000"/>
                <a:gridCol w="1016000"/>
              </a:tblGrid>
              <a:tr h="9286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 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Far</a:t>
                      </a:r>
                      <a:endParaRPr kumimoji="0" lang="en-GB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 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Near</a:t>
                      </a:r>
                      <a:endParaRPr kumimoji="0" lang="en-GB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 4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  <a:endParaRPr kumimoji="0" lang="en-GB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 3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</a:t>
                      </a:r>
                      <a:endParaRPr kumimoji="0" lang="en-GB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 2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  <a:endParaRPr kumimoji="0" lang="en-GB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bit 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GB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415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7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7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7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7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699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/>
              <a:t>Dividing Up The World (cont..)</a:t>
            </a:r>
            <a:endParaRPr lang="en-GB" altLang="en-US"/>
          </a:p>
        </p:txBody>
      </p:sp>
      <p:sp>
        <p:nvSpPr>
          <p:cNvPr id="158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Because we have a normalised clipping volume we can test for these regions as follows:</a:t>
            </a:r>
          </a:p>
          <a:p>
            <a:endParaRPr lang="en-IE" altLang="en-US" dirty="0"/>
          </a:p>
          <a:p>
            <a:endParaRPr lang="en-IE" altLang="en-US" dirty="0"/>
          </a:p>
          <a:p>
            <a:endParaRPr lang="en-IE" altLang="en-US" dirty="0" smtClean="0"/>
          </a:p>
          <a:p>
            <a:endParaRPr lang="en-IE" altLang="en-US" dirty="0"/>
          </a:p>
          <a:p>
            <a:r>
              <a:rPr lang="en-IE" altLang="en-US" dirty="0" smtClean="0"/>
              <a:t>Rearranging </a:t>
            </a:r>
            <a:r>
              <a:rPr lang="en-IE" altLang="en-US" dirty="0"/>
              <a:t>these we get:</a:t>
            </a:r>
            <a:endParaRPr lang="en-GB" altLang="en-US" dirty="0"/>
          </a:p>
        </p:txBody>
      </p:sp>
      <p:graphicFrame>
        <p:nvGraphicFramePr>
          <p:cNvPr id="158724" name="Object 4"/>
          <p:cNvGraphicFramePr>
            <a:graphicFrameLocks noChangeAspect="1"/>
          </p:cNvGraphicFramePr>
          <p:nvPr>
            <p:extLst/>
          </p:nvPr>
        </p:nvGraphicFramePr>
        <p:xfrm>
          <a:off x="1112838" y="2513013"/>
          <a:ext cx="1835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Equation" r:id="rId3" imgW="711000" imgH="393480" progId="Equation.3">
                  <p:embed/>
                </p:oleObj>
              </mc:Choice>
              <mc:Fallback>
                <p:oleObj name="Equation" r:id="rId3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2838" y="2513013"/>
                        <a:ext cx="18351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5" name="Object 5"/>
          <p:cNvGraphicFramePr>
            <a:graphicFrameLocks noChangeAspect="1"/>
          </p:cNvGraphicFramePr>
          <p:nvPr>
            <p:extLst/>
          </p:nvPr>
        </p:nvGraphicFramePr>
        <p:xfrm>
          <a:off x="3514976" y="2514100"/>
          <a:ext cx="186690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Equation" r:id="rId5" imgW="723600" imgH="393480" progId="Equation.3">
                  <p:embed/>
                </p:oleObj>
              </mc:Choice>
              <mc:Fallback>
                <p:oleObj name="Equation" r:id="rId5" imgW="7236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4976" y="2514100"/>
                        <a:ext cx="186690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6" name="Object 6"/>
          <p:cNvGraphicFramePr>
            <a:graphicFrameLocks noChangeAspect="1"/>
          </p:cNvGraphicFramePr>
          <p:nvPr>
            <p:extLst/>
          </p:nvPr>
        </p:nvGraphicFramePr>
        <p:xfrm>
          <a:off x="6273006" y="2513013"/>
          <a:ext cx="1835150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Equation" r:id="rId7" imgW="711000" imgH="393480" progId="Equation.3">
                  <p:embed/>
                </p:oleObj>
              </mc:Choice>
              <mc:Fallback>
                <p:oleObj name="Equation" r:id="rId7" imgW="71100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3006" y="2513013"/>
                        <a:ext cx="1835150" cy="101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27" name="Object 7"/>
          <p:cNvGraphicFramePr>
            <a:graphicFrameLocks noChangeAspect="1"/>
          </p:cNvGraphicFramePr>
          <p:nvPr/>
        </p:nvGraphicFramePr>
        <p:xfrm>
          <a:off x="365125" y="4838700"/>
          <a:ext cx="1933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Equation" r:id="rId9" imgW="749160" imgH="228600" progId="Equation.3">
                  <p:embed/>
                </p:oleObj>
              </mc:Choice>
              <mc:Fallback>
                <p:oleObj name="Equation" r:id="rId9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125" y="4838700"/>
                        <a:ext cx="1933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0" name="Object 10"/>
          <p:cNvGraphicFramePr>
            <a:graphicFrameLocks noChangeAspect="1"/>
          </p:cNvGraphicFramePr>
          <p:nvPr/>
        </p:nvGraphicFramePr>
        <p:xfrm>
          <a:off x="2689225" y="4838700"/>
          <a:ext cx="1966913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Equation" r:id="rId11" imgW="761760" imgH="228600" progId="Equation.3">
                  <p:embed/>
                </p:oleObj>
              </mc:Choice>
              <mc:Fallback>
                <p:oleObj name="Equation" r:id="rId11" imgW="7617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9225" y="4838700"/>
                        <a:ext cx="1966913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1" name="Object 11"/>
          <p:cNvGraphicFramePr>
            <a:graphicFrameLocks noChangeAspect="1"/>
          </p:cNvGraphicFramePr>
          <p:nvPr/>
        </p:nvGraphicFramePr>
        <p:xfrm>
          <a:off x="5048250" y="4838700"/>
          <a:ext cx="1933575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Equation" r:id="rId13" imgW="749160" imgH="228600" progId="Equation.3">
                  <p:embed/>
                </p:oleObj>
              </mc:Choice>
              <mc:Fallback>
                <p:oleObj name="Equation" r:id="rId13" imgW="7491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8250" y="4838700"/>
                        <a:ext cx="1933575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2" name="Object 12"/>
          <p:cNvGraphicFramePr>
            <a:graphicFrameLocks noChangeAspect="1"/>
          </p:cNvGraphicFramePr>
          <p:nvPr/>
        </p:nvGraphicFramePr>
        <p:xfrm>
          <a:off x="7496175" y="4838700"/>
          <a:ext cx="12779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Equation" r:id="rId15" imgW="495000" imgH="203040" progId="Equation.3">
                  <p:embed/>
                </p:oleObj>
              </mc:Choice>
              <mc:Fallback>
                <p:oleObj name="Equation" r:id="rId15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6175" y="4838700"/>
                        <a:ext cx="12779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3" name="Object 13"/>
          <p:cNvGraphicFramePr>
            <a:graphicFrameLocks noChangeAspect="1"/>
          </p:cNvGraphicFramePr>
          <p:nvPr/>
        </p:nvGraphicFramePr>
        <p:xfrm>
          <a:off x="606425" y="5461000"/>
          <a:ext cx="1900238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2" name="Equation" r:id="rId17" imgW="736560" imgH="228600" progId="Equation.3">
                  <p:embed/>
                </p:oleObj>
              </mc:Choice>
              <mc:Fallback>
                <p:oleObj name="Equation" r:id="rId17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6425" y="5461000"/>
                        <a:ext cx="1900238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4" name="Object 14"/>
          <p:cNvGraphicFramePr>
            <a:graphicFrameLocks noChangeAspect="1"/>
          </p:cNvGraphicFramePr>
          <p:nvPr/>
        </p:nvGraphicFramePr>
        <p:xfrm>
          <a:off x="2947988" y="5461000"/>
          <a:ext cx="190023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3" name="Equation" r:id="rId19" imgW="736560" imgH="228600" progId="Equation.3">
                  <p:embed/>
                </p:oleObj>
              </mc:Choice>
              <mc:Fallback>
                <p:oleObj name="Equation" r:id="rId19" imgW="7365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7988" y="5461000"/>
                        <a:ext cx="190023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5" name="Object 15"/>
          <p:cNvGraphicFramePr>
            <a:graphicFrameLocks noChangeAspect="1"/>
          </p:cNvGraphicFramePr>
          <p:nvPr/>
        </p:nvGraphicFramePr>
        <p:xfrm>
          <a:off x="5338763" y="5461000"/>
          <a:ext cx="1868487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4" name="Equation" r:id="rId21" imgW="723600" imgH="228600" progId="Equation.3">
                  <p:embed/>
                </p:oleObj>
              </mc:Choice>
              <mc:Fallback>
                <p:oleObj name="Equation" r:id="rId21" imgW="723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8763" y="5461000"/>
                        <a:ext cx="1868487" cy="590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8736" name="Object 16"/>
          <p:cNvGraphicFramePr>
            <a:graphicFrameLocks noChangeAspect="1"/>
          </p:cNvGraphicFramePr>
          <p:nvPr/>
        </p:nvGraphicFramePr>
        <p:xfrm>
          <a:off x="7477125" y="5461000"/>
          <a:ext cx="1277938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5" name="Equation" r:id="rId23" imgW="495000" imgH="203040" progId="Equation.3">
                  <p:embed/>
                </p:oleObj>
              </mc:Choice>
              <mc:Fallback>
                <p:oleObj name="Equation" r:id="rId23" imgW="4950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77125" y="5461000"/>
                        <a:ext cx="1277938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77120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8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8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8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8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8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8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8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7974"/>
            <a:ext cx="6239746" cy="39153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altLang="en-US" dirty="0"/>
              <a:t>Region Codes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8"/>
          <a:stretch/>
        </p:blipFill>
        <p:spPr>
          <a:xfrm>
            <a:off x="4746812" y="2735634"/>
            <a:ext cx="4162719" cy="3943900"/>
          </a:xfrm>
          <a:prstGeom prst="rect">
            <a:avLst/>
          </a:prstGeom>
        </p:spPr>
      </p:pic>
      <p:graphicFrame>
        <p:nvGraphicFramePr>
          <p:cNvPr id="6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2624425"/>
              </p:ext>
            </p:extLst>
          </p:nvPr>
        </p:nvGraphicFramePr>
        <p:xfrm>
          <a:off x="434786" y="5985594"/>
          <a:ext cx="4312026" cy="475892"/>
        </p:xfrm>
        <a:graphic>
          <a:graphicData uri="http://schemas.openxmlformats.org/drawingml/2006/table">
            <a:tbl>
              <a:tblPr/>
              <a:tblGrid>
                <a:gridCol w="718671"/>
                <a:gridCol w="718671"/>
                <a:gridCol w="718671"/>
                <a:gridCol w="718671"/>
                <a:gridCol w="718671"/>
                <a:gridCol w="718671"/>
              </a:tblGrid>
              <a:tr h="47589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Far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Near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Top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Bottom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Right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1pPr>
                      <a:lvl2pPr marL="541338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2pPr>
                      <a:lvl3pPr marL="1006475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3pPr>
                      <a:lvl4pPr marL="1414463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E" alt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</a:rPr>
                        <a:t>Left</a:t>
                      </a:r>
                      <a:endParaRPr kumimoji="0" lang="en-GB" altLang="en-US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933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 test cases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443" y="2000050"/>
            <a:ext cx="564911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024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2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IE" altLang="en-US" dirty="0"/>
              <a:t>Line Clipping</a:t>
            </a:r>
            <a:endParaRPr lang="en-GB" altLang="en-US" dirty="0"/>
          </a:p>
        </p:txBody>
      </p:sp>
      <p:sp>
        <p:nvSpPr>
          <p:cNvPr id="159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altLang="en-US" dirty="0"/>
              <a:t>To clip lines we first label all end points with the appropriate region </a:t>
            </a:r>
            <a:r>
              <a:rPr lang="en-IE" altLang="en-US" dirty="0" smtClean="0"/>
              <a:t>codes</a:t>
            </a:r>
          </a:p>
          <a:p>
            <a:endParaRPr lang="en-IE" altLang="en-US" dirty="0"/>
          </a:p>
          <a:p>
            <a:r>
              <a:rPr lang="en-IE" altLang="en-US" dirty="0"/>
              <a:t>We can trivially accept all lines with both end-points in the [000000] </a:t>
            </a:r>
            <a:r>
              <a:rPr lang="en-IE" altLang="en-US" dirty="0" smtClean="0"/>
              <a:t>region</a:t>
            </a:r>
          </a:p>
          <a:p>
            <a:endParaRPr lang="en-IE" altLang="en-US" dirty="0"/>
          </a:p>
          <a:p>
            <a:r>
              <a:rPr lang="en-IE" altLang="en-US" dirty="0"/>
              <a:t>We can trivially reject all lines whose end points share a common bit in any position</a:t>
            </a:r>
          </a:p>
          <a:p>
            <a:pPr lvl="1"/>
            <a:r>
              <a:rPr lang="en-IE" altLang="en-US" dirty="0"/>
              <a:t>This is just like the 2 dimensional case as these lines can never cross the viewing </a:t>
            </a:r>
            <a:r>
              <a:rPr lang="en-IE" altLang="en-US" dirty="0" smtClean="0"/>
              <a:t>volume</a:t>
            </a:r>
          </a:p>
          <a:p>
            <a:pPr lvl="1"/>
            <a:endParaRPr lang="en-IE" altLang="en-US" dirty="0"/>
          </a:p>
          <a:p>
            <a:pPr lvl="1"/>
            <a:r>
              <a:rPr lang="en-IE" altLang="en-US" dirty="0"/>
              <a:t>In the example that follows the line from P</a:t>
            </a:r>
            <a:r>
              <a:rPr lang="en-IE" altLang="en-US" baseline="-25000" dirty="0"/>
              <a:t>3</a:t>
            </a:r>
            <a:r>
              <a:rPr lang="en-IE" altLang="en-US" dirty="0"/>
              <a:t>[010101] to P</a:t>
            </a:r>
            <a:r>
              <a:rPr lang="en-IE" altLang="en-US" baseline="-25000" dirty="0"/>
              <a:t>4</a:t>
            </a:r>
            <a:r>
              <a:rPr lang="en-IE" altLang="en-US" dirty="0"/>
              <a:t>[100110] can be rejected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216293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9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9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9747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9707</TotalTime>
  <Words>519</Words>
  <Application>Microsoft Office PowerPoint</Application>
  <PresentationFormat>On-screen Show (4:3)</PresentationFormat>
  <Paragraphs>111</Paragraphs>
  <Slides>18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0" baseType="lpstr">
      <vt:lpstr>Arial</vt:lpstr>
      <vt:lpstr>Calibri</vt:lpstr>
      <vt:lpstr>Cambria Math</vt:lpstr>
      <vt:lpstr>Courier New</vt:lpstr>
      <vt:lpstr>Droid Sans</vt:lpstr>
      <vt:lpstr>Mangal</vt:lpstr>
      <vt:lpstr>Segoe UI</vt:lpstr>
      <vt:lpstr>Times New Roman</vt:lpstr>
      <vt:lpstr>Wingdings</vt:lpstr>
      <vt:lpstr>Wingdings 3</vt:lpstr>
      <vt:lpstr>Office Theme</vt:lpstr>
      <vt:lpstr>Equation</vt:lpstr>
      <vt:lpstr>CS552: Computer Graphics</vt:lpstr>
      <vt:lpstr>Recap</vt:lpstr>
      <vt:lpstr>Objective</vt:lpstr>
      <vt:lpstr>When Do We Clip?</vt:lpstr>
      <vt:lpstr>Dividing Up The World</vt:lpstr>
      <vt:lpstr>Dividing Up The World (cont..)</vt:lpstr>
      <vt:lpstr>Region Codes</vt:lpstr>
      <vt:lpstr>Different test cases</vt:lpstr>
      <vt:lpstr>Line Clipping</vt:lpstr>
      <vt:lpstr>The Equation Of The Line For 3D Clipping</vt:lpstr>
      <vt:lpstr>The Equation Of The Line For 3D Clipping</vt:lpstr>
      <vt:lpstr>3D Line Clipping Example</vt:lpstr>
      <vt:lpstr>3D Line Clipping Example</vt:lpstr>
      <vt:lpstr>3D Polygon Clipping</vt:lpstr>
      <vt:lpstr>3D Polygon Clipping</vt:lpstr>
      <vt:lpstr>Arbitrary Clipping Planes</vt:lpstr>
      <vt:lpstr>Line clipping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276</cp:revision>
  <dcterms:created xsi:type="dcterms:W3CDTF">2015-07-15T04:13:21Z</dcterms:created>
  <dcterms:modified xsi:type="dcterms:W3CDTF">2016-01-31T06:45:28Z</dcterms:modified>
</cp:coreProperties>
</file>