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4" r:id="rId3"/>
    <p:sldId id="375" r:id="rId4"/>
    <p:sldId id="376" r:id="rId5"/>
    <p:sldId id="377" r:id="rId6"/>
    <p:sldId id="379" r:id="rId7"/>
    <p:sldId id="380" r:id="rId8"/>
    <p:sldId id="382" r:id="rId9"/>
    <p:sldId id="383" r:id="rId10"/>
    <p:sldId id="384" r:id="rId11"/>
    <p:sldId id="381" r:id="rId12"/>
    <p:sldId id="386" r:id="rId13"/>
    <p:sldId id="385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2/12/2016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15: </a:t>
            </a:r>
            <a:r>
              <a:rPr lang="en-US" sz="3200" dirty="0" smtClean="0"/>
              <a:t>Raster Graphics and Scan Conversion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0" name="Rectangle 90"/>
          <p:cNvSpPr>
            <a:spLocks noChangeArrowheads="1"/>
          </p:cNvSpPr>
          <p:nvPr/>
        </p:nvSpPr>
        <p:spPr bwMode="auto">
          <a:xfrm>
            <a:off x="635273" y="637782"/>
            <a:ext cx="7822654" cy="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Simple Polygons: Convex and Concave</a:t>
            </a:r>
          </a:p>
        </p:txBody>
      </p:sp>
      <p:sp>
        <p:nvSpPr>
          <p:cNvPr id="5211" name="Rectangle 91"/>
          <p:cNvSpPr>
            <a:spLocks noChangeArrowheads="1"/>
          </p:cNvSpPr>
          <p:nvPr/>
        </p:nvSpPr>
        <p:spPr bwMode="auto">
          <a:xfrm>
            <a:off x="522288" y="1481138"/>
            <a:ext cx="83502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Convex Polygon </a:t>
            </a:r>
            <a:r>
              <a:rPr lang="en-US" altLang="en-US" sz="1800" dirty="0">
                <a:solidFill>
                  <a:srgbClr val="000000"/>
                </a:solidFill>
              </a:rPr>
              <a:t>- For any two points P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, P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 inside the polygon, all points on the line segment which connects P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>
                <a:solidFill>
                  <a:srgbClr val="000000"/>
                </a:solidFill>
              </a:rPr>
              <a:t> and P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800" dirty="0">
                <a:solidFill>
                  <a:srgbClr val="000000"/>
                </a:solidFill>
              </a:rPr>
              <a:t> are inside the polygon.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lvl="1"/>
            <a:r>
              <a:rPr lang="en-US" altLang="en-US" sz="1800" dirty="0"/>
              <a:t>All points P = uP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+  (1-u)P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 u in [0,1] are inside the polygon provided that 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and 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are inside the polygon.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Concave Polygon </a:t>
            </a:r>
            <a:r>
              <a:rPr lang="en-US" altLang="en-US" sz="1800" dirty="0">
                <a:solidFill>
                  <a:srgbClr val="000000"/>
                </a:solidFill>
              </a:rPr>
              <a:t>- A polygon which is not convex.</a:t>
            </a:r>
          </a:p>
        </p:txBody>
      </p:sp>
      <p:sp>
        <p:nvSpPr>
          <p:cNvPr id="5214" name="Freeform 94"/>
          <p:cNvSpPr>
            <a:spLocks/>
          </p:cNvSpPr>
          <p:nvPr/>
        </p:nvSpPr>
        <p:spPr bwMode="auto">
          <a:xfrm>
            <a:off x="1744662" y="4337050"/>
            <a:ext cx="573088" cy="1144588"/>
          </a:xfrm>
          <a:custGeom>
            <a:avLst/>
            <a:gdLst>
              <a:gd name="T0" fmla="*/ 360 w 361"/>
              <a:gd name="T1" fmla="*/ 0 h 721"/>
              <a:gd name="T2" fmla="*/ 0 w 361"/>
              <a:gd name="T3" fmla="*/ 360 h 721"/>
              <a:gd name="T4" fmla="*/ 360 w 361"/>
              <a:gd name="T5" fmla="*/ 720 h 721"/>
              <a:gd name="T6" fmla="*/ 360 w 361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721">
                <a:moveTo>
                  <a:pt x="360" y="0"/>
                </a:moveTo>
                <a:lnTo>
                  <a:pt x="0" y="360"/>
                </a:lnTo>
                <a:lnTo>
                  <a:pt x="360" y="720"/>
                </a:lnTo>
                <a:lnTo>
                  <a:pt x="36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5" name="Freeform 95"/>
          <p:cNvSpPr>
            <a:spLocks/>
          </p:cNvSpPr>
          <p:nvPr/>
        </p:nvSpPr>
        <p:spPr bwMode="auto">
          <a:xfrm>
            <a:off x="3687762" y="4337050"/>
            <a:ext cx="687388" cy="687388"/>
          </a:xfrm>
          <a:custGeom>
            <a:avLst/>
            <a:gdLst>
              <a:gd name="T0" fmla="*/ 0 w 433"/>
              <a:gd name="T1" fmla="*/ 0 h 433"/>
              <a:gd name="T2" fmla="*/ 0 w 433"/>
              <a:gd name="T3" fmla="*/ 432 h 433"/>
              <a:gd name="T4" fmla="*/ 432 w 433"/>
              <a:gd name="T5" fmla="*/ 432 h 433"/>
              <a:gd name="T6" fmla="*/ 432 w 433"/>
              <a:gd name="T7" fmla="*/ 0 h 433"/>
              <a:gd name="T8" fmla="*/ 0 w 433"/>
              <a:gd name="T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433">
                <a:moveTo>
                  <a:pt x="0" y="0"/>
                </a:moveTo>
                <a:lnTo>
                  <a:pt x="0" y="432"/>
                </a:lnTo>
                <a:lnTo>
                  <a:pt x="432" y="432"/>
                </a:lnTo>
                <a:lnTo>
                  <a:pt x="432" y="0"/>
                </a:ln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6" name="Freeform 96"/>
          <p:cNvSpPr>
            <a:spLocks/>
          </p:cNvSpPr>
          <p:nvPr/>
        </p:nvSpPr>
        <p:spPr bwMode="auto">
          <a:xfrm>
            <a:off x="5859462" y="4337050"/>
            <a:ext cx="1601788" cy="915988"/>
          </a:xfrm>
          <a:custGeom>
            <a:avLst/>
            <a:gdLst>
              <a:gd name="T0" fmla="*/ 288 w 1009"/>
              <a:gd name="T1" fmla="*/ 0 h 577"/>
              <a:gd name="T2" fmla="*/ 0 w 1009"/>
              <a:gd name="T3" fmla="*/ 288 h 577"/>
              <a:gd name="T4" fmla="*/ 432 w 1009"/>
              <a:gd name="T5" fmla="*/ 288 h 577"/>
              <a:gd name="T6" fmla="*/ 432 w 1009"/>
              <a:gd name="T7" fmla="*/ 576 h 577"/>
              <a:gd name="T8" fmla="*/ 1008 w 1009"/>
              <a:gd name="T9" fmla="*/ 0 h 577"/>
              <a:gd name="T10" fmla="*/ 288 w 1009"/>
              <a:gd name="T11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9" h="577">
                <a:moveTo>
                  <a:pt x="288" y="0"/>
                </a:moveTo>
                <a:lnTo>
                  <a:pt x="0" y="288"/>
                </a:lnTo>
                <a:lnTo>
                  <a:pt x="432" y="288"/>
                </a:lnTo>
                <a:lnTo>
                  <a:pt x="432" y="576"/>
                </a:lnTo>
                <a:lnTo>
                  <a:pt x="1008" y="0"/>
                </a:lnTo>
                <a:lnTo>
                  <a:pt x="28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7" name="Freeform 97"/>
          <p:cNvSpPr>
            <a:spLocks/>
          </p:cNvSpPr>
          <p:nvPr/>
        </p:nvSpPr>
        <p:spPr bwMode="auto">
          <a:xfrm>
            <a:off x="2887662" y="5594350"/>
            <a:ext cx="1373188" cy="915988"/>
          </a:xfrm>
          <a:custGeom>
            <a:avLst/>
            <a:gdLst>
              <a:gd name="T0" fmla="*/ 144 w 865"/>
              <a:gd name="T1" fmla="*/ 0 h 577"/>
              <a:gd name="T2" fmla="*/ 864 w 865"/>
              <a:gd name="T3" fmla="*/ 0 h 577"/>
              <a:gd name="T4" fmla="*/ 864 w 865"/>
              <a:gd name="T5" fmla="*/ 576 h 577"/>
              <a:gd name="T6" fmla="*/ 0 w 865"/>
              <a:gd name="T7" fmla="*/ 576 h 577"/>
              <a:gd name="T8" fmla="*/ 288 w 865"/>
              <a:gd name="T9" fmla="*/ 288 h 577"/>
              <a:gd name="T10" fmla="*/ 0 w 865"/>
              <a:gd name="T11" fmla="*/ 0 h 577"/>
              <a:gd name="T12" fmla="*/ 216 w 865"/>
              <a:gd name="T13" fmla="*/ 0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5" h="577">
                <a:moveTo>
                  <a:pt x="144" y="0"/>
                </a:moveTo>
                <a:lnTo>
                  <a:pt x="864" y="0"/>
                </a:lnTo>
                <a:lnTo>
                  <a:pt x="864" y="576"/>
                </a:lnTo>
                <a:lnTo>
                  <a:pt x="0" y="576"/>
                </a:lnTo>
                <a:lnTo>
                  <a:pt x="288" y="288"/>
                </a:ln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" name="Line 102"/>
          <p:cNvSpPr>
            <a:spLocks noChangeShapeType="1"/>
          </p:cNvSpPr>
          <p:nvPr/>
        </p:nvSpPr>
        <p:spPr bwMode="auto">
          <a:xfrm>
            <a:off x="3236912" y="5715000"/>
            <a:ext cx="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" name="Line 103"/>
          <p:cNvSpPr>
            <a:spLocks noChangeShapeType="1"/>
          </p:cNvSpPr>
          <p:nvPr/>
        </p:nvSpPr>
        <p:spPr bwMode="auto">
          <a:xfrm>
            <a:off x="3808412" y="4572000"/>
            <a:ext cx="3429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Inside-Outside Tests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Identifying </a:t>
            </a:r>
            <a:r>
              <a:rPr lang="en-GB" dirty="0"/>
              <a:t>the interior of a simple </a:t>
            </a:r>
            <a:r>
              <a:rPr lang="en-GB" dirty="0" smtClean="0"/>
              <a:t>object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0062" y="2603056"/>
            <a:ext cx="3543301" cy="3868625"/>
            <a:chOff x="500062" y="2603056"/>
            <a:chExt cx="3543301" cy="3868625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64" t="4399" r="822" b="838"/>
            <a:stretch/>
          </p:blipFill>
          <p:spPr>
            <a:xfrm>
              <a:off x="500062" y="2603056"/>
              <a:ext cx="3543301" cy="318418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390701" y="610234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Odd-Even Rule</a:t>
              </a:r>
              <a:endParaRPr lang="en-US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14926" y="2490522"/>
            <a:ext cx="3738781" cy="3981159"/>
            <a:chOff x="5114926" y="2490522"/>
            <a:chExt cx="3738781" cy="3981159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926" y="2490522"/>
              <a:ext cx="3529012" cy="340924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257851" y="6102349"/>
              <a:ext cx="3595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Non-zero winding number Rule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1881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Filled- Area Primitives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301038" cy="446087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 standard output primitive in general graphics packages is a solid-color or patterned polygon area.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b="1" u="sng" dirty="0" smtClean="0">
                <a:cs typeface="Times New Roman" panose="02020603050405020304" pitchFamily="18" charset="0"/>
              </a:rPr>
              <a:t>The </a:t>
            </a:r>
            <a:r>
              <a:rPr lang="en-US" altLang="en-US" b="1" u="sng" dirty="0">
                <a:cs typeface="Times New Roman" panose="02020603050405020304" pitchFamily="18" charset="0"/>
              </a:rPr>
              <a:t>scan-line approach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	Determine the overlap intervals for scan lines that cross the area.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	T</a:t>
            </a:r>
            <a:r>
              <a:rPr lang="en-US" altLang="en-US" dirty="0" smtClean="0">
                <a:cs typeface="Times New Roman" panose="02020603050405020304" pitchFamily="18" charset="0"/>
              </a:rPr>
              <a:t>ypically </a:t>
            </a:r>
            <a:r>
              <a:rPr lang="en-US" altLang="en-US" dirty="0">
                <a:cs typeface="Times New Roman" panose="02020603050405020304" pitchFamily="18" charset="0"/>
              </a:rPr>
              <a:t>used in general graphics packages to fill polygons, circles, ellipses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 startAt="2"/>
            </a:pPr>
            <a:r>
              <a:rPr lang="en-US" altLang="en-US" b="1" u="sng" dirty="0">
                <a:cs typeface="Times New Roman" panose="02020603050405020304" pitchFamily="18" charset="0"/>
              </a:rPr>
              <a:t>Filling approaches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Start </a:t>
            </a:r>
            <a:r>
              <a:rPr lang="en-US" altLang="en-US" dirty="0">
                <a:cs typeface="Times New Roman" panose="02020603050405020304" pitchFamily="18" charset="0"/>
              </a:rPr>
              <a:t>from a given interior position and paint outward from this point until we encounter the specified boundary conditions. 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Useful </a:t>
            </a:r>
            <a:r>
              <a:rPr lang="en-US" altLang="en-US" dirty="0">
                <a:cs typeface="Times New Roman" panose="02020603050405020304" pitchFamily="18" charset="0"/>
              </a:rPr>
              <a:t>with more complex boundaries and in interactive painting systems.  </a:t>
            </a:r>
          </a:p>
        </p:txBody>
      </p:sp>
    </p:spTree>
    <p:extLst>
      <p:ext uri="{BB962C8B-B14F-4D97-AF65-F5344CB8AC3E}">
        <p14:creationId xmlns:p14="http://schemas.microsoft.com/office/powerpoint/2010/main" val="330441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Scan-Line Polygon-Fill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For each scan line crossing a </a:t>
            </a:r>
            <a:r>
              <a:rPr lang="en-GB" dirty="0" smtClean="0"/>
              <a:t>polygon</a:t>
            </a:r>
          </a:p>
          <a:p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Locate </a:t>
            </a:r>
            <a:r>
              <a:rPr lang="en-GB" dirty="0"/>
              <a:t>the intersection points of the scan line with the polygon edges.</a:t>
            </a:r>
          </a:p>
          <a:p>
            <a:endParaRPr lang="en-GB" dirty="0"/>
          </a:p>
          <a:p>
            <a:r>
              <a:rPr lang="en-GB" dirty="0"/>
              <a:t>These intersection points are then 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sorted </a:t>
            </a:r>
            <a:r>
              <a:rPr lang="en-GB" dirty="0"/>
              <a:t>from left to right, </a:t>
            </a:r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corresponding frame-buffer positions between each intersection pair are set to the specified fill </a:t>
            </a:r>
            <a:r>
              <a:rPr lang="en-GB" dirty="0" err="1"/>
              <a:t>color</a:t>
            </a:r>
            <a:r>
              <a:rPr lang="en-GB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3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057400"/>
            <a:ext cx="8305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3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690689"/>
            <a:ext cx="725906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3" y="1690689"/>
            <a:ext cx="661127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 end point calculation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992"/>
            <a:ext cx="9144000" cy="273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0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Filled- Area Primitives (cont.)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400" dirty="0" smtClean="0">
                <a:cs typeface="Times New Roman" panose="02020603050405020304" pitchFamily="18" charset="0"/>
              </a:rPr>
              <a:t> Scan-conversion algorithms typically take advantage of various coherence properties of a scene</a:t>
            </a:r>
          </a:p>
          <a:p>
            <a:endParaRPr lang="en-US" altLang="en-US" sz="2400" dirty="0" smtClean="0">
              <a:cs typeface="Times New Roman" panose="02020603050405020304" pitchFamily="18" charset="0"/>
            </a:endParaRPr>
          </a:p>
          <a:p>
            <a:r>
              <a:rPr lang="en-US" altLang="en-US" sz="2400" u="sng" dirty="0" smtClean="0">
                <a:cs typeface="Times New Roman" panose="02020603050405020304" pitchFamily="18" charset="0"/>
              </a:rPr>
              <a:t>Coherence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 is simply that 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the properties of one part of a scene are related in some way to other parts of the scene 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so that the relationship can be used to reduce processing. </a:t>
            </a:r>
          </a:p>
          <a:p>
            <a:endParaRPr lang="en-US" altLang="en-US" sz="2400" dirty="0" smtClean="0"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cs typeface="Times New Roman" panose="02020603050405020304" pitchFamily="18" charset="0"/>
              </a:rPr>
              <a:t>Coherence methods often involve </a:t>
            </a:r>
          </a:p>
          <a:p>
            <a:pPr lvl="1"/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cs typeface="Times New Roman" panose="02020603050405020304" pitchFamily="18" charset="0"/>
              </a:rPr>
              <a:t>incremental calculations applied along a single scan line </a:t>
            </a:r>
          </a:p>
          <a:p>
            <a:pPr lvl="1"/>
            <a:r>
              <a:rPr lang="en-US" altLang="en-US" sz="2400" dirty="0" smtClean="0">
                <a:cs typeface="Times New Roman" panose="02020603050405020304" pitchFamily="18" charset="0"/>
              </a:rPr>
              <a:t>between successive scan lines.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35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Coherence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47" y="1861990"/>
            <a:ext cx="4525006" cy="21053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86351" y="1289923"/>
            <a:ext cx="23342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Slope </a:t>
            </a:r>
            <a:r>
              <a:rPr lang="en-US" sz="2000" dirty="0"/>
              <a:t>of </a:t>
            </a:r>
            <a:r>
              <a:rPr lang="en-US" sz="2000" dirty="0" smtClean="0"/>
              <a:t>the </a:t>
            </a:r>
            <a:r>
              <a:rPr lang="en-US" sz="2000" dirty="0"/>
              <a:t>edge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1" y="1951412"/>
            <a:ext cx="1933845" cy="781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086351" y="3148698"/>
            <a:ext cx="38290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Change </a:t>
            </a:r>
            <a:r>
              <a:rPr lang="en-US" sz="2000" i="1" dirty="0"/>
              <a:t>in y coordinates between the two scan lines is </a:t>
            </a:r>
            <a:r>
              <a:rPr lang="en-US" sz="2000" i="1" dirty="0" smtClean="0"/>
              <a:t>?</a:t>
            </a:r>
            <a:endParaRPr lang="en-US" sz="2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0607" y="4383436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Given the current x-intercept, the next x-intercept coordinate = </a:t>
            </a:r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3" y="4100034"/>
            <a:ext cx="1905266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61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9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Issues related to scan converting a line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Generalized line drawing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Mid point circle drawing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situations while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Intersection point change by the amount of the slope of the line</a:t>
            </a:r>
          </a:p>
          <a:p>
            <a:endParaRPr lang="en-US" dirty="0"/>
          </a:p>
          <a:p>
            <a:r>
              <a:rPr lang="en-US" dirty="0" smtClean="0"/>
              <a:t> Edges may start / end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00FF"/>
                </a:solidFill>
              </a:rPr>
              <a:t>Tracking of intersection points is the key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Vertices</a:t>
            </a:r>
          </a:p>
          <a:p>
            <a:pPr lvl="1"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Edges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6600"/>
                </a:solidFill>
              </a:rPr>
              <a:t> </a:t>
            </a:r>
            <a:r>
              <a:rPr lang="en-US" b="1" dirty="0" smtClean="0">
                <a:solidFill>
                  <a:srgbClr val="FF6600"/>
                </a:solidFill>
              </a:rPr>
              <a:t>Active Edge Table (AET)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Scan Line </a:t>
            </a:r>
            <a:r>
              <a:rPr lang="en-US" sz="2400" b="1" smtClean="0">
                <a:solidFill>
                  <a:srgbClr val="0000FF"/>
                </a:solidFill>
              </a:rPr>
              <a:t>Filling Algorithm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Derive mathematical expression for drawing am ellipse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Write programs to implement ellipse drawing algorithm</a:t>
            </a:r>
          </a:p>
          <a:p>
            <a:endParaRPr lang="en-US" dirty="0"/>
          </a:p>
          <a:p>
            <a:r>
              <a:rPr lang="en-US" dirty="0" smtClean="0"/>
              <a:t> Explain polygon filling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37"/>
            <a:ext cx="7421011" cy="500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0406" y="378906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(0,0)</a:t>
            </a:r>
            <a:endParaRPr 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71963" y="1300560"/>
                <a:ext cx="1673150" cy="741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3" y="1300560"/>
                <a:ext cx="1673150" cy="7411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71963" y="2220516"/>
                <a:ext cx="4706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3" y="2220516"/>
                <a:ext cx="47065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07" r="-90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071563" y="4400550"/>
            <a:ext cx="4986337" cy="0"/>
          </a:xfrm>
          <a:prstGeom prst="straightConnector1">
            <a:avLst/>
          </a:prstGeom>
          <a:ln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9137" y="443456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Major axis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306" y="2970878"/>
            <a:ext cx="5492" cy="2559703"/>
          </a:xfrm>
          <a:prstGeom prst="straightConnector1">
            <a:avLst/>
          </a:prstGeom>
          <a:ln>
            <a:solidFill>
              <a:srgbClr val="FF66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32909" y="3419733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Minor axis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9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 symmetry in ellipse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3371363"/>
            <a:ext cx="8545118" cy="34866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52" y="1342232"/>
            <a:ext cx="3773751" cy="2542252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486150" y="4861590"/>
            <a:ext cx="528637" cy="5286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rectangles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GB" dirty="0"/>
              <a:t>The task of filling primitives can be broken into two parts: </a:t>
            </a:r>
            <a:endParaRPr lang="en-GB" dirty="0" smtClean="0"/>
          </a:p>
          <a:p>
            <a:pPr lvl="1">
              <a:lnSpc>
                <a:spcPct val="200000"/>
              </a:lnSpc>
            </a:pPr>
            <a:r>
              <a:rPr lang="en-GB" dirty="0"/>
              <a:t> the decision of which pixels to fill </a:t>
            </a:r>
            <a:endParaRPr lang="en-GB" dirty="0" smtClean="0"/>
          </a:p>
          <a:p>
            <a:pPr lvl="2">
              <a:lnSpc>
                <a:spcPct val="200000"/>
              </a:lnSpc>
            </a:pPr>
            <a:r>
              <a:rPr lang="en-GB" dirty="0"/>
              <a:t>  </a:t>
            </a:r>
            <a:r>
              <a:rPr lang="en-GB" dirty="0" smtClean="0"/>
              <a:t>shape </a:t>
            </a:r>
            <a:r>
              <a:rPr lang="en-GB" dirty="0"/>
              <a:t>of the </a:t>
            </a:r>
            <a:r>
              <a:rPr lang="en-GB" dirty="0" smtClean="0"/>
              <a:t>primitive</a:t>
            </a:r>
            <a:endParaRPr lang="en-GB" dirty="0"/>
          </a:p>
          <a:p>
            <a:pPr lvl="1">
              <a:lnSpc>
                <a:spcPct val="200000"/>
              </a:lnSpc>
            </a:pPr>
            <a:r>
              <a:rPr lang="en-GB" dirty="0"/>
              <a:t> with what value to fill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0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Filling rectangles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8637" y="1860501"/>
            <a:ext cx="87439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(y=YMIN; y&lt;YMAX; y++)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scan line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(x=XMIN; x&lt;XMAX; x++)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by pixel in span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WritePixel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x,y,color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50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08011" y="1487488"/>
            <a:ext cx="8164514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A  </a:t>
            </a:r>
            <a:r>
              <a:rPr lang="en-US" altLang="en-US" sz="1800" b="1" dirty="0">
                <a:solidFill>
                  <a:srgbClr val="000000"/>
                </a:solidFill>
              </a:rPr>
              <a:t>polygon</a:t>
            </a:r>
            <a:r>
              <a:rPr lang="en-US" altLang="en-US" sz="1800" dirty="0">
                <a:solidFill>
                  <a:srgbClr val="000000"/>
                </a:solidFill>
              </a:rPr>
              <a:t>  is a many-sided </a:t>
            </a:r>
            <a:r>
              <a:rPr lang="en-US" altLang="en-US" sz="1800" b="1" dirty="0">
                <a:solidFill>
                  <a:srgbClr val="000000"/>
                </a:solidFill>
              </a:rPr>
              <a:t>planar</a:t>
            </a:r>
            <a:r>
              <a:rPr lang="en-US" altLang="en-US" sz="1800" dirty="0">
                <a:solidFill>
                  <a:srgbClr val="000000"/>
                </a:solidFill>
              </a:rPr>
              <a:t> figure composed of </a:t>
            </a:r>
            <a:r>
              <a:rPr lang="en-US" altLang="en-US" sz="1800" b="1" dirty="0">
                <a:solidFill>
                  <a:srgbClr val="000000"/>
                </a:solidFill>
              </a:rPr>
              <a:t>vertices</a:t>
            </a:r>
            <a:r>
              <a:rPr lang="en-US" altLang="en-US" sz="1800" dirty="0">
                <a:solidFill>
                  <a:srgbClr val="000000"/>
                </a:solidFill>
              </a:rPr>
              <a:t>  and  </a:t>
            </a:r>
            <a:r>
              <a:rPr lang="en-US" altLang="en-US" sz="1800" b="1" dirty="0">
                <a:solidFill>
                  <a:srgbClr val="000000"/>
                </a:solidFill>
              </a:rPr>
              <a:t>edges</a:t>
            </a:r>
            <a:r>
              <a:rPr lang="en-US" altLang="en-US" sz="1800" dirty="0">
                <a:solidFill>
                  <a:srgbClr val="000000"/>
                </a:solidFill>
              </a:rPr>
              <a:t>.    A  polygon is bounded (finite area) and closed (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includes boundary)</a:t>
            </a:r>
            <a:r>
              <a:rPr lang="en-US" altLang="en-US" sz="1800" dirty="0">
                <a:solidFill>
                  <a:srgbClr val="000000"/>
                </a:solidFill>
              </a:rPr>
              <a:t>.</a:t>
            </a:r>
          </a:p>
          <a:p>
            <a:pPr algn="l">
              <a:spcBef>
                <a:spcPct val="0"/>
              </a:spcBef>
            </a:pPr>
            <a:endParaRPr lang="en-US" altLang="en-US" sz="1800" dirty="0">
              <a:solidFill>
                <a:srgbClr val="00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</a:rPr>
              <a:t>Vertices</a:t>
            </a:r>
            <a:r>
              <a:rPr lang="en-US" altLang="en-US" sz="1800" dirty="0">
                <a:solidFill>
                  <a:srgbClr val="000000"/>
                </a:solidFill>
              </a:rPr>
              <a:t> are represented by points (</a:t>
            </a:r>
            <a:r>
              <a:rPr lang="en-US" altLang="en-US" sz="1800" dirty="0" err="1">
                <a:solidFill>
                  <a:srgbClr val="000000"/>
                </a:solidFill>
              </a:rPr>
              <a:t>x,y</a:t>
            </a:r>
            <a:r>
              <a:rPr lang="en-US" altLang="en-US" sz="1800" dirty="0">
                <a:solidFill>
                  <a:srgbClr val="000000"/>
                </a:solidFill>
              </a:rPr>
              <a:t>).</a:t>
            </a:r>
          </a:p>
          <a:p>
            <a:pPr algn="l">
              <a:spcBef>
                <a:spcPct val="0"/>
              </a:spcBef>
            </a:pPr>
            <a:endParaRPr lang="en-US" altLang="en-US" sz="1800" dirty="0">
              <a:solidFill>
                <a:srgbClr val="00000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en-US" sz="1800" b="1" dirty="0">
                <a:solidFill>
                  <a:srgbClr val="000000"/>
                </a:solidFill>
              </a:rPr>
              <a:t>Edges</a:t>
            </a:r>
            <a:r>
              <a:rPr lang="en-US" altLang="en-US" sz="1800" dirty="0">
                <a:solidFill>
                  <a:srgbClr val="000000"/>
                </a:solidFill>
              </a:rPr>
              <a:t> are represented as line segments which connect two points, (x1,y1) and  (x2,y2).</a:t>
            </a:r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135187" y="3849687"/>
            <a:ext cx="4873625" cy="2471738"/>
            <a:chOff x="1307" y="2254"/>
            <a:chExt cx="3070" cy="1557"/>
          </a:xfrm>
        </p:grpSpPr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2299" y="2254"/>
              <a:ext cx="1406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 =  { (x</a:t>
              </a:r>
              <a:r>
                <a:rPr lang="en-US" altLang="en-US" b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, </a:t>
              </a:r>
              <a:r>
                <a:rPr lang="en-US" alt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en-US" b="1" baseline="-25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) }  </a:t>
              </a:r>
              <a:r>
                <a:rPr lang="en-US" altLang="en-US" b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=1,n</a:t>
              </a: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2203" y="3182"/>
              <a:ext cx="2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E3</a:t>
              </a: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787" y="3574"/>
              <a:ext cx="54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(x3,y3)</a:t>
              </a: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3467" y="3142"/>
              <a:ext cx="2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E2</a:t>
              </a: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3835" y="2710"/>
              <a:ext cx="54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(x2,y2)</a:t>
              </a:r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7" y="2606"/>
              <a:ext cx="2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E1</a:t>
              </a: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1307" y="2678"/>
              <a:ext cx="54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eaLnBrk="0" hangingPunct="0"/>
              <a:r>
                <a:rPr lang="en-US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(x1,y1)</a:t>
              </a:r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1824" y="2840"/>
              <a:ext cx="2017" cy="793"/>
            </a:xfrm>
            <a:custGeom>
              <a:avLst/>
              <a:gdLst>
                <a:gd name="T0" fmla="*/ 0 w 2017"/>
                <a:gd name="T1" fmla="*/ 0 h 793"/>
                <a:gd name="T2" fmla="*/ 2016 w 2017"/>
                <a:gd name="T3" fmla="*/ 0 h 793"/>
                <a:gd name="T4" fmla="*/ 1224 w 2017"/>
                <a:gd name="T5" fmla="*/ 792 h 793"/>
                <a:gd name="T6" fmla="*/ 0 w 2017"/>
                <a:gd name="T7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7" h="793">
                  <a:moveTo>
                    <a:pt x="0" y="0"/>
                  </a:moveTo>
                  <a:lnTo>
                    <a:pt x="2016" y="0"/>
                  </a:lnTo>
                  <a:lnTo>
                    <a:pt x="1224" y="79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Polygons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8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66763" y="512385"/>
            <a:ext cx="5980804" cy="49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n-US" altLang="en-US" sz="3200" b="1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rPr>
              <a:t>Polygons: Complex vs Simple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6763" y="1292226"/>
            <a:ext cx="7391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A simple polygon – edges only intersect a vertices, no coincident 	vertices</a:t>
            </a:r>
          </a:p>
          <a:p>
            <a:pPr>
              <a:spcBef>
                <a:spcPct val="0"/>
              </a:spcBef>
            </a:pPr>
            <a:endParaRPr lang="en-US" altLang="en-US" sz="1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800" dirty="0">
                <a:solidFill>
                  <a:srgbClr val="000000"/>
                </a:solidFill>
              </a:rPr>
              <a:t>A complex polygon – edges intersect and/or coincident vertices</a:t>
            </a:r>
          </a:p>
        </p:txBody>
      </p:sp>
      <p:grpSp>
        <p:nvGrpSpPr>
          <p:cNvPr id="7190" name="Group 22"/>
          <p:cNvGrpSpPr>
            <a:grpSpLocks/>
          </p:cNvGrpSpPr>
          <p:nvPr/>
        </p:nvGrpSpPr>
        <p:grpSpPr bwMode="auto">
          <a:xfrm>
            <a:off x="4781550" y="2511426"/>
            <a:ext cx="2927350" cy="3262313"/>
            <a:chOff x="3264" y="1632"/>
            <a:chExt cx="1844" cy="2055"/>
          </a:xfrm>
        </p:grpSpPr>
        <p:sp>
          <p:nvSpPr>
            <p:cNvPr id="7176" name="Freeform 8"/>
            <p:cNvSpPr>
              <a:spLocks/>
            </p:cNvSpPr>
            <p:nvPr/>
          </p:nvSpPr>
          <p:spPr bwMode="auto">
            <a:xfrm>
              <a:off x="3456" y="1824"/>
              <a:ext cx="1488" cy="1680"/>
            </a:xfrm>
            <a:custGeom>
              <a:avLst/>
              <a:gdLst>
                <a:gd name="T0" fmla="*/ 1152 w 1488"/>
                <a:gd name="T1" fmla="*/ 288 h 2544"/>
                <a:gd name="T2" fmla="*/ 0 w 1488"/>
                <a:gd name="T3" fmla="*/ 816 h 2544"/>
                <a:gd name="T4" fmla="*/ 480 w 1488"/>
                <a:gd name="T5" fmla="*/ 2544 h 2544"/>
                <a:gd name="T6" fmla="*/ 288 w 1488"/>
                <a:gd name="T7" fmla="*/ 0 h 2544"/>
                <a:gd name="T8" fmla="*/ 1056 w 1488"/>
                <a:gd name="T9" fmla="*/ 1920 h 2544"/>
                <a:gd name="T10" fmla="*/ 1488 w 1488"/>
                <a:gd name="T11" fmla="*/ 1248 h 2544"/>
                <a:gd name="T12" fmla="*/ 672 w 1488"/>
                <a:gd name="T13" fmla="*/ 1248 h 2544"/>
                <a:gd name="T14" fmla="*/ 1104 w 1488"/>
                <a:gd name="T15" fmla="*/ 624 h 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8" h="2544">
                  <a:moveTo>
                    <a:pt x="1152" y="288"/>
                  </a:moveTo>
                  <a:lnTo>
                    <a:pt x="0" y="816"/>
                  </a:lnTo>
                  <a:lnTo>
                    <a:pt x="480" y="2544"/>
                  </a:lnTo>
                  <a:lnTo>
                    <a:pt x="288" y="0"/>
                  </a:lnTo>
                  <a:lnTo>
                    <a:pt x="1056" y="1920"/>
                  </a:lnTo>
                  <a:lnTo>
                    <a:pt x="1488" y="1248"/>
                  </a:lnTo>
                  <a:lnTo>
                    <a:pt x="672" y="1248"/>
                  </a:lnTo>
                  <a:lnTo>
                    <a:pt x="1104" y="624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H="1">
              <a:off x="4560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3264" y="225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A</a:t>
              </a:r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3840" y="345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B</a:t>
              </a:r>
            </a:p>
          </p:txBody>
        </p:sp>
        <p:sp>
          <p:nvSpPr>
            <p:cNvPr id="7180" name="Text Box 12"/>
            <p:cNvSpPr txBox="1">
              <a:spLocks noChangeArrowheads="1"/>
            </p:cNvSpPr>
            <p:nvPr/>
          </p:nvSpPr>
          <p:spPr bwMode="auto">
            <a:xfrm>
              <a:off x="3600" y="163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C</a:t>
              </a:r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4416" y="3024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C</a:t>
              </a: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896" y="249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E</a:t>
              </a: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3965" y="2538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F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4512" y="216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G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4560" y="1872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/>
                <a:t>H</a:t>
              </a:r>
            </a:p>
          </p:txBody>
        </p:sp>
      </p:grp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6762750" y="5635626"/>
            <a:ext cx="1343025" cy="984250"/>
            <a:chOff x="2034" y="2688"/>
            <a:chExt cx="1324" cy="971"/>
          </a:xfrm>
        </p:grpSpPr>
        <p:sp>
          <p:nvSpPr>
            <p:cNvPr id="7186" name="AutoShape 18"/>
            <p:cNvSpPr>
              <a:spLocks noChangeArrowheads="1"/>
            </p:cNvSpPr>
            <p:nvPr/>
          </p:nvSpPr>
          <p:spPr bwMode="auto">
            <a:xfrm rot="3714099">
              <a:off x="1954" y="2918"/>
              <a:ext cx="821" cy="66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AutoShape 19"/>
            <p:cNvSpPr>
              <a:spLocks noChangeArrowheads="1"/>
            </p:cNvSpPr>
            <p:nvPr/>
          </p:nvSpPr>
          <p:spPr bwMode="auto">
            <a:xfrm rot="16336846">
              <a:off x="2589" y="2748"/>
              <a:ext cx="830" cy="709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6305550" y="57118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A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7143750" y="5711826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B,E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7981950" y="53308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C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7905750" y="63976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D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781800" y="649128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F</a:t>
            </a: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 rot="2302828">
            <a:off x="1581150" y="5102226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1200150" y="53308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A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2343150" y="48736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B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2266950" y="6169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C</a:t>
            </a:r>
          </a:p>
        </p:txBody>
      </p:sp>
      <p:sp>
        <p:nvSpPr>
          <p:cNvPr id="7200" name="Freeform 32"/>
          <p:cNvSpPr>
            <a:spLocks/>
          </p:cNvSpPr>
          <p:nvPr/>
        </p:nvSpPr>
        <p:spPr bwMode="auto">
          <a:xfrm>
            <a:off x="895350" y="3044826"/>
            <a:ext cx="2362200" cy="1600200"/>
          </a:xfrm>
          <a:custGeom>
            <a:avLst/>
            <a:gdLst>
              <a:gd name="T0" fmla="*/ 192 w 1488"/>
              <a:gd name="T1" fmla="*/ 384 h 1008"/>
              <a:gd name="T2" fmla="*/ 0 w 1488"/>
              <a:gd name="T3" fmla="*/ 960 h 1008"/>
              <a:gd name="T4" fmla="*/ 1488 w 1488"/>
              <a:gd name="T5" fmla="*/ 1008 h 1008"/>
              <a:gd name="T6" fmla="*/ 1488 w 1488"/>
              <a:gd name="T7" fmla="*/ 0 h 1008"/>
              <a:gd name="T8" fmla="*/ 672 w 1488"/>
              <a:gd name="T9" fmla="*/ 72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8" h="1008">
                <a:moveTo>
                  <a:pt x="192" y="384"/>
                </a:moveTo>
                <a:lnTo>
                  <a:pt x="0" y="960"/>
                </a:lnTo>
                <a:lnTo>
                  <a:pt x="1488" y="1008"/>
                </a:lnTo>
                <a:lnTo>
                  <a:pt x="1488" y="0"/>
                </a:lnTo>
                <a:lnTo>
                  <a:pt x="672" y="720"/>
                </a:lnTo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1200150" y="3654426"/>
            <a:ext cx="771525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598488" y="44704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A</a:t>
            </a:r>
          </a:p>
        </p:txBody>
      </p:sp>
      <p:sp>
        <p:nvSpPr>
          <p:cNvPr id="7203" name="Text Box 35"/>
          <p:cNvSpPr txBox="1">
            <a:spLocks noChangeArrowheads="1"/>
          </p:cNvSpPr>
          <p:nvPr/>
        </p:nvSpPr>
        <p:spPr bwMode="auto">
          <a:xfrm>
            <a:off x="3181350" y="456882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B</a:t>
            </a:r>
          </a:p>
        </p:txBody>
      </p: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3181350" y="27400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C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1763713" y="3806826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D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1025525" y="3354389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E</a:t>
            </a:r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4324350" y="2663826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10756</TotalTime>
  <Words>584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Droid Sans</vt:lpstr>
      <vt:lpstr>Segoe UI</vt:lpstr>
      <vt:lpstr>Times New Roman</vt:lpstr>
      <vt:lpstr>Wingdings</vt:lpstr>
      <vt:lpstr>Wingdings 3</vt:lpstr>
      <vt:lpstr>Office Theme</vt:lpstr>
      <vt:lpstr>CS552: Computer Graphics</vt:lpstr>
      <vt:lpstr>Recap</vt:lpstr>
      <vt:lpstr>Objective</vt:lpstr>
      <vt:lpstr>Ellipse</vt:lpstr>
      <vt:lpstr>Four way symmetry in ellipse</vt:lpstr>
      <vt:lpstr>Filling rectangles </vt:lpstr>
      <vt:lpstr>Filling rectangles </vt:lpstr>
      <vt:lpstr>Polygons</vt:lpstr>
      <vt:lpstr>PowerPoint Presentation</vt:lpstr>
      <vt:lpstr>PowerPoint Presentation</vt:lpstr>
      <vt:lpstr>Inside-Outside Tests </vt:lpstr>
      <vt:lpstr>Filled- Area Primitives</vt:lpstr>
      <vt:lpstr> Scan-Line Polygon-Fill </vt:lpstr>
      <vt:lpstr>Example</vt:lpstr>
      <vt:lpstr>Issues</vt:lpstr>
      <vt:lpstr>Issues</vt:lpstr>
      <vt:lpstr>Adjust end point calculation</vt:lpstr>
      <vt:lpstr>Filled- Area Primitives (cont.)</vt:lpstr>
      <vt:lpstr>Coherence Example</vt:lpstr>
      <vt:lpstr>Different situations while scanning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317</cp:revision>
  <dcterms:created xsi:type="dcterms:W3CDTF">2015-07-15T04:13:21Z</dcterms:created>
  <dcterms:modified xsi:type="dcterms:W3CDTF">2016-02-12T09:03:22Z</dcterms:modified>
</cp:coreProperties>
</file>