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4" r:id="rId3"/>
    <p:sldId id="375" r:id="rId4"/>
    <p:sldId id="392" r:id="rId5"/>
    <p:sldId id="393" r:id="rId6"/>
    <p:sldId id="394" r:id="rId7"/>
    <p:sldId id="444" r:id="rId8"/>
    <p:sldId id="395" r:id="rId9"/>
    <p:sldId id="396" r:id="rId10"/>
    <p:sldId id="398" r:id="rId11"/>
    <p:sldId id="440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41" r:id="rId35"/>
    <p:sldId id="442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266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14-F1A0-4900-87F4-91C0AA9342A5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2863-F474-43E4-9F53-494463548E16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5960-083C-4F29-9102-B60660B9FDB2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FA3B-4A30-4B3E-BF0B-FA23D114CB44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79DA-E5FC-40C7-8164-51CECEDD4FB5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DE95-5270-492F-90D7-9C6BAAE2A7B9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1437-2F05-4AF9-B7FF-FCA7E5F97971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911E-86A0-45A5-B170-4B362EA39FC6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DDE1-77D0-4972-BFED-EA6A27CD98CB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5ED1-839C-498C-9C20-3FB59C1C5069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F19-1A74-4F4E-8697-1F3801CB4C25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B433-B752-4775-AA62-079801D08FD9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16: </a:t>
            </a:r>
            <a:r>
              <a:rPr lang="en-US" sz="3200" dirty="0" smtClean="0"/>
              <a:t>Polygon Filling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Fill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at a point inside a region and paint the interior outward toward the boundary.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the boundary is specified in a single color,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fill algorithm processed outward pixel by pixel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boundary color is encountered.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Input: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coordinate of the interior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(x, y)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color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boundary color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72463" cy="46751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Start from an interior point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</a:t>
            </a:r>
            <a:r>
              <a:rPr lang="en-GB" dirty="0"/>
              <a:t>the current pixel is not already filled and if it is not an edge point, then </a:t>
            </a:r>
            <a:endParaRPr lang="en-GB" dirty="0" smtClean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et </a:t>
            </a:r>
            <a:r>
              <a:rPr lang="en-GB" dirty="0"/>
              <a:t>the pixel with the fill </a:t>
            </a:r>
            <a:r>
              <a:rPr lang="en-GB" dirty="0" err="1"/>
              <a:t>color</a:t>
            </a:r>
            <a:r>
              <a:rPr lang="en-GB" dirty="0"/>
              <a:t>, 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tore </a:t>
            </a:r>
            <a:r>
              <a:rPr lang="en-GB" dirty="0"/>
              <a:t>its </a:t>
            </a:r>
            <a:r>
              <a:rPr lang="en-GB" dirty="0" smtClean="0"/>
              <a:t>neighbouring </a:t>
            </a:r>
            <a:r>
              <a:rPr lang="en-GB" dirty="0"/>
              <a:t>pixels (4 or 8-connected) in the stack for processing. </a:t>
            </a:r>
            <a:endParaRPr lang="en-GB" dirty="0" smtClean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Store </a:t>
            </a:r>
            <a:r>
              <a:rPr lang="en-GB" dirty="0"/>
              <a:t>only </a:t>
            </a:r>
            <a:r>
              <a:rPr lang="en-GB" dirty="0" err="1"/>
              <a:t>neighboring</a:t>
            </a:r>
            <a:r>
              <a:rPr lang="en-GB" dirty="0"/>
              <a:t> pixel that is not already filled and is not an edge point.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Select </a:t>
            </a:r>
            <a:r>
              <a:rPr lang="en-GB" dirty="0"/>
              <a:t>the next pixel from the stack, and continue with step 2.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2900" y="685800"/>
            <a:ext cx="8458200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endParaRPr lang="en-US" altLang="en-US" sz="2800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order of pixels that should be added to stack using 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4-connected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above</a:t>
            </a:r>
            <a:r>
              <a:rPr lang="en-US" altLang="en-US" sz="2000" dirty="0">
                <a:latin typeface="Arial" panose="020B0604020202020204" pitchFamily="34" charset="0"/>
              </a:rPr>
              <a:t>, below, left, and </a:t>
            </a:r>
            <a:r>
              <a:rPr lang="en-US" altLang="en-US" sz="2000" dirty="0" smtClean="0">
                <a:latin typeface="Arial" panose="020B0604020202020204" pitchFamily="34" charset="0"/>
              </a:rPr>
              <a:t>right.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8-connected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is above, below, left, right, above-left, above-right, below-left, and below-right. </a:t>
            </a:r>
          </a:p>
        </p:txBody>
      </p:sp>
      <p:pic>
        <p:nvPicPr>
          <p:cNvPr id="100355" name="Picture 3" descr="E:\454 computer graphics\chapter 5\chapter5 Figures\4-8 connec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4562475"/>
            <a:ext cx="35909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64770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2090" name="Group 346"/>
          <p:cNvGrpSpPr>
            <a:grpSpLocks/>
          </p:cNvGrpSpPr>
          <p:nvPr/>
        </p:nvGrpSpPr>
        <p:grpSpPr bwMode="auto">
          <a:xfrm>
            <a:off x="3657600" y="1827213"/>
            <a:ext cx="2408238" cy="3070226"/>
            <a:chOff x="2112" y="1584"/>
            <a:chExt cx="1517" cy="1934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2208" y="3072"/>
              <a:ext cx="91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dirty="0">
                  <a:latin typeface="Arial" panose="020B0604020202020204" pitchFamily="34" charset="0"/>
                </a:rPr>
                <a:t>Start Position</a:t>
              </a:r>
            </a:p>
          </p:txBody>
        </p:sp>
        <p:sp>
          <p:nvSpPr>
            <p:cNvPr id="31765" name="Oval 21"/>
            <p:cNvSpPr>
              <a:spLocks noChangeAspect="1" noChangeArrowheads="1"/>
            </p:cNvSpPr>
            <p:nvPr/>
          </p:nvSpPr>
          <p:spPr bwMode="auto">
            <a:xfrm>
              <a:off x="2688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Oval 22"/>
            <p:cNvSpPr>
              <a:spLocks noChangeAspect="1" noChangeArrowheads="1"/>
            </p:cNvSpPr>
            <p:nvPr/>
          </p:nvSpPr>
          <p:spPr bwMode="auto">
            <a:xfrm>
              <a:off x="2880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Oval 23"/>
            <p:cNvSpPr>
              <a:spLocks noChangeAspect="1" noChangeArrowheads="1"/>
            </p:cNvSpPr>
            <p:nvPr/>
          </p:nvSpPr>
          <p:spPr bwMode="auto">
            <a:xfrm>
              <a:off x="3072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Oval 24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Oval 25"/>
            <p:cNvSpPr>
              <a:spLocks noChangeAspect="1" noChangeArrowheads="1"/>
            </p:cNvSpPr>
            <p:nvPr/>
          </p:nvSpPr>
          <p:spPr bwMode="auto">
            <a:xfrm>
              <a:off x="3456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26"/>
            <p:cNvSpPr>
              <a:spLocks noChangeAspect="1" noChangeArrowheads="1"/>
            </p:cNvSpPr>
            <p:nvPr/>
          </p:nvSpPr>
          <p:spPr bwMode="auto">
            <a:xfrm>
              <a:off x="2688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27"/>
            <p:cNvSpPr>
              <a:spLocks noChangeAspect="1" noChangeArrowheads="1"/>
            </p:cNvSpPr>
            <p:nvPr/>
          </p:nvSpPr>
          <p:spPr bwMode="auto">
            <a:xfrm>
              <a:off x="2880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Oval 28"/>
            <p:cNvSpPr>
              <a:spLocks noChangeAspect="1" noChangeArrowheads="1"/>
            </p:cNvSpPr>
            <p:nvPr/>
          </p:nvSpPr>
          <p:spPr bwMode="auto">
            <a:xfrm>
              <a:off x="3072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spect="1" noChangeArrowheads="1"/>
            </p:cNvSpPr>
            <p:nvPr/>
          </p:nvSpPr>
          <p:spPr bwMode="auto">
            <a:xfrm>
              <a:off x="3264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spect="1" noChangeArrowheads="1"/>
            </p:cNvSpPr>
            <p:nvPr/>
          </p:nvSpPr>
          <p:spPr bwMode="auto">
            <a:xfrm>
              <a:off x="3456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spect="1" noChangeArrowheads="1"/>
            </p:cNvSpPr>
            <p:nvPr/>
          </p:nvSpPr>
          <p:spPr bwMode="auto">
            <a:xfrm>
              <a:off x="2688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Oval 32"/>
            <p:cNvSpPr>
              <a:spLocks noChangeAspect="1" noChangeArrowheads="1"/>
            </p:cNvSpPr>
            <p:nvPr/>
          </p:nvSpPr>
          <p:spPr bwMode="auto">
            <a:xfrm>
              <a:off x="2880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33"/>
            <p:cNvSpPr>
              <a:spLocks noChangeAspect="1" noChangeArrowheads="1"/>
            </p:cNvSpPr>
            <p:nvPr/>
          </p:nvSpPr>
          <p:spPr bwMode="auto">
            <a:xfrm>
              <a:off x="3072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34"/>
            <p:cNvSpPr>
              <a:spLocks noChangeAspect="1" noChangeArrowheads="1"/>
            </p:cNvSpPr>
            <p:nvPr/>
          </p:nvSpPr>
          <p:spPr bwMode="auto">
            <a:xfrm>
              <a:off x="3264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35"/>
            <p:cNvSpPr>
              <a:spLocks noChangeAspect="1" noChangeArrowheads="1"/>
            </p:cNvSpPr>
            <p:nvPr/>
          </p:nvSpPr>
          <p:spPr bwMode="auto">
            <a:xfrm>
              <a:off x="3456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36"/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Oval 37"/>
            <p:cNvSpPr>
              <a:spLocks noChangeAspect="1" noChangeArrowheads="1"/>
            </p:cNvSpPr>
            <p:nvPr/>
          </p:nvSpPr>
          <p:spPr bwMode="auto">
            <a:xfrm>
              <a:off x="230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Oval 38"/>
            <p:cNvSpPr>
              <a:spLocks noChangeAspect="1" noChangeArrowheads="1"/>
            </p:cNvSpPr>
            <p:nvPr/>
          </p:nvSpPr>
          <p:spPr bwMode="auto">
            <a:xfrm>
              <a:off x="249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Oval 39"/>
            <p:cNvSpPr>
              <a:spLocks noChangeAspect="1" noChangeArrowheads="1"/>
            </p:cNvSpPr>
            <p:nvPr/>
          </p:nvSpPr>
          <p:spPr bwMode="auto">
            <a:xfrm>
              <a:off x="2688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Oval 40"/>
            <p:cNvSpPr>
              <a:spLocks noChangeAspect="1" noChangeArrowheads="1"/>
            </p:cNvSpPr>
            <p:nvPr/>
          </p:nvSpPr>
          <p:spPr bwMode="auto">
            <a:xfrm>
              <a:off x="2880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41"/>
            <p:cNvSpPr>
              <a:spLocks noChangeAspect="1" noChangeArrowheads="1"/>
            </p:cNvSpPr>
            <p:nvPr/>
          </p:nvSpPr>
          <p:spPr bwMode="auto">
            <a:xfrm>
              <a:off x="307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Oval 42"/>
            <p:cNvSpPr>
              <a:spLocks noChangeAspect="1" noChangeArrowheads="1"/>
            </p:cNvSpPr>
            <p:nvPr/>
          </p:nvSpPr>
          <p:spPr bwMode="auto">
            <a:xfrm>
              <a:off x="326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Oval 43"/>
            <p:cNvSpPr>
              <a:spLocks noChangeAspect="1" noChangeArrowheads="1"/>
            </p:cNvSpPr>
            <p:nvPr/>
          </p:nvSpPr>
          <p:spPr bwMode="auto">
            <a:xfrm>
              <a:off x="345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Oval 44"/>
            <p:cNvSpPr>
              <a:spLocks noChangeAspect="1" noChangeArrowheads="1"/>
            </p:cNvSpPr>
            <p:nvPr/>
          </p:nvSpPr>
          <p:spPr bwMode="auto">
            <a:xfrm>
              <a:off x="211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Oval 45"/>
            <p:cNvSpPr>
              <a:spLocks noChangeAspect="1" noChangeArrowheads="1"/>
            </p:cNvSpPr>
            <p:nvPr/>
          </p:nvSpPr>
          <p:spPr bwMode="auto">
            <a:xfrm>
              <a:off x="2304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0" name="Oval 46"/>
            <p:cNvSpPr>
              <a:spLocks noChangeAspect="1" noChangeArrowheads="1"/>
            </p:cNvSpPr>
            <p:nvPr/>
          </p:nvSpPr>
          <p:spPr bwMode="auto">
            <a:xfrm>
              <a:off x="2496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1" name="Oval 47"/>
            <p:cNvSpPr>
              <a:spLocks noChangeAspect="1" noChangeArrowheads="1"/>
            </p:cNvSpPr>
            <p:nvPr/>
          </p:nvSpPr>
          <p:spPr bwMode="auto">
            <a:xfrm>
              <a:off x="2688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2" name="Oval 48"/>
            <p:cNvSpPr>
              <a:spLocks noChangeAspect="1" noChangeArrowheads="1"/>
            </p:cNvSpPr>
            <p:nvPr/>
          </p:nvSpPr>
          <p:spPr bwMode="auto">
            <a:xfrm>
              <a:off x="2880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Oval 49"/>
            <p:cNvSpPr>
              <a:spLocks noChangeAspect="1" noChangeArrowheads="1"/>
            </p:cNvSpPr>
            <p:nvPr/>
          </p:nvSpPr>
          <p:spPr bwMode="auto">
            <a:xfrm>
              <a:off x="307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4" name="Oval 50"/>
            <p:cNvSpPr>
              <a:spLocks noChangeAspect="1" noChangeArrowheads="1"/>
            </p:cNvSpPr>
            <p:nvPr/>
          </p:nvSpPr>
          <p:spPr bwMode="auto">
            <a:xfrm>
              <a:off x="2112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5" name="Oval 51"/>
            <p:cNvSpPr>
              <a:spLocks noChangeAspect="1" noChangeArrowheads="1"/>
            </p:cNvSpPr>
            <p:nvPr/>
          </p:nvSpPr>
          <p:spPr bwMode="auto">
            <a:xfrm>
              <a:off x="2304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6" name="Oval 52"/>
            <p:cNvSpPr>
              <a:spLocks noChangeAspect="1" noChangeArrowheads="1"/>
            </p:cNvSpPr>
            <p:nvPr/>
          </p:nvSpPr>
          <p:spPr bwMode="auto">
            <a:xfrm>
              <a:off x="2496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7" name="Oval 53"/>
            <p:cNvSpPr>
              <a:spLocks noChangeAspect="1" noChangeArrowheads="1"/>
            </p:cNvSpPr>
            <p:nvPr/>
          </p:nvSpPr>
          <p:spPr bwMode="auto">
            <a:xfrm>
              <a:off x="2688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8" name="Oval 54"/>
            <p:cNvSpPr>
              <a:spLocks noChangeAspect="1" noChangeArrowheads="1"/>
            </p:cNvSpPr>
            <p:nvPr/>
          </p:nvSpPr>
          <p:spPr bwMode="auto">
            <a:xfrm>
              <a:off x="2880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Oval 55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Oval 56"/>
            <p:cNvSpPr>
              <a:spLocks noChangeAspect="1" noChangeArrowheads="1"/>
            </p:cNvSpPr>
            <p:nvPr/>
          </p:nvSpPr>
          <p:spPr bwMode="auto">
            <a:xfrm>
              <a:off x="2304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1" name="Oval 57"/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2" name="Oval 58"/>
            <p:cNvSpPr>
              <a:spLocks noChangeAspect="1" noChangeArrowheads="1"/>
            </p:cNvSpPr>
            <p:nvPr/>
          </p:nvSpPr>
          <p:spPr bwMode="auto">
            <a:xfrm>
              <a:off x="2688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Oval 59"/>
            <p:cNvSpPr>
              <a:spLocks noChangeAspect="1" noChangeArrowheads="1"/>
            </p:cNvSpPr>
            <p:nvPr/>
          </p:nvSpPr>
          <p:spPr bwMode="auto">
            <a:xfrm>
              <a:off x="2880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093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0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77" name="Group 61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162" name="Group 346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112" y="1584"/>
            <a:chExt cx="1517" cy="1325"/>
          </a:xfrm>
        </p:grpSpPr>
        <p:sp>
          <p:nvSpPr>
            <p:cNvPr id="34895" name="Oval 79"/>
            <p:cNvSpPr>
              <a:spLocks noChangeAspect="1" noChangeArrowheads="1"/>
            </p:cNvSpPr>
            <p:nvPr/>
          </p:nvSpPr>
          <p:spPr bwMode="auto">
            <a:xfrm>
              <a:off x="2688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6" name="Oval 80"/>
            <p:cNvSpPr>
              <a:spLocks noChangeAspect="1" noChangeArrowheads="1"/>
            </p:cNvSpPr>
            <p:nvPr/>
          </p:nvSpPr>
          <p:spPr bwMode="auto">
            <a:xfrm>
              <a:off x="2880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7" name="Oval 81"/>
            <p:cNvSpPr>
              <a:spLocks noChangeAspect="1" noChangeArrowheads="1"/>
            </p:cNvSpPr>
            <p:nvPr/>
          </p:nvSpPr>
          <p:spPr bwMode="auto">
            <a:xfrm>
              <a:off x="3072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8" name="Oval 82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9" name="Oval 83"/>
            <p:cNvSpPr>
              <a:spLocks noChangeAspect="1" noChangeArrowheads="1"/>
            </p:cNvSpPr>
            <p:nvPr/>
          </p:nvSpPr>
          <p:spPr bwMode="auto">
            <a:xfrm>
              <a:off x="3456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0" name="Oval 84"/>
            <p:cNvSpPr>
              <a:spLocks noChangeAspect="1" noChangeArrowheads="1"/>
            </p:cNvSpPr>
            <p:nvPr/>
          </p:nvSpPr>
          <p:spPr bwMode="auto">
            <a:xfrm>
              <a:off x="2688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1" name="Oval 85"/>
            <p:cNvSpPr>
              <a:spLocks noChangeAspect="1" noChangeArrowheads="1"/>
            </p:cNvSpPr>
            <p:nvPr/>
          </p:nvSpPr>
          <p:spPr bwMode="auto">
            <a:xfrm>
              <a:off x="2880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2" name="Oval 86"/>
            <p:cNvSpPr>
              <a:spLocks noChangeAspect="1" noChangeArrowheads="1"/>
            </p:cNvSpPr>
            <p:nvPr/>
          </p:nvSpPr>
          <p:spPr bwMode="auto">
            <a:xfrm>
              <a:off x="3072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3" name="Oval 87"/>
            <p:cNvSpPr>
              <a:spLocks noChangeAspect="1" noChangeArrowheads="1"/>
            </p:cNvSpPr>
            <p:nvPr/>
          </p:nvSpPr>
          <p:spPr bwMode="auto">
            <a:xfrm>
              <a:off x="3264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4" name="Oval 88"/>
            <p:cNvSpPr>
              <a:spLocks noChangeAspect="1" noChangeArrowheads="1"/>
            </p:cNvSpPr>
            <p:nvPr/>
          </p:nvSpPr>
          <p:spPr bwMode="auto">
            <a:xfrm>
              <a:off x="3456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5" name="Oval 89"/>
            <p:cNvSpPr>
              <a:spLocks noChangeAspect="1" noChangeArrowheads="1"/>
            </p:cNvSpPr>
            <p:nvPr/>
          </p:nvSpPr>
          <p:spPr bwMode="auto">
            <a:xfrm>
              <a:off x="2688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6" name="Oval 90"/>
            <p:cNvSpPr>
              <a:spLocks noChangeAspect="1" noChangeArrowheads="1"/>
            </p:cNvSpPr>
            <p:nvPr/>
          </p:nvSpPr>
          <p:spPr bwMode="auto">
            <a:xfrm>
              <a:off x="2880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Oval 91"/>
            <p:cNvSpPr>
              <a:spLocks noChangeAspect="1" noChangeArrowheads="1"/>
            </p:cNvSpPr>
            <p:nvPr/>
          </p:nvSpPr>
          <p:spPr bwMode="auto">
            <a:xfrm>
              <a:off x="3072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Oval 92"/>
            <p:cNvSpPr>
              <a:spLocks noChangeAspect="1" noChangeArrowheads="1"/>
            </p:cNvSpPr>
            <p:nvPr/>
          </p:nvSpPr>
          <p:spPr bwMode="auto">
            <a:xfrm>
              <a:off x="3264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Oval 93"/>
            <p:cNvSpPr>
              <a:spLocks noChangeAspect="1" noChangeArrowheads="1"/>
            </p:cNvSpPr>
            <p:nvPr/>
          </p:nvSpPr>
          <p:spPr bwMode="auto">
            <a:xfrm>
              <a:off x="3456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0" name="Oval 94"/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1" name="Oval 95"/>
            <p:cNvSpPr>
              <a:spLocks noChangeAspect="1" noChangeArrowheads="1"/>
            </p:cNvSpPr>
            <p:nvPr/>
          </p:nvSpPr>
          <p:spPr bwMode="auto">
            <a:xfrm>
              <a:off x="230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Oval 96"/>
            <p:cNvSpPr>
              <a:spLocks noChangeAspect="1" noChangeArrowheads="1"/>
            </p:cNvSpPr>
            <p:nvPr/>
          </p:nvSpPr>
          <p:spPr bwMode="auto">
            <a:xfrm>
              <a:off x="249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3" name="Oval 97"/>
            <p:cNvSpPr>
              <a:spLocks noChangeAspect="1" noChangeArrowheads="1"/>
            </p:cNvSpPr>
            <p:nvPr/>
          </p:nvSpPr>
          <p:spPr bwMode="auto">
            <a:xfrm>
              <a:off x="2688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4" name="Oval 98"/>
            <p:cNvSpPr>
              <a:spLocks noChangeAspect="1" noChangeArrowheads="1"/>
            </p:cNvSpPr>
            <p:nvPr/>
          </p:nvSpPr>
          <p:spPr bwMode="auto">
            <a:xfrm>
              <a:off x="2880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5" name="Oval 99"/>
            <p:cNvSpPr>
              <a:spLocks noChangeAspect="1" noChangeArrowheads="1"/>
            </p:cNvSpPr>
            <p:nvPr/>
          </p:nvSpPr>
          <p:spPr bwMode="auto">
            <a:xfrm>
              <a:off x="307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6" name="Oval 100"/>
            <p:cNvSpPr>
              <a:spLocks noChangeAspect="1" noChangeArrowheads="1"/>
            </p:cNvSpPr>
            <p:nvPr/>
          </p:nvSpPr>
          <p:spPr bwMode="auto">
            <a:xfrm>
              <a:off x="326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7" name="Oval 101"/>
            <p:cNvSpPr>
              <a:spLocks noChangeAspect="1" noChangeArrowheads="1"/>
            </p:cNvSpPr>
            <p:nvPr/>
          </p:nvSpPr>
          <p:spPr bwMode="auto">
            <a:xfrm>
              <a:off x="345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8" name="Oval 102"/>
            <p:cNvSpPr>
              <a:spLocks noChangeAspect="1" noChangeArrowheads="1"/>
            </p:cNvSpPr>
            <p:nvPr/>
          </p:nvSpPr>
          <p:spPr bwMode="auto">
            <a:xfrm>
              <a:off x="211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" name="Oval 103"/>
            <p:cNvSpPr>
              <a:spLocks noChangeAspect="1" noChangeArrowheads="1"/>
            </p:cNvSpPr>
            <p:nvPr/>
          </p:nvSpPr>
          <p:spPr bwMode="auto">
            <a:xfrm>
              <a:off x="2304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4920" name="Oval 104"/>
            <p:cNvSpPr>
              <a:spLocks noChangeAspect="1" noChangeArrowheads="1"/>
            </p:cNvSpPr>
            <p:nvPr/>
          </p:nvSpPr>
          <p:spPr bwMode="auto">
            <a:xfrm>
              <a:off x="2496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921" name="Oval 105"/>
            <p:cNvSpPr>
              <a:spLocks noChangeAspect="1" noChangeArrowheads="1"/>
            </p:cNvSpPr>
            <p:nvPr/>
          </p:nvSpPr>
          <p:spPr bwMode="auto">
            <a:xfrm>
              <a:off x="2688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4922" name="Oval 106"/>
            <p:cNvSpPr>
              <a:spLocks noChangeAspect="1" noChangeArrowheads="1"/>
            </p:cNvSpPr>
            <p:nvPr/>
          </p:nvSpPr>
          <p:spPr bwMode="auto">
            <a:xfrm>
              <a:off x="2880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" name="Oval 107"/>
            <p:cNvSpPr>
              <a:spLocks noChangeAspect="1" noChangeArrowheads="1"/>
            </p:cNvSpPr>
            <p:nvPr/>
          </p:nvSpPr>
          <p:spPr bwMode="auto">
            <a:xfrm>
              <a:off x="307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" name="Oval 108"/>
            <p:cNvSpPr>
              <a:spLocks noChangeAspect="1" noChangeArrowheads="1"/>
            </p:cNvSpPr>
            <p:nvPr/>
          </p:nvSpPr>
          <p:spPr bwMode="auto">
            <a:xfrm>
              <a:off x="2112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Oval 109"/>
            <p:cNvSpPr>
              <a:spLocks noChangeAspect="1" noChangeArrowheads="1"/>
            </p:cNvSpPr>
            <p:nvPr/>
          </p:nvSpPr>
          <p:spPr bwMode="auto">
            <a:xfrm>
              <a:off x="2304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926" name="Oval 110"/>
            <p:cNvSpPr>
              <a:spLocks noChangeAspect="1" noChangeArrowheads="1"/>
            </p:cNvSpPr>
            <p:nvPr/>
          </p:nvSpPr>
          <p:spPr bwMode="auto">
            <a:xfrm>
              <a:off x="2496" y="2544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4927" name="Oval 111"/>
            <p:cNvSpPr>
              <a:spLocks noChangeAspect="1" noChangeArrowheads="1"/>
            </p:cNvSpPr>
            <p:nvPr/>
          </p:nvSpPr>
          <p:spPr bwMode="auto">
            <a:xfrm>
              <a:off x="2688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4928" name="Oval 112"/>
            <p:cNvSpPr>
              <a:spLocks noChangeAspect="1" noChangeArrowheads="1"/>
            </p:cNvSpPr>
            <p:nvPr/>
          </p:nvSpPr>
          <p:spPr bwMode="auto">
            <a:xfrm>
              <a:off x="2880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9" name="Oval 113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0" name="Oval 114"/>
            <p:cNvSpPr>
              <a:spLocks noChangeAspect="1" noChangeArrowheads="1"/>
            </p:cNvSpPr>
            <p:nvPr/>
          </p:nvSpPr>
          <p:spPr bwMode="auto">
            <a:xfrm>
              <a:off x="2304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1" name="Oval 115"/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2" name="Oval 116"/>
            <p:cNvSpPr>
              <a:spLocks noChangeAspect="1" noChangeArrowheads="1"/>
            </p:cNvSpPr>
            <p:nvPr/>
          </p:nvSpPr>
          <p:spPr bwMode="auto">
            <a:xfrm>
              <a:off x="2688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3" name="Oval 117"/>
            <p:cNvSpPr>
              <a:spLocks noChangeAspect="1" noChangeArrowheads="1"/>
            </p:cNvSpPr>
            <p:nvPr/>
          </p:nvSpPr>
          <p:spPr bwMode="auto">
            <a:xfrm>
              <a:off x="2880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38" name="Group 346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131" y="1584"/>
            <a:chExt cx="1517" cy="1325"/>
          </a:xfrm>
        </p:grpSpPr>
        <p:sp>
          <p:nvSpPr>
            <p:cNvPr id="33928" name="Oval 136"/>
            <p:cNvSpPr>
              <a:spLocks noChangeAspect="1" noChangeArrowheads="1"/>
            </p:cNvSpPr>
            <p:nvPr/>
          </p:nvSpPr>
          <p:spPr bwMode="auto">
            <a:xfrm>
              <a:off x="2707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9" name="Oval 137"/>
            <p:cNvSpPr>
              <a:spLocks noChangeAspect="1" noChangeArrowheads="1"/>
            </p:cNvSpPr>
            <p:nvPr/>
          </p:nvSpPr>
          <p:spPr bwMode="auto">
            <a:xfrm>
              <a:off x="2899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0" name="Oval 138"/>
            <p:cNvSpPr>
              <a:spLocks noChangeAspect="1" noChangeArrowheads="1"/>
            </p:cNvSpPr>
            <p:nvPr/>
          </p:nvSpPr>
          <p:spPr bwMode="auto">
            <a:xfrm>
              <a:off x="3091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1" name="Oval 139"/>
            <p:cNvSpPr>
              <a:spLocks noChangeAspect="1" noChangeArrowheads="1"/>
            </p:cNvSpPr>
            <p:nvPr/>
          </p:nvSpPr>
          <p:spPr bwMode="auto">
            <a:xfrm>
              <a:off x="3283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2" name="Oval 140"/>
            <p:cNvSpPr>
              <a:spLocks noChangeAspect="1" noChangeArrowheads="1"/>
            </p:cNvSpPr>
            <p:nvPr/>
          </p:nvSpPr>
          <p:spPr bwMode="auto">
            <a:xfrm>
              <a:off x="3475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3" name="Oval 141"/>
            <p:cNvSpPr>
              <a:spLocks noChangeAspect="1" noChangeArrowheads="1"/>
            </p:cNvSpPr>
            <p:nvPr/>
          </p:nvSpPr>
          <p:spPr bwMode="auto">
            <a:xfrm>
              <a:off x="2707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4" name="Oval 142"/>
            <p:cNvSpPr>
              <a:spLocks noChangeAspect="1" noChangeArrowheads="1"/>
            </p:cNvSpPr>
            <p:nvPr/>
          </p:nvSpPr>
          <p:spPr bwMode="auto">
            <a:xfrm>
              <a:off x="2899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5" name="Oval 143"/>
            <p:cNvSpPr>
              <a:spLocks noChangeAspect="1" noChangeArrowheads="1"/>
            </p:cNvSpPr>
            <p:nvPr/>
          </p:nvSpPr>
          <p:spPr bwMode="auto">
            <a:xfrm>
              <a:off x="3091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6" name="Oval 144"/>
            <p:cNvSpPr>
              <a:spLocks noChangeAspect="1" noChangeArrowheads="1"/>
            </p:cNvSpPr>
            <p:nvPr/>
          </p:nvSpPr>
          <p:spPr bwMode="auto">
            <a:xfrm>
              <a:off x="3283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7" name="Oval 145"/>
            <p:cNvSpPr>
              <a:spLocks noChangeAspect="1" noChangeArrowheads="1"/>
            </p:cNvSpPr>
            <p:nvPr/>
          </p:nvSpPr>
          <p:spPr bwMode="auto">
            <a:xfrm>
              <a:off x="3475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8" name="Oval 146"/>
            <p:cNvSpPr>
              <a:spLocks noChangeAspect="1" noChangeArrowheads="1"/>
            </p:cNvSpPr>
            <p:nvPr/>
          </p:nvSpPr>
          <p:spPr bwMode="auto">
            <a:xfrm>
              <a:off x="2707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9" name="Oval 147"/>
            <p:cNvSpPr>
              <a:spLocks noChangeAspect="1" noChangeArrowheads="1"/>
            </p:cNvSpPr>
            <p:nvPr/>
          </p:nvSpPr>
          <p:spPr bwMode="auto">
            <a:xfrm>
              <a:off x="2899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0" name="Oval 148"/>
            <p:cNvSpPr>
              <a:spLocks noChangeAspect="1" noChangeArrowheads="1"/>
            </p:cNvSpPr>
            <p:nvPr/>
          </p:nvSpPr>
          <p:spPr bwMode="auto">
            <a:xfrm>
              <a:off x="3091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1" name="Oval 149"/>
            <p:cNvSpPr>
              <a:spLocks noChangeAspect="1" noChangeArrowheads="1"/>
            </p:cNvSpPr>
            <p:nvPr/>
          </p:nvSpPr>
          <p:spPr bwMode="auto">
            <a:xfrm>
              <a:off x="3283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2" name="Oval 150"/>
            <p:cNvSpPr>
              <a:spLocks noChangeAspect="1" noChangeArrowheads="1"/>
            </p:cNvSpPr>
            <p:nvPr/>
          </p:nvSpPr>
          <p:spPr bwMode="auto">
            <a:xfrm>
              <a:off x="3475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3" name="Oval 151"/>
            <p:cNvSpPr>
              <a:spLocks noChangeAspect="1" noChangeArrowheads="1"/>
            </p:cNvSpPr>
            <p:nvPr/>
          </p:nvSpPr>
          <p:spPr bwMode="auto">
            <a:xfrm>
              <a:off x="2131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4" name="Oval 152"/>
            <p:cNvSpPr>
              <a:spLocks noChangeAspect="1" noChangeArrowheads="1"/>
            </p:cNvSpPr>
            <p:nvPr/>
          </p:nvSpPr>
          <p:spPr bwMode="auto">
            <a:xfrm>
              <a:off x="2323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5" name="Oval 153"/>
            <p:cNvSpPr>
              <a:spLocks noChangeAspect="1" noChangeArrowheads="1"/>
            </p:cNvSpPr>
            <p:nvPr/>
          </p:nvSpPr>
          <p:spPr bwMode="auto">
            <a:xfrm>
              <a:off x="251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6" name="Oval 154"/>
            <p:cNvSpPr>
              <a:spLocks noChangeAspect="1" noChangeArrowheads="1"/>
            </p:cNvSpPr>
            <p:nvPr/>
          </p:nvSpPr>
          <p:spPr bwMode="auto">
            <a:xfrm>
              <a:off x="2707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7" name="Oval 155"/>
            <p:cNvSpPr>
              <a:spLocks noChangeAspect="1" noChangeArrowheads="1"/>
            </p:cNvSpPr>
            <p:nvPr/>
          </p:nvSpPr>
          <p:spPr bwMode="auto">
            <a:xfrm>
              <a:off x="2899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8" name="Oval 156"/>
            <p:cNvSpPr>
              <a:spLocks noChangeAspect="1" noChangeArrowheads="1"/>
            </p:cNvSpPr>
            <p:nvPr/>
          </p:nvSpPr>
          <p:spPr bwMode="auto">
            <a:xfrm>
              <a:off x="3091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9" name="Oval 157"/>
            <p:cNvSpPr>
              <a:spLocks noChangeAspect="1" noChangeArrowheads="1"/>
            </p:cNvSpPr>
            <p:nvPr/>
          </p:nvSpPr>
          <p:spPr bwMode="auto">
            <a:xfrm>
              <a:off x="3283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0" name="Oval 158"/>
            <p:cNvSpPr>
              <a:spLocks noChangeAspect="1" noChangeArrowheads="1"/>
            </p:cNvSpPr>
            <p:nvPr/>
          </p:nvSpPr>
          <p:spPr bwMode="auto">
            <a:xfrm>
              <a:off x="347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1" name="Oval 159"/>
            <p:cNvSpPr>
              <a:spLocks noChangeAspect="1" noChangeArrowheads="1"/>
            </p:cNvSpPr>
            <p:nvPr/>
          </p:nvSpPr>
          <p:spPr bwMode="auto">
            <a:xfrm>
              <a:off x="2131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2" name="Oval 160"/>
            <p:cNvSpPr>
              <a:spLocks noChangeAspect="1" noChangeArrowheads="1"/>
            </p:cNvSpPr>
            <p:nvPr/>
          </p:nvSpPr>
          <p:spPr bwMode="auto">
            <a:xfrm>
              <a:off x="2323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3953" name="Oval 161"/>
            <p:cNvSpPr>
              <a:spLocks noChangeAspect="1" noChangeArrowheads="1"/>
            </p:cNvSpPr>
            <p:nvPr/>
          </p:nvSpPr>
          <p:spPr bwMode="auto">
            <a:xfrm>
              <a:off x="2515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954" name="Oval 162"/>
            <p:cNvSpPr>
              <a:spLocks noChangeAspect="1" noChangeArrowheads="1"/>
            </p:cNvSpPr>
            <p:nvPr/>
          </p:nvSpPr>
          <p:spPr bwMode="auto">
            <a:xfrm>
              <a:off x="2707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3955" name="Oval 163"/>
            <p:cNvSpPr>
              <a:spLocks noChangeAspect="1" noChangeArrowheads="1"/>
            </p:cNvSpPr>
            <p:nvPr/>
          </p:nvSpPr>
          <p:spPr bwMode="auto">
            <a:xfrm>
              <a:off x="2899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6" name="Oval 164"/>
            <p:cNvSpPr>
              <a:spLocks noChangeAspect="1" noChangeArrowheads="1"/>
            </p:cNvSpPr>
            <p:nvPr/>
          </p:nvSpPr>
          <p:spPr bwMode="auto">
            <a:xfrm>
              <a:off x="3091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7" name="Oval 165"/>
            <p:cNvSpPr>
              <a:spLocks noChangeAspect="1" noChangeArrowheads="1"/>
            </p:cNvSpPr>
            <p:nvPr/>
          </p:nvSpPr>
          <p:spPr bwMode="auto">
            <a:xfrm>
              <a:off x="2131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8" name="Oval 166"/>
            <p:cNvSpPr>
              <a:spLocks noChangeAspect="1" noChangeArrowheads="1"/>
            </p:cNvSpPr>
            <p:nvPr/>
          </p:nvSpPr>
          <p:spPr bwMode="auto">
            <a:xfrm>
              <a:off x="2323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3959" name="Oval 167"/>
            <p:cNvSpPr>
              <a:spLocks noChangeAspect="1" noChangeArrowheads="1"/>
            </p:cNvSpPr>
            <p:nvPr/>
          </p:nvSpPr>
          <p:spPr bwMode="auto">
            <a:xfrm>
              <a:off x="2515" y="2544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3960" name="Oval 168"/>
            <p:cNvSpPr>
              <a:spLocks noChangeAspect="1" noChangeArrowheads="1"/>
            </p:cNvSpPr>
            <p:nvPr/>
          </p:nvSpPr>
          <p:spPr bwMode="auto">
            <a:xfrm>
              <a:off x="2707" y="2544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3961" name="Oval 169"/>
            <p:cNvSpPr>
              <a:spLocks noChangeAspect="1" noChangeArrowheads="1"/>
            </p:cNvSpPr>
            <p:nvPr/>
          </p:nvSpPr>
          <p:spPr bwMode="auto">
            <a:xfrm>
              <a:off x="2899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2" name="Oval 170"/>
            <p:cNvSpPr>
              <a:spLocks noChangeAspect="1" noChangeArrowheads="1"/>
            </p:cNvSpPr>
            <p:nvPr/>
          </p:nvSpPr>
          <p:spPr bwMode="auto">
            <a:xfrm>
              <a:off x="2131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3" name="Oval 171"/>
            <p:cNvSpPr>
              <a:spLocks noChangeAspect="1" noChangeArrowheads="1"/>
            </p:cNvSpPr>
            <p:nvPr/>
          </p:nvSpPr>
          <p:spPr bwMode="auto">
            <a:xfrm>
              <a:off x="2323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4" name="Oval 172"/>
            <p:cNvSpPr>
              <a:spLocks noChangeAspect="1" noChangeArrowheads="1"/>
            </p:cNvSpPr>
            <p:nvPr/>
          </p:nvSpPr>
          <p:spPr bwMode="auto">
            <a:xfrm>
              <a:off x="2515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5" name="Oval 173"/>
            <p:cNvSpPr>
              <a:spLocks noChangeAspect="1" noChangeArrowheads="1"/>
            </p:cNvSpPr>
            <p:nvPr/>
          </p:nvSpPr>
          <p:spPr bwMode="auto">
            <a:xfrm>
              <a:off x="2707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6" name="Oval 174"/>
            <p:cNvSpPr>
              <a:spLocks noChangeAspect="1" noChangeArrowheads="1"/>
            </p:cNvSpPr>
            <p:nvPr/>
          </p:nvSpPr>
          <p:spPr bwMode="auto">
            <a:xfrm>
              <a:off x="2899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4139" name="Group 347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6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14" name="Group 137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025" y="1392"/>
            <a:chExt cx="1517" cy="1325"/>
          </a:xfrm>
        </p:grpSpPr>
        <p:sp>
          <p:nvSpPr>
            <p:cNvPr id="32961" name="Oval 1217"/>
            <p:cNvSpPr>
              <a:spLocks noChangeAspect="1" noChangeArrowheads="1"/>
            </p:cNvSpPr>
            <p:nvPr/>
          </p:nvSpPr>
          <p:spPr bwMode="auto">
            <a:xfrm>
              <a:off x="2601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2" name="Oval 1218"/>
            <p:cNvSpPr>
              <a:spLocks noChangeAspect="1" noChangeArrowheads="1"/>
            </p:cNvSpPr>
            <p:nvPr/>
          </p:nvSpPr>
          <p:spPr bwMode="auto">
            <a:xfrm>
              <a:off x="2793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3" name="Oval 1219"/>
            <p:cNvSpPr>
              <a:spLocks noChangeAspect="1" noChangeArrowheads="1"/>
            </p:cNvSpPr>
            <p:nvPr/>
          </p:nvSpPr>
          <p:spPr bwMode="auto">
            <a:xfrm>
              <a:off x="2985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4" name="Oval 1220"/>
            <p:cNvSpPr>
              <a:spLocks noChangeAspect="1" noChangeArrowheads="1"/>
            </p:cNvSpPr>
            <p:nvPr/>
          </p:nvSpPr>
          <p:spPr bwMode="auto">
            <a:xfrm>
              <a:off x="3177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5" name="Oval 1221"/>
            <p:cNvSpPr>
              <a:spLocks noChangeAspect="1" noChangeArrowheads="1"/>
            </p:cNvSpPr>
            <p:nvPr/>
          </p:nvSpPr>
          <p:spPr bwMode="auto">
            <a:xfrm>
              <a:off x="3369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6" name="Oval 1222"/>
            <p:cNvSpPr>
              <a:spLocks noChangeAspect="1" noChangeArrowheads="1"/>
            </p:cNvSpPr>
            <p:nvPr/>
          </p:nvSpPr>
          <p:spPr bwMode="auto">
            <a:xfrm>
              <a:off x="2601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7" name="Oval 1223"/>
            <p:cNvSpPr>
              <a:spLocks noChangeAspect="1" noChangeArrowheads="1"/>
            </p:cNvSpPr>
            <p:nvPr/>
          </p:nvSpPr>
          <p:spPr bwMode="auto">
            <a:xfrm>
              <a:off x="2793" y="15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8" name="Oval 1224"/>
            <p:cNvSpPr>
              <a:spLocks noChangeAspect="1" noChangeArrowheads="1"/>
            </p:cNvSpPr>
            <p:nvPr/>
          </p:nvSpPr>
          <p:spPr bwMode="auto">
            <a:xfrm>
              <a:off x="2985" y="15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9" name="Oval 1225"/>
            <p:cNvSpPr>
              <a:spLocks noChangeAspect="1" noChangeArrowheads="1"/>
            </p:cNvSpPr>
            <p:nvPr/>
          </p:nvSpPr>
          <p:spPr bwMode="auto">
            <a:xfrm>
              <a:off x="3177" y="15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0" name="Oval 1226"/>
            <p:cNvSpPr>
              <a:spLocks noChangeAspect="1" noChangeArrowheads="1"/>
            </p:cNvSpPr>
            <p:nvPr/>
          </p:nvSpPr>
          <p:spPr bwMode="auto">
            <a:xfrm>
              <a:off x="3369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1" name="Oval 1227"/>
            <p:cNvSpPr>
              <a:spLocks noChangeAspect="1" noChangeArrowheads="1"/>
            </p:cNvSpPr>
            <p:nvPr/>
          </p:nvSpPr>
          <p:spPr bwMode="auto">
            <a:xfrm>
              <a:off x="2601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2" name="Oval 1228"/>
            <p:cNvSpPr>
              <a:spLocks noChangeAspect="1" noChangeArrowheads="1"/>
            </p:cNvSpPr>
            <p:nvPr/>
          </p:nvSpPr>
          <p:spPr bwMode="auto">
            <a:xfrm>
              <a:off x="2793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" name="Oval 1229"/>
            <p:cNvSpPr>
              <a:spLocks noChangeAspect="1" noChangeArrowheads="1"/>
            </p:cNvSpPr>
            <p:nvPr/>
          </p:nvSpPr>
          <p:spPr bwMode="auto">
            <a:xfrm>
              <a:off x="2985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4" name="Oval 1230"/>
            <p:cNvSpPr>
              <a:spLocks noChangeAspect="1" noChangeArrowheads="1"/>
            </p:cNvSpPr>
            <p:nvPr/>
          </p:nvSpPr>
          <p:spPr bwMode="auto">
            <a:xfrm>
              <a:off x="3177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" name="Oval 1231"/>
            <p:cNvSpPr>
              <a:spLocks noChangeAspect="1" noChangeArrowheads="1"/>
            </p:cNvSpPr>
            <p:nvPr/>
          </p:nvSpPr>
          <p:spPr bwMode="auto">
            <a:xfrm>
              <a:off x="3369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6" name="Oval 1232"/>
            <p:cNvSpPr>
              <a:spLocks noChangeAspect="1" noChangeArrowheads="1"/>
            </p:cNvSpPr>
            <p:nvPr/>
          </p:nvSpPr>
          <p:spPr bwMode="auto">
            <a:xfrm>
              <a:off x="2025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7" name="Oval 1233"/>
            <p:cNvSpPr>
              <a:spLocks noChangeAspect="1" noChangeArrowheads="1"/>
            </p:cNvSpPr>
            <p:nvPr/>
          </p:nvSpPr>
          <p:spPr bwMode="auto">
            <a:xfrm>
              <a:off x="2217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8" name="Oval 1234"/>
            <p:cNvSpPr>
              <a:spLocks noChangeAspect="1" noChangeArrowheads="1"/>
            </p:cNvSpPr>
            <p:nvPr/>
          </p:nvSpPr>
          <p:spPr bwMode="auto">
            <a:xfrm>
              <a:off x="2409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9" name="Oval 1235"/>
            <p:cNvSpPr>
              <a:spLocks noChangeAspect="1" noChangeArrowheads="1"/>
            </p:cNvSpPr>
            <p:nvPr/>
          </p:nvSpPr>
          <p:spPr bwMode="auto">
            <a:xfrm>
              <a:off x="2601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0" name="Oval 1236"/>
            <p:cNvSpPr>
              <a:spLocks noChangeAspect="1" noChangeArrowheads="1"/>
            </p:cNvSpPr>
            <p:nvPr/>
          </p:nvSpPr>
          <p:spPr bwMode="auto">
            <a:xfrm>
              <a:off x="2793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1" name="Oval 1237"/>
            <p:cNvSpPr>
              <a:spLocks noChangeAspect="1" noChangeArrowheads="1"/>
            </p:cNvSpPr>
            <p:nvPr/>
          </p:nvSpPr>
          <p:spPr bwMode="auto">
            <a:xfrm>
              <a:off x="2985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2" name="Oval 1238"/>
            <p:cNvSpPr>
              <a:spLocks noChangeAspect="1" noChangeArrowheads="1"/>
            </p:cNvSpPr>
            <p:nvPr/>
          </p:nvSpPr>
          <p:spPr bwMode="auto">
            <a:xfrm>
              <a:off x="3177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3" name="Oval 1239"/>
            <p:cNvSpPr>
              <a:spLocks noChangeAspect="1" noChangeArrowheads="1"/>
            </p:cNvSpPr>
            <p:nvPr/>
          </p:nvSpPr>
          <p:spPr bwMode="auto">
            <a:xfrm>
              <a:off x="3369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4" name="Oval 1240"/>
            <p:cNvSpPr>
              <a:spLocks noChangeAspect="1" noChangeArrowheads="1"/>
            </p:cNvSpPr>
            <p:nvPr/>
          </p:nvSpPr>
          <p:spPr bwMode="auto">
            <a:xfrm>
              <a:off x="202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5" name="Oval 1241"/>
            <p:cNvSpPr>
              <a:spLocks noChangeAspect="1" noChangeArrowheads="1"/>
            </p:cNvSpPr>
            <p:nvPr/>
          </p:nvSpPr>
          <p:spPr bwMode="auto">
            <a:xfrm>
              <a:off x="2217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86" name="Oval 1242"/>
            <p:cNvSpPr>
              <a:spLocks noChangeAspect="1" noChangeArrowheads="1"/>
            </p:cNvSpPr>
            <p:nvPr/>
          </p:nvSpPr>
          <p:spPr bwMode="auto">
            <a:xfrm>
              <a:off x="2409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987" name="Oval 1243"/>
            <p:cNvSpPr>
              <a:spLocks noChangeAspect="1" noChangeArrowheads="1"/>
            </p:cNvSpPr>
            <p:nvPr/>
          </p:nvSpPr>
          <p:spPr bwMode="auto">
            <a:xfrm>
              <a:off x="2601" y="216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88" name="Oval 1244"/>
            <p:cNvSpPr>
              <a:spLocks noChangeAspect="1" noChangeArrowheads="1"/>
            </p:cNvSpPr>
            <p:nvPr/>
          </p:nvSpPr>
          <p:spPr bwMode="auto">
            <a:xfrm>
              <a:off x="2793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9" name="Oval 1245"/>
            <p:cNvSpPr>
              <a:spLocks noChangeAspect="1" noChangeArrowheads="1"/>
            </p:cNvSpPr>
            <p:nvPr/>
          </p:nvSpPr>
          <p:spPr bwMode="auto">
            <a:xfrm>
              <a:off x="298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0" name="Oval 1246"/>
            <p:cNvSpPr>
              <a:spLocks noChangeAspect="1" noChangeArrowheads="1"/>
            </p:cNvSpPr>
            <p:nvPr/>
          </p:nvSpPr>
          <p:spPr bwMode="auto">
            <a:xfrm>
              <a:off x="2025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1" name="Oval 1247"/>
            <p:cNvSpPr>
              <a:spLocks noChangeAspect="1" noChangeArrowheads="1"/>
            </p:cNvSpPr>
            <p:nvPr/>
          </p:nvSpPr>
          <p:spPr bwMode="auto">
            <a:xfrm>
              <a:off x="2217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992" name="Oval 1248"/>
            <p:cNvSpPr>
              <a:spLocks noChangeAspect="1" noChangeArrowheads="1"/>
            </p:cNvSpPr>
            <p:nvPr/>
          </p:nvSpPr>
          <p:spPr bwMode="auto">
            <a:xfrm>
              <a:off x="2409" y="2352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93" name="Oval 1249"/>
            <p:cNvSpPr>
              <a:spLocks noChangeAspect="1" noChangeArrowheads="1"/>
            </p:cNvSpPr>
            <p:nvPr/>
          </p:nvSpPr>
          <p:spPr bwMode="auto">
            <a:xfrm>
              <a:off x="2601" y="2352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94" name="Oval 1250"/>
            <p:cNvSpPr>
              <a:spLocks noChangeAspect="1" noChangeArrowheads="1"/>
            </p:cNvSpPr>
            <p:nvPr/>
          </p:nvSpPr>
          <p:spPr bwMode="auto">
            <a:xfrm>
              <a:off x="2793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5" name="Oval 1251"/>
            <p:cNvSpPr>
              <a:spLocks noChangeAspect="1" noChangeArrowheads="1"/>
            </p:cNvSpPr>
            <p:nvPr/>
          </p:nvSpPr>
          <p:spPr bwMode="auto">
            <a:xfrm>
              <a:off x="2025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6" name="Oval 1252"/>
            <p:cNvSpPr>
              <a:spLocks noChangeAspect="1" noChangeArrowheads="1"/>
            </p:cNvSpPr>
            <p:nvPr/>
          </p:nvSpPr>
          <p:spPr bwMode="auto">
            <a:xfrm>
              <a:off x="2217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7" name="Oval 1253"/>
            <p:cNvSpPr>
              <a:spLocks noChangeAspect="1" noChangeArrowheads="1"/>
            </p:cNvSpPr>
            <p:nvPr/>
          </p:nvSpPr>
          <p:spPr bwMode="auto">
            <a:xfrm>
              <a:off x="2409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8" name="Oval 1254"/>
            <p:cNvSpPr>
              <a:spLocks noChangeAspect="1" noChangeArrowheads="1"/>
            </p:cNvSpPr>
            <p:nvPr/>
          </p:nvSpPr>
          <p:spPr bwMode="auto">
            <a:xfrm>
              <a:off x="2601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9" name="Oval 1255"/>
            <p:cNvSpPr>
              <a:spLocks noChangeAspect="1" noChangeArrowheads="1"/>
            </p:cNvSpPr>
            <p:nvPr/>
          </p:nvSpPr>
          <p:spPr bwMode="auto">
            <a:xfrm>
              <a:off x="2793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3115" name="Group 1371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22" name="Group 346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1939" y="1497"/>
            <a:chExt cx="1517" cy="1325"/>
          </a:xfrm>
        </p:grpSpPr>
        <p:sp>
          <p:nvSpPr>
            <p:cNvPr id="24826" name="Oval 250"/>
            <p:cNvSpPr>
              <a:spLocks noChangeAspect="1" noChangeArrowheads="1"/>
            </p:cNvSpPr>
            <p:nvPr/>
          </p:nvSpPr>
          <p:spPr bwMode="auto">
            <a:xfrm>
              <a:off x="2515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7" name="Oval 251"/>
            <p:cNvSpPr>
              <a:spLocks noChangeAspect="1" noChangeArrowheads="1"/>
            </p:cNvSpPr>
            <p:nvPr/>
          </p:nvSpPr>
          <p:spPr bwMode="auto">
            <a:xfrm>
              <a:off x="2707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8" name="Oval 252"/>
            <p:cNvSpPr>
              <a:spLocks noChangeAspect="1" noChangeArrowheads="1"/>
            </p:cNvSpPr>
            <p:nvPr/>
          </p:nvSpPr>
          <p:spPr bwMode="auto">
            <a:xfrm>
              <a:off x="2899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9" name="Oval 253"/>
            <p:cNvSpPr>
              <a:spLocks noChangeAspect="1" noChangeArrowheads="1"/>
            </p:cNvSpPr>
            <p:nvPr/>
          </p:nvSpPr>
          <p:spPr bwMode="auto">
            <a:xfrm>
              <a:off x="3091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0" name="Oval 254"/>
            <p:cNvSpPr>
              <a:spLocks noChangeAspect="1" noChangeArrowheads="1"/>
            </p:cNvSpPr>
            <p:nvPr/>
          </p:nvSpPr>
          <p:spPr bwMode="auto">
            <a:xfrm>
              <a:off x="3283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1" name="Oval 255"/>
            <p:cNvSpPr>
              <a:spLocks noChangeAspect="1" noChangeArrowheads="1"/>
            </p:cNvSpPr>
            <p:nvPr/>
          </p:nvSpPr>
          <p:spPr bwMode="auto">
            <a:xfrm>
              <a:off x="2515" y="168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2" name="Oval 256"/>
            <p:cNvSpPr>
              <a:spLocks noChangeAspect="1" noChangeArrowheads="1"/>
            </p:cNvSpPr>
            <p:nvPr/>
          </p:nvSpPr>
          <p:spPr bwMode="auto">
            <a:xfrm>
              <a:off x="2707" y="168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3" name="Oval 257"/>
            <p:cNvSpPr>
              <a:spLocks noChangeAspect="1" noChangeArrowheads="1"/>
            </p:cNvSpPr>
            <p:nvPr/>
          </p:nvSpPr>
          <p:spPr bwMode="auto">
            <a:xfrm>
              <a:off x="2899" y="168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4" name="Oval 258"/>
            <p:cNvSpPr>
              <a:spLocks noChangeAspect="1" noChangeArrowheads="1"/>
            </p:cNvSpPr>
            <p:nvPr/>
          </p:nvSpPr>
          <p:spPr bwMode="auto">
            <a:xfrm>
              <a:off x="3091" y="168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5" name="Oval 259"/>
            <p:cNvSpPr>
              <a:spLocks noChangeAspect="1" noChangeArrowheads="1"/>
            </p:cNvSpPr>
            <p:nvPr/>
          </p:nvSpPr>
          <p:spPr bwMode="auto">
            <a:xfrm>
              <a:off x="3283" y="168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6" name="Oval 260"/>
            <p:cNvSpPr>
              <a:spLocks noChangeAspect="1" noChangeArrowheads="1"/>
            </p:cNvSpPr>
            <p:nvPr/>
          </p:nvSpPr>
          <p:spPr bwMode="auto">
            <a:xfrm>
              <a:off x="2515" y="188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7" name="Oval 261"/>
            <p:cNvSpPr>
              <a:spLocks noChangeAspect="1" noChangeArrowheads="1"/>
            </p:cNvSpPr>
            <p:nvPr/>
          </p:nvSpPr>
          <p:spPr bwMode="auto">
            <a:xfrm>
              <a:off x="2707" y="188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8" name="Oval 262"/>
            <p:cNvSpPr>
              <a:spLocks noChangeAspect="1" noChangeArrowheads="1"/>
            </p:cNvSpPr>
            <p:nvPr/>
          </p:nvSpPr>
          <p:spPr bwMode="auto">
            <a:xfrm>
              <a:off x="2899" y="188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9" name="Oval 263"/>
            <p:cNvSpPr>
              <a:spLocks noChangeAspect="1" noChangeArrowheads="1"/>
            </p:cNvSpPr>
            <p:nvPr/>
          </p:nvSpPr>
          <p:spPr bwMode="auto">
            <a:xfrm>
              <a:off x="3091" y="188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0" name="Oval 264"/>
            <p:cNvSpPr>
              <a:spLocks noChangeAspect="1" noChangeArrowheads="1"/>
            </p:cNvSpPr>
            <p:nvPr/>
          </p:nvSpPr>
          <p:spPr bwMode="auto">
            <a:xfrm>
              <a:off x="3283" y="188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1" name="Oval 265"/>
            <p:cNvSpPr>
              <a:spLocks noChangeAspect="1" noChangeArrowheads="1"/>
            </p:cNvSpPr>
            <p:nvPr/>
          </p:nvSpPr>
          <p:spPr bwMode="auto">
            <a:xfrm>
              <a:off x="1939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2" name="Oval 266"/>
            <p:cNvSpPr>
              <a:spLocks noChangeAspect="1" noChangeArrowheads="1"/>
            </p:cNvSpPr>
            <p:nvPr/>
          </p:nvSpPr>
          <p:spPr bwMode="auto">
            <a:xfrm>
              <a:off x="2131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3" name="Oval 267"/>
            <p:cNvSpPr>
              <a:spLocks noChangeAspect="1" noChangeArrowheads="1"/>
            </p:cNvSpPr>
            <p:nvPr/>
          </p:nvSpPr>
          <p:spPr bwMode="auto">
            <a:xfrm>
              <a:off x="2323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4" name="Oval 268"/>
            <p:cNvSpPr>
              <a:spLocks noChangeAspect="1" noChangeArrowheads="1"/>
            </p:cNvSpPr>
            <p:nvPr/>
          </p:nvSpPr>
          <p:spPr bwMode="auto">
            <a:xfrm>
              <a:off x="2515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5" name="Oval 269"/>
            <p:cNvSpPr>
              <a:spLocks noChangeAspect="1" noChangeArrowheads="1"/>
            </p:cNvSpPr>
            <p:nvPr/>
          </p:nvSpPr>
          <p:spPr bwMode="auto">
            <a:xfrm>
              <a:off x="2707" y="207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6" name="Oval 270"/>
            <p:cNvSpPr>
              <a:spLocks noChangeAspect="1" noChangeArrowheads="1"/>
            </p:cNvSpPr>
            <p:nvPr/>
          </p:nvSpPr>
          <p:spPr bwMode="auto">
            <a:xfrm>
              <a:off x="2899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7" name="Oval 271"/>
            <p:cNvSpPr>
              <a:spLocks noChangeAspect="1" noChangeArrowheads="1"/>
            </p:cNvSpPr>
            <p:nvPr/>
          </p:nvSpPr>
          <p:spPr bwMode="auto">
            <a:xfrm>
              <a:off x="3091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8" name="Oval 272"/>
            <p:cNvSpPr>
              <a:spLocks noChangeAspect="1" noChangeArrowheads="1"/>
            </p:cNvSpPr>
            <p:nvPr/>
          </p:nvSpPr>
          <p:spPr bwMode="auto">
            <a:xfrm>
              <a:off x="3283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9" name="Oval 273"/>
            <p:cNvSpPr>
              <a:spLocks noChangeAspect="1" noChangeArrowheads="1"/>
            </p:cNvSpPr>
            <p:nvPr/>
          </p:nvSpPr>
          <p:spPr bwMode="auto">
            <a:xfrm>
              <a:off x="1939" y="226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0" name="Oval 274"/>
            <p:cNvSpPr>
              <a:spLocks noChangeAspect="1" noChangeArrowheads="1"/>
            </p:cNvSpPr>
            <p:nvPr/>
          </p:nvSpPr>
          <p:spPr bwMode="auto">
            <a:xfrm>
              <a:off x="2131" y="226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4851" name="Oval 275"/>
            <p:cNvSpPr>
              <a:spLocks noChangeAspect="1" noChangeArrowheads="1"/>
            </p:cNvSpPr>
            <p:nvPr/>
          </p:nvSpPr>
          <p:spPr bwMode="auto">
            <a:xfrm>
              <a:off x="2323" y="226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4852" name="Oval 276"/>
            <p:cNvSpPr>
              <a:spLocks noChangeAspect="1" noChangeArrowheads="1"/>
            </p:cNvSpPr>
            <p:nvPr/>
          </p:nvSpPr>
          <p:spPr bwMode="auto">
            <a:xfrm>
              <a:off x="2515" y="226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3" name="Oval 277"/>
            <p:cNvSpPr>
              <a:spLocks noChangeAspect="1" noChangeArrowheads="1"/>
            </p:cNvSpPr>
            <p:nvPr/>
          </p:nvSpPr>
          <p:spPr bwMode="auto">
            <a:xfrm>
              <a:off x="2707" y="226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4" name="Oval 278"/>
            <p:cNvSpPr>
              <a:spLocks noChangeAspect="1" noChangeArrowheads="1"/>
            </p:cNvSpPr>
            <p:nvPr/>
          </p:nvSpPr>
          <p:spPr bwMode="auto">
            <a:xfrm>
              <a:off x="2899" y="226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5" name="Oval 279"/>
            <p:cNvSpPr>
              <a:spLocks noChangeAspect="1" noChangeArrowheads="1"/>
            </p:cNvSpPr>
            <p:nvPr/>
          </p:nvSpPr>
          <p:spPr bwMode="auto">
            <a:xfrm>
              <a:off x="1939" y="245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6" name="Oval 280"/>
            <p:cNvSpPr>
              <a:spLocks noChangeAspect="1" noChangeArrowheads="1"/>
            </p:cNvSpPr>
            <p:nvPr/>
          </p:nvSpPr>
          <p:spPr bwMode="auto">
            <a:xfrm>
              <a:off x="2131" y="245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7" name="Oval 281"/>
            <p:cNvSpPr>
              <a:spLocks noChangeAspect="1" noChangeArrowheads="1"/>
            </p:cNvSpPr>
            <p:nvPr/>
          </p:nvSpPr>
          <p:spPr bwMode="auto">
            <a:xfrm>
              <a:off x="2323" y="245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8" name="Oval 282"/>
            <p:cNvSpPr>
              <a:spLocks noChangeAspect="1" noChangeArrowheads="1"/>
            </p:cNvSpPr>
            <p:nvPr/>
          </p:nvSpPr>
          <p:spPr bwMode="auto">
            <a:xfrm>
              <a:off x="2515" y="245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9" name="Oval 283"/>
            <p:cNvSpPr>
              <a:spLocks noChangeAspect="1" noChangeArrowheads="1"/>
            </p:cNvSpPr>
            <p:nvPr/>
          </p:nvSpPr>
          <p:spPr bwMode="auto">
            <a:xfrm>
              <a:off x="2707" y="245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0" name="Oval 284"/>
            <p:cNvSpPr>
              <a:spLocks noChangeAspect="1" noChangeArrowheads="1"/>
            </p:cNvSpPr>
            <p:nvPr/>
          </p:nvSpPr>
          <p:spPr bwMode="auto">
            <a:xfrm>
              <a:off x="1939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1" name="Oval 285"/>
            <p:cNvSpPr>
              <a:spLocks noChangeAspect="1" noChangeArrowheads="1"/>
            </p:cNvSpPr>
            <p:nvPr/>
          </p:nvSpPr>
          <p:spPr bwMode="auto">
            <a:xfrm>
              <a:off x="2131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2" name="Oval 286"/>
            <p:cNvSpPr>
              <a:spLocks noChangeAspect="1" noChangeArrowheads="1"/>
            </p:cNvSpPr>
            <p:nvPr/>
          </p:nvSpPr>
          <p:spPr bwMode="auto">
            <a:xfrm>
              <a:off x="2323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3" name="Oval 287"/>
            <p:cNvSpPr>
              <a:spLocks noChangeAspect="1" noChangeArrowheads="1"/>
            </p:cNvSpPr>
            <p:nvPr/>
          </p:nvSpPr>
          <p:spPr bwMode="auto">
            <a:xfrm>
              <a:off x="2515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4" name="Oval 288"/>
            <p:cNvSpPr>
              <a:spLocks noChangeAspect="1" noChangeArrowheads="1"/>
            </p:cNvSpPr>
            <p:nvPr/>
          </p:nvSpPr>
          <p:spPr bwMode="auto">
            <a:xfrm>
              <a:off x="2707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4923" name="Group 347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4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87" name="Group 347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016" y="1440"/>
            <a:chExt cx="1517" cy="1325"/>
          </a:xfrm>
        </p:grpSpPr>
        <p:sp>
          <p:nvSpPr>
            <p:cNvPr id="36147" name="Oval 307"/>
            <p:cNvSpPr>
              <a:spLocks noChangeAspect="1" noChangeArrowheads="1"/>
            </p:cNvSpPr>
            <p:nvPr/>
          </p:nvSpPr>
          <p:spPr bwMode="auto">
            <a:xfrm>
              <a:off x="2592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" name="Oval 308"/>
            <p:cNvSpPr>
              <a:spLocks noChangeAspect="1" noChangeArrowheads="1"/>
            </p:cNvSpPr>
            <p:nvPr/>
          </p:nvSpPr>
          <p:spPr bwMode="auto">
            <a:xfrm>
              <a:off x="2784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9" name="Oval 309"/>
            <p:cNvSpPr>
              <a:spLocks noChangeAspect="1" noChangeArrowheads="1"/>
            </p:cNvSpPr>
            <p:nvPr/>
          </p:nvSpPr>
          <p:spPr bwMode="auto">
            <a:xfrm>
              <a:off x="2976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0" name="Oval 310"/>
            <p:cNvSpPr>
              <a:spLocks noChangeAspect="1" noChangeArrowheads="1"/>
            </p:cNvSpPr>
            <p:nvPr/>
          </p:nvSpPr>
          <p:spPr bwMode="auto">
            <a:xfrm>
              <a:off x="3168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1" name="Oval 311"/>
            <p:cNvSpPr>
              <a:spLocks noChangeAspect="1" noChangeArrowheads="1"/>
            </p:cNvSpPr>
            <p:nvPr/>
          </p:nvSpPr>
          <p:spPr bwMode="auto">
            <a:xfrm>
              <a:off x="3360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2" name="Oval 312"/>
            <p:cNvSpPr>
              <a:spLocks noChangeAspect="1" noChangeArrowheads="1"/>
            </p:cNvSpPr>
            <p:nvPr/>
          </p:nvSpPr>
          <p:spPr bwMode="auto">
            <a:xfrm>
              <a:off x="2592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3" name="Oval 313"/>
            <p:cNvSpPr>
              <a:spLocks noChangeAspect="1" noChangeArrowheads="1"/>
            </p:cNvSpPr>
            <p:nvPr/>
          </p:nvSpPr>
          <p:spPr bwMode="auto">
            <a:xfrm>
              <a:off x="2784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4" name="Oval 314"/>
            <p:cNvSpPr>
              <a:spLocks noChangeAspect="1" noChangeArrowheads="1"/>
            </p:cNvSpPr>
            <p:nvPr/>
          </p:nvSpPr>
          <p:spPr bwMode="auto">
            <a:xfrm>
              <a:off x="2976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5" name="Oval 315"/>
            <p:cNvSpPr>
              <a:spLocks noChangeAspect="1" noChangeArrowheads="1"/>
            </p:cNvSpPr>
            <p:nvPr/>
          </p:nvSpPr>
          <p:spPr bwMode="auto">
            <a:xfrm>
              <a:off x="3168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6" name="Oval 316"/>
            <p:cNvSpPr>
              <a:spLocks noChangeAspect="1" noChangeArrowheads="1"/>
            </p:cNvSpPr>
            <p:nvPr/>
          </p:nvSpPr>
          <p:spPr bwMode="auto">
            <a:xfrm>
              <a:off x="3360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7" name="Oval 317"/>
            <p:cNvSpPr>
              <a:spLocks noChangeAspect="1" noChangeArrowheads="1"/>
            </p:cNvSpPr>
            <p:nvPr/>
          </p:nvSpPr>
          <p:spPr bwMode="auto">
            <a:xfrm>
              <a:off x="2592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8" name="Oval 318"/>
            <p:cNvSpPr>
              <a:spLocks noChangeAspect="1" noChangeArrowheads="1"/>
            </p:cNvSpPr>
            <p:nvPr/>
          </p:nvSpPr>
          <p:spPr bwMode="auto">
            <a:xfrm>
              <a:off x="2784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9" name="Oval 319"/>
            <p:cNvSpPr>
              <a:spLocks noChangeAspect="1" noChangeArrowheads="1"/>
            </p:cNvSpPr>
            <p:nvPr/>
          </p:nvSpPr>
          <p:spPr bwMode="auto">
            <a:xfrm>
              <a:off x="2976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0" name="Oval 320"/>
            <p:cNvSpPr>
              <a:spLocks noChangeAspect="1" noChangeArrowheads="1"/>
            </p:cNvSpPr>
            <p:nvPr/>
          </p:nvSpPr>
          <p:spPr bwMode="auto">
            <a:xfrm>
              <a:off x="3168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1" name="Oval 321"/>
            <p:cNvSpPr>
              <a:spLocks noChangeAspect="1" noChangeArrowheads="1"/>
            </p:cNvSpPr>
            <p:nvPr/>
          </p:nvSpPr>
          <p:spPr bwMode="auto">
            <a:xfrm>
              <a:off x="3360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2" name="Oval 322"/>
            <p:cNvSpPr>
              <a:spLocks noChangeAspect="1" noChangeArrowheads="1"/>
            </p:cNvSpPr>
            <p:nvPr/>
          </p:nvSpPr>
          <p:spPr bwMode="auto">
            <a:xfrm>
              <a:off x="2016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3" name="Oval 323"/>
            <p:cNvSpPr>
              <a:spLocks noChangeAspect="1" noChangeArrowheads="1"/>
            </p:cNvSpPr>
            <p:nvPr/>
          </p:nvSpPr>
          <p:spPr bwMode="auto">
            <a:xfrm>
              <a:off x="2208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4" name="Oval 324"/>
            <p:cNvSpPr>
              <a:spLocks noChangeAspect="1" noChangeArrowheads="1"/>
            </p:cNvSpPr>
            <p:nvPr/>
          </p:nvSpPr>
          <p:spPr bwMode="auto">
            <a:xfrm>
              <a:off x="240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5" name="Oval 325"/>
            <p:cNvSpPr>
              <a:spLocks noChangeAspect="1" noChangeArrowheads="1"/>
            </p:cNvSpPr>
            <p:nvPr/>
          </p:nvSpPr>
          <p:spPr bwMode="auto">
            <a:xfrm>
              <a:off x="2592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6" name="Oval 3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7" name="Oval 327"/>
            <p:cNvSpPr>
              <a:spLocks noChangeAspect="1" noChangeArrowheads="1"/>
            </p:cNvSpPr>
            <p:nvPr/>
          </p:nvSpPr>
          <p:spPr bwMode="auto">
            <a:xfrm>
              <a:off x="2976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8" name="Oval 328"/>
            <p:cNvSpPr>
              <a:spLocks noChangeAspect="1" noChangeArrowheads="1"/>
            </p:cNvSpPr>
            <p:nvPr/>
          </p:nvSpPr>
          <p:spPr bwMode="auto">
            <a:xfrm>
              <a:off x="3168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9" name="Oval 329"/>
            <p:cNvSpPr>
              <a:spLocks noChangeAspect="1" noChangeArrowheads="1"/>
            </p:cNvSpPr>
            <p:nvPr/>
          </p:nvSpPr>
          <p:spPr bwMode="auto">
            <a:xfrm>
              <a:off x="336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0" name="Oval 330"/>
            <p:cNvSpPr>
              <a:spLocks noChangeAspect="1" noChangeArrowheads="1"/>
            </p:cNvSpPr>
            <p:nvPr/>
          </p:nvSpPr>
          <p:spPr bwMode="auto">
            <a:xfrm>
              <a:off x="2016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1" name="Oval 331"/>
            <p:cNvSpPr>
              <a:spLocks noChangeAspect="1" noChangeArrowheads="1"/>
            </p:cNvSpPr>
            <p:nvPr/>
          </p:nvSpPr>
          <p:spPr bwMode="auto">
            <a:xfrm>
              <a:off x="2208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2" name="Oval 332"/>
            <p:cNvSpPr>
              <a:spLocks noChangeAspect="1" noChangeArrowheads="1"/>
            </p:cNvSpPr>
            <p:nvPr/>
          </p:nvSpPr>
          <p:spPr bwMode="auto">
            <a:xfrm>
              <a:off x="2400" y="220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6173" name="Oval 333"/>
            <p:cNvSpPr>
              <a:spLocks noChangeAspect="1" noChangeArrowheads="1"/>
            </p:cNvSpPr>
            <p:nvPr/>
          </p:nvSpPr>
          <p:spPr bwMode="auto">
            <a:xfrm>
              <a:off x="2592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4" name="Oval 334"/>
            <p:cNvSpPr>
              <a:spLocks noChangeAspect="1" noChangeArrowheads="1"/>
            </p:cNvSpPr>
            <p:nvPr/>
          </p:nvSpPr>
          <p:spPr bwMode="auto">
            <a:xfrm>
              <a:off x="2784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5" name="Oval 335"/>
            <p:cNvSpPr>
              <a:spLocks noChangeAspect="1" noChangeArrowheads="1"/>
            </p:cNvSpPr>
            <p:nvPr/>
          </p:nvSpPr>
          <p:spPr bwMode="auto">
            <a:xfrm>
              <a:off x="2976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6" name="Oval 336"/>
            <p:cNvSpPr>
              <a:spLocks noChangeAspect="1" noChangeArrowheads="1"/>
            </p:cNvSpPr>
            <p:nvPr/>
          </p:nvSpPr>
          <p:spPr bwMode="auto">
            <a:xfrm>
              <a:off x="2016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7" name="Oval 337"/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8" name="Oval 338"/>
            <p:cNvSpPr>
              <a:spLocks noChangeAspect="1" noChangeArrowheads="1"/>
            </p:cNvSpPr>
            <p:nvPr/>
          </p:nvSpPr>
          <p:spPr bwMode="auto">
            <a:xfrm>
              <a:off x="2400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9" name="Oval 339"/>
            <p:cNvSpPr>
              <a:spLocks noChangeAspect="1" noChangeArrowheads="1"/>
            </p:cNvSpPr>
            <p:nvPr/>
          </p:nvSpPr>
          <p:spPr bwMode="auto">
            <a:xfrm>
              <a:off x="2592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80" name="Oval 340"/>
            <p:cNvSpPr>
              <a:spLocks noChangeAspect="1" noChangeArrowheads="1"/>
            </p:cNvSpPr>
            <p:nvPr/>
          </p:nvSpPr>
          <p:spPr bwMode="auto">
            <a:xfrm>
              <a:off x="2784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1" name="Oval 341"/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2" name="Oval 342"/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3" name="Oval 343"/>
            <p:cNvSpPr>
              <a:spLocks noChangeAspect="1" noChangeArrowheads="1"/>
            </p:cNvSpPr>
            <p:nvPr/>
          </p:nvSpPr>
          <p:spPr bwMode="auto">
            <a:xfrm>
              <a:off x="2400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4" name="Oval 344"/>
            <p:cNvSpPr>
              <a:spLocks noChangeAspect="1" noChangeArrowheads="1"/>
            </p:cNvSpPr>
            <p:nvPr/>
          </p:nvSpPr>
          <p:spPr bwMode="auto">
            <a:xfrm>
              <a:off x="2592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5" name="Oval 345"/>
            <p:cNvSpPr>
              <a:spLocks noChangeAspect="1" noChangeArrowheads="1"/>
            </p:cNvSpPr>
            <p:nvPr/>
          </p:nvSpPr>
          <p:spPr bwMode="auto">
            <a:xfrm>
              <a:off x="2784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188" name="Group 348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2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23" name="Group 59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1920" y="1440"/>
            <a:chExt cx="1517" cy="1325"/>
          </a:xfrm>
        </p:grpSpPr>
        <p:sp>
          <p:nvSpPr>
            <p:cNvPr id="36884" name="Oval 20"/>
            <p:cNvSpPr>
              <a:spLocks noChangeAspect="1" noChangeArrowheads="1"/>
            </p:cNvSpPr>
            <p:nvPr/>
          </p:nvSpPr>
          <p:spPr bwMode="auto">
            <a:xfrm>
              <a:off x="2496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Oval 21"/>
            <p:cNvSpPr>
              <a:spLocks noChangeAspect="1" noChangeArrowheads="1"/>
            </p:cNvSpPr>
            <p:nvPr/>
          </p:nvSpPr>
          <p:spPr bwMode="auto">
            <a:xfrm>
              <a:off x="2688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Oval 22"/>
            <p:cNvSpPr>
              <a:spLocks noChangeAspect="1" noChangeArrowheads="1"/>
            </p:cNvSpPr>
            <p:nvPr/>
          </p:nvSpPr>
          <p:spPr bwMode="auto">
            <a:xfrm>
              <a:off x="2880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Oval 23"/>
            <p:cNvSpPr>
              <a:spLocks noChangeAspect="1" noChangeArrowheads="1"/>
            </p:cNvSpPr>
            <p:nvPr/>
          </p:nvSpPr>
          <p:spPr bwMode="auto">
            <a:xfrm>
              <a:off x="3072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Oval 24"/>
            <p:cNvSpPr>
              <a:spLocks noChangeAspect="1" noChangeArrowheads="1"/>
            </p:cNvSpPr>
            <p:nvPr/>
          </p:nvSpPr>
          <p:spPr bwMode="auto">
            <a:xfrm>
              <a:off x="3264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Oval 25"/>
            <p:cNvSpPr>
              <a:spLocks noChangeAspect="1" noChangeArrowheads="1"/>
            </p:cNvSpPr>
            <p:nvPr/>
          </p:nvSpPr>
          <p:spPr bwMode="auto">
            <a:xfrm>
              <a:off x="2496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Oval 26"/>
            <p:cNvSpPr>
              <a:spLocks noChangeAspect="1" noChangeArrowheads="1"/>
            </p:cNvSpPr>
            <p:nvPr/>
          </p:nvSpPr>
          <p:spPr bwMode="auto">
            <a:xfrm>
              <a:off x="2688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Oval 27"/>
            <p:cNvSpPr>
              <a:spLocks noChangeAspect="1" noChangeArrowheads="1"/>
            </p:cNvSpPr>
            <p:nvPr/>
          </p:nvSpPr>
          <p:spPr bwMode="auto">
            <a:xfrm>
              <a:off x="2880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Oval 28"/>
            <p:cNvSpPr>
              <a:spLocks noChangeAspect="1" noChangeArrowheads="1"/>
            </p:cNvSpPr>
            <p:nvPr/>
          </p:nvSpPr>
          <p:spPr bwMode="auto">
            <a:xfrm>
              <a:off x="3072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Oval 29"/>
            <p:cNvSpPr>
              <a:spLocks noChangeAspect="1" noChangeArrowheads="1"/>
            </p:cNvSpPr>
            <p:nvPr/>
          </p:nvSpPr>
          <p:spPr bwMode="auto">
            <a:xfrm>
              <a:off x="3264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Oval 30"/>
            <p:cNvSpPr>
              <a:spLocks noChangeAspect="1" noChangeArrowheads="1"/>
            </p:cNvSpPr>
            <p:nvPr/>
          </p:nvSpPr>
          <p:spPr bwMode="auto">
            <a:xfrm>
              <a:off x="2496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Oval 31"/>
            <p:cNvSpPr>
              <a:spLocks noChangeAspect="1" noChangeArrowheads="1"/>
            </p:cNvSpPr>
            <p:nvPr/>
          </p:nvSpPr>
          <p:spPr bwMode="auto">
            <a:xfrm>
              <a:off x="2688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Oval 32"/>
            <p:cNvSpPr>
              <a:spLocks noChangeAspect="1" noChangeArrowheads="1"/>
            </p:cNvSpPr>
            <p:nvPr/>
          </p:nvSpPr>
          <p:spPr bwMode="auto">
            <a:xfrm>
              <a:off x="2880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Oval 33"/>
            <p:cNvSpPr>
              <a:spLocks noChangeAspect="1" noChangeArrowheads="1"/>
            </p:cNvSpPr>
            <p:nvPr/>
          </p:nvSpPr>
          <p:spPr bwMode="auto">
            <a:xfrm>
              <a:off x="3072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Oval 34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Oval 35"/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Oval 36"/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Oval 37"/>
            <p:cNvSpPr>
              <a:spLocks noChangeAspect="1" noChangeArrowheads="1"/>
            </p:cNvSpPr>
            <p:nvPr/>
          </p:nvSpPr>
          <p:spPr bwMode="auto">
            <a:xfrm>
              <a:off x="2304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Oval 38"/>
            <p:cNvSpPr>
              <a:spLocks noChangeAspect="1" noChangeArrowheads="1"/>
            </p:cNvSpPr>
            <p:nvPr/>
          </p:nvSpPr>
          <p:spPr bwMode="auto">
            <a:xfrm>
              <a:off x="2496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Oval 39"/>
            <p:cNvSpPr>
              <a:spLocks noChangeAspect="1" noChangeArrowheads="1"/>
            </p:cNvSpPr>
            <p:nvPr/>
          </p:nvSpPr>
          <p:spPr bwMode="auto">
            <a:xfrm>
              <a:off x="2688" y="201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Oval 40"/>
            <p:cNvSpPr>
              <a:spLocks noChangeAspect="1" noChangeArrowheads="1"/>
            </p:cNvSpPr>
            <p:nvPr/>
          </p:nvSpPr>
          <p:spPr bwMode="auto">
            <a:xfrm>
              <a:off x="288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Oval 41"/>
            <p:cNvSpPr>
              <a:spLocks noChangeAspect="1" noChangeArrowheads="1"/>
            </p:cNvSpPr>
            <p:nvPr/>
          </p:nvSpPr>
          <p:spPr bwMode="auto">
            <a:xfrm>
              <a:off x="3072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Oval 42"/>
            <p:cNvSpPr>
              <a:spLocks noChangeAspect="1" noChangeArrowheads="1"/>
            </p:cNvSpPr>
            <p:nvPr/>
          </p:nvSpPr>
          <p:spPr bwMode="auto">
            <a:xfrm>
              <a:off x="3264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Oval 43"/>
            <p:cNvSpPr>
              <a:spLocks noChangeAspect="1" noChangeArrowheads="1"/>
            </p:cNvSpPr>
            <p:nvPr/>
          </p:nvSpPr>
          <p:spPr bwMode="auto">
            <a:xfrm>
              <a:off x="1920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Oval 44"/>
            <p:cNvSpPr>
              <a:spLocks noChangeAspect="1" noChangeArrowheads="1"/>
            </p:cNvSpPr>
            <p:nvPr/>
          </p:nvSpPr>
          <p:spPr bwMode="auto">
            <a:xfrm>
              <a:off x="2112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09" name="Oval 45"/>
            <p:cNvSpPr>
              <a:spLocks noChangeAspect="1" noChangeArrowheads="1"/>
            </p:cNvSpPr>
            <p:nvPr/>
          </p:nvSpPr>
          <p:spPr bwMode="auto">
            <a:xfrm>
              <a:off x="2304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0" name="Oval 46"/>
            <p:cNvSpPr>
              <a:spLocks noChangeAspect="1" noChangeArrowheads="1"/>
            </p:cNvSpPr>
            <p:nvPr/>
          </p:nvSpPr>
          <p:spPr bwMode="auto">
            <a:xfrm>
              <a:off x="2496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1" name="Oval 47"/>
            <p:cNvSpPr>
              <a:spLocks noChangeAspect="1" noChangeArrowheads="1"/>
            </p:cNvSpPr>
            <p:nvPr/>
          </p:nvSpPr>
          <p:spPr bwMode="auto">
            <a:xfrm>
              <a:off x="2688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Oval 48"/>
            <p:cNvSpPr>
              <a:spLocks noChangeAspect="1" noChangeArrowheads="1"/>
            </p:cNvSpPr>
            <p:nvPr/>
          </p:nvSpPr>
          <p:spPr bwMode="auto">
            <a:xfrm>
              <a:off x="2880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Oval 49"/>
            <p:cNvSpPr>
              <a:spLocks noChangeAspect="1" noChangeArrowheads="1"/>
            </p:cNvSpPr>
            <p:nvPr/>
          </p:nvSpPr>
          <p:spPr bwMode="auto">
            <a:xfrm>
              <a:off x="1920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Oval 50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5" name="Oval 51"/>
            <p:cNvSpPr>
              <a:spLocks noChangeAspect="1" noChangeArrowheads="1"/>
            </p:cNvSpPr>
            <p:nvPr/>
          </p:nvSpPr>
          <p:spPr bwMode="auto">
            <a:xfrm>
              <a:off x="2304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6" name="Oval 52"/>
            <p:cNvSpPr>
              <a:spLocks noChangeAspect="1" noChangeArrowheads="1"/>
            </p:cNvSpPr>
            <p:nvPr/>
          </p:nvSpPr>
          <p:spPr bwMode="auto">
            <a:xfrm>
              <a:off x="2496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7" name="Oval 53"/>
            <p:cNvSpPr>
              <a:spLocks noChangeAspect="1" noChangeArrowheads="1"/>
            </p:cNvSpPr>
            <p:nvPr/>
          </p:nvSpPr>
          <p:spPr bwMode="auto">
            <a:xfrm>
              <a:off x="2688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Oval 54"/>
            <p:cNvSpPr>
              <a:spLocks noChangeAspect="1" noChangeArrowheads="1"/>
            </p:cNvSpPr>
            <p:nvPr/>
          </p:nvSpPr>
          <p:spPr bwMode="auto">
            <a:xfrm>
              <a:off x="1920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Oval 55"/>
            <p:cNvSpPr>
              <a:spLocks noChangeAspect="1" noChangeArrowheads="1"/>
            </p:cNvSpPr>
            <p:nvPr/>
          </p:nvSpPr>
          <p:spPr bwMode="auto">
            <a:xfrm>
              <a:off x="2112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Oval 56"/>
            <p:cNvSpPr>
              <a:spLocks noChangeAspect="1" noChangeArrowheads="1"/>
            </p:cNvSpPr>
            <p:nvPr/>
          </p:nvSpPr>
          <p:spPr bwMode="auto">
            <a:xfrm>
              <a:off x="2304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Oval 57"/>
            <p:cNvSpPr>
              <a:spLocks noChangeAspect="1" noChangeArrowheads="1"/>
            </p:cNvSpPr>
            <p:nvPr/>
          </p:nvSpPr>
          <p:spPr bwMode="auto">
            <a:xfrm>
              <a:off x="2496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Oval 58"/>
            <p:cNvSpPr>
              <a:spLocks noChangeAspect="1" noChangeArrowheads="1"/>
            </p:cNvSpPr>
            <p:nvPr/>
          </p:nvSpPr>
          <p:spPr bwMode="auto">
            <a:xfrm>
              <a:off x="2688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924" name="Group 60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3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9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Midpoint ellipse drawing algorithm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Inside-Outside Test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Filling rectangle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Issues related to polygon filling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91" name="Group 1091"/>
          <p:cNvGraphicFramePr>
            <a:graphicFrameLocks noGrp="1"/>
          </p:cNvGraphicFramePr>
          <p:nvPr/>
        </p:nvGraphicFramePr>
        <p:xfrm>
          <a:off x="6477000" y="1609725"/>
          <a:ext cx="304800" cy="24384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244" name="Group 1044"/>
          <p:cNvGrpSpPr>
            <a:grpSpLocks/>
          </p:cNvGrpSpPr>
          <p:nvPr/>
        </p:nvGrpSpPr>
        <p:grpSpPr bwMode="auto">
          <a:xfrm>
            <a:off x="3657600" y="1827213"/>
            <a:ext cx="2408238" cy="2667000"/>
            <a:chOff x="2112" y="1584"/>
            <a:chExt cx="1517" cy="1680"/>
          </a:xfrm>
        </p:grpSpPr>
        <p:sp>
          <p:nvSpPr>
            <p:cNvPr id="52245" name="Text Box 1045"/>
            <p:cNvSpPr txBox="1">
              <a:spLocks noChangeArrowheads="1"/>
            </p:cNvSpPr>
            <p:nvPr/>
          </p:nvSpPr>
          <p:spPr bwMode="auto">
            <a:xfrm>
              <a:off x="2208" y="3072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Start Position</a:t>
              </a:r>
            </a:p>
          </p:txBody>
        </p:sp>
        <p:sp>
          <p:nvSpPr>
            <p:cNvPr id="52246" name="Oval 1046"/>
            <p:cNvSpPr>
              <a:spLocks noChangeAspect="1" noChangeArrowheads="1"/>
            </p:cNvSpPr>
            <p:nvPr/>
          </p:nvSpPr>
          <p:spPr bwMode="auto">
            <a:xfrm>
              <a:off x="2688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Oval 1047"/>
            <p:cNvSpPr>
              <a:spLocks noChangeAspect="1" noChangeArrowheads="1"/>
            </p:cNvSpPr>
            <p:nvPr/>
          </p:nvSpPr>
          <p:spPr bwMode="auto">
            <a:xfrm>
              <a:off x="2880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Oval 1048"/>
            <p:cNvSpPr>
              <a:spLocks noChangeAspect="1" noChangeArrowheads="1"/>
            </p:cNvSpPr>
            <p:nvPr/>
          </p:nvSpPr>
          <p:spPr bwMode="auto">
            <a:xfrm>
              <a:off x="3072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Oval 1049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Oval 1050"/>
            <p:cNvSpPr>
              <a:spLocks noChangeAspect="1" noChangeArrowheads="1"/>
            </p:cNvSpPr>
            <p:nvPr/>
          </p:nvSpPr>
          <p:spPr bwMode="auto">
            <a:xfrm>
              <a:off x="3456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Oval 1051"/>
            <p:cNvSpPr>
              <a:spLocks noChangeAspect="1" noChangeArrowheads="1"/>
            </p:cNvSpPr>
            <p:nvPr/>
          </p:nvSpPr>
          <p:spPr bwMode="auto">
            <a:xfrm>
              <a:off x="2688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Oval 1052"/>
            <p:cNvSpPr>
              <a:spLocks noChangeAspect="1" noChangeArrowheads="1"/>
            </p:cNvSpPr>
            <p:nvPr/>
          </p:nvSpPr>
          <p:spPr bwMode="auto">
            <a:xfrm>
              <a:off x="2880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Oval 1053"/>
            <p:cNvSpPr>
              <a:spLocks noChangeAspect="1" noChangeArrowheads="1"/>
            </p:cNvSpPr>
            <p:nvPr/>
          </p:nvSpPr>
          <p:spPr bwMode="auto">
            <a:xfrm>
              <a:off x="3072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Oval 1054"/>
            <p:cNvSpPr>
              <a:spLocks noChangeAspect="1" noChangeArrowheads="1"/>
            </p:cNvSpPr>
            <p:nvPr/>
          </p:nvSpPr>
          <p:spPr bwMode="auto">
            <a:xfrm>
              <a:off x="3264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Oval 1055"/>
            <p:cNvSpPr>
              <a:spLocks noChangeAspect="1" noChangeArrowheads="1"/>
            </p:cNvSpPr>
            <p:nvPr/>
          </p:nvSpPr>
          <p:spPr bwMode="auto">
            <a:xfrm>
              <a:off x="3456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Oval 1056"/>
            <p:cNvSpPr>
              <a:spLocks noChangeAspect="1" noChangeArrowheads="1"/>
            </p:cNvSpPr>
            <p:nvPr/>
          </p:nvSpPr>
          <p:spPr bwMode="auto">
            <a:xfrm>
              <a:off x="2688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Oval 1057"/>
            <p:cNvSpPr>
              <a:spLocks noChangeAspect="1" noChangeArrowheads="1"/>
            </p:cNvSpPr>
            <p:nvPr/>
          </p:nvSpPr>
          <p:spPr bwMode="auto">
            <a:xfrm>
              <a:off x="2880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Oval 1058"/>
            <p:cNvSpPr>
              <a:spLocks noChangeAspect="1" noChangeArrowheads="1"/>
            </p:cNvSpPr>
            <p:nvPr/>
          </p:nvSpPr>
          <p:spPr bwMode="auto">
            <a:xfrm>
              <a:off x="3072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Oval 1059"/>
            <p:cNvSpPr>
              <a:spLocks noChangeAspect="1" noChangeArrowheads="1"/>
            </p:cNvSpPr>
            <p:nvPr/>
          </p:nvSpPr>
          <p:spPr bwMode="auto">
            <a:xfrm>
              <a:off x="3264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Oval 1060"/>
            <p:cNvSpPr>
              <a:spLocks noChangeAspect="1" noChangeArrowheads="1"/>
            </p:cNvSpPr>
            <p:nvPr/>
          </p:nvSpPr>
          <p:spPr bwMode="auto">
            <a:xfrm>
              <a:off x="3456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Oval 1061"/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Oval 1062"/>
            <p:cNvSpPr>
              <a:spLocks noChangeAspect="1" noChangeArrowheads="1"/>
            </p:cNvSpPr>
            <p:nvPr/>
          </p:nvSpPr>
          <p:spPr bwMode="auto">
            <a:xfrm>
              <a:off x="230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Oval 1063"/>
            <p:cNvSpPr>
              <a:spLocks noChangeAspect="1" noChangeArrowheads="1"/>
            </p:cNvSpPr>
            <p:nvPr/>
          </p:nvSpPr>
          <p:spPr bwMode="auto">
            <a:xfrm>
              <a:off x="249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4" name="Oval 1064"/>
            <p:cNvSpPr>
              <a:spLocks noChangeAspect="1" noChangeArrowheads="1"/>
            </p:cNvSpPr>
            <p:nvPr/>
          </p:nvSpPr>
          <p:spPr bwMode="auto">
            <a:xfrm>
              <a:off x="2688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Oval 1065"/>
            <p:cNvSpPr>
              <a:spLocks noChangeAspect="1" noChangeArrowheads="1"/>
            </p:cNvSpPr>
            <p:nvPr/>
          </p:nvSpPr>
          <p:spPr bwMode="auto">
            <a:xfrm>
              <a:off x="2880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6" name="Oval 1066"/>
            <p:cNvSpPr>
              <a:spLocks noChangeAspect="1" noChangeArrowheads="1"/>
            </p:cNvSpPr>
            <p:nvPr/>
          </p:nvSpPr>
          <p:spPr bwMode="auto">
            <a:xfrm>
              <a:off x="307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7" name="Oval 1067"/>
            <p:cNvSpPr>
              <a:spLocks noChangeAspect="1" noChangeArrowheads="1"/>
            </p:cNvSpPr>
            <p:nvPr/>
          </p:nvSpPr>
          <p:spPr bwMode="auto">
            <a:xfrm>
              <a:off x="326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Oval 1068"/>
            <p:cNvSpPr>
              <a:spLocks noChangeAspect="1" noChangeArrowheads="1"/>
            </p:cNvSpPr>
            <p:nvPr/>
          </p:nvSpPr>
          <p:spPr bwMode="auto">
            <a:xfrm>
              <a:off x="345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Oval 1069"/>
            <p:cNvSpPr>
              <a:spLocks noChangeAspect="1" noChangeArrowheads="1"/>
            </p:cNvSpPr>
            <p:nvPr/>
          </p:nvSpPr>
          <p:spPr bwMode="auto">
            <a:xfrm>
              <a:off x="211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Oval 1070"/>
            <p:cNvSpPr>
              <a:spLocks noChangeAspect="1" noChangeArrowheads="1"/>
            </p:cNvSpPr>
            <p:nvPr/>
          </p:nvSpPr>
          <p:spPr bwMode="auto">
            <a:xfrm>
              <a:off x="2304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1" name="Oval 1071"/>
            <p:cNvSpPr>
              <a:spLocks noChangeAspect="1" noChangeArrowheads="1"/>
            </p:cNvSpPr>
            <p:nvPr/>
          </p:nvSpPr>
          <p:spPr bwMode="auto">
            <a:xfrm>
              <a:off x="2496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2" name="Oval 1072"/>
            <p:cNvSpPr>
              <a:spLocks noChangeAspect="1" noChangeArrowheads="1"/>
            </p:cNvSpPr>
            <p:nvPr/>
          </p:nvSpPr>
          <p:spPr bwMode="auto">
            <a:xfrm>
              <a:off x="2688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3" name="Oval 1073"/>
            <p:cNvSpPr>
              <a:spLocks noChangeAspect="1" noChangeArrowheads="1"/>
            </p:cNvSpPr>
            <p:nvPr/>
          </p:nvSpPr>
          <p:spPr bwMode="auto">
            <a:xfrm>
              <a:off x="2880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4" name="Oval 1074"/>
            <p:cNvSpPr>
              <a:spLocks noChangeAspect="1" noChangeArrowheads="1"/>
            </p:cNvSpPr>
            <p:nvPr/>
          </p:nvSpPr>
          <p:spPr bwMode="auto">
            <a:xfrm>
              <a:off x="307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5" name="Oval 1075"/>
            <p:cNvSpPr>
              <a:spLocks noChangeAspect="1" noChangeArrowheads="1"/>
            </p:cNvSpPr>
            <p:nvPr/>
          </p:nvSpPr>
          <p:spPr bwMode="auto">
            <a:xfrm>
              <a:off x="2112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6" name="Oval 1076"/>
            <p:cNvSpPr>
              <a:spLocks noChangeAspect="1" noChangeArrowheads="1"/>
            </p:cNvSpPr>
            <p:nvPr/>
          </p:nvSpPr>
          <p:spPr bwMode="auto">
            <a:xfrm>
              <a:off x="2304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7" name="Oval 1077"/>
            <p:cNvSpPr>
              <a:spLocks noChangeAspect="1" noChangeArrowheads="1"/>
            </p:cNvSpPr>
            <p:nvPr/>
          </p:nvSpPr>
          <p:spPr bwMode="auto">
            <a:xfrm>
              <a:off x="2496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8" name="Oval 1078"/>
            <p:cNvSpPr>
              <a:spLocks noChangeAspect="1" noChangeArrowheads="1"/>
            </p:cNvSpPr>
            <p:nvPr/>
          </p:nvSpPr>
          <p:spPr bwMode="auto">
            <a:xfrm>
              <a:off x="2688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9" name="Oval 1079"/>
            <p:cNvSpPr>
              <a:spLocks noChangeAspect="1" noChangeArrowheads="1"/>
            </p:cNvSpPr>
            <p:nvPr/>
          </p:nvSpPr>
          <p:spPr bwMode="auto">
            <a:xfrm>
              <a:off x="2880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0" name="Oval 1080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1" name="Oval 1081"/>
            <p:cNvSpPr>
              <a:spLocks noChangeAspect="1" noChangeArrowheads="1"/>
            </p:cNvSpPr>
            <p:nvPr/>
          </p:nvSpPr>
          <p:spPr bwMode="auto">
            <a:xfrm>
              <a:off x="2304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Oval 1082"/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Oval 1083"/>
            <p:cNvSpPr>
              <a:spLocks noChangeAspect="1" noChangeArrowheads="1"/>
            </p:cNvSpPr>
            <p:nvPr/>
          </p:nvSpPr>
          <p:spPr bwMode="auto">
            <a:xfrm>
              <a:off x="2688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4" name="Oval 1084"/>
            <p:cNvSpPr>
              <a:spLocks noChangeAspect="1" noChangeArrowheads="1"/>
            </p:cNvSpPr>
            <p:nvPr/>
          </p:nvSpPr>
          <p:spPr bwMode="auto">
            <a:xfrm>
              <a:off x="2880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5" name="Line 1085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39" name="Group 91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3269" name="Oval 21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Oval 22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Oval 23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Oval 24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Oval 25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Oval 26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Oval 27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76" name="Oval 28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77" name="Oval 29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78" name="Oval 30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Oval 31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Oval 32"/>
            <p:cNvSpPr>
              <a:spLocks noChangeAspect="1" noChangeArrowheads="1"/>
            </p:cNvSpPr>
            <p:nvPr/>
          </p:nvSpPr>
          <p:spPr bwMode="auto">
            <a:xfrm>
              <a:off x="3071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1" name="Oval 33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2" name="Oval 34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3" name="Oval 35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Oval 36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Oval 37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Oval 38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39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Oval 40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9" name="Oval 41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Oval 42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Oval 43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Oval 44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Oval 45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94" name="Oval 46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95" name="Oval 47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96" name="Oval 48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Oval 49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Oval 50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Oval 51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00" name="Oval 52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301" name="Oval 53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02" name="Oval 54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Oval 55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Oval 56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Oval 57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Oval 58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Oval 59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3338" name="Group 90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20" name="Group 148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4355" name="Oval 83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6" name="Oval 84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7" name="Oval 85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8" name="Oval 86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9" name="Oval 87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0" name="Oval 88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1" name="Oval 89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2" name="Oval 90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3" name="Oval 91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4" name="Oval 92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5" name="Oval 93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6" name="Oval 94"/>
            <p:cNvSpPr>
              <a:spLocks noChangeAspect="1" noChangeArrowheads="1"/>
            </p:cNvSpPr>
            <p:nvPr/>
          </p:nvSpPr>
          <p:spPr bwMode="auto">
            <a:xfrm>
              <a:off x="3071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7" name="Oval 95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8" name="Oval 96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9" name="Oval 97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0" name="Oval 98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1" name="Oval 99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2" name="Oval 100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3" name="Oval 101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4" name="Oval 102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4375" name="Oval 103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6" name="Oval 104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7" name="Oval 105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" name="Oval 106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9" name="Oval 107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4380" name="Oval 108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4381" name="Oval 109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82" name="Oval 110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3" name="Oval 111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4" name="Oval 112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5" name="Oval 113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4386" name="Oval 114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87" name="Oval 115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4388" name="Oval 116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9" name="Oval 117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0" name="Oval 118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1" name="Oval 119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2" name="Oval 120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3" name="Oval 121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4394" name="Group 122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2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35" name="Group 323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39170" name="Oval 258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1" name="Oval 259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2" name="Oval 260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3" name="Oval 261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4" name="Oval 262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5" name="Oval 263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6" name="Oval 264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77" name="Oval 265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78" name="Oval 266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79" name="Oval 267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0" name="Oval 268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1" name="Oval 269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9182" name="Oval 270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9183" name="Oval 271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84" name="Oval 272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5" name="Oval 273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6" name="Oval 274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7" name="Oval 275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8" name="Oval 276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9" name="Oval 277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90" name="Oval 278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1" name="Oval 279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2" name="Oval 280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3" name="Oval 281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4" name="Oval 282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9195" name="Oval 283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196" name="Oval 284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97" name="Oval 285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8" name="Oval 286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9" name="Oval 287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0" name="Oval 288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9201" name="Oval 289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202" name="Oval 290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9203" name="Oval 291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4" name="Oval 292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5" name="Oval 293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6" name="Oval 294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7" name="Oval 295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8" name="Oval 296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209" name="Group 297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7" name="Group 325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4292" name="Oval 260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3" name="Oval 261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4" name="Oval 262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5" name="Oval 263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6" name="Oval 264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7" name="Oval 265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8" name="Oval 266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44299" name="Oval 267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4300" name="Oval 268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44301" name="Oval 269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2" name="Oval 270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3" name="Oval 271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4304" name="Oval 272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05" name="Oval 273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4306" name="Oval 274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7" name="Oval 275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8" name="Oval 276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9" name="Oval 277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0" name="Oval 278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1" name="Oval 279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12" name="Oval 280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3" name="Oval 281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4" name="Oval 282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5" name="Oval 283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6" name="Oval 284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317" name="Oval 285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318" name="Oval 286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19" name="Oval 287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0" name="Oval 288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1" name="Oval 289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2" name="Oval 290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323" name="Oval 291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24" name="Oval 292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325" name="Oval 293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6" name="Oval 294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7" name="Oval 295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8" name="Oval 296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9" name="Oval 297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30" name="Oval 298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331" name="Group 299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1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38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3273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4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5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6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7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8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9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43280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3281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282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3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4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3285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286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3287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8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9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0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1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2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293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4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5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6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7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3298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299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300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1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2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3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304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305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306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7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8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9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0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1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312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1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11" name="Group 327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2246" name="Oval 262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7" name="Oval 263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8" name="Oval 264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9" name="Oval 265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0" name="Oval 266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1" name="Oval 267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2" name="Oval 268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53" name="Oval 269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2254" name="Oval 270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55" name="Oval 271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6" name="Oval 272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7" name="Oval 273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2258" name="Oval 274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59" name="Oval 275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2260" name="Oval 276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1" name="Oval 277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2" name="Oval 278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3" name="Oval 279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4" name="Oval 280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5" name="Oval 281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66" name="Oval 282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7" name="Oval 283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8" name="Oval 284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9" name="Oval 285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0" name="Oval 286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2271" name="Oval 287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2272" name="Oval 288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73" name="Oval 289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4" name="Oval 290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5" name="Oval 291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6" name="Oval 292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2277" name="Oval 293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78" name="Oval 294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2279" name="Oval 295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0" name="Oval 296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1" name="Oval 297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2" name="Oval 298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3" name="Oval 299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4" name="Oval 300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285" name="Group 301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34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7369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0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1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2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3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4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5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76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7377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78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9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0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7381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82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83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4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5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6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7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8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89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0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1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2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3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394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395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96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7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8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9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400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401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402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3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4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5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6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7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7408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86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19721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2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3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4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5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6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7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28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29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30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1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2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9733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34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35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6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7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8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9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0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41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2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3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4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5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9746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747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48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9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0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1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752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53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754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5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6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7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8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9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760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58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8393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4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5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6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7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8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9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0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1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2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3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4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5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6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7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8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9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0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1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2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13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4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5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6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7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418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419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20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1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2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3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8424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25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8426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7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8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9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0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1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8432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8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Describe different polygon filling algorithm</a:t>
            </a:r>
          </a:p>
          <a:p>
            <a:endParaRPr lang="en-US" dirty="0"/>
          </a:p>
          <a:p>
            <a:r>
              <a:rPr lang="en-US" dirty="0" smtClean="0"/>
              <a:t> Solve numerical problems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82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9417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8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9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0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1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2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3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4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5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6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7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8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9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30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31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2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3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4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5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6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37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8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9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0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1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42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443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44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5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6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7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448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49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450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1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2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3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4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5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456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08" name="Group 332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0443" name="Oval 267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4" name="Oval 268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5" name="Oval 269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6" name="Oval 270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7" name="Oval 271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8" name="Oval 272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9" name="Oval 273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0" name="Oval 274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1" name="Oval 275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2" name="Oval 276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3" name="Oval 277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4" name="Oval 278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5" name="Oval 279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6" name="Oval 280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7" name="Oval 281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8" name="Oval 282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9" name="Oval 283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0" name="Oval 284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1" name="Oval 285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2" name="Oval 286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63" name="Oval 287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4" name="Oval 288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5" name="Oval 289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6" name="Oval 290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7" name="Oval 291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68" name="Oval 292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469" name="Oval 293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70" name="Oval 294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1" name="Oval 295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2" name="Oval 296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3" name="Oval 297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0474" name="Oval 298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75" name="Oval 299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76" name="Oval 300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7" name="Oval 301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8" name="Oval 302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9" name="Oval 303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0" name="Oval 304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1" name="Oval 305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482" name="Group 306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7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30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1465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6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7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8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9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0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1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2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3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4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5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6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7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8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9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0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1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2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3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4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85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6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7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8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9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0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1491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2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3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4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5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6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7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8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9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0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1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2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3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504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48" name="Group 24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103449" name="Oval 2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Oval 2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1" name="Oval 2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Oval 2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3" name="Oval 2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Oval 3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5" name="Oval 3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56" name="Oval 3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57" name="Oval 3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58" name="Oval 3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9" name="Oval 3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0" name="Oval 36"/>
            <p:cNvSpPr>
              <a:spLocks noChangeAspect="1" noChangeArrowheads="1"/>
            </p:cNvSpPr>
            <p:nvPr/>
          </p:nvSpPr>
          <p:spPr bwMode="auto">
            <a:xfrm>
              <a:off x="3071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1" name="Oval 3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2" name="Oval 3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3" name="Oval 3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4" name="Oval 4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5" name="Oval 4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6" name="Oval 4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7" name="Oval 4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8" name="Oval 4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9" name="Oval 4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0" name="Oval 4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1" name="Oval 4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2" name="Oval 4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3" name="Oval 4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74" name="Oval 5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75" name="Oval 5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76" name="Oval 5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7" name="Oval 5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8" name="Oval 5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9" name="Oval 5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80" name="Oval 5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81" name="Oval 5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82" name="Oval 5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3" name="Oval 5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4" name="Oval 6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5" name="Oval 6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6" name="Oval 6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7" name="Oval 6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3515" name="Group 91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9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Boundary Fill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onsiderable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stacking of </a:t>
            </a:r>
            <a:r>
              <a:rPr lang="en-US" altLang="en-US" dirty="0">
                <a:latin typeface="Arial" panose="020B0604020202020204" pitchFamily="34" charset="0"/>
              </a:rPr>
              <a:t>neighboring </a:t>
            </a:r>
            <a:r>
              <a:rPr lang="en-US" altLang="en-US" dirty="0" smtClean="0">
                <a:latin typeface="Arial" panose="020B0604020202020204" pitchFamily="34" charset="0"/>
              </a:rPr>
              <a:t>pixels was required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Fi</a:t>
            </a:r>
            <a:r>
              <a:rPr lang="en-US" altLang="en-US" b="1" dirty="0" smtClean="0">
                <a:latin typeface="Arial" panose="020B0604020202020204" pitchFamily="34" charset="0"/>
              </a:rPr>
              <a:t>ll </a:t>
            </a:r>
            <a:r>
              <a:rPr lang="en-US" altLang="en-US" b="1" dirty="0">
                <a:latin typeface="Arial" panose="020B0604020202020204" pitchFamily="34" charset="0"/>
              </a:rPr>
              <a:t>horizontal pixel spans across scan </a:t>
            </a:r>
            <a:r>
              <a:rPr lang="en-US" altLang="en-US" b="1" dirty="0" smtClean="0">
                <a:latin typeface="Arial" panose="020B0604020202020204" pitchFamily="34" charset="0"/>
              </a:rPr>
              <a:t>lines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O</a:t>
            </a:r>
            <a:r>
              <a:rPr lang="en-US" altLang="en-US" dirty="0" smtClean="0">
                <a:latin typeface="Arial" panose="020B0604020202020204" pitchFamily="34" charset="0"/>
              </a:rPr>
              <a:t>nly </a:t>
            </a:r>
            <a:r>
              <a:rPr lang="en-US" altLang="en-US" dirty="0">
                <a:latin typeface="Arial" panose="020B0604020202020204" pitchFamily="34" charset="0"/>
              </a:rPr>
              <a:t>stack a beginning position for each horizontal pixel </a:t>
            </a:r>
            <a:r>
              <a:rPr lang="en-US" altLang="en-US" dirty="0" smtClean="0">
                <a:latin typeface="Arial" panose="020B0604020202020204" pitchFamily="34" charset="0"/>
              </a:rPr>
              <a:t>spans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0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Starting from the </a:t>
            </a:r>
            <a:r>
              <a:rPr lang="en-GB" b="1" dirty="0">
                <a:solidFill>
                  <a:srgbClr val="FF6600"/>
                </a:solidFill>
              </a:rPr>
              <a:t>initial interior pixel</a:t>
            </a:r>
            <a:r>
              <a:rPr lang="en-GB" dirty="0"/>
              <a:t>, then fill in the contiguous span of pixels on this starting scan line.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L</a:t>
            </a:r>
            <a:r>
              <a:rPr lang="en-GB" dirty="0" smtClean="0"/>
              <a:t>ocate </a:t>
            </a:r>
            <a:r>
              <a:rPr lang="en-GB" dirty="0"/>
              <a:t>and stack </a:t>
            </a:r>
            <a:r>
              <a:rPr lang="en-GB" b="1" u="sng" dirty="0"/>
              <a:t>starting positions </a:t>
            </a:r>
            <a:r>
              <a:rPr lang="en-GB" dirty="0"/>
              <a:t>for spans on the </a:t>
            </a:r>
            <a:r>
              <a:rPr lang="en-GB" b="1" dirty="0">
                <a:solidFill>
                  <a:srgbClr val="0000FF"/>
                </a:solidFill>
              </a:rPr>
              <a:t>adjacent scan lines</a:t>
            </a:r>
            <a:r>
              <a:rPr lang="en-GB" dirty="0"/>
              <a:t>, </a:t>
            </a:r>
            <a:r>
              <a:rPr lang="en-GB" dirty="0" smtClean="0"/>
              <a:t>where spans </a:t>
            </a:r>
            <a:r>
              <a:rPr lang="en-GB" dirty="0"/>
              <a:t>are defined as the contiguous horizontal string of positions bounded by pixels displayed in the area border </a:t>
            </a:r>
            <a:r>
              <a:rPr lang="en-GB" dirty="0" err="1"/>
              <a:t>color</a:t>
            </a:r>
            <a:r>
              <a:rPr lang="en-GB" dirty="0"/>
              <a:t>. 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At each subsequent step, unstack the next start position and repeat the process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6323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6339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6355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0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3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4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5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6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7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8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9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0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6371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2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3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4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5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6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7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8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9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0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1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2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3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4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5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6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6387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8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9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0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1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2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3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4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5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6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7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8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9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0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1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2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403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4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5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6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7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8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9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0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1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2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3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4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5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6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7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8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419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0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1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7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8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9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0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6431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2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435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6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7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9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0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1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2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3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4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5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6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7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8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9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0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451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2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3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4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5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6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7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8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9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0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1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2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3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4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5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6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467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8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9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0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1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2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3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4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5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6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7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8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9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0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1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2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483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4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5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6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7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8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9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0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1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2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3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4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5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6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7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8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499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0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1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2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3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4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5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6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7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8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9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0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1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2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3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4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6515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516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517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518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519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520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521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522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6523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6524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6525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6526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6527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6528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6529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6530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548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4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7347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7363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7379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383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391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7395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8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399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0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1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2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3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4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5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06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7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8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9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0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7411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2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3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4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15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6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7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8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9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0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1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2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3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4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5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6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7427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8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9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0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31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2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3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4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5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6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437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8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9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0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1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2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7443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4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5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47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8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9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0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2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3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4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7455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6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7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8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7459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0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1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2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63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4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5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6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7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8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469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0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1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2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3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4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7475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6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7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8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79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0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1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2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3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4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5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6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7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8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9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0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491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2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3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4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95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6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7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8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9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0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1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2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3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4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5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6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507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8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9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0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1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2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3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4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5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6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7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8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9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0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1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2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7523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4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5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6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7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8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9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0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1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2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3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4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5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6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7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8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539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7540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541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542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7543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7544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7545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7546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7547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7548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7549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7550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7551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7552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7553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7554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9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8371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8387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8403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07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1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2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3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4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15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6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7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8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419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0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1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2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23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4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5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6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7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8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9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30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1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2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4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8435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6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7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8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8439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0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1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2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3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4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5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6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7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8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9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0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8451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2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3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4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55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6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7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8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9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0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8461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2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3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4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5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6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8467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8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9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71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3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4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5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6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7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8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8479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0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1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2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8483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4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5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6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87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8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9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0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1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2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493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4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5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6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7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8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8499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0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1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2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503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4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5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6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7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8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9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0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1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2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3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4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8515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6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7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8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519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0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1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2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3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4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5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6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7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8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9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0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531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2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3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4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5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6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7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8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9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0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1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2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3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4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5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6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547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8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9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0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1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2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3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4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5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6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7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8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9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60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61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62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563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564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565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8566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8567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8568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8569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8570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8571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572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8573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8574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8575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8576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8577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8578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19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9395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9411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9427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431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6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7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8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439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0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1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2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9443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4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5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6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447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9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0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1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2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3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54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5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6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7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8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459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0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2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463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4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5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6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7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8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9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0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1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2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3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4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75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6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7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8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479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0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1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2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3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4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485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6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7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8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9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0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491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2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3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495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7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2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9503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5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6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507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11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2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3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4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5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6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517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8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9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0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1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2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523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4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5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6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27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8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9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0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1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2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3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4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5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6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7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8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539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0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1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2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43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4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5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6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7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8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9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0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1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2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3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4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555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6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7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8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9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0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1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2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3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4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5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6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7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8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9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0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571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2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3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4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5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6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7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8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9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0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1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2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3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4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5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6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87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588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589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590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591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592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593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594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595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9596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9597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9598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9599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9600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9601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9602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62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7" y="1861990"/>
            <a:ext cx="4525006" cy="210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6351" y="1289923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Slope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edge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1" y="1951412"/>
            <a:ext cx="1933845" cy="781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86351" y="3148698"/>
            <a:ext cx="38290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Change </a:t>
            </a:r>
            <a:r>
              <a:rPr lang="en-US" sz="2000" i="1" dirty="0"/>
              <a:t>in y coordinates between the two scan lines is </a:t>
            </a:r>
            <a:r>
              <a:rPr lang="en-US" sz="2000" i="1" dirty="0" smtClean="0"/>
              <a:t>?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0607" y="4383436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current x-intercept, the next x-intercept coordinate = 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3" y="4100034"/>
            <a:ext cx="1905266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1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0419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0435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7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8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9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0451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2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3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4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455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6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7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8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9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63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5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467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8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9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0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471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5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6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7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478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9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0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1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2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83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4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5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6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487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8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9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0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1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2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3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4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5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6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7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8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499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0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1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2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503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4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5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6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7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8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09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0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1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2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3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4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515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6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7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8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19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2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0527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8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9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0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531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2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3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4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35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6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7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8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9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0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41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2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3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4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5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6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547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8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9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0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51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2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3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4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5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6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7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8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9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0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1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2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63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5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6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67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8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9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0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1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2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3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4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5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6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7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8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79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0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1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2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3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4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5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6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7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8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9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0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1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2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3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4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595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6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7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8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9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0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1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2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3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4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5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6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7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8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9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10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611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612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613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614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615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616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617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618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619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620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0621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0622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0623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0624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0625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0626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4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3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1443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1459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1475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79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1487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491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2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495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0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1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1502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3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4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5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6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1507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8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9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0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511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2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3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4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6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7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8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9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0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1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2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1523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4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5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6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1527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8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9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0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1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2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533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4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5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6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7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8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539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0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1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2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43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4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5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7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8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9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0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1551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2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3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4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1555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6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7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8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59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0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1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2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3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4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565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6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7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8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9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0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571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2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3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4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75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6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7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8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9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0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1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2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3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4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5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6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587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8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9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0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91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2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3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4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5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6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7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8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9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0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1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2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603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4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5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6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7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8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9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0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1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2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3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4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5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6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7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8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619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0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1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2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3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4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5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6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7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8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9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0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1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2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3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4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635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636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637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638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639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1640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641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1642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1643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644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1645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1646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1647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1648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1649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1650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2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2467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2483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2499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503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0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511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3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4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515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6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7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8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519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0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1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2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3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4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526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7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8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9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0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531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2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3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4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535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7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8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9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0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1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2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3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4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5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6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547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8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9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0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551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2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3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4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5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6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57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8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9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0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1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2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563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4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5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567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2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3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4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2575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6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7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8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579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0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1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2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583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4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5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6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7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8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589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0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1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2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3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4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595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6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7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8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599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0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1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2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3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4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5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6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7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8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9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0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611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2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3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4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615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6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7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8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9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0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1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2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3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4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5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6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627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8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9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0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1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2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3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4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5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6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7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8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9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0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1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2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643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4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5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6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7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8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9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0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1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2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3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4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5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6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7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8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659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660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661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662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663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664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665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666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667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668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2669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2670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2671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2672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2673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2674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84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491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507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2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523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527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535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7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8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539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0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1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2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543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4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5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6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7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8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9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550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1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4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555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6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7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8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559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0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1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2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3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4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5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6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7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8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9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0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571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2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3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4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575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6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7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8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9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0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581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2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3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4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5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6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587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8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9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591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2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3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4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5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6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7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8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3599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0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1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2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603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4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5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6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07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8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9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0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1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2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613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4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5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6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7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8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619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0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1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2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23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4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5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6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7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8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9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0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1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2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3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4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635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6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7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8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39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0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1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2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3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4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5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6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7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8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9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0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651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2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3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4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5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6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7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8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9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0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1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2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3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4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5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6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667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8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9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0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1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2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3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4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5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6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7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8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9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0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1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2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83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684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685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686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687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688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689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690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691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692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693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694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695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3696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3697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3698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4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4515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4531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2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4547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4551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6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7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8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4559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0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1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2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4563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4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5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6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567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8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9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0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1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2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3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4574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5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6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7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8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4579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0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1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2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583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4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5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6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7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8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9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0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1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2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3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4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4595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6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7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8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4599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0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1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2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3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4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605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6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7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8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9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0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611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2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3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4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4615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6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7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8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9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0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1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2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4623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4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5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6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4627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8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9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0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631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2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3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4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5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6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637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8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9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0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1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2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643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4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5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6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647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8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9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0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1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2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3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4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5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6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7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8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659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0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1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2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663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4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5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6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7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8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9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0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1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2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3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4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675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6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7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8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9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0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1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2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3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4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5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6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7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8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9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0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4691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2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3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4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5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6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7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8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9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0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1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2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3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4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5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6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707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4708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709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710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711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4712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713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4714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4715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4716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4717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4718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4719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4720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4721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4722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5539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555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5571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5575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583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5587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591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598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9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0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1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2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603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4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5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6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607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8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9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0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1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2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3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4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5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6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7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8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619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0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1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2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623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4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5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6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7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8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629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0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1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2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3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4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635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6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7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8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5639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0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1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2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3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4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5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6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5647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8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9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0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651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2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3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4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655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6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7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8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9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0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661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2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3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4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5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6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667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8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9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0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671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2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3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4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5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6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7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8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9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0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1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2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683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4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5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6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687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8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9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0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1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2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3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4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5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6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7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8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699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0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1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2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3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4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5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6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7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8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9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0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1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2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3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4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715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6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7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8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9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0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1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2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3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4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5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6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7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8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9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30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731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732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733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734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735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736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737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738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739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5740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5741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742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5743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5744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5745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5746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97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6563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579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1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2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3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6595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6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7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6599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0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1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2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3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4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5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6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607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8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9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0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6611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2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3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4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615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6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7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8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9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0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1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622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4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627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8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9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631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643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647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2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653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4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5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6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7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8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659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0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1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6663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6671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675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7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8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679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0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1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2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3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685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8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0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691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2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3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4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6695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6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7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8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9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0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1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2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3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4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5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6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707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8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9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0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6711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2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3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4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5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6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7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8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9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0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1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2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723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4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5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6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7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8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9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0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1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2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3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4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5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6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7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8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739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0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1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2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3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4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5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6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7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8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9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0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1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2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3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4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6755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756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757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758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759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760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761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762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763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6764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6765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766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6767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6768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6769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6770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603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7619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7623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5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6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9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0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7631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2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3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4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7635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6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7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8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39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0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1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2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3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4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5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646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7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8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0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7651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2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3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655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6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7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667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7671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677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0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1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2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83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4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5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6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7687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8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9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7695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7699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703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5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6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7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8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7709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0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1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715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6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8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7719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1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2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3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4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5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6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7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8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9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0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731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2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3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4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7735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6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7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8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9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0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1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2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3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4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5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6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7747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8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9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0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1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2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3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4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5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6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7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8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9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0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1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2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763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4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5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6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7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8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9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0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1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2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3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4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5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6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7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8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7779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780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7781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782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783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7784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785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786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7787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7788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7789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790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7791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7792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7793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7794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611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627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8643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8647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8655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8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8659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63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8670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8675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8679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0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1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2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3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4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5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6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7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8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9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0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8691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2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3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4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695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6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7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8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9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0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701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2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3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4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5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6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707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8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9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0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8711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4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5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6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7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8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8719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0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1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2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723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4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5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6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727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8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9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0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1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2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733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4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5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6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7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8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8739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0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1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2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743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4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5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6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7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8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9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0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1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2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3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4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755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6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7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8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8759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0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1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2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3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4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5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6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7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8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9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0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771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2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3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4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5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6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7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8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9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0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1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2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3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4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5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6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8787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8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9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0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1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2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3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4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5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6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7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8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9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0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1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2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8803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8804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805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806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8807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808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809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8810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8811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8812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8813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814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815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8816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8817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8818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3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9635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51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9667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9671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9679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9683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87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8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3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9694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6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8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9699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0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1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9703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4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5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6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7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8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9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1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2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3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4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9715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6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7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8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9719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0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2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3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4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725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6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7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8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9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0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731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2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3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9735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6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7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8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9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0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1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2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9743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4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5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6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9747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8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9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0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751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2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3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4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5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6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757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8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9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0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1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2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9763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4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5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6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9767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8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9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0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1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2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3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4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5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6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7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8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779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0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1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2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9783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4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5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6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7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8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9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0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1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2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3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4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795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6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7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8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9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0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1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2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3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4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5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6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7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8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9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0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811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2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3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4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5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6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7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8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9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0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1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2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3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4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5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6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9827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828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829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830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9831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9832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833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9834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9835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9836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9837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838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9839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9840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9841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5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situations while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Intersection point change by the amount of the slope of the line</a:t>
            </a:r>
          </a:p>
          <a:p>
            <a:endParaRPr lang="en-US" dirty="0"/>
          </a:p>
          <a:p>
            <a:r>
              <a:rPr lang="en-US" dirty="0" smtClean="0"/>
              <a:t> Edges may start / end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Tracking of intersection points is the key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Vertices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Edges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Edge table (ET), Active Edge Table (AET)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4038600"/>
            <a:ext cx="2771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42900" y="629653"/>
            <a:ext cx="8458200" cy="313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Flood Fill </a:t>
            </a:r>
            <a:r>
              <a:rPr lang="en-US" altLang="en-US" sz="3200" b="1" dirty="0" smtClean="0">
                <a:solidFill>
                  <a:srgbClr val="920000"/>
                </a:solidFill>
                <a:ea typeface="+mj-ea"/>
                <a:cs typeface="Segoe UI" pitchFamily="34" charset="0"/>
              </a:rPr>
              <a:t>Algorithm</a:t>
            </a:r>
          </a:p>
          <a:p>
            <a:pPr marL="457200" indent="-457200" defTabSz="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3200" b="1" dirty="0">
              <a:solidFill>
                <a:srgbClr val="920000"/>
              </a:solidFill>
              <a:ea typeface="+mj-ea"/>
              <a:cs typeface="Segoe UI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Fill </a:t>
            </a:r>
            <a:r>
              <a:rPr lang="en-US" altLang="en-US" sz="2000" dirty="0">
                <a:latin typeface="Arial" panose="020B0604020202020204" pitchFamily="34" charset="0"/>
              </a:rPr>
              <a:t>in (recolor) an area that is not defined within a single color boundary. </a:t>
            </a: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Replace </a:t>
            </a:r>
            <a:r>
              <a:rPr lang="en-US" altLang="en-US" sz="2000" dirty="0">
                <a:latin typeface="Arial" panose="020B0604020202020204" pitchFamily="34" charset="0"/>
              </a:rPr>
              <a:t>a specified interior color instead of searching for a boundary color value. </a:t>
            </a: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This approach is called a </a:t>
            </a:r>
            <a:r>
              <a:rPr lang="en-US" altLang="en-US" sz="2000" b="1" dirty="0">
                <a:latin typeface="Arial" panose="020B0604020202020204" pitchFamily="34" charset="0"/>
              </a:rPr>
              <a:t>flood-fill algorithm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28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49942" y="896257"/>
            <a:ext cx="8065407" cy="46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Flood Fill Algorithm</a:t>
            </a:r>
          </a:p>
          <a:p>
            <a:pPr eaLnBrk="0" hangingPunct="0"/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 eaLnBrk="0" hangingPunct="0"/>
            <a:endParaRPr lang="en-US" altLang="en-US" sz="1400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en-US" altLang="en-US" sz="2000" dirty="0" smtClean="0">
                <a:latin typeface="Arial" panose="020B0604020202020204" pitchFamily="34" charset="0"/>
              </a:rPr>
              <a:t>Start </a:t>
            </a:r>
            <a:r>
              <a:rPr lang="en-US" altLang="en-US" sz="2000" dirty="0">
                <a:latin typeface="Arial" panose="020B0604020202020204" pitchFamily="34" charset="0"/>
              </a:rPr>
              <a:t>from a specified interior pixel (x, y) and reassign all pixel values that are currently set to a given interior color with the desired fill color. 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If the area has </a:t>
            </a:r>
            <a:r>
              <a:rPr lang="en-US" altLang="en-US" sz="2000" b="1" dirty="0">
                <a:latin typeface="Arial" panose="020B0604020202020204" pitchFamily="34" charset="0"/>
              </a:rPr>
              <a:t>more than one</a:t>
            </a:r>
            <a:r>
              <a:rPr lang="en-US" altLang="en-US" sz="2000" dirty="0">
                <a:latin typeface="Arial" panose="020B0604020202020204" pitchFamily="34" charset="0"/>
              </a:rPr>
              <a:t> interior color, we can first </a:t>
            </a:r>
            <a:r>
              <a:rPr lang="en-US" altLang="en-US" sz="2000" b="1" dirty="0">
                <a:latin typeface="Arial" panose="020B0604020202020204" pitchFamily="34" charset="0"/>
              </a:rPr>
              <a:t>reassign pixel values</a:t>
            </a:r>
            <a:r>
              <a:rPr lang="en-US" altLang="en-US" sz="2000" dirty="0">
                <a:latin typeface="Arial" panose="020B0604020202020204" pitchFamily="34" charset="0"/>
              </a:rPr>
              <a:t> so that all interior pixels have the same color. 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Using either </a:t>
            </a:r>
            <a:r>
              <a:rPr lang="en-US" altLang="en-US" sz="2000" b="1" dirty="0">
                <a:latin typeface="Arial" panose="020B0604020202020204" pitchFamily="34" charset="0"/>
              </a:rPr>
              <a:t>4-connected </a:t>
            </a:r>
            <a:r>
              <a:rPr lang="en-US" altLang="en-US" sz="2000" dirty="0">
                <a:latin typeface="Arial" panose="020B0604020202020204" pitchFamily="34" charset="0"/>
              </a:rPr>
              <a:t>or</a:t>
            </a:r>
            <a:r>
              <a:rPr lang="en-US" altLang="en-US" sz="2000" b="1" dirty="0">
                <a:latin typeface="Arial" panose="020B0604020202020204" pitchFamily="34" charset="0"/>
              </a:rPr>
              <a:t> 8-connected</a:t>
            </a:r>
            <a:r>
              <a:rPr lang="en-US" altLang="en-US" sz="2000" dirty="0">
                <a:latin typeface="Arial" panose="020B0604020202020204" pitchFamily="34" charset="0"/>
              </a:rPr>
              <a:t> approach, we then step through pixel positions until all interior pixels have been repainted.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4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Scan Converting Patterns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Polygon Filling Algorithm</a:t>
            </a:r>
            <a:endParaRPr lang="en-US" dirty="0"/>
          </a:p>
        </p:txBody>
      </p:sp>
      <p:pic>
        <p:nvPicPr>
          <p:cNvPr id="1026" name="Picture 2" descr="https://www.cs.uic.edu/~jbell/CourseNotes/ComputerGraphics/diagrams/f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603379"/>
            <a:ext cx="28003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3018948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Pixels </a:t>
            </a:r>
            <a:r>
              <a:rPr lang="en-GB" sz="2000" dirty="0"/>
              <a:t>within the boundary of a polygon belong to the </a:t>
            </a:r>
            <a:r>
              <a:rPr lang="en-GB" sz="2000" dirty="0" smtClean="0"/>
              <a:t>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Moving </a:t>
            </a:r>
            <a:r>
              <a:rPr lang="en-GB" sz="2000" dirty="0"/>
              <a:t>from bottom to top up the 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Starting </a:t>
            </a:r>
            <a:r>
              <a:rPr lang="en-GB" sz="2000" dirty="0"/>
              <a:t>at a left edge, fill pixels in spans until </a:t>
            </a:r>
            <a:r>
              <a:rPr lang="en-GB" sz="2000" dirty="0" smtClean="0"/>
              <a:t>a right edge is reached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8650" y="5301945"/>
            <a:ext cx="8258175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Once </a:t>
            </a:r>
            <a:r>
              <a:rPr lang="en-GB" sz="2000" dirty="0">
                <a:solidFill>
                  <a:srgbClr val="000000"/>
                </a:solidFill>
              </a:rPr>
              <a:t>we have an intersection 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514350" lvl="1" indent="-171450" defTabSz="685800"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FF"/>
                </a:solidFill>
              </a:rPr>
              <a:t>Incrementally compute the next intersection from the current one. 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46382" cy="47035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Set y to the smallest y coordinate that has an entry in the ET </a:t>
                </a: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Initialize </a:t>
                </a:r>
                <a:r>
                  <a:rPr lang="en-GB" dirty="0"/>
                  <a:t>the AET to be empty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Repeat </a:t>
                </a:r>
                <a:r>
                  <a:rPr lang="en-GB" dirty="0"/>
                  <a:t>until the AET and ET are empty: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Move </a:t>
                </a:r>
                <a:r>
                  <a:rPr lang="en-GB" dirty="0"/>
                  <a:t>from ET bucket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to the AET those edges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(entering edges).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Remove </a:t>
                </a:r>
                <a:r>
                  <a:rPr lang="en-GB" dirty="0"/>
                  <a:t>from the AET those entries for which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(edges not involved in the next </a:t>
                </a:r>
                <a:r>
                  <a:rPr lang="en-GB" dirty="0" smtClean="0"/>
                  <a:t>scan </a:t>
                </a:r>
                <a:r>
                  <a:rPr lang="en-GB" dirty="0"/>
                  <a:t>line), then sort the AET 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Fill </a:t>
                </a:r>
                <a:r>
                  <a:rPr lang="en-GB" dirty="0"/>
                  <a:t>in desired pixel values on scan line y by using pairs of </a:t>
                </a:r>
                <a:r>
                  <a:rPr lang="en-GB" dirty="0" smtClean="0"/>
                  <a:t>x </a:t>
                </a:r>
                <a:r>
                  <a:rPr lang="en-GB" dirty="0"/>
                  <a:t>coordinates from the AET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Increment </a:t>
                </a:r>
                <a:r>
                  <a:rPr lang="en-GB" dirty="0"/>
                  <a:t>y by 1 </a:t>
                </a:r>
                <a:endParaRPr lang="en-GB" dirty="0" smtClean="0"/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For </a:t>
                </a:r>
                <a:r>
                  <a:rPr lang="en-GB" dirty="0"/>
                  <a:t>each </a:t>
                </a:r>
                <a:r>
                  <a:rPr lang="en-GB" dirty="0" smtClean="0"/>
                  <a:t>non-vertical </a:t>
                </a:r>
                <a:r>
                  <a:rPr lang="en-GB" dirty="0"/>
                  <a:t>edge remaining in the AET, update </a:t>
                </a:r>
                <a:r>
                  <a:rPr lang="en-GB" dirty="0" smtClean="0"/>
                  <a:t>x </a:t>
                </a:r>
                <a:r>
                  <a:rPr lang="en-GB" dirty="0"/>
                  <a:t>for the new 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46382" cy="4703512"/>
              </a:xfrm>
              <a:blipFill rotWithShape="0">
                <a:blip r:embed="rId2"/>
                <a:stretch>
                  <a:fillRect l="-674" t="-1166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70573"/>
              </p:ext>
            </p:extLst>
          </p:nvPr>
        </p:nvGraphicFramePr>
        <p:xfrm>
          <a:off x="2409825" y="1690689"/>
          <a:ext cx="5039996" cy="36252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  <a:gridCol w="387692"/>
              </a:tblGrid>
              <a:tr h="345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</a:tr>
              <a:tr h="27757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</a:tr>
              <a:tr h="27757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</a:tr>
              <a:tr h="27757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795588" y="2383474"/>
            <a:ext cx="4762" cy="26431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95588" y="5026662"/>
            <a:ext cx="465423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795588" y="2383474"/>
            <a:ext cx="2333625" cy="20716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29213" y="3069274"/>
            <a:ext cx="0" cy="14001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129213" y="3097849"/>
            <a:ext cx="2320608" cy="192881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139" y="1921808"/>
            <a:ext cx="5815129" cy="3566519"/>
            <a:chOff x="2215139" y="1921808"/>
            <a:chExt cx="5815129" cy="3566519"/>
          </a:xfrm>
        </p:grpSpPr>
        <p:sp>
          <p:nvSpPr>
            <p:cNvPr id="17" name="TextBox 16"/>
            <p:cNvSpPr txBox="1"/>
            <p:nvPr/>
          </p:nvSpPr>
          <p:spPr>
            <a:xfrm>
              <a:off x="2215140" y="5026662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(10,10)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5139" y="1921808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(10,50)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69373" y="4995549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(70,10)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58742" y="4000640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(40,20)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01152" y="2607608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(40,40)</a:t>
              </a:r>
              <a:endParaRPr lang="en-US" sz="2400" b="1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409825" y="4455162"/>
            <a:ext cx="50339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09825" y="3057525"/>
            <a:ext cx="5033963" cy="1174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09825" y="2383473"/>
            <a:ext cx="503999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Ellipse Arcs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Same general strategy works here too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2347721"/>
            <a:ext cx="433448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30" y="2347721"/>
            <a:ext cx="3753374" cy="2648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96051" y="5133515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Span table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10991</TotalTime>
  <Words>1581</Words>
  <Application>Microsoft Office PowerPoint</Application>
  <PresentationFormat>On-screen Show (4:3)</PresentationFormat>
  <Paragraphs>837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Droid Sans</vt:lpstr>
      <vt:lpstr>Segoe UI</vt:lpstr>
      <vt:lpstr>Times New Roman</vt:lpstr>
      <vt:lpstr>Wingdings</vt:lpstr>
      <vt:lpstr>Wingdings 3</vt:lpstr>
      <vt:lpstr>Office Theme</vt:lpstr>
      <vt:lpstr>CS552: Computer Graphics</vt:lpstr>
      <vt:lpstr>Recap</vt:lpstr>
      <vt:lpstr>Objective</vt:lpstr>
      <vt:lpstr>Coherence Example</vt:lpstr>
      <vt:lpstr>Different situations while scanning</vt:lpstr>
      <vt:lpstr>Scan Line Polygon Filling Algorithm</vt:lpstr>
      <vt:lpstr>Algorithm</vt:lpstr>
      <vt:lpstr>Example</vt:lpstr>
      <vt:lpstr>Filling Ellipse Arcs</vt:lpstr>
      <vt:lpstr>Boundary Fill Algorithm 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Boundary Fill 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331</cp:revision>
  <dcterms:created xsi:type="dcterms:W3CDTF">2015-07-15T04:13:21Z</dcterms:created>
  <dcterms:modified xsi:type="dcterms:W3CDTF">2016-02-12T03:31:20Z</dcterms:modified>
</cp:coreProperties>
</file>